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1.xml" ContentType="application/vnd.openxmlformats-officedocument.drawingml.chartshapes+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61.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2.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3.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4.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5.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6.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7.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8.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9.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70.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71.xml" ContentType="application/vnd.openxmlformats-officedocument.drawingml.chart+xml"/>
  <Override PartName="/ppt/charts/style69.xml" ContentType="application/vnd.ms-office.chartstyle+xml"/>
  <Override PartName="/ppt/charts/colors69.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69"/>
  </p:notesMasterIdLst>
  <p:handoutMasterIdLst>
    <p:handoutMasterId r:id="rId70"/>
  </p:handoutMasterIdLst>
  <p:sldIdLst>
    <p:sldId id="476" r:id="rId5"/>
    <p:sldId id="1166" r:id="rId6"/>
    <p:sldId id="1062" r:id="rId7"/>
    <p:sldId id="1249" r:id="rId8"/>
    <p:sldId id="1247" r:id="rId9"/>
    <p:sldId id="1248" r:id="rId10"/>
    <p:sldId id="1174" r:id="rId11"/>
    <p:sldId id="1078" r:id="rId12"/>
    <p:sldId id="1100" r:id="rId13"/>
    <p:sldId id="1239" r:id="rId14"/>
    <p:sldId id="1173" r:id="rId15"/>
    <p:sldId id="1224" r:id="rId16"/>
    <p:sldId id="1198" r:id="rId17"/>
    <p:sldId id="1255" r:id="rId18"/>
    <p:sldId id="1291" r:id="rId19"/>
    <p:sldId id="1177" r:id="rId20"/>
    <p:sldId id="1227" r:id="rId21"/>
    <p:sldId id="1230" r:id="rId22"/>
    <p:sldId id="1284" r:id="rId23"/>
    <p:sldId id="1243" r:id="rId24"/>
    <p:sldId id="1158" r:id="rId25"/>
    <p:sldId id="1246" r:id="rId26"/>
    <p:sldId id="1235" r:id="rId27"/>
    <p:sldId id="1292" r:id="rId28"/>
    <p:sldId id="1179" r:id="rId29"/>
    <p:sldId id="1257" r:id="rId30"/>
    <p:sldId id="1260" r:id="rId31"/>
    <p:sldId id="1268" r:id="rId32"/>
    <p:sldId id="1202" r:id="rId33"/>
    <p:sldId id="1262" r:id="rId34"/>
    <p:sldId id="1201" r:id="rId35"/>
    <p:sldId id="1290" r:id="rId36"/>
    <p:sldId id="1263" r:id="rId37"/>
    <p:sldId id="1264" r:id="rId38"/>
    <p:sldId id="1265" r:id="rId39"/>
    <p:sldId id="1266" r:id="rId40"/>
    <p:sldId id="1286" r:id="rId41"/>
    <p:sldId id="1287" r:id="rId42"/>
    <p:sldId id="1269" r:id="rId43"/>
    <p:sldId id="1270" r:id="rId44"/>
    <p:sldId id="1205" r:id="rId45"/>
    <p:sldId id="1272" r:id="rId46"/>
    <p:sldId id="1273" r:id="rId47"/>
    <p:sldId id="1288" r:id="rId48"/>
    <p:sldId id="1274" r:id="rId49"/>
    <p:sldId id="1275" r:id="rId50"/>
    <p:sldId id="1208" r:id="rId51"/>
    <p:sldId id="1277" r:id="rId52"/>
    <p:sldId id="1278" r:id="rId53"/>
    <p:sldId id="1289" r:id="rId54"/>
    <p:sldId id="1279" r:id="rId55"/>
    <p:sldId id="1280" r:id="rId56"/>
    <p:sldId id="1281" r:id="rId57"/>
    <p:sldId id="1282" r:id="rId58"/>
    <p:sldId id="1283" r:id="rId59"/>
    <p:sldId id="1294" r:id="rId60"/>
    <p:sldId id="1293" r:id="rId61"/>
    <p:sldId id="1196" r:id="rId62"/>
    <p:sldId id="1241" r:id="rId63"/>
    <p:sldId id="1085" r:id="rId64"/>
    <p:sldId id="1213" r:id="rId65"/>
    <p:sldId id="1214" r:id="rId66"/>
    <p:sldId id="1215" r:id="rId67"/>
    <p:sldId id="1194" r:id="rId68"/>
  </p:sldIdLst>
  <p:sldSz cx="9906000" cy="6858000" type="A4"/>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berts" initials="HR" lastIdx="0" clrIdx="0">
    <p:extLst>
      <p:ext uri="{19B8F6BF-5375-455C-9EA6-DF929625EA0E}">
        <p15:presenceInfo xmlns:p15="http://schemas.microsoft.com/office/powerpoint/2012/main" userId="Helen Roberts" providerId="None"/>
      </p:ext>
    </p:extLst>
  </p:cmAuthor>
  <p:cmAuthor id="2" name="Andy Scott" initials="AS" lastIdx="5" clrIdx="1">
    <p:extLst>
      <p:ext uri="{19B8F6BF-5375-455C-9EA6-DF929625EA0E}">
        <p15:presenceInfo xmlns:p15="http://schemas.microsoft.com/office/powerpoint/2012/main" userId="Andy Scott" providerId="None"/>
      </p:ext>
    </p:extLst>
  </p:cmAuthor>
  <p:cmAuthor id="3" name="Helen Roberts" initials="HR [2]" lastIdx="1" clrIdx="2">
    <p:extLst>
      <p:ext uri="{19B8F6BF-5375-455C-9EA6-DF929625EA0E}">
        <p15:presenceInfo xmlns:p15="http://schemas.microsoft.com/office/powerpoint/2012/main" userId="52851d733f9419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7C80"/>
    <a:srgbClr val="FF0000"/>
    <a:srgbClr val="C00000"/>
    <a:srgbClr val="FF9900"/>
    <a:srgbClr val="CCFFFF"/>
    <a:srgbClr val="009928"/>
    <a:srgbClr val="E8CDE7"/>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3817" autoAdjust="0"/>
  </p:normalViewPr>
  <p:slideViewPr>
    <p:cSldViewPr snapToGrid="0">
      <p:cViewPr varScale="1">
        <p:scale>
          <a:sx n="131" d="100"/>
          <a:sy n="131" d="100"/>
        </p:scale>
        <p:origin x="714"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36006"/>
    </p:cViewPr>
  </p:sorterViewPr>
  <p:notesViewPr>
    <p:cSldViewPr snapToGrid="0">
      <p:cViewPr varScale="1">
        <p:scale>
          <a:sx n="70" d="100"/>
          <a:sy n="70" d="100"/>
        </p:scale>
        <p:origin x="2772"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9.xml"/><Relationship Id="rId1" Type="http://schemas.microsoft.com/office/2011/relationships/chartStyle" Target="style4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1.xml"/><Relationship Id="rId1" Type="http://schemas.microsoft.com/office/2011/relationships/chartStyle" Target="style5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2.xml"/><Relationship Id="rId1" Type="http://schemas.microsoft.com/office/2011/relationships/chartStyle" Target="style5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3.xml"/><Relationship Id="rId1" Type="http://schemas.microsoft.com/office/2011/relationships/chartStyle" Target="style5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4.xml"/><Relationship Id="rId1" Type="http://schemas.microsoft.com/office/2011/relationships/chartStyle" Target="style5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5.xml"/><Relationship Id="rId1" Type="http://schemas.microsoft.com/office/2011/relationships/chartStyle" Target="style5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6.xml"/><Relationship Id="rId1" Type="http://schemas.microsoft.com/office/2011/relationships/chartStyle" Target="style56.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7.xml"/><Relationship Id="rId1" Type="http://schemas.microsoft.com/office/2011/relationships/chartStyle" Target="style5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8.xml"/><Relationship Id="rId1" Type="http://schemas.microsoft.com/office/2011/relationships/chartStyle" Target="style58.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9.xml"/><Relationship Id="rId1" Type="http://schemas.microsoft.com/office/2011/relationships/chartStyle" Target="style59.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0.xml"/><Relationship Id="rId1" Type="http://schemas.microsoft.com/office/2011/relationships/chartStyle" Target="style60.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1.xml"/><Relationship Id="rId1" Type="http://schemas.microsoft.com/office/2011/relationships/chartStyle" Target="style61.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2.xml"/><Relationship Id="rId1" Type="http://schemas.microsoft.com/office/2011/relationships/chartStyle" Target="style62.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3.xml"/><Relationship Id="rId1" Type="http://schemas.microsoft.com/office/2011/relationships/chartStyle" Target="style63.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4.xml"/><Relationship Id="rId1" Type="http://schemas.microsoft.com/office/2011/relationships/chartStyle" Target="style64.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5.xml"/><Relationship Id="rId1" Type="http://schemas.microsoft.com/office/2011/relationships/chartStyle" Target="style65.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6.xml"/><Relationship Id="rId1" Type="http://schemas.microsoft.com/office/2011/relationships/chartStyle" Target="style66.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7.xml"/><Relationship Id="rId1" Type="http://schemas.microsoft.com/office/2011/relationships/chartStyle" Target="style6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8.xml"/><Relationship Id="rId1" Type="http://schemas.microsoft.com/office/2011/relationships/chartStyle" Target="style68.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9.xml"/><Relationship Id="rId1" Type="http://schemas.microsoft.com/office/2011/relationships/chartStyle" Target="style69.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902801215100771"/>
          <c:y val="2.642643142539669E-2"/>
          <c:w val="0.47550669712378157"/>
          <c:h val="0.88357009927787933"/>
        </c:manualLayout>
      </c:layout>
      <c:barChart>
        <c:barDir val="bar"/>
        <c:grouping val="stacked"/>
        <c:varyColors val="0"/>
        <c:ser>
          <c:idx val="0"/>
          <c:order val="0"/>
          <c:tx>
            <c:strRef>
              <c:f>Sheet1!$B$1</c:f>
              <c:strCache>
                <c:ptCount val="1"/>
                <c:pt idx="0">
                  <c:v>Done</c:v>
                </c:pt>
              </c:strCache>
            </c:strRef>
          </c:tx>
          <c:spPr>
            <a:solidFill>
              <a:schemeClr val="accent4"/>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10-BDC9-4612-9DCD-B841B7D9071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27-BDC9-4612-9DCD-B841B7D9071E}"/>
              </c:ext>
            </c:extLst>
          </c:dPt>
          <c:dPt>
            <c:idx val="4"/>
            <c:invertIfNegative val="0"/>
            <c:bubble3D val="0"/>
            <c:spPr>
              <a:solidFill>
                <a:schemeClr val="accent4"/>
              </a:solidFill>
              <a:ln>
                <a:noFill/>
              </a:ln>
              <a:effectLst/>
            </c:spPr>
            <c:extLst>
              <c:ext xmlns:c16="http://schemas.microsoft.com/office/drawing/2014/chart" uri="{C3380CC4-5D6E-409C-BE32-E72D297353CC}">
                <c16:uniqueId val="{00000028-BDC9-4612-9DCD-B841B7D9071E}"/>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BDC9-4612-9DCD-B841B7D9071E}"/>
              </c:ext>
            </c:extLst>
          </c:dPt>
          <c:dPt>
            <c:idx val="9"/>
            <c:invertIfNegative val="0"/>
            <c:bubble3D val="0"/>
            <c:spPr>
              <a:solidFill>
                <a:schemeClr val="accent4"/>
              </a:solidFill>
              <a:ln>
                <a:noFill/>
              </a:ln>
              <a:effectLst/>
            </c:spPr>
            <c:extLst>
              <c:ext xmlns:c16="http://schemas.microsoft.com/office/drawing/2014/chart" uri="{C3380CC4-5D6E-409C-BE32-E72D297353CC}">
                <c16:uniqueId val="{00000029-BDC9-4612-9DCD-B841B7D9071E}"/>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2A-BDC9-4612-9DCD-B841B7D9071E}"/>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2B-BDC9-4612-9DCD-B841B7D9071E}"/>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7-BDC9-4612-9DCD-B841B7D9071E}"/>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2C-BDC9-4612-9DCD-B841B7D9071E}"/>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2D-BDC9-4612-9DCD-B841B7D9071E}"/>
              </c:ext>
            </c:extLst>
          </c:dPt>
          <c:dPt>
            <c:idx val="18"/>
            <c:invertIfNegative val="0"/>
            <c:bubble3D val="0"/>
            <c:spPr>
              <a:solidFill>
                <a:schemeClr val="accent4"/>
              </a:solidFill>
              <a:ln>
                <a:noFill/>
              </a:ln>
              <a:effectLst/>
            </c:spPr>
            <c:extLst>
              <c:ext xmlns:c16="http://schemas.microsoft.com/office/drawing/2014/chart" uri="{C3380CC4-5D6E-409C-BE32-E72D297353CC}">
                <c16:uniqueId val="{0000002E-BDC9-4612-9DCD-B841B7D9071E}"/>
              </c:ext>
            </c:extLst>
          </c:dPt>
          <c:dPt>
            <c:idx val="19"/>
            <c:invertIfNegative val="0"/>
            <c:bubble3D val="0"/>
            <c:spPr>
              <a:solidFill>
                <a:schemeClr val="accent4"/>
              </a:solidFill>
              <a:ln>
                <a:noFill/>
              </a:ln>
              <a:effectLst/>
            </c:spPr>
            <c:extLst>
              <c:ext xmlns:c16="http://schemas.microsoft.com/office/drawing/2014/chart" uri="{C3380CC4-5D6E-409C-BE32-E72D297353CC}">
                <c16:uniqueId val="{0000002F-BDC9-4612-9DCD-B841B7D9071E}"/>
              </c:ext>
            </c:extLst>
          </c:dPt>
          <c:dPt>
            <c:idx val="20"/>
            <c:invertIfNegative val="0"/>
            <c:bubble3D val="0"/>
            <c:spPr>
              <a:solidFill>
                <a:schemeClr val="accent4"/>
              </a:solidFill>
              <a:ln>
                <a:noFill/>
              </a:ln>
              <a:effectLst/>
            </c:spPr>
            <c:extLst>
              <c:ext xmlns:c16="http://schemas.microsoft.com/office/drawing/2014/chart" uri="{C3380CC4-5D6E-409C-BE32-E72D297353CC}">
                <c16:uniqueId val="{00000013-BDC9-4612-9DCD-B841B7D9071E}"/>
              </c:ext>
            </c:extLst>
          </c:dPt>
          <c:dPt>
            <c:idx val="21"/>
            <c:invertIfNegative val="0"/>
            <c:bubble3D val="0"/>
            <c:spPr>
              <a:solidFill>
                <a:schemeClr val="accent4"/>
              </a:solidFill>
              <a:ln>
                <a:noFill/>
              </a:ln>
              <a:effectLst/>
            </c:spPr>
            <c:extLst>
              <c:ext xmlns:c16="http://schemas.microsoft.com/office/drawing/2014/chart" uri="{C3380CC4-5D6E-409C-BE32-E72D297353CC}">
                <c16:uniqueId val="{00000014-BDC9-4612-9DCD-B841B7D9071E}"/>
              </c:ext>
            </c:extLst>
          </c:dPt>
          <c:dPt>
            <c:idx val="22"/>
            <c:invertIfNegative val="0"/>
            <c:bubble3D val="0"/>
            <c:spPr>
              <a:solidFill>
                <a:schemeClr val="accent4"/>
              </a:solidFill>
              <a:ln>
                <a:noFill/>
              </a:ln>
              <a:effectLst/>
            </c:spPr>
            <c:extLst>
              <c:ext xmlns:c16="http://schemas.microsoft.com/office/drawing/2014/chart" uri="{C3380CC4-5D6E-409C-BE32-E72D297353CC}">
                <c16:uniqueId val="{00000015-BDC9-4612-9DCD-B841B7D9071E}"/>
              </c:ext>
            </c:extLst>
          </c:dPt>
          <c:dPt>
            <c:idx val="23"/>
            <c:invertIfNegative val="0"/>
            <c:bubble3D val="0"/>
            <c:spPr>
              <a:solidFill>
                <a:schemeClr val="accent4"/>
              </a:solidFill>
              <a:ln>
                <a:noFill/>
              </a:ln>
              <a:effectLst/>
            </c:spPr>
            <c:extLst>
              <c:ext xmlns:c16="http://schemas.microsoft.com/office/drawing/2014/chart" uri="{C3380CC4-5D6E-409C-BE32-E72D297353CC}">
                <c16:uniqueId val="{00000016-BDC9-4612-9DCD-B841B7D9071E}"/>
              </c:ext>
            </c:extLst>
          </c:dPt>
          <c:cat>
            <c:strRef>
              <c:f>Sheet1!$A$2:$A$25</c:f>
              <c:strCache>
                <c:ptCount val="24"/>
                <c:pt idx="0">
                  <c:v>Street food tour and tasting</c:v>
                </c:pt>
                <c:pt idx="1">
                  <c:v>Vineyard tour and tasting</c:v>
                </c:pt>
                <c:pt idx="2">
                  <c:v>A spa experience</c:v>
                </c:pt>
                <c:pt idx="3">
                  <c:v>Guided nature experience</c:v>
                </c:pt>
                <c:pt idx="4">
                  <c:v>Experience life 'behind the scenes'</c:v>
                </c:pt>
                <c:pt idx="5">
                  <c:v>Distillery or brewery experience</c:v>
                </c:pt>
                <c:pt idx="6">
                  <c:v>Cookery class</c:v>
                </c:pt>
                <c:pt idx="7">
                  <c:v>Chocolate making class</c:v>
                </c:pt>
                <c:pt idx="8">
                  <c:v>A remote wellness retreat</c:v>
                </c:pt>
                <c:pt idx="9">
                  <c:v>Photography class</c:v>
                </c:pt>
                <c:pt idx="10">
                  <c:v>Baking school</c:v>
                </c:pt>
                <c:pt idx="11">
                  <c:v>Cheese making class</c:v>
                </c:pt>
                <c:pt idx="12">
                  <c:v>Shadowing experience</c:v>
                </c:pt>
                <c:pt idx="13">
                  <c:v>Authentic craft workshop</c:v>
                </c:pt>
                <c:pt idx="14">
                  <c:v>Mindfulness or meditation class</c:v>
                </c:pt>
                <c:pt idx="15">
                  <c:v>Foraging experience</c:v>
                </c:pt>
                <c:pt idx="16">
                  <c:v>Fossil hunting</c:v>
                </c:pt>
                <c:pt idx="17">
                  <c:v>Volunteering or working holiday</c:v>
                </c:pt>
                <c:pt idx="18">
                  <c:v>Street art</c:v>
                </c:pt>
                <c:pt idx="19">
                  <c:v>Guided fishing experience</c:v>
                </c:pt>
                <c:pt idx="20">
                  <c:v>A yoga experience</c:v>
                </c:pt>
                <c:pt idx="21">
                  <c:v>A tai chi experience</c:v>
                </c:pt>
                <c:pt idx="22">
                  <c:v>A homeopathic experience</c:v>
                </c:pt>
                <c:pt idx="23">
                  <c:v>A pilates experience</c:v>
                </c:pt>
              </c:strCache>
            </c:strRef>
          </c:cat>
          <c:val>
            <c:numRef>
              <c:f>Sheet1!$B$2:$B$25</c:f>
              <c:numCache>
                <c:formatCode>0%</c:formatCode>
                <c:ptCount val="24"/>
                <c:pt idx="0">
                  <c:v>0.22673714348640017</c:v>
                </c:pt>
                <c:pt idx="1">
                  <c:v>0.3073450060566017</c:v>
                </c:pt>
                <c:pt idx="2">
                  <c:v>0.3255148111441471</c:v>
                </c:pt>
                <c:pt idx="3">
                  <c:v>0.25448739125646958</c:v>
                </c:pt>
                <c:pt idx="4">
                  <c:v>0.21087985904636053</c:v>
                </c:pt>
                <c:pt idx="5">
                  <c:v>0.27474947692985352</c:v>
                </c:pt>
                <c:pt idx="6">
                  <c:v>0.16022464486290056</c:v>
                </c:pt>
                <c:pt idx="7">
                  <c:v>0.11430459200528577</c:v>
                </c:pt>
                <c:pt idx="8">
                  <c:v>0.18962669309547406</c:v>
                </c:pt>
                <c:pt idx="9">
                  <c:v>0.11970047351613258</c:v>
                </c:pt>
                <c:pt idx="10">
                  <c:v>9.877766765774694E-2</c:v>
                </c:pt>
                <c:pt idx="11">
                  <c:v>0.10560510956943069</c:v>
                </c:pt>
                <c:pt idx="12">
                  <c:v>0.13467679770950336</c:v>
                </c:pt>
                <c:pt idx="13">
                  <c:v>0.13709943838784275</c:v>
                </c:pt>
                <c:pt idx="14">
                  <c:v>0.12157251404030393</c:v>
                </c:pt>
                <c:pt idx="15">
                  <c:v>9.855742759607973E-2</c:v>
                </c:pt>
                <c:pt idx="16">
                  <c:v>9.965862790441582E-2</c:v>
                </c:pt>
                <c:pt idx="17">
                  <c:v>0.10252174870608964</c:v>
                </c:pt>
                <c:pt idx="18">
                  <c:v>0.1225635943178064</c:v>
                </c:pt>
                <c:pt idx="19">
                  <c:v>0.12862019601365487</c:v>
                </c:pt>
                <c:pt idx="20">
                  <c:v>0.12168263407113754</c:v>
                </c:pt>
                <c:pt idx="21">
                  <c:v>9.3712146239400954E-2</c:v>
                </c:pt>
                <c:pt idx="22">
                  <c:v>0.11177183129611276</c:v>
                </c:pt>
                <c:pt idx="23">
                  <c:v>9.8997907719414163E-2</c:v>
                </c:pt>
              </c:numCache>
            </c:numRef>
          </c:val>
          <c:extLst>
            <c:ext xmlns:c16="http://schemas.microsoft.com/office/drawing/2014/chart" uri="{C3380CC4-5D6E-409C-BE32-E72D297353CC}">
              <c16:uniqueId val="{00000000-F161-4BA5-B03E-59E7B3D5CA53}"/>
            </c:ext>
          </c:extLst>
        </c:ser>
        <c:ser>
          <c:idx val="1"/>
          <c:order val="1"/>
          <c:tx>
            <c:strRef>
              <c:f>Sheet1!$C$1</c:f>
              <c:strCache>
                <c:ptCount val="1"/>
                <c:pt idx="0">
                  <c:v>Booked to Do</c:v>
                </c:pt>
              </c:strCache>
            </c:strRef>
          </c:tx>
          <c:spPr>
            <a:solidFill>
              <a:schemeClr val="bg1">
                <a:lumMod val="65000"/>
              </a:schemeClr>
            </a:solidFill>
            <a:ln>
              <a:noFill/>
            </a:ln>
            <a:effectLst/>
          </c:spPr>
          <c:invertIfNegative val="0"/>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12-BDC9-4612-9DCD-B841B7D9071E}"/>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26-BDC9-4612-9DCD-B841B7D9071E}"/>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25-BDC9-4612-9DCD-B841B7D9071E}"/>
              </c:ext>
            </c:extLst>
          </c:dPt>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18-BDC9-4612-9DCD-B841B7D9071E}"/>
              </c:ext>
            </c:extLst>
          </c:dPt>
          <c:dPt>
            <c:idx val="9"/>
            <c:invertIfNegative val="0"/>
            <c:bubble3D val="0"/>
            <c:spPr>
              <a:solidFill>
                <a:schemeClr val="bg1">
                  <a:lumMod val="65000"/>
                </a:schemeClr>
              </a:solidFill>
              <a:ln>
                <a:noFill/>
              </a:ln>
              <a:effectLst/>
            </c:spPr>
            <c:extLst>
              <c:ext xmlns:c16="http://schemas.microsoft.com/office/drawing/2014/chart" uri="{C3380CC4-5D6E-409C-BE32-E72D297353CC}">
                <c16:uniqueId val="{00000024-BDC9-4612-9DCD-B841B7D9071E}"/>
              </c:ext>
            </c:extLst>
          </c:dPt>
          <c:dPt>
            <c:idx val="12"/>
            <c:invertIfNegative val="0"/>
            <c:bubble3D val="0"/>
            <c:spPr>
              <a:solidFill>
                <a:schemeClr val="bg1">
                  <a:lumMod val="65000"/>
                </a:schemeClr>
              </a:solidFill>
              <a:ln>
                <a:noFill/>
              </a:ln>
              <a:effectLst/>
            </c:spPr>
            <c:extLst>
              <c:ext xmlns:c16="http://schemas.microsoft.com/office/drawing/2014/chart" uri="{C3380CC4-5D6E-409C-BE32-E72D297353CC}">
                <c16:uniqueId val="{00000023-BDC9-4612-9DCD-B841B7D9071E}"/>
              </c:ext>
            </c:extLst>
          </c:dPt>
          <c:dPt>
            <c:idx val="13"/>
            <c:invertIfNegative val="0"/>
            <c:bubble3D val="0"/>
            <c:spPr>
              <a:solidFill>
                <a:schemeClr val="bg1">
                  <a:lumMod val="65000"/>
                </a:schemeClr>
              </a:solidFill>
              <a:ln>
                <a:noFill/>
              </a:ln>
              <a:effectLst/>
            </c:spPr>
            <c:extLst>
              <c:ext xmlns:c16="http://schemas.microsoft.com/office/drawing/2014/chart" uri="{C3380CC4-5D6E-409C-BE32-E72D297353CC}">
                <c16:uniqueId val="{00000022-BDC9-4612-9DCD-B841B7D9071E}"/>
              </c:ext>
            </c:extLst>
          </c:dPt>
          <c:dPt>
            <c:idx val="14"/>
            <c:invertIfNegative val="0"/>
            <c:bubble3D val="0"/>
            <c:spPr>
              <a:solidFill>
                <a:schemeClr val="bg1">
                  <a:lumMod val="65000"/>
                </a:schemeClr>
              </a:solidFill>
              <a:ln>
                <a:noFill/>
              </a:ln>
              <a:effectLst/>
            </c:spPr>
            <c:extLst>
              <c:ext xmlns:c16="http://schemas.microsoft.com/office/drawing/2014/chart" uri="{C3380CC4-5D6E-409C-BE32-E72D297353CC}">
                <c16:uniqueId val="{00000019-BDC9-4612-9DCD-B841B7D9071E}"/>
              </c:ext>
            </c:extLst>
          </c:dPt>
          <c:dPt>
            <c:idx val="16"/>
            <c:invertIfNegative val="0"/>
            <c:bubble3D val="0"/>
            <c:spPr>
              <a:solidFill>
                <a:schemeClr val="bg1">
                  <a:lumMod val="65000"/>
                </a:schemeClr>
              </a:solidFill>
              <a:ln>
                <a:noFill/>
              </a:ln>
              <a:effectLst/>
            </c:spPr>
            <c:extLst>
              <c:ext xmlns:c16="http://schemas.microsoft.com/office/drawing/2014/chart" uri="{C3380CC4-5D6E-409C-BE32-E72D297353CC}">
                <c16:uniqueId val="{0000001E-BDC9-4612-9DCD-B841B7D9071E}"/>
              </c:ext>
            </c:extLst>
          </c:dPt>
          <c:dPt>
            <c:idx val="17"/>
            <c:invertIfNegative val="0"/>
            <c:bubble3D val="0"/>
            <c:spPr>
              <a:solidFill>
                <a:schemeClr val="bg1">
                  <a:lumMod val="65000"/>
                </a:schemeClr>
              </a:solidFill>
              <a:ln>
                <a:noFill/>
              </a:ln>
              <a:effectLst/>
            </c:spPr>
            <c:extLst>
              <c:ext xmlns:c16="http://schemas.microsoft.com/office/drawing/2014/chart" uri="{C3380CC4-5D6E-409C-BE32-E72D297353CC}">
                <c16:uniqueId val="{0000001F-BDC9-4612-9DCD-B841B7D9071E}"/>
              </c:ext>
            </c:extLst>
          </c:dPt>
          <c:dPt>
            <c:idx val="18"/>
            <c:invertIfNegative val="0"/>
            <c:bubble3D val="0"/>
            <c:spPr>
              <a:solidFill>
                <a:schemeClr val="bg1">
                  <a:lumMod val="65000"/>
                </a:schemeClr>
              </a:solidFill>
              <a:ln>
                <a:noFill/>
              </a:ln>
              <a:effectLst/>
            </c:spPr>
            <c:extLst>
              <c:ext xmlns:c16="http://schemas.microsoft.com/office/drawing/2014/chart" uri="{C3380CC4-5D6E-409C-BE32-E72D297353CC}">
                <c16:uniqueId val="{00000020-BDC9-4612-9DCD-B841B7D9071E}"/>
              </c:ext>
            </c:extLst>
          </c:dPt>
          <c:dPt>
            <c:idx val="20"/>
            <c:invertIfNegative val="0"/>
            <c:bubble3D val="0"/>
            <c:spPr>
              <a:solidFill>
                <a:schemeClr val="bg1">
                  <a:lumMod val="65000"/>
                </a:schemeClr>
              </a:solidFill>
              <a:ln>
                <a:noFill/>
              </a:ln>
              <a:effectLst/>
            </c:spPr>
            <c:extLst>
              <c:ext xmlns:c16="http://schemas.microsoft.com/office/drawing/2014/chart" uri="{C3380CC4-5D6E-409C-BE32-E72D297353CC}">
                <c16:uniqueId val="{0000001A-BDC9-4612-9DCD-B841B7D9071E}"/>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1B-BDC9-4612-9DCD-B841B7D9071E}"/>
              </c:ext>
            </c:extLst>
          </c:dPt>
          <c:dPt>
            <c:idx val="22"/>
            <c:invertIfNegative val="0"/>
            <c:bubble3D val="0"/>
            <c:spPr>
              <a:solidFill>
                <a:schemeClr val="bg1">
                  <a:lumMod val="65000"/>
                </a:schemeClr>
              </a:solidFill>
              <a:ln>
                <a:noFill/>
              </a:ln>
              <a:effectLst/>
            </c:spPr>
            <c:extLst>
              <c:ext xmlns:c16="http://schemas.microsoft.com/office/drawing/2014/chart" uri="{C3380CC4-5D6E-409C-BE32-E72D297353CC}">
                <c16:uniqueId val="{0000001C-BDC9-4612-9DCD-B841B7D9071E}"/>
              </c:ext>
            </c:extLst>
          </c:dPt>
          <c:dPt>
            <c:idx val="23"/>
            <c:invertIfNegative val="0"/>
            <c:bubble3D val="0"/>
            <c:spPr>
              <a:solidFill>
                <a:schemeClr val="bg1">
                  <a:lumMod val="65000"/>
                </a:schemeClr>
              </a:solidFill>
              <a:ln>
                <a:noFill/>
              </a:ln>
              <a:effectLst/>
            </c:spPr>
            <c:extLst>
              <c:ext xmlns:c16="http://schemas.microsoft.com/office/drawing/2014/chart" uri="{C3380CC4-5D6E-409C-BE32-E72D297353CC}">
                <c16:uniqueId val="{0000001D-BDC9-4612-9DCD-B841B7D9071E}"/>
              </c:ext>
            </c:extLst>
          </c:dPt>
          <c:cat>
            <c:strRef>
              <c:f>Sheet1!$A$2:$A$25</c:f>
              <c:strCache>
                <c:ptCount val="24"/>
                <c:pt idx="0">
                  <c:v>Street food tour and tasting</c:v>
                </c:pt>
                <c:pt idx="1">
                  <c:v>Vineyard tour and tasting</c:v>
                </c:pt>
                <c:pt idx="2">
                  <c:v>A spa experience</c:v>
                </c:pt>
                <c:pt idx="3">
                  <c:v>Guided nature experience</c:v>
                </c:pt>
                <c:pt idx="4">
                  <c:v>Experience life 'behind the scenes'</c:v>
                </c:pt>
                <c:pt idx="5">
                  <c:v>Distillery or brewery experience</c:v>
                </c:pt>
                <c:pt idx="6">
                  <c:v>Cookery class</c:v>
                </c:pt>
                <c:pt idx="7">
                  <c:v>Chocolate making class</c:v>
                </c:pt>
                <c:pt idx="8">
                  <c:v>A remote wellness retreat</c:v>
                </c:pt>
                <c:pt idx="9">
                  <c:v>Photography class</c:v>
                </c:pt>
                <c:pt idx="10">
                  <c:v>Baking school</c:v>
                </c:pt>
                <c:pt idx="11">
                  <c:v>Cheese making class</c:v>
                </c:pt>
                <c:pt idx="12">
                  <c:v>Shadowing experience</c:v>
                </c:pt>
                <c:pt idx="13">
                  <c:v>Authentic craft workshop</c:v>
                </c:pt>
                <c:pt idx="14">
                  <c:v>Mindfulness or meditation class</c:v>
                </c:pt>
                <c:pt idx="15">
                  <c:v>Foraging experience</c:v>
                </c:pt>
                <c:pt idx="16">
                  <c:v>Fossil hunting</c:v>
                </c:pt>
                <c:pt idx="17">
                  <c:v>Volunteering or working holiday</c:v>
                </c:pt>
                <c:pt idx="18">
                  <c:v>Street art</c:v>
                </c:pt>
                <c:pt idx="19">
                  <c:v>Guided fishing experience</c:v>
                </c:pt>
                <c:pt idx="20">
                  <c:v>A yoga experience</c:v>
                </c:pt>
                <c:pt idx="21">
                  <c:v>A tai chi experience</c:v>
                </c:pt>
                <c:pt idx="22">
                  <c:v>A homeopathic experience</c:v>
                </c:pt>
                <c:pt idx="23">
                  <c:v>A pilates experience</c:v>
                </c:pt>
              </c:strCache>
            </c:strRef>
          </c:cat>
          <c:val>
            <c:numRef>
              <c:f>Sheet1!$C$2:$C$25</c:f>
              <c:numCache>
                <c:formatCode>0%</c:formatCode>
                <c:ptCount val="24"/>
                <c:pt idx="0">
                  <c:v>8.424182358771061E-2</c:v>
                </c:pt>
                <c:pt idx="1">
                  <c:v>7.8735822046030177E-2</c:v>
                </c:pt>
                <c:pt idx="2">
                  <c:v>7.917630216936461E-2</c:v>
                </c:pt>
                <c:pt idx="3">
                  <c:v>6.7393458870168482E-2</c:v>
                </c:pt>
                <c:pt idx="4">
                  <c:v>5.3738575046801011E-2</c:v>
                </c:pt>
                <c:pt idx="5">
                  <c:v>6.5080938222662699E-2</c:v>
                </c:pt>
                <c:pt idx="6">
                  <c:v>5.913445655764784E-2</c:v>
                </c:pt>
                <c:pt idx="7">
                  <c:v>5.5170135447637922E-2</c:v>
                </c:pt>
                <c:pt idx="8">
                  <c:v>5.1646294460962451E-2</c:v>
                </c:pt>
                <c:pt idx="9">
                  <c:v>5.1976654553463272E-2</c:v>
                </c:pt>
                <c:pt idx="10">
                  <c:v>5.2196894615130489E-2</c:v>
                </c:pt>
                <c:pt idx="11">
                  <c:v>4.2836691994273757E-2</c:v>
                </c:pt>
                <c:pt idx="12">
                  <c:v>4.1405131593436846E-2</c:v>
                </c:pt>
                <c:pt idx="13">
                  <c:v>4.3167052086774585E-2</c:v>
                </c:pt>
                <c:pt idx="14">
                  <c:v>3.6780090298425286E-2</c:v>
                </c:pt>
                <c:pt idx="15">
                  <c:v>5.0434974121792757E-2</c:v>
                </c:pt>
                <c:pt idx="16">
                  <c:v>3.4687809712586719E-2</c:v>
                </c:pt>
                <c:pt idx="17">
                  <c:v>3.799141063759498E-2</c:v>
                </c:pt>
                <c:pt idx="18">
                  <c:v>4.2286091840105712E-2</c:v>
                </c:pt>
                <c:pt idx="19">
                  <c:v>4.834269353595419E-2</c:v>
                </c:pt>
                <c:pt idx="20">
                  <c:v>3.7440810483426935E-2</c:v>
                </c:pt>
                <c:pt idx="21">
                  <c:v>3.1494328818412069E-2</c:v>
                </c:pt>
                <c:pt idx="22">
                  <c:v>3.3586609404250636E-2</c:v>
                </c:pt>
                <c:pt idx="23">
                  <c:v>3.7000330360092502E-2</c:v>
                </c:pt>
              </c:numCache>
            </c:numRef>
          </c:val>
          <c:extLst>
            <c:ext xmlns:c16="http://schemas.microsoft.com/office/drawing/2014/chart" uri="{C3380CC4-5D6E-409C-BE32-E72D297353CC}">
              <c16:uniqueId val="{00000001-F161-4BA5-B03E-59E7B3D5CA53}"/>
            </c:ext>
          </c:extLst>
        </c:ser>
        <c:ser>
          <c:idx val="2"/>
          <c:order val="2"/>
          <c:tx>
            <c:strRef>
              <c:f>Sheet1!$D$1</c:f>
              <c:strCache>
                <c:ptCount val="1"/>
                <c:pt idx="0">
                  <c:v>Interested but not done</c:v>
                </c:pt>
              </c:strCache>
            </c:strRef>
          </c:tx>
          <c:spPr>
            <a:solidFill>
              <a:schemeClr val="accent5"/>
            </a:solidFill>
            <a:ln>
              <a:noFill/>
            </a:ln>
            <a:effectLst/>
          </c:spPr>
          <c:invertIfNegative val="0"/>
          <c:dPt>
            <c:idx val="2"/>
            <c:invertIfNegative val="0"/>
            <c:bubble3D val="0"/>
            <c:spPr>
              <a:solidFill>
                <a:schemeClr val="accent5"/>
              </a:solidFill>
              <a:ln>
                <a:noFill/>
              </a:ln>
              <a:effectLst/>
            </c:spPr>
            <c:extLst>
              <c:ext xmlns:c16="http://schemas.microsoft.com/office/drawing/2014/chart" uri="{C3380CC4-5D6E-409C-BE32-E72D297353CC}">
                <c16:uniqueId val="{00000000-BDC9-4612-9DCD-B841B7D9071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1-BDC9-4612-9DCD-B841B7D9071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2-BDC9-4612-9DCD-B841B7D9071E}"/>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3-BDC9-4612-9DCD-B841B7D9071E}"/>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BDC9-4612-9DCD-B841B7D9071E}"/>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0E-BDC9-4612-9DCD-B841B7D9071E}"/>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0D-BDC9-4612-9DCD-B841B7D9071E}"/>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4-BDC9-4612-9DCD-B841B7D9071E}"/>
              </c:ext>
            </c:extLst>
          </c:dPt>
          <c:dPt>
            <c:idx val="16"/>
            <c:invertIfNegative val="0"/>
            <c:bubble3D val="0"/>
            <c:spPr>
              <a:solidFill>
                <a:schemeClr val="accent5"/>
              </a:solidFill>
              <a:ln>
                <a:noFill/>
              </a:ln>
              <a:effectLst/>
            </c:spPr>
            <c:extLst>
              <c:ext xmlns:c16="http://schemas.microsoft.com/office/drawing/2014/chart" uri="{C3380CC4-5D6E-409C-BE32-E72D297353CC}">
                <c16:uniqueId val="{0000000C-BDC9-4612-9DCD-B841B7D9071E}"/>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0B-BDC9-4612-9DCD-B841B7D9071E}"/>
              </c:ext>
            </c:extLst>
          </c:dPt>
          <c:dPt>
            <c:idx val="18"/>
            <c:invertIfNegative val="0"/>
            <c:bubble3D val="0"/>
            <c:spPr>
              <a:solidFill>
                <a:schemeClr val="accent5"/>
              </a:solidFill>
              <a:ln>
                <a:noFill/>
              </a:ln>
              <a:effectLst/>
            </c:spPr>
            <c:extLst>
              <c:ext xmlns:c16="http://schemas.microsoft.com/office/drawing/2014/chart" uri="{C3380CC4-5D6E-409C-BE32-E72D297353CC}">
                <c16:uniqueId val="{0000000A-BDC9-4612-9DCD-B841B7D9071E}"/>
              </c:ext>
            </c:extLst>
          </c:dPt>
          <c:dPt>
            <c:idx val="20"/>
            <c:invertIfNegative val="0"/>
            <c:bubble3D val="0"/>
            <c:spPr>
              <a:solidFill>
                <a:schemeClr val="accent5"/>
              </a:solidFill>
              <a:ln>
                <a:noFill/>
              </a:ln>
              <a:effectLst/>
            </c:spPr>
            <c:extLst>
              <c:ext xmlns:c16="http://schemas.microsoft.com/office/drawing/2014/chart" uri="{C3380CC4-5D6E-409C-BE32-E72D297353CC}">
                <c16:uniqueId val="{00000008-BDC9-4612-9DCD-B841B7D9071E}"/>
              </c:ext>
            </c:extLst>
          </c:dPt>
          <c:dPt>
            <c:idx val="21"/>
            <c:invertIfNegative val="0"/>
            <c:bubble3D val="0"/>
            <c:spPr>
              <a:solidFill>
                <a:schemeClr val="accent5"/>
              </a:solidFill>
              <a:ln>
                <a:noFill/>
              </a:ln>
              <a:effectLst/>
            </c:spPr>
            <c:extLst>
              <c:ext xmlns:c16="http://schemas.microsoft.com/office/drawing/2014/chart" uri="{C3380CC4-5D6E-409C-BE32-E72D297353CC}">
                <c16:uniqueId val="{00000007-BDC9-4612-9DCD-B841B7D9071E}"/>
              </c:ext>
            </c:extLst>
          </c:dPt>
          <c:dPt>
            <c:idx val="22"/>
            <c:invertIfNegative val="0"/>
            <c:bubble3D val="0"/>
            <c:spPr>
              <a:solidFill>
                <a:schemeClr val="accent5"/>
              </a:solidFill>
              <a:ln>
                <a:noFill/>
              </a:ln>
              <a:effectLst/>
            </c:spPr>
            <c:extLst>
              <c:ext xmlns:c16="http://schemas.microsoft.com/office/drawing/2014/chart" uri="{C3380CC4-5D6E-409C-BE32-E72D297353CC}">
                <c16:uniqueId val="{00000006-BDC9-4612-9DCD-B841B7D9071E}"/>
              </c:ext>
            </c:extLst>
          </c:dPt>
          <c:dPt>
            <c:idx val="23"/>
            <c:invertIfNegative val="0"/>
            <c:bubble3D val="0"/>
            <c:spPr>
              <a:solidFill>
                <a:schemeClr val="accent5"/>
              </a:solidFill>
              <a:ln>
                <a:noFill/>
              </a:ln>
              <a:effectLst/>
            </c:spPr>
            <c:extLst>
              <c:ext xmlns:c16="http://schemas.microsoft.com/office/drawing/2014/chart" uri="{C3380CC4-5D6E-409C-BE32-E72D297353CC}">
                <c16:uniqueId val="{00000005-BDC9-4612-9DCD-B841B7D9071E}"/>
              </c:ext>
            </c:extLst>
          </c:dPt>
          <c:cat>
            <c:strRef>
              <c:f>Sheet1!$A$2:$A$25</c:f>
              <c:strCache>
                <c:ptCount val="24"/>
                <c:pt idx="0">
                  <c:v>Street food tour and tasting</c:v>
                </c:pt>
                <c:pt idx="1">
                  <c:v>Vineyard tour and tasting</c:v>
                </c:pt>
                <c:pt idx="2">
                  <c:v>A spa experience</c:v>
                </c:pt>
                <c:pt idx="3">
                  <c:v>Guided nature experience</c:v>
                </c:pt>
                <c:pt idx="4">
                  <c:v>Experience life 'behind the scenes'</c:v>
                </c:pt>
                <c:pt idx="5">
                  <c:v>Distillery or brewery experience</c:v>
                </c:pt>
                <c:pt idx="6">
                  <c:v>Cookery class</c:v>
                </c:pt>
                <c:pt idx="7">
                  <c:v>Chocolate making class</c:v>
                </c:pt>
                <c:pt idx="8">
                  <c:v>A remote wellness retreat</c:v>
                </c:pt>
                <c:pt idx="9">
                  <c:v>Photography class</c:v>
                </c:pt>
                <c:pt idx="10">
                  <c:v>Baking school</c:v>
                </c:pt>
                <c:pt idx="11">
                  <c:v>Cheese making class</c:v>
                </c:pt>
                <c:pt idx="12">
                  <c:v>Shadowing experience</c:v>
                </c:pt>
                <c:pt idx="13">
                  <c:v>Authentic craft workshop</c:v>
                </c:pt>
                <c:pt idx="14">
                  <c:v>Mindfulness or meditation class</c:v>
                </c:pt>
                <c:pt idx="15">
                  <c:v>Foraging experience</c:v>
                </c:pt>
                <c:pt idx="16">
                  <c:v>Fossil hunting</c:v>
                </c:pt>
                <c:pt idx="17">
                  <c:v>Volunteering or working holiday</c:v>
                </c:pt>
                <c:pt idx="18">
                  <c:v>Street art</c:v>
                </c:pt>
                <c:pt idx="19">
                  <c:v>Guided fishing experience</c:v>
                </c:pt>
                <c:pt idx="20">
                  <c:v>A yoga experience</c:v>
                </c:pt>
                <c:pt idx="21">
                  <c:v>A tai chi experience</c:v>
                </c:pt>
                <c:pt idx="22">
                  <c:v>A homeopathic experience</c:v>
                </c:pt>
                <c:pt idx="23">
                  <c:v>A pilates experience</c:v>
                </c:pt>
              </c:strCache>
            </c:strRef>
          </c:cat>
          <c:val>
            <c:numRef>
              <c:f>Sheet1!$D$2:$D$25</c:f>
              <c:numCache>
                <c:formatCode>0%</c:formatCode>
                <c:ptCount val="24"/>
                <c:pt idx="0">
                  <c:v>0.53474286972800356</c:v>
                </c:pt>
                <c:pt idx="1">
                  <c:v>0.44543552472194692</c:v>
                </c:pt>
                <c:pt idx="2">
                  <c:v>0.40303931285100758</c:v>
                </c:pt>
                <c:pt idx="3">
                  <c:v>0.47781081378702783</c:v>
                </c:pt>
                <c:pt idx="4">
                  <c:v>0.5292368681863231</c:v>
                </c:pt>
                <c:pt idx="5">
                  <c:v>0.44532540469111331</c:v>
                </c:pt>
                <c:pt idx="6">
                  <c:v>0.52615350732298205</c:v>
                </c:pt>
                <c:pt idx="7">
                  <c:v>0.56194251734390488</c:v>
                </c:pt>
                <c:pt idx="8">
                  <c:v>0.48706089637705097</c:v>
                </c:pt>
                <c:pt idx="9">
                  <c:v>0.49179605770289614</c:v>
                </c:pt>
                <c:pt idx="10">
                  <c:v>0.50611166171126531</c:v>
                </c:pt>
                <c:pt idx="11">
                  <c:v>0.49829313952207904</c:v>
                </c:pt>
                <c:pt idx="12">
                  <c:v>0.464266049994494</c:v>
                </c:pt>
                <c:pt idx="13">
                  <c:v>0.43618544213192378</c:v>
                </c:pt>
                <c:pt idx="14">
                  <c:v>0.4301288404360753</c:v>
                </c:pt>
                <c:pt idx="15">
                  <c:v>0.43772712256359431</c:v>
                </c:pt>
                <c:pt idx="16">
                  <c:v>0.44598612487611494</c:v>
                </c:pt>
                <c:pt idx="17">
                  <c:v>0.41482215615020374</c:v>
                </c:pt>
                <c:pt idx="18">
                  <c:v>0.37870278603678009</c:v>
                </c:pt>
                <c:pt idx="19">
                  <c:v>0.36207466138090516</c:v>
                </c:pt>
                <c:pt idx="20">
                  <c:v>0.3779319458209448</c:v>
                </c:pt>
                <c:pt idx="21">
                  <c:v>0.40358991300517566</c:v>
                </c:pt>
                <c:pt idx="22">
                  <c:v>0.37738134566677678</c:v>
                </c:pt>
                <c:pt idx="23">
                  <c:v>0.36890210329258893</c:v>
                </c:pt>
              </c:numCache>
            </c:numRef>
          </c:val>
          <c:extLst>
            <c:ext xmlns:c16="http://schemas.microsoft.com/office/drawing/2014/chart" uri="{C3380CC4-5D6E-409C-BE32-E72D297353CC}">
              <c16:uniqueId val="{00000002-F161-4BA5-B03E-59E7B3D5CA53}"/>
            </c:ext>
          </c:extLst>
        </c:ser>
        <c:dLbls>
          <c:showLegendKey val="0"/>
          <c:showVal val="0"/>
          <c:showCatName val="0"/>
          <c:showSerName val="0"/>
          <c:showPercent val="0"/>
          <c:showBubbleSize val="0"/>
        </c:dLbls>
        <c:gapWidth val="55"/>
        <c:overlap val="100"/>
        <c:axId val="490114528"/>
        <c:axId val="490118136"/>
      </c:barChart>
      <c:catAx>
        <c:axId val="490114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0118136"/>
        <c:crosses val="autoZero"/>
        <c:auto val="1"/>
        <c:lblAlgn val="ctr"/>
        <c:lblOffset val="100"/>
        <c:noMultiLvlLbl val="0"/>
      </c:catAx>
      <c:valAx>
        <c:axId val="490118136"/>
        <c:scaling>
          <c:orientation val="minMax"/>
        </c:scaling>
        <c:delete val="1"/>
        <c:axPos val="t"/>
        <c:numFmt formatCode="0%" sourceLinked="1"/>
        <c:majorTickMark val="none"/>
        <c:minorTickMark val="none"/>
        <c:tickLblPos val="nextTo"/>
        <c:crossAx val="490114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All experiences</c:v>
                </c:pt>
              </c:strCache>
            </c:strRef>
          </c:tx>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6453-4D3D-8A4A-D07579C450BC}"/>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6453-4D3D-8A4A-D07579C450BC}"/>
              </c:ext>
            </c:extLst>
          </c:dPt>
          <c:dPt>
            <c:idx val="2"/>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5-6453-4D3D-8A4A-D07579C450B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453-4D3D-8A4A-D07579C450BC}"/>
              </c:ext>
            </c:extLst>
          </c:dPt>
          <c:dPt>
            <c:idx val="4"/>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9-6453-4D3D-8A4A-D07579C450B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453-4D3D-8A4A-D07579C450B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453-4D3D-8A4A-D07579C450BC}"/>
              </c:ext>
            </c:extLst>
          </c:dPt>
          <c:dLbls>
            <c:dLbl>
              <c:idx val="0"/>
              <c:layout>
                <c:manualLayout>
                  <c:x val="7.6923076923076216E-3"/>
                  <c:y val="-1.7307690997297773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2398076923076923"/>
                      <c:h val="0.17371152530954534"/>
                    </c:manualLayout>
                  </c15:layout>
                </c:ext>
                <c:ext xmlns:c16="http://schemas.microsoft.com/office/drawing/2014/chart" uri="{C3380CC4-5D6E-409C-BE32-E72D297353CC}">
                  <c16:uniqueId val="{00000001-6453-4D3D-8A4A-D07579C450BC}"/>
                </c:ext>
              </c:extLst>
            </c:dLbl>
            <c:dLbl>
              <c:idx val="1"/>
              <c:layout>
                <c:manualLayout>
                  <c:x val="1.4423228346456622E-2"/>
                  <c:y val="-2.6442000230073001E-1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472122955784373"/>
                      <c:h val="0.20544229213792459"/>
                    </c:manualLayout>
                  </c15:layout>
                </c:ext>
                <c:ext xmlns:c16="http://schemas.microsoft.com/office/drawing/2014/chart" uri="{C3380CC4-5D6E-409C-BE32-E72D297353CC}">
                  <c16:uniqueId val="{00000003-6453-4D3D-8A4A-D07579C450BC}"/>
                </c:ext>
              </c:extLst>
            </c:dLbl>
            <c:dLbl>
              <c:idx val="2"/>
              <c:layout>
                <c:manualLayout>
                  <c:x val="8.746048472075869E-3"/>
                  <c:y val="-1.8909354645718517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3332874223177318"/>
                      <c:h val="0.18653244983176745"/>
                    </c:manualLayout>
                  </c15:layout>
                </c:ext>
                <c:ext xmlns:c16="http://schemas.microsoft.com/office/drawing/2014/chart" uri="{C3380CC4-5D6E-409C-BE32-E72D297353CC}">
                  <c16:uniqueId val="{00000005-6453-4D3D-8A4A-D07579C450BC}"/>
                </c:ext>
              </c:extLst>
            </c:dLbl>
            <c:dLbl>
              <c:idx val="3"/>
              <c:layout>
                <c:manualLayout>
                  <c:x val="9.6153846153846159E-3"/>
                  <c:y val="-1.730769099729777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453-4D3D-8A4A-D07579C450BC}"/>
                </c:ext>
              </c:extLst>
            </c:dLbl>
            <c:dLbl>
              <c:idx val="4"/>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453-4D3D-8A4A-D07579C450BC}"/>
                </c:ext>
              </c:extLst>
            </c:dLbl>
            <c:dLbl>
              <c:idx val="5"/>
              <c:layout>
                <c:manualLayout>
                  <c:x val="-0.10961538461538466"/>
                  <c:y val="-0.1153846066486518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53-4D3D-8A4A-D07579C450BC}"/>
                </c:ext>
              </c:extLst>
            </c:dLbl>
            <c:dLbl>
              <c:idx val="6"/>
              <c:layout>
                <c:manualLayout>
                  <c:x val="-7.289247695460617E-2"/>
                  <c:y val="-0.17277271259245336"/>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453-4D3D-8A4A-D07579C450B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In the capital city</c:v>
                </c:pt>
                <c:pt idx="1">
                  <c:v>In another large town/ city</c:v>
                </c:pt>
                <c:pt idx="2">
                  <c:v>In a smaller town</c:v>
                </c:pt>
                <c:pt idx="3">
                  <c:v>In a rural area/ countryside</c:v>
                </c:pt>
                <c:pt idx="4">
                  <c:v>On the coast</c:v>
                </c:pt>
                <c:pt idx="5">
                  <c:v>Other</c:v>
                </c:pt>
                <c:pt idx="6">
                  <c:v>No preference</c:v>
                </c:pt>
              </c:strCache>
            </c:strRef>
          </c:cat>
          <c:val>
            <c:numRef>
              <c:f>Sheet1!$B$2:$B$8</c:f>
              <c:numCache>
                <c:formatCode>0%</c:formatCode>
                <c:ptCount val="7"/>
                <c:pt idx="0">
                  <c:v>0.33</c:v>
                </c:pt>
                <c:pt idx="1">
                  <c:v>0.2</c:v>
                </c:pt>
                <c:pt idx="2">
                  <c:v>0.23</c:v>
                </c:pt>
                <c:pt idx="3">
                  <c:v>0.28999999999999998</c:v>
                </c:pt>
                <c:pt idx="4">
                  <c:v>0.19</c:v>
                </c:pt>
                <c:pt idx="5">
                  <c:v>0.05</c:v>
                </c:pt>
                <c:pt idx="6">
                  <c:v>0.09</c:v>
                </c:pt>
              </c:numCache>
            </c:numRef>
          </c:val>
          <c:extLst>
            <c:ext xmlns:c16="http://schemas.microsoft.com/office/drawing/2014/chart" uri="{C3380CC4-5D6E-409C-BE32-E72D297353CC}">
              <c16:uniqueId val="{0000000E-6453-4D3D-8A4A-D07579C450BC}"/>
            </c:ext>
          </c:extLst>
        </c:ser>
        <c:dLbls>
          <c:showLegendKey val="0"/>
          <c:showVal val="0"/>
          <c:showCatName val="0"/>
          <c:showSerName val="0"/>
          <c:showPercent val="0"/>
          <c:showBubbleSize val="0"/>
          <c:showLeaderLines val="1"/>
        </c:dLbls>
        <c:firstSliceAng val="0"/>
        <c:holeSize val="3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75000"/>
                </a:schemeClr>
              </a:solidFill>
              <a:ln w="19050">
                <a:solidFill>
                  <a:schemeClr val="lt1"/>
                </a:solidFill>
              </a:ln>
              <a:effectLst/>
            </c:spPr>
            <c:extLst>
              <c:ext xmlns:c16="http://schemas.microsoft.com/office/drawing/2014/chart" uri="{C3380CC4-5D6E-409C-BE32-E72D297353CC}">
                <c16:uniqueId val="{00000001-7992-4B10-B8EB-685037EE39D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7992-4B10-B8EB-685037EE39DE}"/>
              </c:ext>
            </c:extLst>
          </c:dPt>
          <c:dPt>
            <c:idx val="2"/>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5-7992-4B10-B8EB-685037EE39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992-4B10-B8EB-685037EE39DE}"/>
              </c:ext>
            </c:extLst>
          </c:dPt>
          <c:dPt>
            <c:idx val="4"/>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9-7992-4B10-B8EB-685037EE39D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992-4B10-B8EB-685037EE39D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992-4B10-B8EB-685037EE39DE}"/>
              </c:ext>
            </c:extLst>
          </c:dPt>
          <c:dLbls>
            <c:dLbl>
              <c:idx val="0"/>
              <c:layout>
                <c:manualLayout>
                  <c:x val="7.6923076923076216E-3"/>
                  <c:y val="-1.7307690997297773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2398076923076923"/>
                      <c:h val="0.17371152530954534"/>
                    </c:manualLayout>
                  </c15:layout>
                </c:ext>
                <c:ext xmlns:c16="http://schemas.microsoft.com/office/drawing/2014/chart" uri="{C3380CC4-5D6E-409C-BE32-E72D297353CC}">
                  <c16:uniqueId val="{00000001-7992-4B10-B8EB-685037EE39DE}"/>
                </c:ext>
              </c:extLst>
            </c:dLbl>
            <c:dLbl>
              <c:idx val="1"/>
              <c:layout>
                <c:manualLayout>
                  <c:x val="1.4423228346456622E-2"/>
                  <c:y val="-2.6442000230073001E-1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5472122955784373"/>
                      <c:h val="0.20544229213792459"/>
                    </c:manualLayout>
                  </c15:layout>
                </c:ext>
                <c:ext xmlns:c16="http://schemas.microsoft.com/office/drawing/2014/chart" uri="{C3380CC4-5D6E-409C-BE32-E72D297353CC}">
                  <c16:uniqueId val="{00000003-7992-4B10-B8EB-685037EE39DE}"/>
                </c:ext>
              </c:extLst>
            </c:dLbl>
            <c:dLbl>
              <c:idx val="2"/>
              <c:layout>
                <c:manualLayout>
                  <c:x val="8.746048472075869E-3"/>
                  <c:y val="-1.8909354645718517E-3"/>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13332874223177318"/>
                      <c:h val="0.18653244983176745"/>
                    </c:manualLayout>
                  </c15:layout>
                </c:ext>
                <c:ext xmlns:c16="http://schemas.microsoft.com/office/drawing/2014/chart" uri="{C3380CC4-5D6E-409C-BE32-E72D297353CC}">
                  <c16:uniqueId val="{00000005-7992-4B10-B8EB-685037EE39DE}"/>
                </c:ext>
              </c:extLst>
            </c:dLbl>
            <c:dLbl>
              <c:idx val="3"/>
              <c:layout>
                <c:manualLayout>
                  <c:x val="9.6153846153846159E-3"/>
                  <c:y val="-1.730769099729777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992-4B10-B8EB-685037EE39DE}"/>
                </c:ext>
              </c:extLst>
            </c:dLbl>
            <c:dLbl>
              <c:idx val="4"/>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992-4B10-B8EB-685037EE39DE}"/>
                </c:ext>
              </c:extLst>
            </c:dLbl>
            <c:dLbl>
              <c:idx val="5"/>
              <c:layout>
                <c:manualLayout>
                  <c:x val="-0.10961538461538466"/>
                  <c:y val="-0.1153846066486518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992-4B10-B8EB-685037EE39DE}"/>
                </c:ext>
              </c:extLst>
            </c:dLbl>
            <c:dLbl>
              <c:idx val="6"/>
              <c:layout>
                <c:manualLayout>
                  <c:x val="-6.8677513835533471E-2"/>
                  <c:y val="-0.1862984126206496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lumMod val="50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992-4B10-B8EB-685037EE39D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In the capital city</c:v>
                </c:pt>
                <c:pt idx="1">
                  <c:v>In another large town/ city</c:v>
                </c:pt>
                <c:pt idx="2">
                  <c:v>In a smaller town</c:v>
                </c:pt>
                <c:pt idx="3">
                  <c:v>In a rural area/ countryside</c:v>
                </c:pt>
                <c:pt idx="4">
                  <c:v>On the coast</c:v>
                </c:pt>
                <c:pt idx="5">
                  <c:v>Other</c:v>
                </c:pt>
                <c:pt idx="6">
                  <c:v>No preference</c:v>
                </c:pt>
              </c:strCache>
            </c:strRef>
          </c:cat>
          <c:val>
            <c:numRef>
              <c:f>Sheet1!$B$2:$B$8</c:f>
              <c:numCache>
                <c:formatCode>0%</c:formatCode>
                <c:ptCount val="7"/>
                <c:pt idx="0">
                  <c:v>0.16</c:v>
                </c:pt>
                <c:pt idx="1">
                  <c:v>0.16</c:v>
                </c:pt>
                <c:pt idx="2">
                  <c:v>0.2</c:v>
                </c:pt>
                <c:pt idx="3">
                  <c:v>0.38</c:v>
                </c:pt>
                <c:pt idx="4">
                  <c:v>0.26</c:v>
                </c:pt>
                <c:pt idx="5">
                  <c:v>0.04</c:v>
                </c:pt>
                <c:pt idx="6">
                  <c:v>0.11</c:v>
                </c:pt>
              </c:numCache>
            </c:numRef>
          </c:val>
          <c:extLst>
            <c:ext xmlns:c16="http://schemas.microsoft.com/office/drawing/2014/chart" uri="{C3380CC4-5D6E-409C-BE32-E72D297353CC}">
              <c16:uniqueId val="{0000000E-7992-4B10-B8EB-685037EE39DE}"/>
            </c:ext>
          </c:extLst>
        </c:ser>
        <c:dLbls>
          <c:showLegendKey val="0"/>
          <c:showVal val="0"/>
          <c:showCatName val="0"/>
          <c:showSerName val="0"/>
          <c:showPercent val="0"/>
          <c:showBubbleSize val="0"/>
          <c:showLeaderLines val="1"/>
        </c:dLbls>
        <c:firstSliceAng val="0"/>
        <c:holeSize val="32"/>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267636005735598E-2"/>
          <c:w val="0.95769230769230773"/>
          <c:h val="0.72312641496756291"/>
        </c:manualLayout>
      </c:layout>
      <c:areaChart>
        <c:grouping val="standard"/>
        <c:varyColors val="0"/>
        <c:ser>
          <c:idx val="0"/>
          <c:order val="0"/>
          <c:tx>
            <c:strRef>
              <c:f>Sheet1!$B$1</c:f>
              <c:strCache>
                <c:ptCount val="1"/>
                <c:pt idx="0">
                  <c:v>Expected</c:v>
                </c:pt>
              </c:strCache>
            </c:strRef>
          </c:tx>
          <c:spPr>
            <a:solidFill>
              <a:schemeClr val="accent4">
                <a:lumMod val="20000"/>
                <a:lumOff val="80000"/>
              </a:schemeClr>
            </a:solidFill>
            <a:ln>
              <a:solidFill>
                <a:schemeClr val="accent4">
                  <a:lumMod val="75000"/>
                </a:schemeClr>
              </a:solidFill>
            </a:ln>
            <a:effectLst/>
          </c:spPr>
          <c:cat>
            <c:strRef>
              <c:f>Sheet1!$A$2:$A$13</c:f>
              <c:strCache>
                <c:ptCount val="12"/>
                <c:pt idx="0">
                  <c:v>No travel time</c:v>
                </c:pt>
                <c:pt idx="1">
                  <c:v>30 mins</c:v>
                </c:pt>
                <c:pt idx="2">
                  <c:v>1 hr</c:v>
                </c:pt>
                <c:pt idx="3">
                  <c:v>1.5 hrs</c:v>
                </c:pt>
                <c:pt idx="4">
                  <c:v>2 hrs</c:v>
                </c:pt>
                <c:pt idx="5">
                  <c:v>2.5 hrs</c:v>
                </c:pt>
                <c:pt idx="6">
                  <c:v>3 hrs</c:v>
                </c:pt>
                <c:pt idx="7">
                  <c:v>3.5 hrs</c:v>
                </c:pt>
                <c:pt idx="8">
                  <c:v>4 hrs</c:v>
                </c:pt>
                <c:pt idx="9">
                  <c:v>4.5 hrs</c:v>
                </c:pt>
                <c:pt idx="10">
                  <c:v>5 hrs</c:v>
                </c:pt>
                <c:pt idx="11">
                  <c:v>5 hrs +</c:v>
                </c:pt>
              </c:strCache>
            </c:strRef>
          </c:cat>
          <c:val>
            <c:numRef>
              <c:f>Sheet1!$B$2:$B$13</c:f>
              <c:numCache>
                <c:formatCode>0%</c:formatCode>
                <c:ptCount val="12"/>
                <c:pt idx="0">
                  <c:v>1</c:v>
                </c:pt>
                <c:pt idx="1">
                  <c:v>0.86201108471892318</c:v>
                </c:pt>
                <c:pt idx="2">
                  <c:v>0.63895486935866985</c:v>
                </c:pt>
                <c:pt idx="3">
                  <c:v>0.3932858273950911</c:v>
                </c:pt>
                <c:pt idx="4">
                  <c:v>0.29206650831353925</c:v>
                </c:pt>
                <c:pt idx="5">
                  <c:v>0.1811559778305622</c:v>
                </c:pt>
                <c:pt idx="6">
                  <c:v>0.14083927157561366</c:v>
                </c:pt>
                <c:pt idx="7">
                  <c:v>9.4695170229612075E-2</c:v>
                </c:pt>
                <c:pt idx="8">
                  <c:v>7.4647664291369792E-2</c:v>
                </c:pt>
                <c:pt idx="9">
                  <c:v>5.1306413301662745E-2</c:v>
                </c:pt>
                <c:pt idx="10">
                  <c:v>4.1203483768804471E-2</c:v>
                </c:pt>
                <c:pt idx="11">
                  <c:v>3.0498812351543982E-2</c:v>
                </c:pt>
              </c:numCache>
            </c:numRef>
          </c:val>
          <c:extLst>
            <c:ext xmlns:c16="http://schemas.microsoft.com/office/drawing/2014/chart" uri="{C3380CC4-5D6E-409C-BE32-E72D297353CC}">
              <c16:uniqueId val="{00000000-CF44-4B4C-9456-221C40D76030}"/>
            </c:ext>
          </c:extLst>
        </c:ser>
        <c:ser>
          <c:idx val="1"/>
          <c:order val="1"/>
          <c:tx>
            <c:strRef>
              <c:f>Sheet1!$C$1</c:f>
              <c:strCache>
                <c:ptCount val="1"/>
                <c:pt idx="0">
                  <c:v>Maximum</c:v>
                </c:pt>
              </c:strCache>
            </c:strRef>
          </c:tx>
          <c:spPr>
            <a:solidFill>
              <a:schemeClr val="accent5">
                <a:lumMod val="40000"/>
                <a:lumOff val="60000"/>
                <a:alpha val="41961"/>
              </a:schemeClr>
            </a:solidFill>
            <a:ln>
              <a:solidFill>
                <a:schemeClr val="accent5"/>
              </a:solidFill>
            </a:ln>
            <a:effectLst/>
          </c:spPr>
          <c:cat>
            <c:strRef>
              <c:f>Sheet1!$A$2:$A$13</c:f>
              <c:strCache>
                <c:ptCount val="12"/>
                <c:pt idx="0">
                  <c:v>No travel time</c:v>
                </c:pt>
                <c:pt idx="1">
                  <c:v>30 mins</c:v>
                </c:pt>
                <c:pt idx="2">
                  <c:v>1 hr</c:v>
                </c:pt>
                <c:pt idx="3">
                  <c:v>1.5 hrs</c:v>
                </c:pt>
                <c:pt idx="4">
                  <c:v>2 hrs</c:v>
                </c:pt>
                <c:pt idx="5">
                  <c:v>2.5 hrs</c:v>
                </c:pt>
                <c:pt idx="6">
                  <c:v>3 hrs</c:v>
                </c:pt>
                <c:pt idx="7">
                  <c:v>3.5 hrs</c:v>
                </c:pt>
                <c:pt idx="8">
                  <c:v>4 hrs</c:v>
                </c:pt>
                <c:pt idx="9">
                  <c:v>4.5 hrs</c:v>
                </c:pt>
                <c:pt idx="10">
                  <c:v>5 hrs</c:v>
                </c:pt>
                <c:pt idx="11">
                  <c:v>5 hrs +</c:v>
                </c:pt>
              </c:strCache>
            </c:strRef>
          </c:cat>
          <c:val>
            <c:numRef>
              <c:f>Sheet1!$C$2:$C$13</c:f>
              <c:numCache>
                <c:formatCode>0%</c:formatCode>
                <c:ptCount val="12"/>
                <c:pt idx="0">
                  <c:v>1</c:v>
                </c:pt>
                <c:pt idx="1">
                  <c:v>0.86203293223559219</c:v>
                </c:pt>
                <c:pt idx="2">
                  <c:v>0.77371754274857507</c:v>
                </c:pt>
                <c:pt idx="3">
                  <c:v>0.59398353388220393</c:v>
                </c:pt>
                <c:pt idx="4">
                  <c:v>0.46868271057631417</c:v>
                </c:pt>
                <c:pt idx="5">
                  <c:v>0.32735908803039904</c:v>
                </c:pt>
                <c:pt idx="6">
                  <c:v>0.26485117162761246</c:v>
                </c:pt>
                <c:pt idx="7">
                  <c:v>0.18860037998733381</c:v>
                </c:pt>
                <c:pt idx="8">
                  <c:v>0.1509499683343889</c:v>
                </c:pt>
                <c:pt idx="9">
                  <c:v>0.1054781507283091</c:v>
                </c:pt>
                <c:pt idx="10">
                  <c:v>7.6029132362254642E-2</c:v>
                </c:pt>
                <c:pt idx="11">
                  <c:v>4.7055098163394607E-2</c:v>
                </c:pt>
              </c:numCache>
            </c:numRef>
          </c:val>
          <c:extLst>
            <c:ext xmlns:c16="http://schemas.microsoft.com/office/drawing/2014/chart" uri="{C3380CC4-5D6E-409C-BE32-E72D297353CC}">
              <c16:uniqueId val="{00000001-CF44-4B4C-9456-221C40D76030}"/>
            </c:ext>
          </c:extLst>
        </c:ser>
        <c:dLbls>
          <c:showLegendKey val="0"/>
          <c:showVal val="0"/>
          <c:showCatName val="0"/>
          <c:showSerName val="0"/>
          <c:showPercent val="0"/>
          <c:showBubbleSize val="0"/>
        </c:dLbls>
        <c:axId val="507376368"/>
        <c:axId val="507381616"/>
      </c:areaChart>
      <c:catAx>
        <c:axId val="507376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81616"/>
        <c:crosses val="autoZero"/>
        <c:auto val="1"/>
        <c:lblAlgn val="ctr"/>
        <c:lblOffset val="100"/>
        <c:noMultiLvlLbl val="0"/>
      </c:catAx>
      <c:valAx>
        <c:axId val="5073816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07376368"/>
        <c:crosses val="autoZero"/>
        <c:crossBetween val="midCat"/>
        <c:majorUnit val="0.25"/>
      </c:valAx>
      <c:spPr>
        <a:noFill/>
        <a:ln>
          <a:noFill/>
        </a:ln>
        <a:effectLst/>
      </c:spPr>
    </c:plotArea>
    <c:legend>
      <c:legendPos val="t"/>
      <c:layout>
        <c:manualLayout>
          <c:xMode val="edge"/>
          <c:yMode val="edge"/>
          <c:x val="0.67966323801604656"/>
          <c:y val="0.28713882760124348"/>
          <c:w val="0.22027319935877704"/>
          <c:h val="9.7959978443813378E-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050"/>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267636005735598E-2"/>
          <c:w val="0.95769230769230773"/>
          <c:h val="0.72312641496756291"/>
        </c:manualLayout>
      </c:layout>
      <c:areaChart>
        <c:grouping val="standard"/>
        <c:varyColors val="0"/>
        <c:ser>
          <c:idx val="0"/>
          <c:order val="0"/>
          <c:tx>
            <c:strRef>
              <c:f>Sheet1!$B$1</c:f>
              <c:strCache>
                <c:ptCount val="1"/>
                <c:pt idx="0">
                  <c:v>Expected</c:v>
                </c:pt>
              </c:strCache>
            </c:strRef>
          </c:tx>
          <c:spPr>
            <a:solidFill>
              <a:schemeClr val="accent4">
                <a:lumMod val="20000"/>
                <a:lumOff val="80000"/>
              </a:schemeClr>
            </a:solidFill>
            <a:ln>
              <a:solidFill>
                <a:schemeClr val="accent4">
                  <a:lumMod val="75000"/>
                </a:schemeClr>
              </a:solidFill>
            </a:ln>
            <a:effectLst/>
          </c:spPr>
          <c:cat>
            <c:strRef>
              <c:f>Sheet1!$A$2:$A$13</c:f>
              <c:strCache>
                <c:ptCount val="12"/>
                <c:pt idx="0">
                  <c:v>No travel time</c:v>
                </c:pt>
                <c:pt idx="1">
                  <c:v>30 mins</c:v>
                </c:pt>
                <c:pt idx="2">
                  <c:v>1 hr</c:v>
                </c:pt>
                <c:pt idx="3">
                  <c:v>1.5 hrs</c:v>
                </c:pt>
                <c:pt idx="4">
                  <c:v>2 hrs</c:v>
                </c:pt>
                <c:pt idx="5">
                  <c:v>2.5 hrs</c:v>
                </c:pt>
                <c:pt idx="6">
                  <c:v>3 hrs</c:v>
                </c:pt>
                <c:pt idx="7">
                  <c:v>3.5 hrs</c:v>
                </c:pt>
                <c:pt idx="8">
                  <c:v>4 hrs</c:v>
                </c:pt>
                <c:pt idx="9">
                  <c:v>4.5 hrs</c:v>
                </c:pt>
                <c:pt idx="10">
                  <c:v>5 hrs</c:v>
                </c:pt>
                <c:pt idx="11">
                  <c:v>5 hrs +</c:v>
                </c:pt>
              </c:strCache>
            </c:strRef>
          </c:cat>
          <c:val>
            <c:numRef>
              <c:f>Sheet1!$B$2:$B$13</c:f>
              <c:numCache>
                <c:formatCode>0%</c:formatCode>
                <c:ptCount val="12"/>
                <c:pt idx="0">
                  <c:v>1</c:v>
                </c:pt>
                <c:pt idx="1">
                  <c:v>0.87146827234830937</c:v>
                </c:pt>
                <c:pt idx="2">
                  <c:v>0.63571097730430748</c:v>
                </c:pt>
                <c:pt idx="3">
                  <c:v>0.43816581750810557</c:v>
                </c:pt>
                <c:pt idx="4">
                  <c:v>0.35132005558128759</c:v>
                </c:pt>
                <c:pt idx="5">
                  <c:v>0.25173691523853631</c:v>
                </c:pt>
                <c:pt idx="6">
                  <c:v>0.20541917554423339</c:v>
                </c:pt>
                <c:pt idx="7">
                  <c:v>0.12876331635016205</c:v>
                </c:pt>
                <c:pt idx="8">
                  <c:v>0.10398332561370999</c:v>
                </c:pt>
                <c:pt idx="9">
                  <c:v>6.2065771190365847E-2</c:v>
                </c:pt>
                <c:pt idx="10">
                  <c:v>5.3496989346919807E-2</c:v>
                </c:pt>
                <c:pt idx="11">
                  <c:v>3.242241778601198E-2</c:v>
                </c:pt>
              </c:numCache>
            </c:numRef>
          </c:val>
          <c:extLst>
            <c:ext xmlns:c16="http://schemas.microsoft.com/office/drawing/2014/chart" uri="{C3380CC4-5D6E-409C-BE32-E72D297353CC}">
              <c16:uniqueId val="{00000000-184B-4D76-A919-0B0D960D2504}"/>
            </c:ext>
          </c:extLst>
        </c:ser>
        <c:ser>
          <c:idx val="1"/>
          <c:order val="1"/>
          <c:tx>
            <c:strRef>
              <c:f>Sheet1!$C$1</c:f>
              <c:strCache>
                <c:ptCount val="1"/>
                <c:pt idx="0">
                  <c:v>Maximum</c:v>
                </c:pt>
              </c:strCache>
            </c:strRef>
          </c:tx>
          <c:spPr>
            <a:solidFill>
              <a:schemeClr val="accent5">
                <a:lumMod val="40000"/>
                <a:lumOff val="60000"/>
                <a:alpha val="41961"/>
              </a:schemeClr>
            </a:solidFill>
            <a:ln>
              <a:solidFill>
                <a:schemeClr val="accent5"/>
              </a:solidFill>
            </a:ln>
            <a:effectLst/>
          </c:spPr>
          <c:cat>
            <c:strRef>
              <c:f>Sheet1!$A$2:$A$13</c:f>
              <c:strCache>
                <c:ptCount val="12"/>
                <c:pt idx="0">
                  <c:v>No travel time</c:v>
                </c:pt>
                <c:pt idx="1">
                  <c:v>30 mins</c:v>
                </c:pt>
                <c:pt idx="2">
                  <c:v>1 hr</c:v>
                </c:pt>
                <c:pt idx="3">
                  <c:v>1.5 hrs</c:v>
                </c:pt>
                <c:pt idx="4">
                  <c:v>2 hrs</c:v>
                </c:pt>
                <c:pt idx="5">
                  <c:v>2.5 hrs</c:v>
                </c:pt>
                <c:pt idx="6">
                  <c:v>3 hrs</c:v>
                </c:pt>
                <c:pt idx="7">
                  <c:v>3.5 hrs</c:v>
                </c:pt>
                <c:pt idx="8">
                  <c:v>4 hrs</c:v>
                </c:pt>
                <c:pt idx="9">
                  <c:v>4.5 hrs</c:v>
                </c:pt>
                <c:pt idx="10">
                  <c:v>5 hrs</c:v>
                </c:pt>
                <c:pt idx="11">
                  <c:v>5 hrs +</c:v>
                </c:pt>
              </c:strCache>
            </c:strRef>
          </c:cat>
          <c:val>
            <c:numRef>
              <c:f>Sheet1!$C$2:$C$13</c:f>
              <c:numCache>
                <c:formatCode>0%</c:formatCode>
                <c:ptCount val="12"/>
                <c:pt idx="0">
                  <c:v>1</c:v>
                </c:pt>
                <c:pt idx="1">
                  <c:v>0.86568247821878019</c:v>
                </c:pt>
                <c:pt idx="2">
                  <c:v>0.78557599225556629</c:v>
                </c:pt>
                <c:pt idx="3">
                  <c:v>0.59123910939012581</c:v>
                </c:pt>
                <c:pt idx="4">
                  <c:v>0.48063891577928358</c:v>
                </c:pt>
                <c:pt idx="5">
                  <c:v>0.36253630203291376</c:v>
                </c:pt>
                <c:pt idx="6">
                  <c:v>0.31171345595353334</c:v>
                </c:pt>
                <c:pt idx="7">
                  <c:v>0.22604065827686343</c:v>
                </c:pt>
                <c:pt idx="8">
                  <c:v>0.17739593417231359</c:v>
                </c:pt>
                <c:pt idx="9">
                  <c:v>0.11544046466602123</c:v>
                </c:pt>
                <c:pt idx="10">
                  <c:v>8.760890609874146E-2</c:v>
                </c:pt>
                <c:pt idx="11">
                  <c:v>4.9128751210067691E-2</c:v>
                </c:pt>
              </c:numCache>
            </c:numRef>
          </c:val>
          <c:extLst>
            <c:ext xmlns:c16="http://schemas.microsoft.com/office/drawing/2014/chart" uri="{C3380CC4-5D6E-409C-BE32-E72D297353CC}">
              <c16:uniqueId val="{00000001-184B-4D76-A919-0B0D960D2504}"/>
            </c:ext>
          </c:extLst>
        </c:ser>
        <c:dLbls>
          <c:showLegendKey val="0"/>
          <c:showVal val="0"/>
          <c:showCatName val="0"/>
          <c:showSerName val="0"/>
          <c:showPercent val="0"/>
          <c:showBubbleSize val="0"/>
        </c:dLbls>
        <c:axId val="507376368"/>
        <c:axId val="507381616"/>
      </c:areaChart>
      <c:catAx>
        <c:axId val="5073763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7381616"/>
        <c:crosses val="autoZero"/>
        <c:auto val="1"/>
        <c:lblAlgn val="ctr"/>
        <c:lblOffset val="100"/>
        <c:noMultiLvlLbl val="0"/>
      </c:catAx>
      <c:valAx>
        <c:axId val="50738161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507376368"/>
        <c:crosses val="autoZero"/>
        <c:crossBetween val="midCat"/>
        <c:majorUnit val="0.25"/>
      </c:valAx>
      <c:spPr>
        <a:noFill/>
        <a:ln>
          <a:noFill/>
        </a:ln>
        <a:effectLst/>
      </c:spPr>
    </c:plotArea>
    <c:legend>
      <c:legendPos val="t"/>
      <c:layout>
        <c:manualLayout>
          <c:xMode val="edge"/>
          <c:yMode val="edge"/>
          <c:x val="0.67966323801604656"/>
          <c:y val="0.28713882760124348"/>
          <c:w val="0.22027319935877704"/>
          <c:h val="9.7959978443813378E-2"/>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sz="1050"/>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11714772726491"/>
          <c:y val="7.281097522040926E-2"/>
          <c:w val="0.67088285227273503"/>
          <c:h val="0.71840981387591563"/>
        </c:manualLayout>
      </c:layout>
      <c:barChart>
        <c:barDir val="col"/>
        <c:grouping val="percentStacked"/>
        <c:varyColors val="0"/>
        <c:ser>
          <c:idx val="5"/>
          <c:order val="0"/>
          <c:tx>
            <c:strRef>
              <c:f>Sheet1!$B$1</c:f>
              <c:strCache>
                <c:ptCount val="1"/>
                <c:pt idx="0">
                  <c:v>Booked in destination</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D7FF-4162-8751-6F0C25C5F3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Inbound Markets</c:v>
                </c:pt>
                <c:pt idx="1">
                  <c:v>Domestic</c:v>
                </c:pt>
              </c:strCache>
            </c:strRef>
          </c:cat>
          <c:val>
            <c:numRef>
              <c:f>Sheet1!$B$2:$B$3</c:f>
              <c:numCache>
                <c:formatCode>0%</c:formatCode>
                <c:ptCount val="2"/>
                <c:pt idx="0">
                  <c:v>0.3</c:v>
                </c:pt>
                <c:pt idx="1">
                  <c:v>0.23</c:v>
                </c:pt>
              </c:numCache>
            </c:numRef>
          </c:val>
          <c:extLst>
            <c:ext xmlns:c16="http://schemas.microsoft.com/office/drawing/2014/chart" uri="{C3380CC4-5D6E-409C-BE32-E72D297353CC}">
              <c16:uniqueId val="{00000000-4D1C-4CF8-B8E5-25406E6960F7}"/>
            </c:ext>
          </c:extLst>
        </c:ser>
        <c:ser>
          <c:idx val="2"/>
          <c:order val="1"/>
          <c:tx>
            <c:strRef>
              <c:f>Sheet1!$C$1</c:f>
              <c:strCache>
                <c:ptCount val="1"/>
                <c:pt idx="0">
                  <c:v>Booked before I left home</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D7FF-4162-8751-6F0C25C5F3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Inbound Markets</c:v>
                </c:pt>
                <c:pt idx="1">
                  <c:v>Domestic</c:v>
                </c:pt>
              </c:strCache>
            </c:strRef>
          </c:cat>
          <c:val>
            <c:numRef>
              <c:f>Sheet1!$C$2:$C$3</c:f>
              <c:numCache>
                <c:formatCode>0%</c:formatCode>
                <c:ptCount val="2"/>
                <c:pt idx="0">
                  <c:v>0.56000000000000005</c:v>
                </c:pt>
                <c:pt idx="1">
                  <c:v>0.65</c:v>
                </c:pt>
              </c:numCache>
            </c:numRef>
          </c:val>
          <c:extLst>
            <c:ext xmlns:c16="http://schemas.microsoft.com/office/drawing/2014/chart" uri="{C3380CC4-5D6E-409C-BE32-E72D297353CC}">
              <c16:uniqueId val="{00000001-4D1C-4CF8-B8E5-25406E6960F7}"/>
            </c:ext>
          </c:extLst>
        </c:ser>
        <c:ser>
          <c:idx val="4"/>
          <c:order val="2"/>
          <c:tx>
            <c:strRef>
              <c:f>Sheet1!$D$1</c:f>
              <c:strCache>
                <c:ptCount val="1"/>
                <c:pt idx="0">
                  <c:v>Don't Know</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2-D7FF-4162-8751-6F0C25C5F35B}"/>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4-D7FF-4162-8751-6F0C25C5F35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Inbound Markets</c:v>
                </c:pt>
                <c:pt idx="1">
                  <c:v>Domestic</c:v>
                </c:pt>
              </c:strCache>
            </c:strRef>
          </c:cat>
          <c:val>
            <c:numRef>
              <c:f>Sheet1!$D$2:$D$3</c:f>
              <c:numCache>
                <c:formatCode>0%</c:formatCode>
                <c:ptCount val="2"/>
                <c:pt idx="0">
                  <c:v>0.13</c:v>
                </c:pt>
                <c:pt idx="1">
                  <c:v>0.13</c:v>
                </c:pt>
              </c:numCache>
            </c:numRef>
          </c:val>
          <c:extLst>
            <c:ext xmlns:c16="http://schemas.microsoft.com/office/drawing/2014/chart" uri="{C3380CC4-5D6E-409C-BE32-E72D297353CC}">
              <c16:uniqueId val="{00000002-4D1C-4CF8-B8E5-25406E6960F7}"/>
            </c:ext>
          </c:extLst>
        </c:ser>
        <c:dLbls>
          <c:showLegendKey val="0"/>
          <c:showVal val="0"/>
          <c:showCatName val="0"/>
          <c:showSerName val="0"/>
          <c:showPercent val="0"/>
          <c:showBubbleSize val="0"/>
        </c:dLbls>
        <c:gapWidth val="20"/>
        <c:overlap val="100"/>
        <c:axId val="1224925192"/>
        <c:axId val="1224925848"/>
      </c:barChart>
      <c:catAx>
        <c:axId val="1224925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1"/>
          <c:min val="0"/>
        </c:scaling>
        <c:delete val="1"/>
        <c:axPos val="l"/>
        <c:numFmt formatCode="0%" sourceLinked="1"/>
        <c:majorTickMark val="out"/>
        <c:minorTickMark val="none"/>
        <c:tickLblPos val="nextTo"/>
        <c:crossAx val="1224925192"/>
        <c:crosses val="autoZero"/>
        <c:crossBetween val="between"/>
      </c:valAx>
      <c:spPr>
        <a:noFill/>
        <a:ln>
          <a:noFill/>
        </a:ln>
        <a:effectLst/>
      </c:spPr>
    </c:plotArea>
    <c:legend>
      <c:legendPos val="l"/>
      <c:layout>
        <c:manualLayout>
          <c:xMode val="edge"/>
          <c:yMode val="edge"/>
          <c:x val="8.3572122577272138E-3"/>
          <c:y val="0.17635895188413336"/>
          <c:w val="0.33668444383904012"/>
          <c:h val="0.2342562118910726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225014571439217E-3"/>
          <c:y val="7.2810926558249903E-2"/>
          <c:w val="0.99910016916323052"/>
          <c:h val="0.37633517301611513"/>
        </c:manualLayout>
      </c:layout>
      <c:barChart>
        <c:barDir val="col"/>
        <c:grouping val="clustered"/>
        <c:varyColors val="0"/>
        <c:ser>
          <c:idx val="5"/>
          <c:order val="0"/>
          <c:tx>
            <c:strRef>
              <c:f>Sheet1!$B$1</c:f>
              <c:strCache>
                <c:ptCount val="1"/>
                <c:pt idx="0">
                  <c:v>Inbound</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wanted to have flexibility of choosing the day / time when I arrived</c:v>
                </c:pt>
                <c:pt idx="1">
                  <c:v>I wanted to see what it was like before I booked it</c:v>
                </c:pt>
                <c:pt idx="2">
                  <c:v>I wanted to get local recommendations of where / how to do this activity</c:v>
                </c:pt>
                <c:pt idx="3">
                  <c:v>I wasn't aware of the activity until I got to my destination</c:v>
                </c:pt>
                <c:pt idx="4">
                  <c:v>I wanted to avoid fees paying online in a foreign currency</c:v>
                </c:pt>
                <c:pt idx="5">
                  <c:v>I was not able to book it before I travelled </c:v>
                </c:pt>
              </c:strCache>
            </c:strRef>
          </c:cat>
          <c:val>
            <c:numRef>
              <c:f>Sheet1!$B$2:$B$7</c:f>
              <c:numCache>
                <c:formatCode>0%</c:formatCode>
                <c:ptCount val="6"/>
                <c:pt idx="0">
                  <c:v>0.56999999999999995</c:v>
                </c:pt>
                <c:pt idx="1">
                  <c:v>0.3661097852029</c:v>
                </c:pt>
                <c:pt idx="2">
                  <c:v>0.36754176610979999</c:v>
                </c:pt>
                <c:pt idx="3">
                  <c:v>0.30572792362770002</c:v>
                </c:pt>
                <c:pt idx="4">
                  <c:v>0.13102625298330001</c:v>
                </c:pt>
                <c:pt idx="5">
                  <c:v>0.10429594272080001</c:v>
                </c:pt>
              </c:numCache>
            </c:numRef>
          </c:val>
          <c:extLst>
            <c:ext xmlns:c16="http://schemas.microsoft.com/office/drawing/2014/chart" uri="{C3380CC4-5D6E-409C-BE32-E72D297353CC}">
              <c16:uniqueId val="{00000000-F6E7-46CC-87BB-60E01D92BF52}"/>
            </c:ext>
          </c:extLst>
        </c:ser>
        <c:ser>
          <c:idx val="0"/>
          <c:order val="1"/>
          <c:tx>
            <c:strRef>
              <c:f>Sheet1!$C$1</c:f>
              <c:strCache>
                <c:ptCount val="1"/>
                <c:pt idx="0">
                  <c:v>Domestic</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wanted to have flexibility of choosing the day / time when I arrived</c:v>
                </c:pt>
                <c:pt idx="1">
                  <c:v>I wanted to see what it was like before I booked it</c:v>
                </c:pt>
                <c:pt idx="2">
                  <c:v>I wanted to get local recommendations of where / how to do this activity</c:v>
                </c:pt>
                <c:pt idx="3">
                  <c:v>I wasn't aware of the activity until I got to my destination</c:v>
                </c:pt>
                <c:pt idx="4">
                  <c:v>I wanted to avoid fees paying online in a foreign currency</c:v>
                </c:pt>
                <c:pt idx="5">
                  <c:v>I was not able to book it before I travelled </c:v>
                </c:pt>
              </c:strCache>
            </c:strRef>
          </c:cat>
          <c:val>
            <c:numRef>
              <c:f>Sheet1!$C$2:$C$7</c:f>
              <c:numCache>
                <c:formatCode>0%</c:formatCode>
                <c:ptCount val="6"/>
                <c:pt idx="0">
                  <c:v>0.54</c:v>
                </c:pt>
                <c:pt idx="1">
                  <c:v>0.32</c:v>
                </c:pt>
                <c:pt idx="2">
                  <c:v>0.28999999999999998</c:v>
                </c:pt>
                <c:pt idx="3">
                  <c:v>0.33</c:v>
                </c:pt>
                <c:pt idx="5">
                  <c:v>0.12</c:v>
                </c:pt>
              </c:numCache>
            </c:numRef>
          </c:val>
          <c:extLst>
            <c:ext xmlns:c16="http://schemas.microsoft.com/office/drawing/2014/chart" uri="{C3380CC4-5D6E-409C-BE32-E72D297353CC}">
              <c16:uniqueId val="{00000000-9251-4D97-A263-4B79047BA56D}"/>
            </c:ext>
          </c:extLst>
        </c:ser>
        <c:dLbls>
          <c:showLegendKey val="0"/>
          <c:showVal val="0"/>
          <c:showCatName val="0"/>
          <c:showSerName val="0"/>
          <c:showPercent val="0"/>
          <c:showBubbleSize val="0"/>
        </c:dLbls>
        <c:gapWidth val="91"/>
        <c:overlap val="-11"/>
        <c:axId val="1224925192"/>
        <c:axId val="1224925848"/>
        <c:extLst/>
      </c:barChart>
      <c:catAx>
        <c:axId val="1224925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0.70000000000000007"/>
          <c:min val="0"/>
        </c:scaling>
        <c:delete val="1"/>
        <c:axPos val="l"/>
        <c:numFmt formatCode="0%" sourceLinked="1"/>
        <c:majorTickMark val="out"/>
        <c:minorTickMark val="none"/>
        <c:tickLblPos val="nextTo"/>
        <c:crossAx val="1224925192"/>
        <c:crosses val="autoZero"/>
        <c:crossBetween val="between"/>
      </c:valAx>
      <c:spPr>
        <a:noFill/>
        <a:ln>
          <a:noFill/>
        </a:ln>
        <a:effectLst/>
      </c:spPr>
    </c:plotArea>
    <c:legend>
      <c:legendPos val="t"/>
      <c:layout>
        <c:manualLayout>
          <c:xMode val="edge"/>
          <c:yMode val="edge"/>
          <c:x val="0.76332474141984974"/>
          <c:y val="0.18374905955205742"/>
          <c:w val="0.21249601612840452"/>
          <c:h val="7.839047924701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3411629460266"/>
          <c:y val="8.3648687488024523E-2"/>
          <c:w val="0.54421076343314245"/>
          <c:h val="0.83270262502395098"/>
        </c:manualLayout>
      </c:layout>
      <c:barChart>
        <c:barDir val="bar"/>
        <c:grouping val="clustered"/>
        <c:varyColors val="0"/>
        <c:ser>
          <c:idx val="0"/>
          <c:order val="0"/>
          <c:tx>
            <c:strRef>
              <c:f>Sheet1!$B$1</c:f>
              <c:strCache>
                <c:ptCount val="1"/>
                <c:pt idx="0">
                  <c:v>% </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4E47-4401-9FAF-1A63FEBC9421}"/>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E47-4401-9FAF-1A63FEBC9421}"/>
              </c:ext>
            </c:extLst>
          </c:dPt>
          <c:dPt>
            <c:idx val="3"/>
            <c:invertIfNegative val="0"/>
            <c:bubble3D val="0"/>
            <c:spPr>
              <a:solidFill>
                <a:schemeClr val="tx2"/>
              </a:solidFill>
              <a:ln>
                <a:noFill/>
              </a:ln>
              <a:effectLst/>
            </c:spPr>
            <c:extLst>
              <c:ext xmlns:c16="http://schemas.microsoft.com/office/drawing/2014/chart" uri="{C3380CC4-5D6E-409C-BE32-E72D297353CC}">
                <c16:uniqueId val="{00000003-4E47-4401-9FAF-1A63FEBC9421}"/>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Italy</c:v>
                </c:pt>
                <c:pt idx="1">
                  <c:v>France</c:v>
                </c:pt>
                <c:pt idx="2">
                  <c:v>UK</c:v>
                </c:pt>
                <c:pt idx="3">
                  <c:v>Germany</c:v>
                </c:pt>
              </c:strCache>
            </c:strRef>
          </c:cat>
          <c:val>
            <c:numRef>
              <c:f>Sheet1!$B$2:$B$6</c:f>
              <c:numCache>
                <c:formatCode>0%</c:formatCode>
                <c:ptCount val="5"/>
                <c:pt idx="0">
                  <c:v>0.2</c:v>
                </c:pt>
                <c:pt idx="1">
                  <c:v>0.19</c:v>
                </c:pt>
                <c:pt idx="2">
                  <c:v>0.19</c:v>
                </c:pt>
                <c:pt idx="3">
                  <c:v>0.16</c:v>
                </c:pt>
              </c:numCache>
            </c:numRef>
          </c:val>
          <c:extLst>
            <c:ext xmlns:c16="http://schemas.microsoft.com/office/drawing/2014/chart" uri="{C3380CC4-5D6E-409C-BE32-E72D297353CC}">
              <c16:uniqueId val="{00000004-4E47-4401-9FAF-1A63FEBC9421}"/>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9797929579956"/>
          <c:y val="8.3648687488024523E-2"/>
          <c:w val="0.53860830047249897"/>
          <c:h val="0.83270262502395098"/>
        </c:manualLayout>
      </c:layout>
      <c:barChart>
        <c:barDir val="bar"/>
        <c:grouping val="clustered"/>
        <c:varyColors val="0"/>
        <c:ser>
          <c:idx val="0"/>
          <c:order val="0"/>
          <c:tx>
            <c:strRef>
              <c:f>Sheet1!$B$1</c:f>
              <c:strCache>
                <c:ptCount val="1"/>
                <c:pt idx="0">
                  <c:v>% </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0F24-47C1-AD99-B52366B653FC}"/>
              </c:ext>
            </c:extLst>
          </c:dPt>
          <c:dPt>
            <c:idx val="3"/>
            <c:invertIfNegative val="0"/>
            <c:bubble3D val="0"/>
            <c:spPr>
              <a:solidFill>
                <a:schemeClr val="tx2"/>
              </a:solidFill>
              <a:ln>
                <a:noFill/>
              </a:ln>
              <a:effectLst/>
            </c:spPr>
            <c:extLst>
              <c:ext xmlns:c16="http://schemas.microsoft.com/office/drawing/2014/chart" uri="{C3380CC4-5D6E-409C-BE32-E72D297353CC}">
                <c16:uniqueId val="{00000003-0F24-47C1-AD99-B52366B653F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Germany</c:v>
                </c:pt>
                <c:pt idx="1">
                  <c:v>UK</c:v>
                </c:pt>
                <c:pt idx="2">
                  <c:v>France</c:v>
                </c:pt>
                <c:pt idx="3">
                  <c:v>Netherlands</c:v>
                </c:pt>
              </c:strCache>
            </c:strRef>
          </c:cat>
          <c:val>
            <c:numRef>
              <c:f>Sheet1!$B$2:$B$6</c:f>
              <c:numCache>
                <c:formatCode>0%</c:formatCode>
                <c:ptCount val="5"/>
                <c:pt idx="0">
                  <c:v>0.28999999999999998</c:v>
                </c:pt>
                <c:pt idx="1">
                  <c:v>0.28999999999999998</c:v>
                </c:pt>
                <c:pt idx="2">
                  <c:v>0.16</c:v>
                </c:pt>
                <c:pt idx="3">
                  <c:v>0.12</c:v>
                </c:pt>
              </c:numCache>
            </c:numRef>
          </c:val>
          <c:extLst>
            <c:ext xmlns:c16="http://schemas.microsoft.com/office/drawing/2014/chart" uri="{C3380CC4-5D6E-409C-BE32-E72D297353CC}">
              <c16:uniqueId val="{00000004-0F24-47C1-AD99-B52366B653FC}"/>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3411629460266"/>
          <c:y val="5.737968460905131E-2"/>
          <c:w val="0.54421076343314245"/>
          <c:h val="0.88524063078189741"/>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3E0D-4FDB-9637-2BBB1C367E4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3E0D-4FDB-9637-2BBB1C367E48}"/>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3-3E0D-4FDB-9637-2BBB1C367E4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France</c:v>
                </c:pt>
                <c:pt idx="1">
                  <c:v>Italy</c:v>
                </c:pt>
                <c:pt idx="2">
                  <c:v>UK</c:v>
                </c:pt>
                <c:pt idx="3">
                  <c:v>Spain</c:v>
                </c:pt>
              </c:strCache>
            </c:strRef>
          </c:cat>
          <c:val>
            <c:numRef>
              <c:f>Sheet1!$B$2:$B$6</c:f>
              <c:numCache>
                <c:formatCode>0%</c:formatCode>
                <c:ptCount val="5"/>
                <c:pt idx="0">
                  <c:v>0.25</c:v>
                </c:pt>
                <c:pt idx="1">
                  <c:v>0.22</c:v>
                </c:pt>
                <c:pt idx="2">
                  <c:v>0.2</c:v>
                </c:pt>
                <c:pt idx="3">
                  <c:v>0.19</c:v>
                </c:pt>
              </c:numCache>
            </c:numRef>
          </c:val>
          <c:extLst>
            <c:ext xmlns:c16="http://schemas.microsoft.com/office/drawing/2014/chart" uri="{C3380CC4-5D6E-409C-BE32-E72D297353CC}">
              <c16:uniqueId val="{00000004-3E0D-4FDB-9637-2BBB1C367E48}"/>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645027232944"/>
          <c:y val="8.3648687488024523E-2"/>
          <c:w val="0.37428060951421471"/>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34B0-4ADC-815A-F401FCD6B036}"/>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3-34B0-4ADC-815A-F401FCD6B036}"/>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5-34B0-4ADC-815A-F401FCD6B03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 </c:v>
                </c:pt>
                <c:pt idx="1">
                  <c:v>Germany</c:v>
                </c:pt>
                <c:pt idx="2">
                  <c:v>US</c:v>
                </c:pt>
                <c:pt idx="3">
                  <c:v>Canada</c:v>
                </c:pt>
                <c:pt idx="5">
                  <c:v>UK - 6</c:v>
                </c:pt>
              </c:strCache>
            </c:strRef>
          </c:cat>
          <c:val>
            <c:numRef>
              <c:f>Sheet1!$B$2:$B$7</c:f>
              <c:numCache>
                <c:formatCode>0%</c:formatCode>
                <c:ptCount val="6"/>
                <c:pt idx="0">
                  <c:v>0.16</c:v>
                </c:pt>
                <c:pt idx="1">
                  <c:v>0.15</c:v>
                </c:pt>
                <c:pt idx="2">
                  <c:v>0.15</c:v>
                </c:pt>
                <c:pt idx="3">
                  <c:v>0.15</c:v>
                </c:pt>
                <c:pt idx="5">
                  <c:v>0.14000000000000001</c:v>
                </c:pt>
              </c:numCache>
            </c:numRef>
          </c:val>
          <c:extLst>
            <c:ext xmlns:c16="http://schemas.microsoft.com/office/drawing/2014/chart" uri="{C3380CC4-5D6E-409C-BE32-E72D297353CC}">
              <c16:uniqueId val="{00000006-34B0-4ADC-815A-F401FCD6B036}"/>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75802543912782"/>
          <c:y val="2.642643142539669E-2"/>
          <c:w val="0.33791311748773328"/>
          <c:h val="0.88357009927787933"/>
        </c:manualLayout>
      </c:layout>
      <c:barChart>
        <c:barDir val="bar"/>
        <c:grouping val="stacked"/>
        <c:varyColors val="0"/>
        <c:ser>
          <c:idx val="0"/>
          <c:order val="0"/>
          <c:tx>
            <c:strRef>
              <c:f>Sheet1!$B$1</c:f>
              <c:strCache>
                <c:ptCount val="1"/>
                <c:pt idx="0">
                  <c:v>Done in England</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D-7FA2-4811-AFF3-26038242A94F}"/>
              </c:ext>
            </c:extLst>
          </c:dPt>
          <c:dPt>
            <c:idx val="3"/>
            <c:invertIfNegative val="0"/>
            <c:bubble3D val="0"/>
            <c:spPr>
              <a:solidFill>
                <a:schemeClr val="accent4"/>
              </a:solidFill>
              <a:ln>
                <a:noFill/>
              </a:ln>
              <a:effectLst/>
            </c:spPr>
            <c:extLst>
              <c:ext xmlns:c16="http://schemas.microsoft.com/office/drawing/2014/chart" uri="{C3380CC4-5D6E-409C-BE32-E72D297353CC}">
                <c16:uniqueId val="{00000027-BDC9-4612-9DCD-B841B7D9071E}"/>
              </c:ext>
            </c:extLst>
          </c:dPt>
          <c:dPt>
            <c:idx val="4"/>
            <c:invertIfNegative val="0"/>
            <c:bubble3D val="0"/>
            <c:spPr>
              <a:solidFill>
                <a:schemeClr val="accent4"/>
              </a:solidFill>
              <a:ln>
                <a:noFill/>
              </a:ln>
              <a:effectLst/>
            </c:spPr>
            <c:extLst>
              <c:ext xmlns:c16="http://schemas.microsoft.com/office/drawing/2014/chart" uri="{C3380CC4-5D6E-409C-BE32-E72D297353CC}">
                <c16:uniqueId val="{00000028-BDC9-4612-9DCD-B841B7D9071E}"/>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6-7FA2-4811-AFF3-26038242A94F}"/>
              </c:ext>
            </c:extLst>
          </c:dPt>
          <c:dPt>
            <c:idx val="8"/>
            <c:invertIfNegative val="0"/>
            <c:bubble3D val="0"/>
            <c:spPr>
              <a:solidFill>
                <a:schemeClr val="accent4"/>
              </a:solidFill>
              <a:ln>
                <a:noFill/>
              </a:ln>
              <a:effectLst/>
            </c:spPr>
            <c:extLst>
              <c:ext xmlns:c16="http://schemas.microsoft.com/office/drawing/2014/chart" uri="{C3380CC4-5D6E-409C-BE32-E72D297353CC}">
                <c16:uniqueId val="{00000011-BDC9-4612-9DCD-B841B7D9071E}"/>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C-7FA2-4811-AFF3-26038242A94F}"/>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2A-BDC9-4612-9DCD-B841B7D9071E}"/>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7-BDC9-4612-9DCD-B841B7D9071E}"/>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09-7FA2-4811-AFF3-26038242A94F}"/>
              </c:ext>
            </c:extLst>
          </c:dPt>
          <c:dPt>
            <c:idx val="17"/>
            <c:invertIfNegative val="0"/>
            <c:bubble3D val="0"/>
            <c:spPr>
              <a:solidFill>
                <a:schemeClr val="accent4"/>
              </a:solidFill>
              <a:ln>
                <a:noFill/>
              </a:ln>
              <a:effectLst/>
            </c:spPr>
            <c:extLst>
              <c:ext xmlns:c16="http://schemas.microsoft.com/office/drawing/2014/chart" uri="{C3380CC4-5D6E-409C-BE32-E72D297353CC}">
                <c16:uniqueId val="{0000002D-BDC9-4612-9DCD-B841B7D9071E}"/>
              </c:ext>
            </c:extLst>
          </c:dPt>
          <c:dPt>
            <c:idx val="18"/>
            <c:invertIfNegative val="0"/>
            <c:bubble3D val="0"/>
            <c:spPr>
              <a:solidFill>
                <a:schemeClr val="accent4"/>
              </a:solidFill>
              <a:ln>
                <a:noFill/>
              </a:ln>
              <a:effectLst/>
            </c:spPr>
            <c:extLst>
              <c:ext xmlns:c16="http://schemas.microsoft.com/office/drawing/2014/chart" uri="{C3380CC4-5D6E-409C-BE32-E72D297353CC}">
                <c16:uniqueId val="{0000002E-BDC9-4612-9DCD-B841B7D9071E}"/>
              </c:ext>
            </c:extLst>
          </c:dPt>
          <c:dPt>
            <c:idx val="19"/>
            <c:invertIfNegative val="0"/>
            <c:bubble3D val="0"/>
            <c:spPr>
              <a:solidFill>
                <a:schemeClr val="accent4"/>
              </a:solidFill>
              <a:ln>
                <a:noFill/>
              </a:ln>
              <a:effectLst/>
            </c:spPr>
            <c:extLst>
              <c:ext xmlns:c16="http://schemas.microsoft.com/office/drawing/2014/chart" uri="{C3380CC4-5D6E-409C-BE32-E72D297353CC}">
                <c16:uniqueId val="{0000002F-BDC9-4612-9DCD-B841B7D9071E}"/>
              </c:ext>
            </c:extLst>
          </c:dPt>
          <c:dPt>
            <c:idx val="21"/>
            <c:invertIfNegative val="0"/>
            <c:bubble3D val="0"/>
            <c:spPr>
              <a:solidFill>
                <a:schemeClr val="accent4"/>
              </a:solidFill>
              <a:ln>
                <a:noFill/>
              </a:ln>
              <a:effectLst/>
            </c:spPr>
            <c:extLst>
              <c:ext xmlns:c16="http://schemas.microsoft.com/office/drawing/2014/chart" uri="{C3380CC4-5D6E-409C-BE32-E72D297353CC}">
                <c16:uniqueId val="{00000014-BDC9-4612-9DCD-B841B7D9071E}"/>
              </c:ext>
            </c:extLst>
          </c:dPt>
          <c:dPt>
            <c:idx val="22"/>
            <c:invertIfNegative val="0"/>
            <c:bubble3D val="0"/>
            <c:spPr>
              <a:solidFill>
                <a:schemeClr val="accent4"/>
              </a:solidFill>
              <a:ln>
                <a:noFill/>
              </a:ln>
              <a:effectLst/>
            </c:spPr>
            <c:extLst>
              <c:ext xmlns:c16="http://schemas.microsoft.com/office/drawing/2014/chart" uri="{C3380CC4-5D6E-409C-BE32-E72D297353CC}">
                <c16:uniqueId val="{00000015-BDC9-4612-9DCD-B841B7D9071E}"/>
              </c:ext>
            </c:extLst>
          </c:dPt>
          <c:dPt>
            <c:idx val="23"/>
            <c:invertIfNegative val="0"/>
            <c:bubble3D val="0"/>
            <c:spPr>
              <a:solidFill>
                <a:schemeClr val="accent4"/>
              </a:solidFill>
              <a:ln>
                <a:noFill/>
              </a:ln>
              <a:effectLst/>
            </c:spPr>
            <c:extLst>
              <c:ext xmlns:c16="http://schemas.microsoft.com/office/drawing/2014/chart" uri="{C3380CC4-5D6E-409C-BE32-E72D297353CC}">
                <c16:uniqueId val="{00000016-BDC9-4612-9DCD-B841B7D9071E}"/>
              </c:ext>
            </c:extLst>
          </c:dPt>
          <c:cat>
            <c:strRef>
              <c:f>Sheet1!$A$2:$A$25</c:f>
              <c:strCache>
                <c:ptCount val="24"/>
                <c:pt idx="0">
                  <c:v>Experience life 'behind the scenes'</c:v>
                </c:pt>
                <c:pt idx="1">
                  <c:v>Distillery or brewery experience</c:v>
                </c:pt>
                <c:pt idx="2">
                  <c:v>Street food tour and tasting</c:v>
                </c:pt>
                <c:pt idx="3">
                  <c:v>Guided nature experience</c:v>
                </c:pt>
                <c:pt idx="4">
                  <c:v>A spa experience</c:v>
                </c:pt>
                <c:pt idx="5">
                  <c:v>Vineyard tour and tasting</c:v>
                </c:pt>
                <c:pt idx="6">
                  <c:v>A remote wellness retreat</c:v>
                </c:pt>
                <c:pt idx="7">
                  <c:v>Cookery class</c:v>
                </c:pt>
                <c:pt idx="8">
                  <c:v>Photography class</c:v>
                </c:pt>
                <c:pt idx="9">
                  <c:v>Chocolate making class</c:v>
                </c:pt>
                <c:pt idx="10">
                  <c:v>Shadowing experience</c:v>
                </c:pt>
                <c:pt idx="11">
                  <c:v>Baking school</c:v>
                </c:pt>
                <c:pt idx="12">
                  <c:v>Authentic craft workshop</c:v>
                </c:pt>
                <c:pt idx="13">
                  <c:v>Cheese making class</c:v>
                </c:pt>
                <c:pt idx="14">
                  <c:v>Street art</c:v>
                </c:pt>
                <c:pt idx="15">
                  <c:v>Fossil hunting</c:v>
                </c:pt>
                <c:pt idx="16">
                  <c:v>Foraging experience</c:v>
                </c:pt>
                <c:pt idx="17">
                  <c:v>Mindfulness or meditation class</c:v>
                </c:pt>
                <c:pt idx="18">
                  <c:v>Volunteering or working holiday</c:v>
                </c:pt>
                <c:pt idx="19">
                  <c:v>Guided fishing experience</c:v>
                </c:pt>
                <c:pt idx="20">
                  <c:v>A yoga experience</c:v>
                </c:pt>
                <c:pt idx="21">
                  <c:v>A pilates experience</c:v>
                </c:pt>
                <c:pt idx="22">
                  <c:v>A homeopathic experience</c:v>
                </c:pt>
                <c:pt idx="23">
                  <c:v>A tai chi experience</c:v>
                </c:pt>
              </c:strCache>
            </c:strRef>
          </c:cat>
          <c:val>
            <c:numRef>
              <c:f>Sheet1!$B$2:$B$25</c:f>
              <c:numCache>
                <c:formatCode>0%</c:formatCode>
                <c:ptCount val="24"/>
                <c:pt idx="0">
                  <c:v>7.0000000000000007E-2</c:v>
                </c:pt>
                <c:pt idx="1">
                  <c:v>0.09</c:v>
                </c:pt>
                <c:pt idx="2">
                  <c:v>0.06</c:v>
                </c:pt>
                <c:pt idx="3">
                  <c:v>0.06</c:v>
                </c:pt>
                <c:pt idx="4">
                  <c:v>0.06</c:v>
                </c:pt>
                <c:pt idx="5">
                  <c:v>0.05</c:v>
                </c:pt>
                <c:pt idx="6">
                  <c:v>0.04</c:v>
                </c:pt>
                <c:pt idx="7">
                  <c:v>0.04</c:v>
                </c:pt>
                <c:pt idx="8">
                  <c:v>0.03</c:v>
                </c:pt>
                <c:pt idx="9">
                  <c:v>0.02</c:v>
                </c:pt>
                <c:pt idx="10">
                  <c:v>0.04</c:v>
                </c:pt>
                <c:pt idx="11">
                  <c:v>0.02</c:v>
                </c:pt>
                <c:pt idx="12">
                  <c:v>0.03</c:v>
                </c:pt>
                <c:pt idx="13">
                  <c:v>0.02</c:v>
                </c:pt>
                <c:pt idx="14">
                  <c:v>0.04</c:v>
                </c:pt>
                <c:pt idx="15">
                  <c:v>0.03</c:v>
                </c:pt>
                <c:pt idx="16">
                  <c:v>0.03</c:v>
                </c:pt>
                <c:pt idx="17">
                  <c:v>0.03</c:v>
                </c:pt>
                <c:pt idx="18">
                  <c:v>0.03</c:v>
                </c:pt>
                <c:pt idx="19">
                  <c:v>0.03</c:v>
                </c:pt>
                <c:pt idx="20">
                  <c:v>0.03</c:v>
                </c:pt>
                <c:pt idx="21">
                  <c:v>0.03</c:v>
                </c:pt>
                <c:pt idx="22">
                  <c:v>0.03</c:v>
                </c:pt>
                <c:pt idx="23">
                  <c:v>0.03</c:v>
                </c:pt>
              </c:numCache>
            </c:numRef>
          </c:val>
          <c:extLst>
            <c:ext xmlns:c16="http://schemas.microsoft.com/office/drawing/2014/chart" uri="{C3380CC4-5D6E-409C-BE32-E72D297353CC}">
              <c16:uniqueId val="{00000000-F161-4BA5-B03E-59E7B3D5CA53}"/>
            </c:ext>
          </c:extLst>
        </c:ser>
        <c:ser>
          <c:idx val="1"/>
          <c:order val="1"/>
          <c:tx>
            <c:strRef>
              <c:f>Sheet1!$C$1</c:f>
              <c:strCache>
                <c:ptCount val="1"/>
                <c:pt idx="0">
                  <c:v>Booked to Do</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E-7FA2-4811-AFF3-26038242A94F}"/>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26-BDC9-4612-9DCD-B841B7D9071E}"/>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25-BDC9-4612-9DCD-B841B7D9071E}"/>
              </c:ext>
            </c:extLst>
          </c:dPt>
          <c:dPt>
            <c:idx val="6"/>
            <c:invertIfNegative val="0"/>
            <c:bubble3D val="0"/>
            <c:spPr>
              <a:solidFill>
                <a:schemeClr val="bg1">
                  <a:lumMod val="65000"/>
                </a:schemeClr>
              </a:solidFill>
              <a:ln>
                <a:noFill/>
              </a:ln>
              <a:effectLst/>
            </c:spPr>
            <c:extLst>
              <c:ext xmlns:c16="http://schemas.microsoft.com/office/drawing/2014/chart" uri="{C3380CC4-5D6E-409C-BE32-E72D297353CC}">
                <c16:uniqueId val="{00000005-7FA2-4811-AFF3-26038242A94F}"/>
              </c:ext>
            </c:extLst>
          </c:dPt>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18-BDC9-4612-9DCD-B841B7D9071E}"/>
              </c:ext>
            </c:extLst>
          </c:dPt>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0B-7FA2-4811-AFF3-26038242A94F}"/>
              </c:ext>
            </c:extLst>
          </c:dPt>
          <c:dPt>
            <c:idx val="12"/>
            <c:invertIfNegative val="0"/>
            <c:bubble3D val="0"/>
            <c:spPr>
              <a:solidFill>
                <a:schemeClr val="bg1">
                  <a:lumMod val="65000"/>
                </a:schemeClr>
              </a:solidFill>
              <a:ln>
                <a:noFill/>
              </a:ln>
              <a:effectLst/>
            </c:spPr>
            <c:extLst>
              <c:ext xmlns:c16="http://schemas.microsoft.com/office/drawing/2014/chart" uri="{C3380CC4-5D6E-409C-BE32-E72D297353CC}">
                <c16:uniqueId val="{00000023-BDC9-4612-9DCD-B841B7D9071E}"/>
              </c:ext>
            </c:extLst>
          </c:dPt>
          <c:dPt>
            <c:idx val="14"/>
            <c:invertIfNegative val="0"/>
            <c:bubble3D val="0"/>
            <c:spPr>
              <a:solidFill>
                <a:schemeClr val="bg1">
                  <a:lumMod val="65000"/>
                </a:schemeClr>
              </a:solidFill>
              <a:ln>
                <a:noFill/>
              </a:ln>
              <a:effectLst/>
            </c:spPr>
            <c:extLst>
              <c:ext xmlns:c16="http://schemas.microsoft.com/office/drawing/2014/chart" uri="{C3380CC4-5D6E-409C-BE32-E72D297353CC}">
                <c16:uniqueId val="{00000019-BDC9-4612-9DCD-B841B7D9071E}"/>
              </c:ext>
            </c:extLst>
          </c:dPt>
          <c:dPt>
            <c:idx val="15"/>
            <c:invertIfNegative val="0"/>
            <c:bubble3D val="0"/>
            <c:spPr>
              <a:solidFill>
                <a:schemeClr val="bg1">
                  <a:lumMod val="65000"/>
                </a:schemeClr>
              </a:solidFill>
              <a:ln>
                <a:noFill/>
              </a:ln>
              <a:effectLst/>
            </c:spPr>
            <c:extLst>
              <c:ext xmlns:c16="http://schemas.microsoft.com/office/drawing/2014/chart" uri="{C3380CC4-5D6E-409C-BE32-E72D297353CC}">
                <c16:uniqueId val="{00000008-7FA2-4811-AFF3-26038242A94F}"/>
              </c:ext>
            </c:extLst>
          </c:dPt>
          <c:dPt>
            <c:idx val="17"/>
            <c:invertIfNegative val="0"/>
            <c:bubble3D val="0"/>
            <c:spPr>
              <a:solidFill>
                <a:schemeClr val="bg1">
                  <a:lumMod val="65000"/>
                </a:schemeClr>
              </a:solidFill>
              <a:ln>
                <a:noFill/>
              </a:ln>
              <a:effectLst/>
            </c:spPr>
            <c:extLst>
              <c:ext xmlns:c16="http://schemas.microsoft.com/office/drawing/2014/chart" uri="{C3380CC4-5D6E-409C-BE32-E72D297353CC}">
                <c16:uniqueId val="{0000001F-BDC9-4612-9DCD-B841B7D9071E}"/>
              </c:ext>
            </c:extLst>
          </c:dPt>
          <c:dPt>
            <c:idx val="18"/>
            <c:invertIfNegative val="0"/>
            <c:bubble3D val="0"/>
            <c:spPr>
              <a:solidFill>
                <a:schemeClr val="bg1">
                  <a:lumMod val="65000"/>
                </a:schemeClr>
              </a:solidFill>
              <a:ln>
                <a:noFill/>
              </a:ln>
              <a:effectLst/>
            </c:spPr>
            <c:extLst>
              <c:ext xmlns:c16="http://schemas.microsoft.com/office/drawing/2014/chart" uri="{C3380CC4-5D6E-409C-BE32-E72D297353CC}">
                <c16:uniqueId val="{00000020-BDC9-4612-9DCD-B841B7D9071E}"/>
              </c:ext>
            </c:extLst>
          </c:dPt>
          <c:dPt>
            <c:idx val="19"/>
            <c:invertIfNegative val="0"/>
            <c:bubble3D val="0"/>
            <c:spPr>
              <a:solidFill>
                <a:schemeClr val="bg1">
                  <a:lumMod val="65000"/>
                </a:schemeClr>
              </a:solidFill>
              <a:ln>
                <a:noFill/>
              </a:ln>
              <a:effectLst/>
            </c:spPr>
            <c:extLst>
              <c:ext xmlns:c16="http://schemas.microsoft.com/office/drawing/2014/chart" uri="{C3380CC4-5D6E-409C-BE32-E72D297353CC}">
                <c16:uniqueId val="{00000007-7FA2-4811-AFF3-26038242A94F}"/>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1B-BDC9-4612-9DCD-B841B7D9071E}"/>
              </c:ext>
            </c:extLst>
          </c:dPt>
          <c:dPt>
            <c:idx val="22"/>
            <c:invertIfNegative val="0"/>
            <c:bubble3D val="0"/>
            <c:spPr>
              <a:solidFill>
                <a:schemeClr val="bg1">
                  <a:lumMod val="65000"/>
                </a:schemeClr>
              </a:solidFill>
              <a:ln>
                <a:noFill/>
              </a:ln>
              <a:effectLst/>
            </c:spPr>
            <c:extLst>
              <c:ext xmlns:c16="http://schemas.microsoft.com/office/drawing/2014/chart" uri="{C3380CC4-5D6E-409C-BE32-E72D297353CC}">
                <c16:uniqueId val="{0000001C-BDC9-4612-9DCD-B841B7D9071E}"/>
              </c:ext>
            </c:extLst>
          </c:dPt>
          <c:dPt>
            <c:idx val="23"/>
            <c:invertIfNegative val="0"/>
            <c:bubble3D val="0"/>
            <c:spPr>
              <a:solidFill>
                <a:schemeClr val="bg1">
                  <a:lumMod val="65000"/>
                </a:schemeClr>
              </a:solidFill>
              <a:ln>
                <a:noFill/>
              </a:ln>
              <a:effectLst/>
            </c:spPr>
            <c:extLst>
              <c:ext xmlns:c16="http://schemas.microsoft.com/office/drawing/2014/chart" uri="{C3380CC4-5D6E-409C-BE32-E72D297353CC}">
                <c16:uniqueId val="{0000001D-BDC9-4612-9DCD-B841B7D9071E}"/>
              </c:ext>
            </c:extLst>
          </c:dPt>
          <c:cat>
            <c:strRef>
              <c:f>Sheet1!$A$2:$A$25</c:f>
              <c:strCache>
                <c:ptCount val="24"/>
                <c:pt idx="0">
                  <c:v>Experience life 'behind the scenes'</c:v>
                </c:pt>
                <c:pt idx="1">
                  <c:v>Distillery or brewery experience</c:v>
                </c:pt>
                <c:pt idx="2">
                  <c:v>Street food tour and tasting</c:v>
                </c:pt>
                <c:pt idx="3">
                  <c:v>Guided nature experience</c:v>
                </c:pt>
                <c:pt idx="4">
                  <c:v>A spa experience</c:v>
                </c:pt>
                <c:pt idx="5">
                  <c:v>Vineyard tour and tasting</c:v>
                </c:pt>
                <c:pt idx="6">
                  <c:v>A remote wellness retreat</c:v>
                </c:pt>
                <c:pt idx="7">
                  <c:v>Cookery class</c:v>
                </c:pt>
                <c:pt idx="8">
                  <c:v>Photography class</c:v>
                </c:pt>
                <c:pt idx="9">
                  <c:v>Chocolate making class</c:v>
                </c:pt>
                <c:pt idx="10">
                  <c:v>Shadowing experience</c:v>
                </c:pt>
                <c:pt idx="11">
                  <c:v>Baking school</c:v>
                </c:pt>
                <c:pt idx="12">
                  <c:v>Authentic craft workshop</c:v>
                </c:pt>
                <c:pt idx="13">
                  <c:v>Cheese making class</c:v>
                </c:pt>
                <c:pt idx="14">
                  <c:v>Street art</c:v>
                </c:pt>
                <c:pt idx="15">
                  <c:v>Fossil hunting</c:v>
                </c:pt>
                <c:pt idx="16">
                  <c:v>Foraging experience</c:v>
                </c:pt>
                <c:pt idx="17">
                  <c:v>Mindfulness or meditation class</c:v>
                </c:pt>
                <c:pt idx="18">
                  <c:v>Volunteering or working holiday</c:v>
                </c:pt>
                <c:pt idx="19">
                  <c:v>Guided fishing experience</c:v>
                </c:pt>
                <c:pt idx="20">
                  <c:v>A yoga experience</c:v>
                </c:pt>
                <c:pt idx="21">
                  <c:v>A pilates experience</c:v>
                </c:pt>
                <c:pt idx="22">
                  <c:v>A homeopathic experience</c:v>
                </c:pt>
                <c:pt idx="23">
                  <c:v>A tai chi experience</c:v>
                </c:pt>
              </c:strCache>
            </c:strRef>
          </c:cat>
          <c:val>
            <c:numRef>
              <c:f>Sheet1!$C$2:$C$25</c:f>
              <c:numCache>
                <c:formatCode>0%</c:formatCode>
                <c:ptCount val="24"/>
                <c:pt idx="0">
                  <c:v>0.02</c:v>
                </c:pt>
                <c:pt idx="1">
                  <c:v>0.02</c:v>
                </c:pt>
                <c:pt idx="2">
                  <c:v>0.02</c:v>
                </c:pt>
                <c:pt idx="3">
                  <c:v>0.02</c:v>
                </c:pt>
                <c:pt idx="4">
                  <c:v>0.02</c:v>
                </c:pt>
                <c:pt idx="5">
                  <c:v>0.02</c:v>
                </c:pt>
                <c:pt idx="6">
                  <c:v>0.01</c:v>
                </c:pt>
                <c:pt idx="7">
                  <c:v>0.02</c:v>
                </c:pt>
                <c:pt idx="8">
                  <c:v>0.02</c:v>
                </c:pt>
                <c:pt idx="9">
                  <c:v>0.02</c:v>
                </c:pt>
                <c:pt idx="10">
                  <c:v>0.01</c:v>
                </c:pt>
                <c:pt idx="11">
                  <c:v>0.02</c:v>
                </c:pt>
                <c:pt idx="12">
                  <c:v>0.01</c:v>
                </c:pt>
                <c:pt idx="13">
                  <c:v>0.01</c:v>
                </c:pt>
                <c:pt idx="14">
                  <c:v>0.01</c:v>
                </c:pt>
                <c:pt idx="15">
                  <c:v>0.01</c:v>
                </c:pt>
                <c:pt idx="16">
                  <c:v>0.01</c:v>
                </c:pt>
                <c:pt idx="17">
                  <c:v>0.01</c:v>
                </c:pt>
                <c:pt idx="18">
                  <c:v>0.01</c:v>
                </c:pt>
                <c:pt idx="19">
                  <c:v>0.01</c:v>
                </c:pt>
                <c:pt idx="20">
                  <c:v>0.01</c:v>
                </c:pt>
                <c:pt idx="21">
                  <c:v>0.01</c:v>
                </c:pt>
                <c:pt idx="22">
                  <c:v>0.01</c:v>
                </c:pt>
                <c:pt idx="23">
                  <c:v>0.01</c:v>
                </c:pt>
              </c:numCache>
            </c:numRef>
          </c:val>
          <c:extLst>
            <c:ext xmlns:c16="http://schemas.microsoft.com/office/drawing/2014/chart" uri="{C3380CC4-5D6E-409C-BE32-E72D297353CC}">
              <c16:uniqueId val="{00000001-F161-4BA5-B03E-59E7B3D5CA53}"/>
            </c:ext>
          </c:extLst>
        </c:ser>
        <c:ser>
          <c:idx val="2"/>
          <c:order val="2"/>
          <c:tx>
            <c:strRef>
              <c:f>Sheet1!$D$1</c:f>
              <c:strCache>
                <c:ptCount val="1"/>
                <c:pt idx="0">
                  <c:v>Interested but not done</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0-7FA2-4811-AFF3-26038242A94F}"/>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1-BDC9-4612-9DCD-B841B7D9071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2-BDC9-4612-9DCD-B841B7D9071E}"/>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3-7FA2-4811-AFF3-26038242A94F}"/>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3-BDC9-4612-9DCD-B841B7D9071E}"/>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01-7FA2-4811-AFF3-26038242A94F}"/>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0E-BDC9-4612-9DCD-B841B7D9071E}"/>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04-BDC9-4612-9DCD-B841B7D9071E}"/>
              </c:ext>
            </c:extLst>
          </c:dPt>
          <c:dPt>
            <c:idx val="15"/>
            <c:invertIfNegative val="0"/>
            <c:bubble3D val="0"/>
            <c:spPr>
              <a:solidFill>
                <a:schemeClr val="accent5"/>
              </a:solidFill>
              <a:ln>
                <a:noFill/>
              </a:ln>
              <a:effectLst/>
            </c:spPr>
            <c:extLst>
              <c:ext xmlns:c16="http://schemas.microsoft.com/office/drawing/2014/chart" uri="{C3380CC4-5D6E-409C-BE32-E72D297353CC}">
                <c16:uniqueId val="{00000002-7FA2-4811-AFF3-26038242A94F}"/>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0B-BDC9-4612-9DCD-B841B7D9071E}"/>
              </c:ext>
            </c:extLst>
          </c:dPt>
          <c:dPt>
            <c:idx val="18"/>
            <c:invertIfNegative val="0"/>
            <c:bubble3D val="0"/>
            <c:spPr>
              <a:solidFill>
                <a:schemeClr val="accent5"/>
              </a:solidFill>
              <a:ln>
                <a:noFill/>
              </a:ln>
              <a:effectLst/>
            </c:spPr>
            <c:extLst>
              <c:ext xmlns:c16="http://schemas.microsoft.com/office/drawing/2014/chart" uri="{C3380CC4-5D6E-409C-BE32-E72D297353CC}">
                <c16:uniqueId val="{0000000A-BDC9-4612-9DCD-B841B7D9071E}"/>
              </c:ext>
            </c:extLst>
          </c:dPt>
          <c:dPt>
            <c:idx val="19"/>
            <c:invertIfNegative val="0"/>
            <c:bubble3D val="0"/>
            <c:spPr>
              <a:solidFill>
                <a:schemeClr val="accent5"/>
              </a:solidFill>
              <a:ln>
                <a:noFill/>
              </a:ln>
              <a:effectLst/>
            </c:spPr>
            <c:extLst>
              <c:ext xmlns:c16="http://schemas.microsoft.com/office/drawing/2014/chart" uri="{C3380CC4-5D6E-409C-BE32-E72D297353CC}">
                <c16:uniqueId val="{00000009-BDC9-4612-9DCD-B841B7D9071E}"/>
              </c:ext>
            </c:extLst>
          </c:dPt>
          <c:dPt>
            <c:idx val="21"/>
            <c:invertIfNegative val="0"/>
            <c:bubble3D val="0"/>
            <c:spPr>
              <a:solidFill>
                <a:schemeClr val="accent5"/>
              </a:solidFill>
              <a:ln>
                <a:noFill/>
              </a:ln>
              <a:effectLst/>
            </c:spPr>
            <c:extLst>
              <c:ext xmlns:c16="http://schemas.microsoft.com/office/drawing/2014/chart" uri="{C3380CC4-5D6E-409C-BE32-E72D297353CC}">
                <c16:uniqueId val="{00000007-BDC9-4612-9DCD-B841B7D9071E}"/>
              </c:ext>
            </c:extLst>
          </c:dPt>
          <c:dPt>
            <c:idx val="22"/>
            <c:invertIfNegative val="0"/>
            <c:bubble3D val="0"/>
            <c:spPr>
              <a:solidFill>
                <a:schemeClr val="accent5"/>
              </a:solidFill>
              <a:ln>
                <a:noFill/>
              </a:ln>
              <a:effectLst/>
            </c:spPr>
            <c:extLst>
              <c:ext xmlns:c16="http://schemas.microsoft.com/office/drawing/2014/chart" uri="{C3380CC4-5D6E-409C-BE32-E72D297353CC}">
                <c16:uniqueId val="{00000006-BDC9-4612-9DCD-B841B7D9071E}"/>
              </c:ext>
            </c:extLst>
          </c:dPt>
          <c:dPt>
            <c:idx val="23"/>
            <c:invertIfNegative val="0"/>
            <c:bubble3D val="0"/>
            <c:spPr>
              <a:solidFill>
                <a:schemeClr val="accent5"/>
              </a:solidFill>
              <a:ln>
                <a:noFill/>
              </a:ln>
              <a:effectLst/>
            </c:spPr>
            <c:extLst>
              <c:ext xmlns:c16="http://schemas.microsoft.com/office/drawing/2014/chart" uri="{C3380CC4-5D6E-409C-BE32-E72D297353CC}">
                <c16:uniqueId val="{00000005-BDC9-4612-9DCD-B841B7D9071E}"/>
              </c:ext>
            </c:extLst>
          </c:dPt>
          <c:cat>
            <c:strRef>
              <c:f>Sheet1!$A$2:$A$25</c:f>
              <c:strCache>
                <c:ptCount val="24"/>
                <c:pt idx="0">
                  <c:v>Experience life 'behind the scenes'</c:v>
                </c:pt>
                <c:pt idx="1">
                  <c:v>Distillery or brewery experience</c:v>
                </c:pt>
                <c:pt idx="2">
                  <c:v>Street food tour and tasting</c:v>
                </c:pt>
                <c:pt idx="3">
                  <c:v>Guided nature experience</c:v>
                </c:pt>
                <c:pt idx="4">
                  <c:v>A spa experience</c:v>
                </c:pt>
                <c:pt idx="5">
                  <c:v>Vineyard tour and tasting</c:v>
                </c:pt>
                <c:pt idx="6">
                  <c:v>A remote wellness retreat</c:v>
                </c:pt>
                <c:pt idx="7">
                  <c:v>Cookery class</c:v>
                </c:pt>
                <c:pt idx="8">
                  <c:v>Photography class</c:v>
                </c:pt>
                <c:pt idx="9">
                  <c:v>Chocolate making class</c:v>
                </c:pt>
                <c:pt idx="10">
                  <c:v>Shadowing experience</c:v>
                </c:pt>
                <c:pt idx="11">
                  <c:v>Baking school</c:v>
                </c:pt>
                <c:pt idx="12">
                  <c:v>Authentic craft workshop</c:v>
                </c:pt>
                <c:pt idx="13">
                  <c:v>Cheese making class</c:v>
                </c:pt>
                <c:pt idx="14">
                  <c:v>Street art</c:v>
                </c:pt>
                <c:pt idx="15">
                  <c:v>Fossil hunting</c:v>
                </c:pt>
                <c:pt idx="16">
                  <c:v>Foraging experience</c:v>
                </c:pt>
                <c:pt idx="17">
                  <c:v>Mindfulness or meditation class</c:v>
                </c:pt>
                <c:pt idx="18">
                  <c:v>Volunteering or working holiday</c:v>
                </c:pt>
                <c:pt idx="19">
                  <c:v>Guided fishing experience</c:v>
                </c:pt>
                <c:pt idx="20">
                  <c:v>A yoga experience</c:v>
                </c:pt>
                <c:pt idx="21">
                  <c:v>A pilates experience</c:v>
                </c:pt>
                <c:pt idx="22">
                  <c:v>A homeopathic experience</c:v>
                </c:pt>
                <c:pt idx="23">
                  <c:v>A tai chi experience</c:v>
                </c:pt>
              </c:strCache>
            </c:strRef>
          </c:cat>
          <c:val>
            <c:numRef>
              <c:f>Sheet1!$D$2:$D$25</c:f>
              <c:numCache>
                <c:formatCode>0%</c:formatCode>
                <c:ptCount val="24"/>
                <c:pt idx="0">
                  <c:v>0.59</c:v>
                </c:pt>
                <c:pt idx="1">
                  <c:v>0.56000000000000005</c:v>
                </c:pt>
                <c:pt idx="2">
                  <c:v>0.57999999999999996</c:v>
                </c:pt>
                <c:pt idx="3">
                  <c:v>0.55000000000000004</c:v>
                </c:pt>
                <c:pt idx="4">
                  <c:v>0.52</c:v>
                </c:pt>
                <c:pt idx="5">
                  <c:v>0.47</c:v>
                </c:pt>
                <c:pt idx="6">
                  <c:v>0.48</c:v>
                </c:pt>
                <c:pt idx="7">
                  <c:v>0.47</c:v>
                </c:pt>
                <c:pt idx="8">
                  <c:v>0.47</c:v>
                </c:pt>
                <c:pt idx="9">
                  <c:v>0.47</c:v>
                </c:pt>
                <c:pt idx="10">
                  <c:v>0.44</c:v>
                </c:pt>
                <c:pt idx="11">
                  <c:v>0.44</c:v>
                </c:pt>
                <c:pt idx="12">
                  <c:v>0.42</c:v>
                </c:pt>
                <c:pt idx="13">
                  <c:v>0.41</c:v>
                </c:pt>
                <c:pt idx="14">
                  <c:v>0.39</c:v>
                </c:pt>
                <c:pt idx="15">
                  <c:v>0.39</c:v>
                </c:pt>
                <c:pt idx="16">
                  <c:v>0.38</c:v>
                </c:pt>
                <c:pt idx="17">
                  <c:v>0.37</c:v>
                </c:pt>
                <c:pt idx="18">
                  <c:v>0.36</c:v>
                </c:pt>
                <c:pt idx="19">
                  <c:v>0.35</c:v>
                </c:pt>
                <c:pt idx="20">
                  <c:v>0.34</c:v>
                </c:pt>
                <c:pt idx="21">
                  <c:v>0.33</c:v>
                </c:pt>
                <c:pt idx="22">
                  <c:v>0.33</c:v>
                </c:pt>
                <c:pt idx="23">
                  <c:v>0.32</c:v>
                </c:pt>
              </c:numCache>
            </c:numRef>
          </c:val>
          <c:extLst>
            <c:ext xmlns:c16="http://schemas.microsoft.com/office/drawing/2014/chart" uri="{C3380CC4-5D6E-409C-BE32-E72D297353CC}">
              <c16:uniqueId val="{00000002-F161-4BA5-B03E-59E7B3D5CA53}"/>
            </c:ext>
          </c:extLst>
        </c:ser>
        <c:dLbls>
          <c:showLegendKey val="0"/>
          <c:showVal val="0"/>
          <c:showCatName val="0"/>
          <c:showSerName val="0"/>
          <c:showPercent val="0"/>
          <c:showBubbleSize val="0"/>
        </c:dLbls>
        <c:gapWidth val="55"/>
        <c:overlap val="100"/>
        <c:axId val="490114528"/>
        <c:axId val="490118136"/>
      </c:barChart>
      <c:catAx>
        <c:axId val="4901145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0118136"/>
        <c:crosses val="autoZero"/>
        <c:auto val="1"/>
        <c:lblAlgn val="ctr"/>
        <c:lblOffset val="100"/>
        <c:noMultiLvlLbl val="0"/>
      </c:catAx>
      <c:valAx>
        <c:axId val="490118136"/>
        <c:scaling>
          <c:orientation val="minMax"/>
        </c:scaling>
        <c:delete val="1"/>
        <c:axPos val="t"/>
        <c:numFmt formatCode="0%" sourceLinked="1"/>
        <c:majorTickMark val="none"/>
        <c:minorTickMark val="none"/>
        <c:tickLblPos val="nextTo"/>
        <c:crossAx val="490114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r>
              <a:rPr lang="en-GB" sz="1050" b="1" kern="1200" dirty="0">
                <a:solidFill>
                  <a:schemeClr val="tx1"/>
                </a:solidFill>
                <a:latin typeface="+mn-lt"/>
                <a:ea typeface="+mn-ea"/>
                <a:cs typeface="+mn-cs"/>
              </a:rPr>
              <a:t>Influence of experience on holiday destination</a:t>
            </a:r>
          </a:p>
        </c:rich>
      </c:tx>
      <c:layout>
        <c:manualLayout>
          <c:xMode val="edge"/>
          <c:yMode val="edge"/>
          <c:x val="0.32850045045952775"/>
          <c:y val="1.9768106450449648E-3"/>
        </c:manualLayout>
      </c:layout>
      <c:overlay val="0"/>
      <c:spPr>
        <a:noFill/>
        <a:ln>
          <a:noFill/>
        </a:ln>
        <a:effectLst/>
      </c:spPr>
      <c:txPr>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endParaRPr lang="en-US"/>
        </a:p>
      </c:txPr>
    </c:title>
    <c:autoTitleDeleted val="0"/>
    <c:plotArea>
      <c:layout>
        <c:manualLayout>
          <c:layoutTarget val="inner"/>
          <c:xMode val="edge"/>
          <c:yMode val="edge"/>
          <c:x val="1.218159622217262E-2"/>
          <c:y val="0.12544069996661414"/>
          <c:w val="0.91245862337668682"/>
          <c:h val="0.65703893970913618"/>
        </c:manualLayout>
      </c:layout>
      <c:barChart>
        <c:barDir val="col"/>
        <c:grouping val="percentStacked"/>
        <c:varyColors val="0"/>
        <c:ser>
          <c:idx val="0"/>
          <c:order val="0"/>
          <c:tx>
            <c:strRef>
              <c:f>Sheet1!$B$1</c:f>
              <c:strCache>
                <c:ptCount val="1"/>
                <c:pt idx="0">
                  <c:v>Chose the activity first and then found a destination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Life 'behind the scenes'</c:v>
                </c:pt>
                <c:pt idx="1">
                  <c:v>Distillery / brewery experience</c:v>
                </c:pt>
                <c:pt idx="2">
                  <c:v>Street Food Tour &amp; Tasting</c:v>
                </c:pt>
                <c:pt idx="3">
                  <c:v>Guided Nature Experience</c:v>
                </c:pt>
              </c:strCache>
            </c:strRef>
          </c:cat>
          <c:val>
            <c:numRef>
              <c:f>Sheet1!$B$2:$B$5</c:f>
              <c:numCache>
                <c:formatCode>0%</c:formatCode>
                <c:ptCount val="4"/>
                <c:pt idx="0">
                  <c:v>0.15</c:v>
                </c:pt>
                <c:pt idx="1">
                  <c:v>0.13</c:v>
                </c:pt>
                <c:pt idx="2">
                  <c:v>0.15</c:v>
                </c:pt>
                <c:pt idx="3">
                  <c:v>0.14000000000000001</c:v>
                </c:pt>
              </c:numCache>
            </c:numRef>
          </c:val>
          <c:extLst>
            <c:ext xmlns:c16="http://schemas.microsoft.com/office/drawing/2014/chart" uri="{C3380CC4-5D6E-409C-BE32-E72D297353CC}">
              <c16:uniqueId val="{00000000-FEC3-493F-9EB0-A2891CA086B0}"/>
            </c:ext>
          </c:extLst>
        </c:ser>
        <c:ser>
          <c:idx val="1"/>
          <c:order val="1"/>
          <c:tx>
            <c:strRef>
              <c:f>Sheet1!$C$1</c:f>
              <c:strCache>
                <c:ptCount val="1"/>
                <c:pt idx="0">
                  <c:v>Chose the desintation because could do the activity there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Life 'behind the scenes'</c:v>
                </c:pt>
                <c:pt idx="1">
                  <c:v>Distillery / brewery experience</c:v>
                </c:pt>
                <c:pt idx="2">
                  <c:v>Street Food Tour &amp; Tasting</c:v>
                </c:pt>
                <c:pt idx="3">
                  <c:v>Guided Nature Experience</c:v>
                </c:pt>
              </c:strCache>
            </c:strRef>
          </c:cat>
          <c:val>
            <c:numRef>
              <c:f>Sheet1!$C$2:$C$5</c:f>
              <c:numCache>
                <c:formatCode>0%</c:formatCode>
                <c:ptCount val="4"/>
                <c:pt idx="0">
                  <c:v>0.3</c:v>
                </c:pt>
                <c:pt idx="1">
                  <c:v>0.28000000000000003</c:v>
                </c:pt>
                <c:pt idx="2">
                  <c:v>0.3</c:v>
                </c:pt>
                <c:pt idx="3">
                  <c:v>0.35</c:v>
                </c:pt>
              </c:numCache>
            </c:numRef>
          </c:val>
          <c:extLst>
            <c:ext xmlns:c16="http://schemas.microsoft.com/office/drawing/2014/chart" uri="{C3380CC4-5D6E-409C-BE32-E72D297353CC}">
              <c16:uniqueId val="{00000001-FEC3-493F-9EB0-A2891CA086B0}"/>
            </c:ext>
          </c:extLst>
        </c:ser>
        <c:ser>
          <c:idx val="2"/>
          <c:order val="2"/>
          <c:tx>
            <c:strRef>
              <c:f>Sheet1!$D$1</c:f>
              <c:strCache>
                <c:ptCount val="1"/>
                <c:pt idx="0">
                  <c:v>Chose destination first, and then found could do the activity there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Life 'behind the scenes'</c:v>
                </c:pt>
                <c:pt idx="1">
                  <c:v>Distillery / brewery experience</c:v>
                </c:pt>
                <c:pt idx="2">
                  <c:v>Street Food Tour &amp; Tasting</c:v>
                </c:pt>
                <c:pt idx="3">
                  <c:v>Guided Nature Experience</c:v>
                </c:pt>
              </c:strCache>
            </c:strRef>
          </c:cat>
          <c:val>
            <c:numRef>
              <c:f>Sheet1!$D$2:$D$5</c:f>
              <c:numCache>
                <c:formatCode>0%</c:formatCode>
                <c:ptCount val="4"/>
                <c:pt idx="0">
                  <c:v>0.54</c:v>
                </c:pt>
                <c:pt idx="1">
                  <c:v>0.59</c:v>
                </c:pt>
                <c:pt idx="2">
                  <c:v>0.55000000000000004</c:v>
                </c:pt>
                <c:pt idx="3">
                  <c:v>0.5</c:v>
                </c:pt>
              </c:numCache>
            </c:numRef>
          </c:val>
          <c:extLst>
            <c:ext xmlns:c16="http://schemas.microsoft.com/office/drawing/2014/chart" uri="{C3380CC4-5D6E-409C-BE32-E72D297353CC}">
              <c16:uniqueId val="{00000002-FEC3-493F-9EB0-A2891CA086B0}"/>
            </c:ext>
          </c:extLst>
        </c:ser>
        <c:dLbls>
          <c:showLegendKey val="0"/>
          <c:showVal val="0"/>
          <c:showCatName val="0"/>
          <c:showSerName val="0"/>
          <c:showPercent val="0"/>
          <c:showBubbleSize val="0"/>
        </c:dLbls>
        <c:gapWidth val="150"/>
        <c:overlap val="100"/>
        <c:axId val="1092873368"/>
        <c:axId val="1092880584"/>
      </c:barChart>
      <c:catAx>
        <c:axId val="109287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92880584"/>
        <c:crosses val="autoZero"/>
        <c:auto val="1"/>
        <c:lblAlgn val="ctr"/>
        <c:lblOffset val="100"/>
        <c:noMultiLvlLbl val="0"/>
      </c:catAx>
      <c:valAx>
        <c:axId val="1092880584"/>
        <c:scaling>
          <c:orientation val="minMax"/>
        </c:scaling>
        <c:delete val="1"/>
        <c:axPos val="l"/>
        <c:numFmt formatCode="0%" sourceLinked="1"/>
        <c:majorTickMark val="none"/>
        <c:minorTickMark val="none"/>
        <c:tickLblPos val="nextTo"/>
        <c:crossAx val="1092873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Must do experience in England</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6"/>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6-D5EA-483D-A70D-E7B4E0DD7CB7}"/>
              </c:ext>
            </c:extLst>
          </c:dPt>
          <c:dPt>
            <c:idx val="8"/>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8-D5EA-483D-A70D-E7B4E0DD7CB7}"/>
              </c:ext>
            </c:extLst>
          </c:dPt>
          <c:dPt>
            <c:idx val="10"/>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A-D5EA-483D-A70D-E7B4E0DD7CB7}"/>
              </c:ext>
            </c:extLst>
          </c:dPt>
          <c:dPt>
            <c:idx val="1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D-D5EA-483D-A70D-E7B4E0DD7CB7}"/>
              </c:ext>
            </c:extLst>
          </c:dPt>
          <c:xVal>
            <c:numRef>
              <c:f>Sheet1!$A$2:$A$25</c:f>
              <c:numCache>
                <c:formatCode>0%</c:formatCode>
                <c:ptCount val="24"/>
                <c:pt idx="0">
                  <c:v>0.2504393673111</c:v>
                </c:pt>
                <c:pt idx="1">
                  <c:v>0.19319081551860001</c:v>
                </c:pt>
                <c:pt idx="2">
                  <c:v>0.24087591240879999</c:v>
                </c:pt>
                <c:pt idx="3">
                  <c:v>0.27385570209459997</c:v>
                </c:pt>
                <c:pt idx="4">
                  <c:v>0.1824512534819</c:v>
                </c:pt>
                <c:pt idx="5">
                  <c:v>0.2295492487479</c:v>
                </c:pt>
                <c:pt idx="6">
                  <c:v>0.2714285714286</c:v>
                </c:pt>
                <c:pt idx="7">
                  <c:v>0.19755708975040001</c:v>
                </c:pt>
                <c:pt idx="8">
                  <c:v>0.32981455064190002</c:v>
                </c:pt>
                <c:pt idx="9">
                  <c:v>0.1619523017194</c:v>
                </c:pt>
                <c:pt idx="10">
                  <c:v>0.33884297520660001</c:v>
                </c:pt>
                <c:pt idx="11">
                  <c:v>0.23431498079390001</c:v>
                </c:pt>
                <c:pt idx="12">
                  <c:v>0.22258064516129999</c:v>
                </c:pt>
                <c:pt idx="13">
                  <c:v>0.26177825008860001</c:v>
                </c:pt>
                <c:pt idx="14">
                  <c:v>0.2289272030651</c:v>
                </c:pt>
                <c:pt idx="15">
                  <c:v>0.2321204516939</c:v>
                </c:pt>
                <c:pt idx="16">
                  <c:v>0.27765237020319999</c:v>
                </c:pt>
                <c:pt idx="17">
                  <c:v>0.20242424242420001</c:v>
                </c:pt>
                <c:pt idx="18">
                  <c:v>0.22494172494170001</c:v>
                </c:pt>
                <c:pt idx="19">
                  <c:v>0.20939734422879999</c:v>
                </c:pt>
                <c:pt idx="20">
                  <c:v>0.1896075179657</c:v>
                </c:pt>
                <c:pt idx="21">
                  <c:v>0.11273486430059999</c:v>
                </c:pt>
                <c:pt idx="22">
                  <c:v>0.18634686346859999</c:v>
                </c:pt>
                <c:pt idx="23">
                  <c:v>0.20218579234969999</c:v>
                </c:pt>
              </c:numCache>
            </c:numRef>
          </c:xVal>
          <c:yVal>
            <c:numRef>
              <c:f>Sheet1!$B$2:$B$25</c:f>
              <c:numCache>
                <c:formatCode>0.00%</c:formatCode>
                <c:ptCount val="24"/>
                <c:pt idx="0">
                  <c:v>0.1274165202109</c:v>
                </c:pt>
                <c:pt idx="1">
                  <c:v>0.1092636579572</c:v>
                </c:pt>
                <c:pt idx="2">
                  <c:v>8.6927670869279994E-2</c:v>
                </c:pt>
                <c:pt idx="3">
                  <c:v>8.6113266097749996E-2</c:v>
                </c:pt>
                <c:pt idx="4">
                  <c:v>8.2869080779939999E-2</c:v>
                </c:pt>
                <c:pt idx="5">
                  <c:v>0.1035058430718</c:v>
                </c:pt>
                <c:pt idx="6">
                  <c:v>0.14053156146179999</c:v>
                </c:pt>
                <c:pt idx="7">
                  <c:v>8.8688263409450005E-2</c:v>
                </c:pt>
                <c:pt idx="8">
                  <c:v>0.19657631954349999</c:v>
                </c:pt>
                <c:pt idx="9">
                  <c:v>8.0976150859680004E-2</c:v>
                </c:pt>
                <c:pt idx="10">
                  <c:v>0.16632231404959999</c:v>
                </c:pt>
                <c:pt idx="11">
                  <c:v>0.1248399487836</c:v>
                </c:pt>
                <c:pt idx="12">
                  <c:v>0.1177419354839</c:v>
                </c:pt>
                <c:pt idx="13">
                  <c:v>0.13567127169679999</c:v>
                </c:pt>
                <c:pt idx="14">
                  <c:v>0.1015325670498</c:v>
                </c:pt>
                <c:pt idx="15">
                  <c:v>0.1524466750314</c:v>
                </c:pt>
                <c:pt idx="16">
                  <c:v>9.1798344620019998E-2</c:v>
                </c:pt>
                <c:pt idx="17">
                  <c:v>0.1139393939394</c:v>
                </c:pt>
                <c:pt idx="18">
                  <c:v>0.1142191142191</c:v>
                </c:pt>
                <c:pt idx="19">
                  <c:v>9.1930541368740001E-2</c:v>
                </c:pt>
                <c:pt idx="20">
                  <c:v>9.9502487562190003E-2</c:v>
                </c:pt>
                <c:pt idx="21">
                  <c:v>6.4718162839249999E-2</c:v>
                </c:pt>
                <c:pt idx="22">
                  <c:v>0.1014760147601</c:v>
                </c:pt>
                <c:pt idx="23">
                  <c:v>0.12677595628419999</c:v>
                </c:pt>
              </c:numCache>
            </c:numRef>
          </c:yVal>
          <c:smooth val="0"/>
          <c:extLst>
            <c:ext xmlns:c16="http://schemas.microsoft.com/office/drawing/2014/chart" uri="{C3380CC4-5D6E-409C-BE32-E72D297353CC}">
              <c16:uniqueId val="{00000018-D5EA-483D-A70D-E7B4E0DD7CB7}"/>
            </c:ext>
          </c:extLst>
        </c:ser>
        <c:dLbls>
          <c:showLegendKey val="0"/>
          <c:showVal val="0"/>
          <c:showCatName val="0"/>
          <c:showSerName val="0"/>
          <c:showPercent val="0"/>
          <c:showBubbleSize val="0"/>
        </c:dLbls>
        <c:axId val="724997208"/>
        <c:axId val="725002784"/>
      </c:scatterChart>
      <c:valAx>
        <c:axId val="724997208"/>
        <c:scaling>
          <c:orientation val="minMax"/>
          <c:max val="0.35000000000000003"/>
          <c:min val="0.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2"/>
          <c:min val="5.000000000000001E-2"/>
        </c:scaling>
        <c:delete val="1"/>
        <c:axPos val="l"/>
        <c:numFmt formatCode="0.00%" sourceLinked="1"/>
        <c:majorTickMark val="out"/>
        <c:minorTickMark val="none"/>
        <c:tickLblPos val="nextTo"/>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Create memories</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6"/>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0-70AF-46AE-AF9B-19E88993C957}"/>
              </c:ext>
            </c:extLst>
          </c:dPt>
          <c:dPt>
            <c:idx val="8"/>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1-70AF-46AE-AF9B-19E88993C957}"/>
              </c:ext>
            </c:extLst>
          </c:dPt>
          <c:dPt>
            <c:idx val="10"/>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2-70AF-46AE-AF9B-19E88993C957}"/>
              </c:ext>
            </c:extLst>
          </c:dPt>
          <c:dPt>
            <c:idx val="1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3-70AF-46AE-AF9B-19E88993C957}"/>
              </c:ext>
            </c:extLst>
          </c:dPt>
          <c:xVal>
            <c:numRef>
              <c:f>Sheet1!$A$2:$A$25</c:f>
              <c:numCache>
                <c:formatCode>0.00%</c:formatCode>
                <c:ptCount val="24"/>
                <c:pt idx="0">
                  <c:v>0.16871704745169999</c:v>
                </c:pt>
                <c:pt idx="1">
                  <c:v>0.1013460015835</c:v>
                </c:pt>
                <c:pt idx="2">
                  <c:v>0.1692103516921</c:v>
                </c:pt>
                <c:pt idx="3">
                  <c:v>0.13343677269199999</c:v>
                </c:pt>
                <c:pt idx="4">
                  <c:v>0.1114206128134</c:v>
                </c:pt>
                <c:pt idx="5">
                  <c:v>0.1602671118531</c:v>
                </c:pt>
                <c:pt idx="6">
                  <c:v>0.20797342192689999</c:v>
                </c:pt>
                <c:pt idx="7">
                  <c:v>0.16887944768989999</c:v>
                </c:pt>
                <c:pt idx="8">
                  <c:v>0.18944365192580001</c:v>
                </c:pt>
                <c:pt idx="9">
                  <c:v>0.1946755407654</c:v>
                </c:pt>
                <c:pt idx="10">
                  <c:v>0.44800275482090002</c:v>
                </c:pt>
                <c:pt idx="11">
                  <c:v>0.235595390525</c:v>
                </c:pt>
                <c:pt idx="12">
                  <c:v>0.26854838709680001</c:v>
                </c:pt>
                <c:pt idx="13">
                  <c:v>0.2302515054906</c:v>
                </c:pt>
                <c:pt idx="14">
                  <c:v>0.2365900383142</c:v>
                </c:pt>
                <c:pt idx="15">
                  <c:v>0.2390213299875</c:v>
                </c:pt>
                <c:pt idx="16">
                  <c:v>0.27163280662150002</c:v>
                </c:pt>
                <c:pt idx="17">
                  <c:v>0.1381818181818</c:v>
                </c:pt>
                <c:pt idx="18">
                  <c:v>0.1153846153846</c:v>
                </c:pt>
                <c:pt idx="19">
                  <c:v>0.1031664964249</c:v>
                </c:pt>
                <c:pt idx="20">
                  <c:v>0.11553344389170001</c:v>
                </c:pt>
                <c:pt idx="21">
                  <c:v>6.3465553235909994E-2</c:v>
                </c:pt>
                <c:pt idx="22">
                  <c:v>0.10608856088559999</c:v>
                </c:pt>
                <c:pt idx="23">
                  <c:v>0.12786885245900001</c:v>
                </c:pt>
              </c:numCache>
            </c:numRef>
          </c:xVal>
          <c:yVal>
            <c:numRef>
              <c:f>Sheet1!$B$2:$B$25</c:f>
              <c:numCache>
                <c:formatCode>0.00%</c:formatCode>
                <c:ptCount val="24"/>
                <c:pt idx="0">
                  <c:v>0.25483304042179999</c:v>
                </c:pt>
                <c:pt idx="1">
                  <c:v>0.2763262074426</c:v>
                </c:pt>
                <c:pt idx="2">
                  <c:v>0.2448573324486</c:v>
                </c:pt>
                <c:pt idx="3">
                  <c:v>0.2304111714507</c:v>
                </c:pt>
                <c:pt idx="4">
                  <c:v>0.22214484679669999</c:v>
                </c:pt>
                <c:pt idx="5">
                  <c:v>0.2278797996661</c:v>
                </c:pt>
                <c:pt idx="6">
                  <c:v>0.28471760797340001</c:v>
                </c:pt>
                <c:pt idx="7">
                  <c:v>0.23420074349440001</c:v>
                </c:pt>
                <c:pt idx="8">
                  <c:v>0.26676176890160003</c:v>
                </c:pt>
                <c:pt idx="9">
                  <c:v>0.29062673322240001</c:v>
                </c:pt>
                <c:pt idx="10">
                  <c:v>0.32300275482090002</c:v>
                </c:pt>
                <c:pt idx="11">
                  <c:v>0.26120358514719999</c:v>
                </c:pt>
                <c:pt idx="12">
                  <c:v>0.27903225806449999</c:v>
                </c:pt>
                <c:pt idx="13">
                  <c:v>0.33333333333330001</c:v>
                </c:pt>
                <c:pt idx="14">
                  <c:v>0.24616858237549999</c:v>
                </c:pt>
                <c:pt idx="15">
                  <c:v>0.27038895859470002</c:v>
                </c:pt>
                <c:pt idx="16">
                  <c:v>0.26937547027839998</c:v>
                </c:pt>
                <c:pt idx="17">
                  <c:v>0.16969696969699999</c:v>
                </c:pt>
                <c:pt idx="18">
                  <c:v>0.1655011655012</c:v>
                </c:pt>
                <c:pt idx="19">
                  <c:v>0.1756894790603</c:v>
                </c:pt>
                <c:pt idx="20">
                  <c:v>0.2520729684909</c:v>
                </c:pt>
                <c:pt idx="21">
                  <c:v>0.2045929018789</c:v>
                </c:pt>
                <c:pt idx="22">
                  <c:v>0.20110701107010001</c:v>
                </c:pt>
                <c:pt idx="23">
                  <c:v>0.18360655737699999</c:v>
                </c:pt>
              </c:numCache>
            </c:numRef>
          </c:yVal>
          <c:smooth val="0"/>
          <c:extLst>
            <c:ext xmlns:c16="http://schemas.microsoft.com/office/drawing/2014/chart" uri="{C3380CC4-5D6E-409C-BE32-E72D297353CC}">
              <c16:uniqueId val="{00000004-70AF-46AE-AF9B-19E88993C957}"/>
            </c:ext>
          </c:extLst>
        </c:ser>
        <c:dLbls>
          <c:showLegendKey val="0"/>
          <c:showVal val="0"/>
          <c:showCatName val="0"/>
          <c:showSerName val="0"/>
          <c:showPercent val="0"/>
          <c:showBubbleSize val="0"/>
        </c:dLbls>
        <c:axId val="724997208"/>
        <c:axId val="725002784"/>
      </c:scatterChart>
      <c:valAx>
        <c:axId val="724997208"/>
        <c:scaling>
          <c:orientation val="minMax"/>
          <c:max val="0.45"/>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35000000000000003"/>
          <c:min val="0.14000000000000001"/>
        </c:scaling>
        <c:delete val="0"/>
        <c:axPos val="l"/>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07421657748427E-2"/>
          <c:y val="3.9466064920541284E-2"/>
          <c:w val="0.76090119454022498"/>
          <c:h val="0.70501813911548217"/>
        </c:manualLayout>
      </c:layout>
      <c:barChart>
        <c:barDir val="col"/>
        <c:grouping val="clustered"/>
        <c:varyColors val="0"/>
        <c:ser>
          <c:idx val="2"/>
          <c:order val="0"/>
          <c:tx>
            <c:strRef>
              <c:f>Sheet1!$B$1</c:f>
              <c:strCache>
                <c:ptCount val="1"/>
                <c:pt idx="0">
                  <c:v>In the capital city</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Experience life 'behind the scenes'</c:v>
                </c:pt>
                <c:pt idx="1">
                  <c:v>Distillery / brewery experience</c:v>
                </c:pt>
                <c:pt idx="2">
                  <c:v>Street food tour &amp; tasting</c:v>
                </c:pt>
                <c:pt idx="3">
                  <c:v>Guided nature experience</c:v>
                </c:pt>
              </c:strCache>
            </c:strRef>
          </c:cat>
          <c:val>
            <c:numRef>
              <c:f>Sheet1!$B$2:$B$25</c:f>
              <c:numCache>
                <c:formatCode>0%</c:formatCode>
                <c:ptCount val="4"/>
                <c:pt idx="0">
                  <c:v>0.51411845730030004</c:v>
                </c:pt>
                <c:pt idx="1">
                  <c:v>0.2339514978602</c:v>
                </c:pt>
                <c:pt idx="2">
                  <c:v>0.58837209302329996</c:v>
                </c:pt>
                <c:pt idx="3">
                  <c:v>6.5533120793480004E-2</c:v>
                </c:pt>
              </c:numCache>
            </c:numRef>
          </c:val>
          <c:extLst>
            <c:ext xmlns:c16="http://schemas.microsoft.com/office/drawing/2014/chart" uri="{C3380CC4-5D6E-409C-BE32-E72D297353CC}">
              <c16:uniqueId val="{00000000-D23A-4B4E-BBCE-68B070BCEDD9}"/>
            </c:ext>
          </c:extLst>
        </c:ser>
        <c:ser>
          <c:idx val="0"/>
          <c:order val="1"/>
          <c:tx>
            <c:strRef>
              <c:f>Sheet1!$C$1</c:f>
              <c:strCache>
                <c:ptCount val="1"/>
                <c:pt idx="0">
                  <c:v>In another large town/city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Experience life 'behind the scenes'</c:v>
                </c:pt>
                <c:pt idx="1">
                  <c:v>Distillery / brewery experience</c:v>
                </c:pt>
                <c:pt idx="2">
                  <c:v>Street food tour &amp; tasting</c:v>
                </c:pt>
                <c:pt idx="3">
                  <c:v>Guided nature experience</c:v>
                </c:pt>
              </c:strCache>
            </c:strRef>
          </c:cat>
          <c:val>
            <c:numRef>
              <c:f>Sheet1!$C$2:$C$25</c:f>
              <c:numCache>
                <c:formatCode>0%</c:formatCode>
                <c:ptCount val="4"/>
                <c:pt idx="0">
                  <c:v>0.32196969696970001</c:v>
                </c:pt>
                <c:pt idx="1">
                  <c:v>0.2405135520685</c:v>
                </c:pt>
                <c:pt idx="2">
                  <c:v>0.3501661129568</c:v>
                </c:pt>
                <c:pt idx="3">
                  <c:v>6.5887353878850002E-2</c:v>
                </c:pt>
              </c:numCache>
            </c:numRef>
          </c:val>
          <c:extLst>
            <c:ext xmlns:c16="http://schemas.microsoft.com/office/drawing/2014/chart" uri="{C3380CC4-5D6E-409C-BE32-E72D297353CC}">
              <c16:uniqueId val="{00000001-D23A-4B4E-BBCE-68B070BCEDD9}"/>
            </c:ext>
          </c:extLst>
        </c:ser>
        <c:ser>
          <c:idx val="1"/>
          <c:order val="2"/>
          <c:tx>
            <c:strRef>
              <c:f>Sheet1!$D$1</c:f>
              <c:strCache>
                <c:ptCount val="1"/>
                <c:pt idx="0">
                  <c:v>In a smaller town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Experience life 'behind the scenes'</c:v>
                </c:pt>
                <c:pt idx="1">
                  <c:v>Distillery / brewery experience</c:v>
                </c:pt>
                <c:pt idx="2">
                  <c:v>Street food tour &amp; tasting</c:v>
                </c:pt>
                <c:pt idx="3">
                  <c:v>Guided nature experience</c:v>
                </c:pt>
              </c:strCache>
            </c:strRef>
          </c:cat>
          <c:val>
            <c:numRef>
              <c:f>Sheet1!$D$2:$D$25</c:f>
              <c:numCache>
                <c:formatCode>0%</c:formatCode>
                <c:ptCount val="4"/>
                <c:pt idx="0">
                  <c:v>0.2073002754821</c:v>
                </c:pt>
                <c:pt idx="1">
                  <c:v>0.29158345221109999</c:v>
                </c:pt>
                <c:pt idx="2">
                  <c:v>0.18272425249169999</c:v>
                </c:pt>
                <c:pt idx="3">
                  <c:v>0.2107686857953</c:v>
                </c:pt>
              </c:numCache>
            </c:numRef>
          </c:val>
          <c:extLst>
            <c:ext xmlns:c16="http://schemas.microsoft.com/office/drawing/2014/chart" uri="{C3380CC4-5D6E-409C-BE32-E72D297353CC}">
              <c16:uniqueId val="{00000002-D23A-4B4E-BBCE-68B070BCEDD9}"/>
            </c:ext>
          </c:extLst>
        </c:ser>
        <c:ser>
          <c:idx val="3"/>
          <c:order val="3"/>
          <c:tx>
            <c:strRef>
              <c:f>Sheet1!$E$1</c:f>
              <c:strCache>
                <c:ptCount val="1"/>
                <c:pt idx="0">
                  <c:v>In a rural area/countryside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Experience life 'behind the scenes'</c:v>
                </c:pt>
                <c:pt idx="1">
                  <c:v>Distillery / brewery experience</c:v>
                </c:pt>
                <c:pt idx="2">
                  <c:v>Street food tour &amp; tasting</c:v>
                </c:pt>
                <c:pt idx="3">
                  <c:v>Guided nature experience</c:v>
                </c:pt>
              </c:strCache>
            </c:strRef>
          </c:cat>
          <c:val>
            <c:numRef>
              <c:f>Sheet1!$E$2:$E$25</c:f>
              <c:numCache>
                <c:formatCode>0%</c:formatCode>
                <c:ptCount val="4"/>
                <c:pt idx="0">
                  <c:v>0.19008264462810001</c:v>
                </c:pt>
                <c:pt idx="1">
                  <c:v>0.28587731811700001</c:v>
                </c:pt>
                <c:pt idx="2">
                  <c:v>0.124584717608</c:v>
                </c:pt>
                <c:pt idx="3">
                  <c:v>0.61459440311729996</c:v>
                </c:pt>
              </c:numCache>
            </c:numRef>
          </c:val>
          <c:extLst>
            <c:ext xmlns:c16="http://schemas.microsoft.com/office/drawing/2014/chart" uri="{C3380CC4-5D6E-409C-BE32-E72D297353CC}">
              <c16:uniqueId val="{00000003-D23A-4B4E-BBCE-68B070BCEDD9}"/>
            </c:ext>
          </c:extLst>
        </c:ser>
        <c:ser>
          <c:idx val="4"/>
          <c:order val="4"/>
          <c:tx>
            <c:strRef>
              <c:f>Sheet1!$F$1</c:f>
              <c:strCache>
                <c:ptCount val="1"/>
                <c:pt idx="0">
                  <c:v>On the coast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Experience life 'behind the scenes'</c:v>
                </c:pt>
                <c:pt idx="1">
                  <c:v>Distillery / brewery experience</c:v>
                </c:pt>
                <c:pt idx="2">
                  <c:v>Street food tour &amp; tasting</c:v>
                </c:pt>
                <c:pt idx="3">
                  <c:v>Guided nature experience</c:v>
                </c:pt>
              </c:strCache>
            </c:strRef>
          </c:cat>
          <c:val>
            <c:numRef>
              <c:f>Sheet1!$F$2:$F$25</c:f>
              <c:numCache>
                <c:formatCode>0%</c:formatCode>
                <c:ptCount val="4"/>
                <c:pt idx="0">
                  <c:v>0.138085399449</c:v>
                </c:pt>
                <c:pt idx="1">
                  <c:v>0.11469329529239999</c:v>
                </c:pt>
                <c:pt idx="2">
                  <c:v>0.1485049833887</c:v>
                </c:pt>
                <c:pt idx="3">
                  <c:v>0.39461565710239999</c:v>
                </c:pt>
              </c:numCache>
            </c:numRef>
          </c:val>
          <c:extLst>
            <c:ext xmlns:c16="http://schemas.microsoft.com/office/drawing/2014/chart" uri="{C3380CC4-5D6E-409C-BE32-E72D297353CC}">
              <c16:uniqueId val="{00000004-D23A-4B4E-BBCE-68B070BCEDD9}"/>
            </c:ext>
          </c:extLst>
        </c:ser>
        <c:dLbls>
          <c:showLegendKey val="0"/>
          <c:showVal val="0"/>
          <c:showCatName val="0"/>
          <c:showSerName val="0"/>
          <c:showPercent val="0"/>
          <c:showBubbleSize val="0"/>
        </c:dLbls>
        <c:gapWidth val="42"/>
        <c:overlap val="11"/>
        <c:axId val="1224925192"/>
        <c:axId val="1224925848"/>
      </c:barChart>
      <c:catAx>
        <c:axId val="1224925192"/>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0.8"/>
          <c:min val="0"/>
        </c:scaling>
        <c:delete val="1"/>
        <c:axPos val="l"/>
        <c:numFmt formatCode="0%" sourceLinked="1"/>
        <c:majorTickMark val="out"/>
        <c:minorTickMark val="none"/>
        <c:tickLblPos val="nextTo"/>
        <c:crossAx val="1224925192"/>
        <c:crosses val="autoZero"/>
        <c:crossBetween val="between"/>
      </c:valAx>
      <c:spPr>
        <a:noFill/>
        <a:ln>
          <a:noFill/>
        </a:ln>
        <a:effectLst/>
      </c:spPr>
    </c:plotArea>
    <c:legend>
      <c:legendPos val="b"/>
      <c:layout>
        <c:manualLayout>
          <c:xMode val="edge"/>
          <c:yMode val="edge"/>
          <c:x val="0.78258338622704837"/>
          <c:y val="5.7159708096546219E-2"/>
          <c:w val="0.21619954368449043"/>
          <c:h val="0.817995994715540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46-4B7D-936C-25C260897073}"/>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446-4B7D-936C-25C260897073}"/>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9446-4B7D-936C-25C2608970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46-4B7D-936C-25C260897073}"/>
              </c:ext>
            </c:extLst>
          </c:dPt>
          <c:dLbls>
            <c:dLbl>
              <c:idx val="0"/>
              <c:layout>
                <c:manualLayout>
                  <c:x val="-5.5160620870129261E-2"/>
                  <c:y val="7.2628785888105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6-4B7D-936C-25C2608970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4.729214340198E-2</c:v>
                </c:pt>
                <c:pt idx="1">
                  <c:v>0.2250190694127</c:v>
                </c:pt>
                <c:pt idx="2">
                  <c:v>0.39321128909230002</c:v>
                </c:pt>
                <c:pt idx="3">
                  <c:v>0.33447749809310001</c:v>
                </c:pt>
              </c:numCache>
            </c:numRef>
          </c:val>
          <c:extLst>
            <c:ext xmlns:c16="http://schemas.microsoft.com/office/drawing/2014/chart" uri="{C3380CC4-5D6E-409C-BE32-E72D297353CC}">
              <c16:uniqueId val="{00000008-9446-4B7D-936C-25C260897073}"/>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63621648003988851"/>
          <c:y val="0.28515334917570179"/>
          <c:w val="0.36313041402000751"/>
          <c:h val="0.4841038398702144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4A-4565-8DB8-9D8908971318}"/>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BB4A-4565-8DB8-9D8908971318}"/>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BB4A-4565-8DB8-9D89089713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4A-4565-8DB8-9D8908971318}"/>
              </c:ext>
            </c:extLst>
          </c:dPt>
          <c:dLbls>
            <c:dLbl>
              <c:idx val="0"/>
              <c:layout>
                <c:manualLayout>
                  <c:x val="-0.1135701011457535"/>
                  <c:y val="0.11343668955431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4A-4565-8DB8-9D89089713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0.21195846759760001</c:v>
                </c:pt>
                <c:pt idx="1">
                  <c:v>0.41066953097030001</c:v>
                </c:pt>
                <c:pt idx="2">
                  <c:v>0.21589688506980001</c:v>
                </c:pt>
                <c:pt idx="3">
                  <c:v>0.1614751163623</c:v>
                </c:pt>
              </c:numCache>
            </c:numRef>
          </c:val>
          <c:extLst>
            <c:ext xmlns:c16="http://schemas.microsoft.com/office/drawing/2014/chart" uri="{C3380CC4-5D6E-409C-BE32-E72D297353CC}">
              <c16:uniqueId val="{00000008-BB4A-4565-8DB8-9D89089713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54-404E-98B1-F463BEBD86AE}"/>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F54-404E-98B1-F463BEBD86AE}"/>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9F54-404E-98B1-F463BEBD86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54-404E-98B1-F463BEBD86AE}"/>
              </c:ext>
            </c:extLst>
          </c:dPt>
          <c:dLbls>
            <c:dLbl>
              <c:idx val="0"/>
              <c:layout>
                <c:manualLayout>
                  <c:x val="-0.1260864323298477"/>
                  <c:y val="8.1697208925041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54-404E-98B1-F463BEBD86A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0.27530487804879999</c:v>
                </c:pt>
                <c:pt idx="1">
                  <c:v>0.46920731707320001</c:v>
                </c:pt>
                <c:pt idx="2">
                  <c:v>0.17134146341459999</c:v>
                </c:pt>
                <c:pt idx="3">
                  <c:v>8.4146341463410004E-2</c:v>
                </c:pt>
              </c:numCache>
            </c:numRef>
          </c:val>
          <c:extLst>
            <c:ext xmlns:c16="http://schemas.microsoft.com/office/drawing/2014/chart" uri="{C3380CC4-5D6E-409C-BE32-E72D297353CC}">
              <c16:uniqueId val="{00000008-9F54-404E-98B1-F463BEBD86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28-4317-ABC6-FB36B24A6AAA}"/>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BB28-4317-ABC6-FB36B24A6AAA}"/>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BB28-4317-ABC6-FB36B24A6A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28-4317-ABC6-FB36B24A6AAA}"/>
              </c:ext>
            </c:extLst>
          </c:dPt>
          <c:dLbls>
            <c:dLbl>
              <c:idx val="0"/>
              <c:layout>
                <c:manualLayout>
                  <c:x val="-7.1848997198772885E-2"/>
                  <c:y val="0.10890247803585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28-4317-ABC6-FB36B24A6A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0.13165791447860001</c:v>
                </c:pt>
                <c:pt idx="1">
                  <c:v>0.36346586646660001</c:v>
                </c:pt>
                <c:pt idx="2">
                  <c:v>0.28057014253559998</c:v>
                </c:pt>
                <c:pt idx="3">
                  <c:v>0.22430607651910001</c:v>
                </c:pt>
              </c:numCache>
            </c:numRef>
          </c:val>
          <c:extLst>
            <c:ext xmlns:c16="http://schemas.microsoft.com/office/drawing/2014/chart" uri="{C3380CC4-5D6E-409C-BE32-E72D297353CC}">
              <c16:uniqueId val="{00000008-BB28-4317-ABC6-FB36B24A6A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r>
              <a:rPr lang="en-GB" sz="1050" b="1" kern="1200" dirty="0">
                <a:solidFill>
                  <a:schemeClr val="tx1"/>
                </a:solidFill>
                <a:latin typeface="+mn-lt"/>
                <a:ea typeface="+mn-ea"/>
                <a:cs typeface="+mn-cs"/>
              </a:rPr>
              <a:t>Influence of experience on holiday destination</a:t>
            </a:r>
          </a:p>
        </c:rich>
      </c:tx>
      <c:layout>
        <c:manualLayout>
          <c:xMode val="edge"/>
          <c:yMode val="edge"/>
          <c:x val="0.32850045045952775"/>
          <c:y val="1.9768106450449648E-3"/>
        </c:manualLayout>
      </c:layout>
      <c:overlay val="0"/>
      <c:spPr>
        <a:noFill/>
        <a:ln>
          <a:noFill/>
        </a:ln>
        <a:effectLst/>
      </c:spPr>
      <c:txPr>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endParaRPr lang="en-US"/>
        </a:p>
      </c:txPr>
    </c:title>
    <c:autoTitleDeleted val="0"/>
    <c:plotArea>
      <c:layout>
        <c:manualLayout>
          <c:layoutTarget val="inner"/>
          <c:xMode val="edge"/>
          <c:yMode val="edge"/>
          <c:x val="1.218159622217262E-2"/>
          <c:y val="0.12544069996661414"/>
          <c:w val="0.91245862337668682"/>
          <c:h val="0.65703893970913618"/>
        </c:manualLayout>
      </c:layout>
      <c:barChart>
        <c:barDir val="col"/>
        <c:grouping val="percentStacked"/>
        <c:varyColors val="0"/>
        <c:ser>
          <c:idx val="0"/>
          <c:order val="0"/>
          <c:tx>
            <c:strRef>
              <c:f>Sheet1!$B$1</c:f>
              <c:strCache>
                <c:ptCount val="1"/>
                <c:pt idx="0">
                  <c:v>Chose the activity first and then found a destination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Spa Experience</c:v>
                </c:pt>
                <c:pt idx="1">
                  <c:v>Vineyard Tour &amp; Tasting</c:v>
                </c:pt>
              </c:strCache>
            </c:strRef>
          </c:cat>
          <c:val>
            <c:numRef>
              <c:f>Sheet1!$B$2:$B$3</c:f>
              <c:numCache>
                <c:formatCode>0%</c:formatCode>
                <c:ptCount val="2"/>
                <c:pt idx="0">
                  <c:v>0.14000000000000001</c:v>
                </c:pt>
                <c:pt idx="1">
                  <c:v>0.13</c:v>
                </c:pt>
              </c:numCache>
            </c:numRef>
          </c:val>
          <c:extLst>
            <c:ext xmlns:c16="http://schemas.microsoft.com/office/drawing/2014/chart" uri="{C3380CC4-5D6E-409C-BE32-E72D297353CC}">
              <c16:uniqueId val="{00000000-FEC3-493F-9EB0-A2891CA086B0}"/>
            </c:ext>
          </c:extLst>
        </c:ser>
        <c:ser>
          <c:idx val="1"/>
          <c:order val="1"/>
          <c:tx>
            <c:strRef>
              <c:f>Sheet1!$C$1</c:f>
              <c:strCache>
                <c:ptCount val="1"/>
                <c:pt idx="0">
                  <c:v>Chose the desintation because could do the activity there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Spa Experience</c:v>
                </c:pt>
                <c:pt idx="1">
                  <c:v>Vineyard Tour &amp; Tasting</c:v>
                </c:pt>
              </c:strCache>
            </c:strRef>
          </c:cat>
          <c:val>
            <c:numRef>
              <c:f>Sheet1!$C$2:$C$3</c:f>
              <c:numCache>
                <c:formatCode>0%</c:formatCode>
                <c:ptCount val="2"/>
                <c:pt idx="0">
                  <c:v>0.33</c:v>
                </c:pt>
                <c:pt idx="1">
                  <c:v>0.32</c:v>
                </c:pt>
              </c:numCache>
            </c:numRef>
          </c:val>
          <c:extLst>
            <c:ext xmlns:c16="http://schemas.microsoft.com/office/drawing/2014/chart" uri="{C3380CC4-5D6E-409C-BE32-E72D297353CC}">
              <c16:uniqueId val="{00000001-FEC3-493F-9EB0-A2891CA086B0}"/>
            </c:ext>
          </c:extLst>
        </c:ser>
        <c:ser>
          <c:idx val="2"/>
          <c:order val="2"/>
          <c:tx>
            <c:strRef>
              <c:f>Sheet1!$D$1</c:f>
              <c:strCache>
                <c:ptCount val="1"/>
                <c:pt idx="0">
                  <c:v>Chose destination first, and then found could do the activity there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Spa Experience</c:v>
                </c:pt>
                <c:pt idx="1">
                  <c:v>Vineyard Tour &amp; Tasting</c:v>
                </c:pt>
              </c:strCache>
            </c:strRef>
          </c:cat>
          <c:val>
            <c:numRef>
              <c:f>Sheet1!$D$2:$D$3</c:f>
              <c:numCache>
                <c:formatCode>0%</c:formatCode>
                <c:ptCount val="2"/>
                <c:pt idx="0">
                  <c:v>0.53</c:v>
                </c:pt>
                <c:pt idx="1">
                  <c:v>0.54</c:v>
                </c:pt>
              </c:numCache>
            </c:numRef>
          </c:val>
          <c:extLst>
            <c:ext xmlns:c16="http://schemas.microsoft.com/office/drawing/2014/chart" uri="{C3380CC4-5D6E-409C-BE32-E72D297353CC}">
              <c16:uniqueId val="{00000002-FEC3-493F-9EB0-A2891CA086B0}"/>
            </c:ext>
          </c:extLst>
        </c:ser>
        <c:dLbls>
          <c:showLegendKey val="0"/>
          <c:showVal val="0"/>
          <c:showCatName val="0"/>
          <c:showSerName val="0"/>
          <c:showPercent val="0"/>
          <c:showBubbleSize val="0"/>
        </c:dLbls>
        <c:gapWidth val="150"/>
        <c:overlap val="100"/>
        <c:axId val="1092873368"/>
        <c:axId val="1092880584"/>
      </c:barChart>
      <c:catAx>
        <c:axId val="109287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92880584"/>
        <c:crosses val="autoZero"/>
        <c:auto val="1"/>
        <c:lblAlgn val="ctr"/>
        <c:lblOffset val="100"/>
        <c:noMultiLvlLbl val="0"/>
      </c:catAx>
      <c:valAx>
        <c:axId val="1092880584"/>
        <c:scaling>
          <c:orientation val="minMax"/>
        </c:scaling>
        <c:delete val="1"/>
        <c:axPos val="l"/>
        <c:numFmt formatCode="0%" sourceLinked="1"/>
        <c:majorTickMark val="none"/>
        <c:minorTickMark val="none"/>
        <c:tickLblPos val="nextTo"/>
        <c:crossAx val="1092873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645027232944"/>
          <c:y val="8.3648687488024523E-2"/>
          <c:w val="0.37428060951421471"/>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620F-4F0D-A5FA-8FB43D52B34C}"/>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3-620F-4F0D-A5FA-8FB43D52B34C}"/>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5-620F-4F0D-A5FA-8FB43D52B34C}"/>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c:v>
                </c:pt>
                <c:pt idx="1">
                  <c:v>Spain</c:v>
                </c:pt>
                <c:pt idx="2">
                  <c:v>Thailand</c:v>
                </c:pt>
                <c:pt idx="3">
                  <c:v>Italy</c:v>
                </c:pt>
                <c:pt idx="5">
                  <c:v>UK - 7</c:v>
                </c:pt>
              </c:strCache>
            </c:strRef>
          </c:cat>
          <c:val>
            <c:numRef>
              <c:f>Sheet1!$B$2:$B$7</c:f>
              <c:numCache>
                <c:formatCode>0%</c:formatCode>
                <c:ptCount val="6"/>
                <c:pt idx="0">
                  <c:v>0.18</c:v>
                </c:pt>
                <c:pt idx="1">
                  <c:v>0.13</c:v>
                </c:pt>
                <c:pt idx="2">
                  <c:v>0.13</c:v>
                </c:pt>
                <c:pt idx="3">
                  <c:v>0.12</c:v>
                </c:pt>
                <c:pt idx="5">
                  <c:v>0.1</c:v>
                </c:pt>
              </c:numCache>
            </c:numRef>
          </c:val>
          <c:extLst>
            <c:ext xmlns:c16="http://schemas.microsoft.com/office/drawing/2014/chart" uri="{C3380CC4-5D6E-409C-BE32-E72D297353CC}">
              <c16:uniqueId val="{00000006-620F-4F0D-A5FA-8FB43D52B34C}"/>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575802543912782"/>
          <c:y val="2.642643142539669E-2"/>
          <c:w val="0.46609737236125509"/>
          <c:h val="0.88357009927787933"/>
        </c:manualLayout>
      </c:layout>
      <c:barChart>
        <c:barDir val="bar"/>
        <c:grouping val="stacked"/>
        <c:varyColors val="0"/>
        <c:ser>
          <c:idx val="0"/>
          <c:order val="0"/>
          <c:tx>
            <c:strRef>
              <c:f>Sheet1!$B$1</c:f>
              <c:strCache>
                <c:ptCount val="1"/>
                <c:pt idx="0">
                  <c:v>Done</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F0C9-4F0D-A965-1FDD3064B6C9}"/>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1-120B-452D-8F2A-C665C57469EB}"/>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120B-452D-8F2A-C665C57469EB}"/>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7-F0C9-4F0D-A965-1FDD3064B6C9}"/>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7-120B-452D-8F2A-C665C57469EB}"/>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B-F0C9-4F0D-A965-1FDD3064B6C9}"/>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0D-120B-452D-8F2A-C665C57469EB}"/>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0F-120B-452D-8F2A-C665C57469EB}"/>
              </c:ext>
            </c:extLst>
          </c:dPt>
          <c:dPt>
            <c:idx val="15"/>
            <c:invertIfNegative val="0"/>
            <c:bubble3D val="0"/>
            <c:spPr>
              <a:solidFill>
                <a:schemeClr val="accent4"/>
              </a:solidFill>
              <a:ln>
                <a:noFill/>
              </a:ln>
              <a:effectLst/>
            </c:spPr>
            <c:extLst>
              <c:ext xmlns:c16="http://schemas.microsoft.com/office/drawing/2014/chart" uri="{C3380CC4-5D6E-409C-BE32-E72D297353CC}">
                <c16:uniqueId val="{00000011-F0C9-4F0D-A965-1FDD3064B6C9}"/>
              </c:ext>
            </c:extLst>
          </c:dPt>
          <c:dPt>
            <c:idx val="16"/>
            <c:invertIfNegative val="0"/>
            <c:bubble3D val="0"/>
            <c:spPr>
              <a:solidFill>
                <a:schemeClr val="accent4"/>
              </a:solidFill>
              <a:ln>
                <a:noFill/>
              </a:ln>
              <a:effectLst/>
            </c:spPr>
            <c:extLst>
              <c:ext xmlns:c16="http://schemas.microsoft.com/office/drawing/2014/chart" uri="{C3380CC4-5D6E-409C-BE32-E72D297353CC}">
                <c16:uniqueId val="{00000011-120B-452D-8F2A-C665C57469EB}"/>
              </c:ext>
            </c:extLst>
          </c:dPt>
          <c:dPt>
            <c:idx val="18"/>
            <c:invertIfNegative val="0"/>
            <c:bubble3D val="0"/>
            <c:spPr>
              <a:solidFill>
                <a:schemeClr val="accent4"/>
              </a:solidFill>
              <a:ln>
                <a:noFill/>
              </a:ln>
              <a:effectLst/>
            </c:spPr>
            <c:extLst>
              <c:ext xmlns:c16="http://schemas.microsoft.com/office/drawing/2014/chart" uri="{C3380CC4-5D6E-409C-BE32-E72D297353CC}">
                <c16:uniqueId val="{00000015-120B-452D-8F2A-C665C57469EB}"/>
              </c:ext>
            </c:extLst>
          </c:dPt>
          <c:dPt>
            <c:idx val="19"/>
            <c:invertIfNegative val="0"/>
            <c:bubble3D val="0"/>
            <c:spPr>
              <a:solidFill>
                <a:schemeClr val="accent4"/>
              </a:solidFill>
              <a:ln>
                <a:noFill/>
              </a:ln>
              <a:effectLst/>
            </c:spPr>
            <c:extLst>
              <c:ext xmlns:c16="http://schemas.microsoft.com/office/drawing/2014/chart" uri="{C3380CC4-5D6E-409C-BE32-E72D297353CC}">
                <c16:uniqueId val="{00000017-120B-452D-8F2A-C665C57469EB}"/>
              </c:ext>
            </c:extLst>
          </c:dPt>
          <c:dPt>
            <c:idx val="20"/>
            <c:invertIfNegative val="0"/>
            <c:bubble3D val="0"/>
            <c:spPr>
              <a:solidFill>
                <a:schemeClr val="accent4"/>
              </a:solidFill>
              <a:ln>
                <a:noFill/>
              </a:ln>
              <a:effectLst/>
            </c:spPr>
            <c:extLst>
              <c:ext xmlns:c16="http://schemas.microsoft.com/office/drawing/2014/chart" uri="{C3380CC4-5D6E-409C-BE32-E72D297353CC}">
                <c16:uniqueId val="{00000019-120B-452D-8F2A-C665C57469EB}"/>
              </c:ext>
            </c:extLst>
          </c:dPt>
          <c:dPt>
            <c:idx val="21"/>
            <c:invertIfNegative val="0"/>
            <c:bubble3D val="0"/>
            <c:spPr>
              <a:solidFill>
                <a:schemeClr val="accent4"/>
              </a:solidFill>
              <a:ln>
                <a:noFill/>
              </a:ln>
              <a:effectLst/>
            </c:spPr>
            <c:extLst>
              <c:ext xmlns:c16="http://schemas.microsoft.com/office/drawing/2014/chart" uri="{C3380CC4-5D6E-409C-BE32-E72D297353CC}">
                <c16:uniqueId val="{0000001B-120B-452D-8F2A-C665C57469EB}"/>
              </c:ext>
            </c:extLst>
          </c:dPt>
          <c:dPt>
            <c:idx val="22"/>
            <c:invertIfNegative val="0"/>
            <c:bubble3D val="0"/>
            <c:spPr>
              <a:solidFill>
                <a:schemeClr val="accent4"/>
              </a:solidFill>
              <a:ln>
                <a:noFill/>
              </a:ln>
              <a:effectLst/>
            </c:spPr>
            <c:extLst>
              <c:ext xmlns:c16="http://schemas.microsoft.com/office/drawing/2014/chart" uri="{C3380CC4-5D6E-409C-BE32-E72D297353CC}">
                <c16:uniqueId val="{0000001D-120B-452D-8F2A-C665C57469EB}"/>
              </c:ext>
            </c:extLst>
          </c:dPt>
          <c:dPt>
            <c:idx val="23"/>
            <c:invertIfNegative val="0"/>
            <c:bubble3D val="0"/>
            <c:spPr>
              <a:solidFill>
                <a:schemeClr val="accent4"/>
              </a:solidFill>
              <a:ln>
                <a:noFill/>
              </a:ln>
              <a:effectLst/>
            </c:spPr>
            <c:extLst>
              <c:ext xmlns:c16="http://schemas.microsoft.com/office/drawing/2014/chart" uri="{C3380CC4-5D6E-409C-BE32-E72D297353CC}">
                <c16:uniqueId val="{0000001F-120B-452D-8F2A-C665C57469EB}"/>
              </c:ext>
            </c:extLst>
          </c:dPt>
          <c:cat>
            <c:strRef>
              <c:f>Sheet1!$A$2:$A$25</c:f>
              <c:strCache>
                <c:ptCount val="24"/>
                <c:pt idx="0">
                  <c:v>Experience life 'behind the scenes'</c:v>
                </c:pt>
                <c:pt idx="1">
                  <c:v>Distillery or brewery experience</c:v>
                </c:pt>
                <c:pt idx="2">
                  <c:v>Street food tour and tasting</c:v>
                </c:pt>
                <c:pt idx="3">
                  <c:v>Guided nature experience</c:v>
                </c:pt>
                <c:pt idx="4">
                  <c:v>A spa experience</c:v>
                </c:pt>
                <c:pt idx="5">
                  <c:v>Vineyard tour and tasting</c:v>
                </c:pt>
                <c:pt idx="6">
                  <c:v>A remote wellness retreat</c:v>
                </c:pt>
                <c:pt idx="7">
                  <c:v>Cookery class</c:v>
                </c:pt>
                <c:pt idx="8">
                  <c:v>Photography class</c:v>
                </c:pt>
                <c:pt idx="9">
                  <c:v>Chocolate making class</c:v>
                </c:pt>
                <c:pt idx="10">
                  <c:v>Shadowing experience</c:v>
                </c:pt>
                <c:pt idx="11">
                  <c:v>Baking school</c:v>
                </c:pt>
                <c:pt idx="12">
                  <c:v>Authentic craft workshop</c:v>
                </c:pt>
                <c:pt idx="13">
                  <c:v>Cheese making class</c:v>
                </c:pt>
                <c:pt idx="14">
                  <c:v>Street art</c:v>
                </c:pt>
                <c:pt idx="15">
                  <c:v>Fossil hunting</c:v>
                </c:pt>
                <c:pt idx="16">
                  <c:v>Foraging experience</c:v>
                </c:pt>
                <c:pt idx="17">
                  <c:v>Mindfulness or meditation class</c:v>
                </c:pt>
                <c:pt idx="18">
                  <c:v>A homeopathic experience</c:v>
                </c:pt>
                <c:pt idx="19">
                  <c:v>Volunteering or working holiday</c:v>
                </c:pt>
                <c:pt idx="20">
                  <c:v>Guided fishing experience</c:v>
                </c:pt>
                <c:pt idx="21">
                  <c:v>A yoga experience</c:v>
                </c:pt>
                <c:pt idx="22">
                  <c:v>A pilates experience</c:v>
                </c:pt>
                <c:pt idx="23">
                  <c:v>A tai chi experience</c:v>
                </c:pt>
              </c:strCache>
            </c:strRef>
          </c:cat>
          <c:val>
            <c:numRef>
              <c:f>Sheet1!$B$2:$B$25</c:f>
              <c:numCache>
                <c:formatCode>0%</c:formatCode>
                <c:ptCount val="24"/>
                <c:pt idx="0">
                  <c:v>0.13</c:v>
                </c:pt>
                <c:pt idx="1">
                  <c:v>0.22</c:v>
                </c:pt>
                <c:pt idx="2">
                  <c:v>0.13</c:v>
                </c:pt>
                <c:pt idx="3">
                  <c:v>0.14000000000000001</c:v>
                </c:pt>
                <c:pt idx="4">
                  <c:v>0.22</c:v>
                </c:pt>
                <c:pt idx="5">
                  <c:v>0.19</c:v>
                </c:pt>
                <c:pt idx="6">
                  <c:v>0.11</c:v>
                </c:pt>
                <c:pt idx="7">
                  <c:v>0.1</c:v>
                </c:pt>
                <c:pt idx="8">
                  <c:v>0.09</c:v>
                </c:pt>
                <c:pt idx="9">
                  <c:v>0.1</c:v>
                </c:pt>
                <c:pt idx="10">
                  <c:v>0.08</c:v>
                </c:pt>
                <c:pt idx="11">
                  <c:v>0.09</c:v>
                </c:pt>
                <c:pt idx="12">
                  <c:v>0.1</c:v>
                </c:pt>
                <c:pt idx="13">
                  <c:v>0.08</c:v>
                </c:pt>
                <c:pt idx="14">
                  <c:v>7.0000000000000007E-2</c:v>
                </c:pt>
                <c:pt idx="15">
                  <c:v>0.1</c:v>
                </c:pt>
                <c:pt idx="16">
                  <c:v>0.09</c:v>
                </c:pt>
                <c:pt idx="17">
                  <c:v>0.09</c:v>
                </c:pt>
                <c:pt idx="18">
                  <c:v>0.1</c:v>
                </c:pt>
                <c:pt idx="19">
                  <c:v>0.08</c:v>
                </c:pt>
                <c:pt idx="20">
                  <c:v>0.08</c:v>
                </c:pt>
                <c:pt idx="21">
                  <c:v>7.0000000000000007E-2</c:v>
                </c:pt>
                <c:pt idx="22">
                  <c:v>7.0000000000000007E-2</c:v>
                </c:pt>
                <c:pt idx="23">
                  <c:v>7.0000000000000007E-2</c:v>
                </c:pt>
              </c:numCache>
            </c:numRef>
          </c:val>
          <c:extLst>
            <c:ext xmlns:c16="http://schemas.microsoft.com/office/drawing/2014/chart" uri="{C3380CC4-5D6E-409C-BE32-E72D297353CC}">
              <c16:uniqueId val="{00000020-120B-452D-8F2A-C665C57469EB}"/>
            </c:ext>
          </c:extLst>
        </c:ser>
        <c:ser>
          <c:idx val="1"/>
          <c:order val="1"/>
          <c:tx>
            <c:strRef>
              <c:f>Sheet1!$C$1</c:f>
              <c:strCache>
                <c:ptCount val="1"/>
                <c:pt idx="0">
                  <c:v>Booked to Do</c:v>
                </c:pt>
              </c:strCache>
            </c:strRef>
          </c:tx>
          <c:spPr>
            <a:solidFill>
              <a:schemeClr val="bg1">
                <a:lumMod val="6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21-F0C9-4F0D-A965-1FDD3064B6C9}"/>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22-120B-452D-8F2A-C665C57469EB}"/>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26-120B-452D-8F2A-C665C57469EB}"/>
              </c:ext>
            </c:extLst>
          </c:dPt>
          <c:dPt>
            <c:idx val="7"/>
            <c:invertIfNegative val="0"/>
            <c:bubble3D val="0"/>
            <c:spPr>
              <a:solidFill>
                <a:schemeClr val="bg1">
                  <a:lumMod val="65000"/>
                </a:schemeClr>
              </a:solidFill>
              <a:ln>
                <a:noFill/>
              </a:ln>
              <a:effectLst/>
            </c:spPr>
            <c:extLst>
              <c:ext xmlns:c16="http://schemas.microsoft.com/office/drawing/2014/chart" uri="{C3380CC4-5D6E-409C-BE32-E72D297353CC}">
                <c16:uniqueId val="{00000027-F0C9-4F0D-A965-1FDD3064B6C9}"/>
              </c:ext>
            </c:extLst>
          </c:dPt>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28-120B-452D-8F2A-C665C57469EB}"/>
              </c:ext>
            </c:extLst>
          </c:dPt>
          <c:dPt>
            <c:idx val="10"/>
            <c:invertIfNegative val="0"/>
            <c:bubble3D val="0"/>
            <c:spPr>
              <a:solidFill>
                <a:schemeClr val="bg1">
                  <a:lumMod val="65000"/>
                </a:schemeClr>
              </a:solidFill>
              <a:ln>
                <a:noFill/>
              </a:ln>
              <a:effectLst/>
            </c:spPr>
            <c:extLst>
              <c:ext xmlns:c16="http://schemas.microsoft.com/office/drawing/2014/chart" uri="{C3380CC4-5D6E-409C-BE32-E72D297353CC}">
                <c16:uniqueId val="{0000002B-F0C9-4F0D-A965-1FDD3064B6C9}"/>
              </c:ext>
            </c:extLst>
          </c:dPt>
          <c:dPt>
            <c:idx val="13"/>
            <c:invertIfNegative val="0"/>
            <c:bubble3D val="0"/>
            <c:spPr>
              <a:solidFill>
                <a:schemeClr val="bg1">
                  <a:lumMod val="65000"/>
                </a:schemeClr>
              </a:solidFill>
              <a:ln>
                <a:noFill/>
              </a:ln>
              <a:effectLst/>
            </c:spPr>
            <c:extLst>
              <c:ext xmlns:c16="http://schemas.microsoft.com/office/drawing/2014/chart" uri="{C3380CC4-5D6E-409C-BE32-E72D297353CC}">
                <c16:uniqueId val="{0000002E-120B-452D-8F2A-C665C57469EB}"/>
              </c:ext>
            </c:extLst>
          </c:dPt>
          <c:dPt>
            <c:idx val="14"/>
            <c:invertIfNegative val="0"/>
            <c:bubble3D val="0"/>
            <c:spPr>
              <a:solidFill>
                <a:schemeClr val="bg1">
                  <a:lumMod val="65000"/>
                </a:schemeClr>
              </a:solidFill>
              <a:ln>
                <a:noFill/>
              </a:ln>
              <a:effectLst/>
            </c:spPr>
            <c:extLst>
              <c:ext xmlns:c16="http://schemas.microsoft.com/office/drawing/2014/chart" uri="{C3380CC4-5D6E-409C-BE32-E72D297353CC}">
                <c16:uniqueId val="{00000030-120B-452D-8F2A-C665C57469EB}"/>
              </c:ext>
            </c:extLst>
          </c:dPt>
          <c:dPt>
            <c:idx val="15"/>
            <c:invertIfNegative val="0"/>
            <c:bubble3D val="0"/>
            <c:spPr>
              <a:solidFill>
                <a:schemeClr val="bg1">
                  <a:lumMod val="65000"/>
                </a:schemeClr>
              </a:solidFill>
              <a:ln>
                <a:noFill/>
              </a:ln>
              <a:effectLst/>
            </c:spPr>
            <c:extLst>
              <c:ext xmlns:c16="http://schemas.microsoft.com/office/drawing/2014/chart" uri="{C3380CC4-5D6E-409C-BE32-E72D297353CC}">
                <c16:uniqueId val="{00000031-F0C9-4F0D-A965-1FDD3064B6C9}"/>
              </c:ext>
            </c:extLst>
          </c:dPt>
          <c:dPt>
            <c:idx val="16"/>
            <c:invertIfNegative val="0"/>
            <c:bubble3D val="0"/>
            <c:spPr>
              <a:solidFill>
                <a:schemeClr val="bg1">
                  <a:lumMod val="65000"/>
                </a:schemeClr>
              </a:solidFill>
              <a:ln>
                <a:noFill/>
              </a:ln>
              <a:effectLst/>
            </c:spPr>
            <c:extLst>
              <c:ext xmlns:c16="http://schemas.microsoft.com/office/drawing/2014/chart" uri="{C3380CC4-5D6E-409C-BE32-E72D297353CC}">
                <c16:uniqueId val="{00000032-120B-452D-8F2A-C665C57469EB}"/>
              </c:ext>
            </c:extLst>
          </c:dPt>
          <c:dPt>
            <c:idx val="18"/>
            <c:invertIfNegative val="0"/>
            <c:bubble3D val="0"/>
            <c:spPr>
              <a:solidFill>
                <a:schemeClr val="bg1">
                  <a:lumMod val="65000"/>
                </a:schemeClr>
              </a:solidFill>
              <a:ln>
                <a:noFill/>
              </a:ln>
              <a:effectLst/>
            </c:spPr>
            <c:extLst>
              <c:ext xmlns:c16="http://schemas.microsoft.com/office/drawing/2014/chart" uri="{C3380CC4-5D6E-409C-BE32-E72D297353CC}">
                <c16:uniqueId val="{00000036-120B-452D-8F2A-C665C57469EB}"/>
              </c:ext>
            </c:extLst>
          </c:dPt>
          <c:dPt>
            <c:idx val="19"/>
            <c:invertIfNegative val="0"/>
            <c:bubble3D val="0"/>
            <c:spPr>
              <a:solidFill>
                <a:schemeClr val="bg1">
                  <a:lumMod val="65000"/>
                </a:schemeClr>
              </a:solidFill>
              <a:ln>
                <a:noFill/>
              </a:ln>
              <a:effectLst/>
            </c:spPr>
            <c:extLst>
              <c:ext xmlns:c16="http://schemas.microsoft.com/office/drawing/2014/chart" uri="{C3380CC4-5D6E-409C-BE32-E72D297353CC}">
                <c16:uniqueId val="{00000038-120B-452D-8F2A-C665C57469EB}"/>
              </c:ext>
            </c:extLst>
          </c:dPt>
          <c:dPt>
            <c:idx val="20"/>
            <c:invertIfNegative val="0"/>
            <c:bubble3D val="0"/>
            <c:spPr>
              <a:solidFill>
                <a:schemeClr val="bg1">
                  <a:lumMod val="65000"/>
                </a:schemeClr>
              </a:solidFill>
              <a:ln>
                <a:noFill/>
              </a:ln>
              <a:effectLst/>
            </c:spPr>
            <c:extLst>
              <c:ext xmlns:c16="http://schemas.microsoft.com/office/drawing/2014/chart" uri="{C3380CC4-5D6E-409C-BE32-E72D297353CC}">
                <c16:uniqueId val="{0000003A-120B-452D-8F2A-C665C57469EB}"/>
              </c:ext>
            </c:extLst>
          </c:dPt>
          <c:dPt>
            <c:idx val="21"/>
            <c:invertIfNegative val="0"/>
            <c:bubble3D val="0"/>
            <c:spPr>
              <a:solidFill>
                <a:schemeClr val="bg1">
                  <a:lumMod val="65000"/>
                </a:schemeClr>
              </a:solidFill>
              <a:ln>
                <a:noFill/>
              </a:ln>
              <a:effectLst/>
            </c:spPr>
            <c:extLst>
              <c:ext xmlns:c16="http://schemas.microsoft.com/office/drawing/2014/chart" uri="{C3380CC4-5D6E-409C-BE32-E72D297353CC}">
                <c16:uniqueId val="{0000003C-120B-452D-8F2A-C665C57469EB}"/>
              </c:ext>
            </c:extLst>
          </c:dPt>
          <c:dPt>
            <c:idx val="22"/>
            <c:invertIfNegative val="0"/>
            <c:bubble3D val="0"/>
            <c:spPr>
              <a:solidFill>
                <a:schemeClr val="bg1">
                  <a:lumMod val="65000"/>
                </a:schemeClr>
              </a:solidFill>
              <a:ln>
                <a:noFill/>
              </a:ln>
              <a:effectLst/>
            </c:spPr>
            <c:extLst>
              <c:ext xmlns:c16="http://schemas.microsoft.com/office/drawing/2014/chart" uri="{C3380CC4-5D6E-409C-BE32-E72D297353CC}">
                <c16:uniqueId val="{0000003E-120B-452D-8F2A-C665C57469EB}"/>
              </c:ext>
            </c:extLst>
          </c:dPt>
          <c:dPt>
            <c:idx val="23"/>
            <c:invertIfNegative val="0"/>
            <c:bubble3D val="0"/>
            <c:spPr>
              <a:solidFill>
                <a:schemeClr val="bg1">
                  <a:lumMod val="65000"/>
                </a:schemeClr>
              </a:solidFill>
              <a:ln>
                <a:noFill/>
              </a:ln>
              <a:effectLst/>
            </c:spPr>
            <c:extLst>
              <c:ext xmlns:c16="http://schemas.microsoft.com/office/drawing/2014/chart" uri="{C3380CC4-5D6E-409C-BE32-E72D297353CC}">
                <c16:uniqueId val="{00000040-120B-452D-8F2A-C665C57469EB}"/>
              </c:ext>
            </c:extLst>
          </c:dPt>
          <c:cat>
            <c:strRef>
              <c:f>Sheet1!$A$2:$A$25</c:f>
              <c:strCache>
                <c:ptCount val="24"/>
                <c:pt idx="0">
                  <c:v>Experience life 'behind the scenes'</c:v>
                </c:pt>
                <c:pt idx="1">
                  <c:v>Distillery or brewery experience</c:v>
                </c:pt>
                <c:pt idx="2">
                  <c:v>Street food tour and tasting</c:v>
                </c:pt>
                <c:pt idx="3">
                  <c:v>Guided nature experience</c:v>
                </c:pt>
                <c:pt idx="4">
                  <c:v>A spa experience</c:v>
                </c:pt>
                <c:pt idx="5">
                  <c:v>Vineyard tour and tasting</c:v>
                </c:pt>
                <c:pt idx="6">
                  <c:v>A remote wellness retreat</c:v>
                </c:pt>
                <c:pt idx="7">
                  <c:v>Cookery class</c:v>
                </c:pt>
                <c:pt idx="8">
                  <c:v>Photography class</c:v>
                </c:pt>
                <c:pt idx="9">
                  <c:v>Chocolate making class</c:v>
                </c:pt>
                <c:pt idx="10">
                  <c:v>Shadowing experience</c:v>
                </c:pt>
                <c:pt idx="11">
                  <c:v>Baking school</c:v>
                </c:pt>
                <c:pt idx="12">
                  <c:v>Authentic craft workshop</c:v>
                </c:pt>
                <c:pt idx="13">
                  <c:v>Cheese making class</c:v>
                </c:pt>
                <c:pt idx="14">
                  <c:v>Street art</c:v>
                </c:pt>
                <c:pt idx="15">
                  <c:v>Fossil hunting</c:v>
                </c:pt>
                <c:pt idx="16">
                  <c:v>Foraging experience</c:v>
                </c:pt>
                <c:pt idx="17">
                  <c:v>Mindfulness or meditation class</c:v>
                </c:pt>
                <c:pt idx="18">
                  <c:v>A homeopathic experience</c:v>
                </c:pt>
                <c:pt idx="19">
                  <c:v>Volunteering or working holiday</c:v>
                </c:pt>
                <c:pt idx="20">
                  <c:v>Guided fishing experience</c:v>
                </c:pt>
                <c:pt idx="21">
                  <c:v>A yoga experience</c:v>
                </c:pt>
                <c:pt idx="22">
                  <c:v>A pilates experience</c:v>
                </c:pt>
                <c:pt idx="23">
                  <c:v>A tai chi experience</c:v>
                </c:pt>
              </c:strCache>
            </c:strRef>
          </c:cat>
          <c:val>
            <c:numRef>
              <c:f>Sheet1!$C$2:$C$25</c:f>
              <c:numCache>
                <c:formatCode>0%</c:formatCode>
                <c:ptCount val="24"/>
                <c:pt idx="0">
                  <c:v>0.05</c:v>
                </c:pt>
                <c:pt idx="1">
                  <c:v>0.05</c:v>
                </c:pt>
                <c:pt idx="2">
                  <c:v>0.05</c:v>
                </c:pt>
                <c:pt idx="3">
                  <c:v>0.05</c:v>
                </c:pt>
                <c:pt idx="4">
                  <c:v>0.06</c:v>
                </c:pt>
                <c:pt idx="5">
                  <c:v>0.04</c:v>
                </c:pt>
                <c:pt idx="6">
                  <c:v>0.04</c:v>
                </c:pt>
                <c:pt idx="7">
                  <c:v>0.04</c:v>
                </c:pt>
                <c:pt idx="8">
                  <c:v>0.04</c:v>
                </c:pt>
                <c:pt idx="9">
                  <c:v>0.05</c:v>
                </c:pt>
                <c:pt idx="10">
                  <c:v>0.04</c:v>
                </c:pt>
                <c:pt idx="11">
                  <c:v>0.04</c:v>
                </c:pt>
                <c:pt idx="12">
                  <c:v>0.04</c:v>
                </c:pt>
                <c:pt idx="13">
                  <c:v>0.04</c:v>
                </c:pt>
                <c:pt idx="14">
                  <c:v>0.03</c:v>
                </c:pt>
                <c:pt idx="15">
                  <c:v>0.04</c:v>
                </c:pt>
                <c:pt idx="16">
                  <c:v>0.04</c:v>
                </c:pt>
                <c:pt idx="17">
                  <c:v>0.04</c:v>
                </c:pt>
                <c:pt idx="18">
                  <c:v>0.03</c:v>
                </c:pt>
                <c:pt idx="19">
                  <c:v>0.04</c:v>
                </c:pt>
                <c:pt idx="20">
                  <c:v>0.05</c:v>
                </c:pt>
                <c:pt idx="21">
                  <c:v>0.04</c:v>
                </c:pt>
                <c:pt idx="22">
                  <c:v>0.03</c:v>
                </c:pt>
                <c:pt idx="23">
                  <c:v>0.04</c:v>
                </c:pt>
              </c:numCache>
            </c:numRef>
          </c:val>
          <c:extLst>
            <c:ext xmlns:c16="http://schemas.microsoft.com/office/drawing/2014/chart" uri="{C3380CC4-5D6E-409C-BE32-E72D297353CC}">
              <c16:uniqueId val="{00000041-120B-452D-8F2A-C665C57469EB}"/>
            </c:ext>
          </c:extLst>
        </c:ser>
        <c:ser>
          <c:idx val="2"/>
          <c:order val="2"/>
          <c:tx>
            <c:strRef>
              <c:f>Sheet1!$D$1</c:f>
              <c:strCache>
                <c:ptCount val="1"/>
                <c:pt idx="0">
                  <c:v>Interested but not done</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41-F0C9-4F0D-A965-1FDD3064B6C9}"/>
              </c:ext>
            </c:extLst>
          </c:dPt>
          <c:dPt>
            <c:idx val="2"/>
            <c:invertIfNegative val="0"/>
            <c:bubble3D val="0"/>
            <c:spPr>
              <a:solidFill>
                <a:schemeClr val="accent5"/>
              </a:solidFill>
              <a:ln>
                <a:noFill/>
              </a:ln>
              <a:effectLst/>
            </c:spPr>
            <c:extLst>
              <c:ext xmlns:c16="http://schemas.microsoft.com/office/drawing/2014/chart" uri="{C3380CC4-5D6E-409C-BE32-E72D297353CC}">
                <c16:uniqueId val="{00000043-120B-452D-8F2A-C665C57469EB}"/>
              </c:ext>
            </c:extLst>
          </c:dPt>
          <c:dPt>
            <c:idx val="4"/>
            <c:invertIfNegative val="0"/>
            <c:bubble3D val="0"/>
            <c:spPr>
              <a:solidFill>
                <a:schemeClr val="accent5"/>
              </a:solidFill>
              <a:ln>
                <a:noFill/>
              </a:ln>
              <a:effectLst/>
            </c:spPr>
            <c:extLst>
              <c:ext xmlns:c16="http://schemas.microsoft.com/office/drawing/2014/chart" uri="{C3380CC4-5D6E-409C-BE32-E72D297353CC}">
                <c16:uniqueId val="{00000047-120B-452D-8F2A-C665C57469EB}"/>
              </c:ext>
            </c:extLst>
          </c:dPt>
          <c:dPt>
            <c:idx val="6"/>
            <c:invertIfNegative val="0"/>
            <c:bubble3D val="0"/>
            <c:spPr>
              <a:solidFill>
                <a:schemeClr val="accent5"/>
              </a:solidFill>
              <a:ln>
                <a:noFill/>
              </a:ln>
              <a:effectLst/>
            </c:spPr>
            <c:extLst>
              <c:ext xmlns:c16="http://schemas.microsoft.com/office/drawing/2014/chart" uri="{C3380CC4-5D6E-409C-BE32-E72D297353CC}">
                <c16:uniqueId val="{00000047-F0C9-4F0D-A965-1FDD3064B6C9}"/>
              </c:ext>
            </c:extLst>
          </c:dPt>
          <c:dPt>
            <c:idx val="7"/>
            <c:invertIfNegative val="0"/>
            <c:bubble3D val="0"/>
            <c:spPr>
              <a:solidFill>
                <a:schemeClr val="accent5"/>
              </a:solidFill>
              <a:ln>
                <a:noFill/>
              </a:ln>
              <a:effectLst/>
            </c:spPr>
            <c:extLst>
              <c:ext xmlns:c16="http://schemas.microsoft.com/office/drawing/2014/chart" uri="{C3380CC4-5D6E-409C-BE32-E72D297353CC}">
                <c16:uniqueId val="{00000049-120B-452D-8F2A-C665C57469EB}"/>
              </c:ext>
            </c:extLst>
          </c:dPt>
          <c:dPt>
            <c:idx val="8"/>
            <c:invertIfNegative val="0"/>
            <c:bubble3D val="0"/>
            <c:spPr>
              <a:solidFill>
                <a:schemeClr val="accent5"/>
              </a:solidFill>
              <a:ln>
                <a:noFill/>
              </a:ln>
              <a:effectLst/>
            </c:spPr>
            <c:extLst>
              <c:ext xmlns:c16="http://schemas.microsoft.com/office/drawing/2014/chart" uri="{C3380CC4-5D6E-409C-BE32-E72D297353CC}">
                <c16:uniqueId val="{0000004B-120B-452D-8F2A-C665C57469EB}"/>
              </c:ext>
            </c:extLst>
          </c:dPt>
          <c:dPt>
            <c:idx val="10"/>
            <c:invertIfNegative val="0"/>
            <c:bubble3D val="0"/>
            <c:spPr>
              <a:solidFill>
                <a:schemeClr val="accent5"/>
              </a:solidFill>
              <a:ln>
                <a:noFill/>
              </a:ln>
              <a:effectLst/>
            </c:spPr>
            <c:extLst>
              <c:ext xmlns:c16="http://schemas.microsoft.com/office/drawing/2014/chart" uri="{C3380CC4-5D6E-409C-BE32-E72D297353CC}">
                <c16:uniqueId val="{0000004F-120B-452D-8F2A-C665C57469EB}"/>
              </c:ext>
            </c:extLst>
          </c:dPt>
          <c:dPt>
            <c:idx val="12"/>
            <c:invertIfNegative val="0"/>
            <c:bubble3D val="0"/>
            <c:spPr>
              <a:solidFill>
                <a:schemeClr val="accent5"/>
              </a:solidFill>
              <a:ln>
                <a:noFill/>
              </a:ln>
              <a:effectLst/>
            </c:spPr>
            <c:extLst>
              <c:ext xmlns:c16="http://schemas.microsoft.com/office/drawing/2014/chart" uri="{C3380CC4-5D6E-409C-BE32-E72D297353CC}">
                <c16:uniqueId val="{00000051-120B-452D-8F2A-C665C57469EB}"/>
              </c:ext>
            </c:extLst>
          </c:dPt>
          <c:dPt>
            <c:idx val="13"/>
            <c:invertIfNegative val="0"/>
            <c:bubble3D val="0"/>
            <c:spPr>
              <a:solidFill>
                <a:schemeClr val="accent5"/>
              </a:solidFill>
              <a:ln>
                <a:noFill/>
              </a:ln>
              <a:effectLst/>
            </c:spPr>
            <c:extLst>
              <c:ext xmlns:c16="http://schemas.microsoft.com/office/drawing/2014/chart" uri="{C3380CC4-5D6E-409C-BE32-E72D297353CC}">
                <c16:uniqueId val="{00000053-120B-452D-8F2A-C665C57469EB}"/>
              </c:ext>
            </c:extLst>
          </c:dPt>
          <c:dPt>
            <c:idx val="14"/>
            <c:invertIfNegative val="0"/>
            <c:bubble3D val="0"/>
            <c:spPr>
              <a:solidFill>
                <a:schemeClr val="accent5"/>
              </a:solidFill>
              <a:ln>
                <a:noFill/>
              </a:ln>
              <a:effectLst/>
            </c:spPr>
            <c:extLst>
              <c:ext xmlns:c16="http://schemas.microsoft.com/office/drawing/2014/chart" uri="{C3380CC4-5D6E-409C-BE32-E72D297353CC}">
                <c16:uniqueId val="{00000055-120B-452D-8F2A-C665C57469EB}"/>
              </c:ext>
            </c:extLst>
          </c:dPt>
          <c:dPt>
            <c:idx val="15"/>
            <c:invertIfNegative val="0"/>
            <c:bubble3D val="0"/>
            <c:spPr>
              <a:solidFill>
                <a:schemeClr val="accent5"/>
              </a:solidFill>
              <a:ln>
                <a:noFill/>
              </a:ln>
              <a:effectLst/>
            </c:spPr>
            <c:extLst>
              <c:ext xmlns:c16="http://schemas.microsoft.com/office/drawing/2014/chart" uri="{C3380CC4-5D6E-409C-BE32-E72D297353CC}">
                <c16:uniqueId val="{00000057-120B-452D-8F2A-C665C57469EB}"/>
              </c:ext>
            </c:extLst>
          </c:dPt>
          <c:dPt>
            <c:idx val="16"/>
            <c:invertIfNegative val="0"/>
            <c:bubble3D val="0"/>
            <c:spPr>
              <a:solidFill>
                <a:schemeClr val="accent5"/>
              </a:solidFill>
              <a:ln>
                <a:noFill/>
              </a:ln>
              <a:effectLst/>
            </c:spPr>
            <c:extLst>
              <c:ext xmlns:c16="http://schemas.microsoft.com/office/drawing/2014/chart" uri="{C3380CC4-5D6E-409C-BE32-E72D297353CC}">
                <c16:uniqueId val="{00000059-120B-452D-8F2A-C665C57469EB}"/>
              </c:ext>
            </c:extLst>
          </c:dPt>
          <c:dPt>
            <c:idx val="17"/>
            <c:invertIfNegative val="0"/>
            <c:bubble3D val="0"/>
            <c:spPr>
              <a:solidFill>
                <a:schemeClr val="accent5"/>
              </a:solidFill>
              <a:ln>
                <a:noFill/>
              </a:ln>
              <a:effectLst/>
            </c:spPr>
            <c:extLst>
              <c:ext xmlns:c16="http://schemas.microsoft.com/office/drawing/2014/chart" uri="{C3380CC4-5D6E-409C-BE32-E72D297353CC}">
                <c16:uniqueId val="{0000005B-120B-452D-8F2A-C665C57469EB}"/>
              </c:ext>
            </c:extLst>
          </c:dPt>
          <c:dPt>
            <c:idx val="18"/>
            <c:invertIfNegative val="0"/>
            <c:bubble3D val="0"/>
            <c:spPr>
              <a:solidFill>
                <a:schemeClr val="accent5"/>
              </a:solidFill>
              <a:ln>
                <a:noFill/>
              </a:ln>
              <a:effectLst/>
            </c:spPr>
            <c:extLst>
              <c:ext xmlns:c16="http://schemas.microsoft.com/office/drawing/2014/chart" uri="{C3380CC4-5D6E-409C-BE32-E72D297353CC}">
                <c16:uniqueId val="{0000005D-120B-452D-8F2A-C665C57469EB}"/>
              </c:ext>
            </c:extLst>
          </c:dPt>
          <c:dPt>
            <c:idx val="19"/>
            <c:invertIfNegative val="0"/>
            <c:bubble3D val="0"/>
            <c:spPr>
              <a:solidFill>
                <a:schemeClr val="accent5"/>
              </a:solidFill>
              <a:ln>
                <a:noFill/>
              </a:ln>
              <a:effectLst/>
            </c:spPr>
            <c:extLst>
              <c:ext xmlns:c16="http://schemas.microsoft.com/office/drawing/2014/chart" uri="{C3380CC4-5D6E-409C-BE32-E72D297353CC}">
                <c16:uniqueId val="{0000005F-120B-452D-8F2A-C665C57469EB}"/>
              </c:ext>
            </c:extLst>
          </c:dPt>
          <c:dPt>
            <c:idx val="20"/>
            <c:invertIfNegative val="0"/>
            <c:bubble3D val="0"/>
            <c:spPr>
              <a:solidFill>
                <a:schemeClr val="accent5"/>
              </a:solidFill>
              <a:ln>
                <a:noFill/>
              </a:ln>
              <a:effectLst/>
            </c:spPr>
            <c:extLst>
              <c:ext xmlns:c16="http://schemas.microsoft.com/office/drawing/2014/chart" uri="{C3380CC4-5D6E-409C-BE32-E72D297353CC}">
                <c16:uniqueId val="{00000061-120B-452D-8F2A-C665C57469EB}"/>
              </c:ext>
            </c:extLst>
          </c:dPt>
          <c:dPt>
            <c:idx val="21"/>
            <c:invertIfNegative val="0"/>
            <c:bubble3D val="0"/>
            <c:spPr>
              <a:solidFill>
                <a:schemeClr val="accent5"/>
              </a:solidFill>
              <a:ln>
                <a:noFill/>
              </a:ln>
              <a:effectLst/>
            </c:spPr>
            <c:extLst>
              <c:ext xmlns:c16="http://schemas.microsoft.com/office/drawing/2014/chart" uri="{C3380CC4-5D6E-409C-BE32-E72D297353CC}">
                <c16:uniqueId val="{00000063-120B-452D-8F2A-C665C57469EB}"/>
              </c:ext>
            </c:extLst>
          </c:dPt>
          <c:dPt>
            <c:idx val="22"/>
            <c:invertIfNegative val="0"/>
            <c:bubble3D val="0"/>
            <c:spPr>
              <a:solidFill>
                <a:schemeClr val="accent5"/>
              </a:solidFill>
              <a:ln>
                <a:noFill/>
              </a:ln>
              <a:effectLst/>
            </c:spPr>
            <c:extLst>
              <c:ext xmlns:c16="http://schemas.microsoft.com/office/drawing/2014/chart" uri="{C3380CC4-5D6E-409C-BE32-E72D297353CC}">
                <c16:uniqueId val="{00000065-120B-452D-8F2A-C665C57469EB}"/>
              </c:ext>
            </c:extLst>
          </c:dPt>
          <c:dPt>
            <c:idx val="23"/>
            <c:invertIfNegative val="0"/>
            <c:bubble3D val="0"/>
            <c:spPr>
              <a:solidFill>
                <a:schemeClr val="accent5"/>
              </a:solidFill>
              <a:ln>
                <a:noFill/>
              </a:ln>
              <a:effectLst/>
            </c:spPr>
            <c:extLst>
              <c:ext xmlns:c16="http://schemas.microsoft.com/office/drawing/2014/chart" uri="{C3380CC4-5D6E-409C-BE32-E72D297353CC}">
                <c16:uniqueId val="{00000067-120B-452D-8F2A-C665C57469EB}"/>
              </c:ext>
            </c:extLst>
          </c:dPt>
          <c:cat>
            <c:strRef>
              <c:f>Sheet1!$A$2:$A$25</c:f>
              <c:strCache>
                <c:ptCount val="24"/>
                <c:pt idx="0">
                  <c:v>Experience life 'behind the scenes'</c:v>
                </c:pt>
                <c:pt idx="1">
                  <c:v>Distillery or brewery experience</c:v>
                </c:pt>
                <c:pt idx="2">
                  <c:v>Street food tour and tasting</c:v>
                </c:pt>
                <c:pt idx="3">
                  <c:v>Guided nature experience</c:v>
                </c:pt>
                <c:pt idx="4">
                  <c:v>A spa experience</c:v>
                </c:pt>
                <c:pt idx="5">
                  <c:v>Vineyard tour and tasting</c:v>
                </c:pt>
                <c:pt idx="6">
                  <c:v>A remote wellness retreat</c:v>
                </c:pt>
                <c:pt idx="7">
                  <c:v>Cookery class</c:v>
                </c:pt>
                <c:pt idx="8">
                  <c:v>Photography class</c:v>
                </c:pt>
                <c:pt idx="9">
                  <c:v>Chocolate making class</c:v>
                </c:pt>
                <c:pt idx="10">
                  <c:v>Shadowing experience</c:v>
                </c:pt>
                <c:pt idx="11">
                  <c:v>Baking school</c:v>
                </c:pt>
                <c:pt idx="12">
                  <c:v>Authentic craft workshop</c:v>
                </c:pt>
                <c:pt idx="13">
                  <c:v>Cheese making class</c:v>
                </c:pt>
                <c:pt idx="14">
                  <c:v>Street art</c:v>
                </c:pt>
                <c:pt idx="15">
                  <c:v>Fossil hunting</c:v>
                </c:pt>
                <c:pt idx="16">
                  <c:v>Foraging experience</c:v>
                </c:pt>
                <c:pt idx="17">
                  <c:v>Mindfulness or meditation class</c:v>
                </c:pt>
                <c:pt idx="18">
                  <c:v>A homeopathic experience</c:v>
                </c:pt>
                <c:pt idx="19">
                  <c:v>Volunteering or working holiday</c:v>
                </c:pt>
                <c:pt idx="20">
                  <c:v>Guided fishing experience</c:v>
                </c:pt>
                <c:pt idx="21">
                  <c:v>A yoga experience</c:v>
                </c:pt>
                <c:pt idx="22">
                  <c:v>A pilates experience</c:v>
                </c:pt>
                <c:pt idx="23">
                  <c:v>A tai chi experience</c:v>
                </c:pt>
              </c:strCache>
            </c:strRef>
          </c:cat>
          <c:val>
            <c:numRef>
              <c:f>Sheet1!$D$2:$D$25</c:f>
              <c:numCache>
                <c:formatCode>0%</c:formatCode>
                <c:ptCount val="24"/>
                <c:pt idx="0">
                  <c:v>0.53</c:v>
                </c:pt>
                <c:pt idx="1">
                  <c:v>0.47</c:v>
                </c:pt>
                <c:pt idx="2">
                  <c:v>0.52</c:v>
                </c:pt>
                <c:pt idx="3">
                  <c:v>0.48</c:v>
                </c:pt>
                <c:pt idx="4">
                  <c:v>0.4</c:v>
                </c:pt>
                <c:pt idx="5">
                  <c:v>0.5</c:v>
                </c:pt>
                <c:pt idx="6">
                  <c:v>0.46</c:v>
                </c:pt>
                <c:pt idx="7">
                  <c:v>0.45</c:v>
                </c:pt>
                <c:pt idx="8">
                  <c:v>0.48</c:v>
                </c:pt>
                <c:pt idx="9">
                  <c:v>0.53</c:v>
                </c:pt>
                <c:pt idx="10">
                  <c:v>0.45</c:v>
                </c:pt>
                <c:pt idx="11">
                  <c:v>0.46</c:v>
                </c:pt>
                <c:pt idx="12">
                  <c:v>0.46</c:v>
                </c:pt>
                <c:pt idx="13">
                  <c:v>0.48</c:v>
                </c:pt>
                <c:pt idx="14">
                  <c:v>0.3</c:v>
                </c:pt>
                <c:pt idx="15">
                  <c:v>0.42</c:v>
                </c:pt>
                <c:pt idx="16">
                  <c:v>0.44</c:v>
                </c:pt>
                <c:pt idx="17">
                  <c:v>0.42</c:v>
                </c:pt>
                <c:pt idx="18">
                  <c:v>0.37</c:v>
                </c:pt>
                <c:pt idx="19">
                  <c:v>0.39</c:v>
                </c:pt>
                <c:pt idx="20">
                  <c:v>0.4</c:v>
                </c:pt>
                <c:pt idx="21">
                  <c:v>0.34</c:v>
                </c:pt>
                <c:pt idx="22">
                  <c:v>0.33</c:v>
                </c:pt>
                <c:pt idx="23">
                  <c:v>0.35</c:v>
                </c:pt>
              </c:numCache>
            </c:numRef>
          </c:val>
          <c:extLst>
            <c:ext xmlns:c16="http://schemas.microsoft.com/office/drawing/2014/chart" uri="{C3380CC4-5D6E-409C-BE32-E72D297353CC}">
              <c16:uniqueId val="{00000068-120B-452D-8F2A-C665C57469EB}"/>
            </c:ext>
          </c:extLst>
        </c:ser>
        <c:dLbls>
          <c:showLegendKey val="0"/>
          <c:showVal val="0"/>
          <c:showCatName val="0"/>
          <c:showSerName val="0"/>
          <c:showPercent val="0"/>
          <c:showBubbleSize val="0"/>
        </c:dLbls>
        <c:gapWidth val="55"/>
        <c:overlap val="100"/>
        <c:axId val="490114528"/>
        <c:axId val="490118136"/>
      </c:barChart>
      <c:catAx>
        <c:axId val="490114528"/>
        <c:scaling>
          <c:orientation val="maxMin"/>
        </c:scaling>
        <c:delete val="1"/>
        <c:axPos val="l"/>
        <c:numFmt formatCode="General" sourceLinked="1"/>
        <c:majorTickMark val="none"/>
        <c:minorTickMark val="none"/>
        <c:tickLblPos val="nextTo"/>
        <c:crossAx val="490118136"/>
        <c:crosses val="autoZero"/>
        <c:auto val="1"/>
        <c:lblAlgn val="ctr"/>
        <c:lblOffset val="100"/>
        <c:noMultiLvlLbl val="0"/>
      </c:catAx>
      <c:valAx>
        <c:axId val="490118136"/>
        <c:scaling>
          <c:orientation val="minMax"/>
        </c:scaling>
        <c:delete val="1"/>
        <c:axPos val="t"/>
        <c:numFmt formatCode="0%" sourceLinked="1"/>
        <c:majorTickMark val="none"/>
        <c:minorTickMark val="none"/>
        <c:tickLblPos val="nextTo"/>
        <c:crossAx val="4901145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645027232944"/>
          <c:y val="8.3648687488024523E-2"/>
          <c:w val="0.37428060951421471"/>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1AD1-4C35-887D-EA5BBF2A91A8}"/>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3-1AD1-4C35-887D-EA5BBF2A91A8}"/>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5-1AD1-4C35-887D-EA5BBF2A91A8}"/>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c:v>
                </c:pt>
                <c:pt idx="1">
                  <c:v>Italy</c:v>
                </c:pt>
                <c:pt idx="2">
                  <c:v>Spain</c:v>
                </c:pt>
                <c:pt idx="3">
                  <c:v>Germany</c:v>
                </c:pt>
                <c:pt idx="5">
                  <c:v>UK - 9</c:v>
                </c:pt>
              </c:strCache>
            </c:strRef>
          </c:cat>
          <c:val>
            <c:numRef>
              <c:f>Sheet1!$B$2:$B$7</c:f>
              <c:numCache>
                <c:formatCode>0%</c:formatCode>
                <c:ptCount val="6"/>
                <c:pt idx="0">
                  <c:v>0.43</c:v>
                </c:pt>
                <c:pt idx="1">
                  <c:v>0.28000000000000003</c:v>
                </c:pt>
                <c:pt idx="2">
                  <c:v>0.18</c:v>
                </c:pt>
                <c:pt idx="3">
                  <c:v>0.14000000000000001</c:v>
                </c:pt>
                <c:pt idx="5">
                  <c:v>0.08</c:v>
                </c:pt>
              </c:numCache>
            </c:numRef>
          </c:val>
          <c:extLst>
            <c:ext xmlns:c16="http://schemas.microsoft.com/office/drawing/2014/chart" uri="{C3380CC4-5D6E-409C-BE32-E72D297353CC}">
              <c16:uniqueId val="{00000006-1AD1-4C35-887D-EA5BBF2A91A8}"/>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Must do experience in England</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6"/>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6-D5EA-483D-A70D-E7B4E0DD7CB7}"/>
              </c:ext>
            </c:extLst>
          </c:dPt>
          <c:dPt>
            <c:idx val="7"/>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1-FF89-42DD-9E24-14AD60FFFED4}"/>
              </c:ext>
            </c:extLst>
          </c:dPt>
          <c:dPt>
            <c:idx val="8"/>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8-D5EA-483D-A70D-E7B4E0DD7CB7}"/>
              </c:ext>
            </c:extLst>
          </c:dPt>
          <c:dPt>
            <c:idx val="10"/>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A-D5EA-483D-A70D-E7B4E0DD7CB7}"/>
              </c:ext>
            </c:extLst>
          </c:dPt>
          <c:dPt>
            <c:idx val="13"/>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D-D5EA-483D-A70D-E7B4E0DD7CB7}"/>
              </c:ext>
            </c:extLst>
          </c:dPt>
          <c:dPt>
            <c:idx val="21"/>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0-FF89-42DD-9E24-14AD60FFFED4}"/>
              </c:ext>
            </c:extLst>
          </c:dPt>
          <c:xVal>
            <c:numRef>
              <c:f>Sheet1!$A$2:$A$25</c:f>
              <c:numCache>
                <c:formatCode>0%</c:formatCode>
                <c:ptCount val="24"/>
                <c:pt idx="0">
                  <c:v>0.2504393673111</c:v>
                </c:pt>
                <c:pt idx="1">
                  <c:v>0.19319081551860001</c:v>
                </c:pt>
                <c:pt idx="2">
                  <c:v>0.24087591240879999</c:v>
                </c:pt>
                <c:pt idx="3">
                  <c:v>0.27385570209459997</c:v>
                </c:pt>
                <c:pt idx="4">
                  <c:v>0.1824512534819</c:v>
                </c:pt>
                <c:pt idx="5">
                  <c:v>0.2295492487479</c:v>
                </c:pt>
                <c:pt idx="6">
                  <c:v>0.2714285714286</c:v>
                </c:pt>
                <c:pt idx="7">
                  <c:v>0.19755708975040001</c:v>
                </c:pt>
                <c:pt idx="8">
                  <c:v>0.32981455064190002</c:v>
                </c:pt>
                <c:pt idx="9">
                  <c:v>0.1619523017194</c:v>
                </c:pt>
                <c:pt idx="10">
                  <c:v>0.33884297520660001</c:v>
                </c:pt>
                <c:pt idx="11">
                  <c:v>0.23431498079390001</c:v>
                </c:pt>
                <c:pt idx="12">
                  <c:v>0.22258064516129999</c:v>
                </c:pt>
                <c:pt idx="13">
                  <c:v>0.26177825008860001</c:v>
                </c:pt>
                <c:pt idx="14">
                  <c:v>0.2289272030651</c:v>
                </c:pt>
                <c:pt idx="15">
                  <c:v>0.2321204516939</c:v>
                </c:pt>
                <c:pt idx="16">
                  <c:v>0.27765237020319999</c:v>
                </c:pt>
                <c:pt idx="17">
                  <c:v>0.20242424242420001</c:v>
                </c:pt>
                <c:pt idx="18">
                  <c:v>0.22494172494170001</c:v>
                </c:pt>
                <c:pt idx="19">
                  <c:v>0.20939734422879999</c:v>
                </c:pt>
                <c:pt idx="20">
                  <c:v>0.1896075179657</c:v>
                </c:pt>
                <c:pt idx="21">
                  <c:v>0.11273486430059999</c:v>
                </c:pt>
                <c:pt idx="22">
                  <c:v>0.18634686346859999</c:v>
                </c:pt>
                <c:pt idx="23">
                  <c:v>0.20218579234969999</c:v>
                </c:pt>
              </c:numCache>
            </c:numRef>
          </c:xVal>
          <c:yVal>
            <c:numRef>
              <c:f>Sheet1!$B$2:$B$25</c:f>
              <c:numCache>
                <c:formatCode>0.00%</c:formatCode>
                <c:ptCount val="24"/>
                <c:pt idx="0">
                  <c:v>0.1274165202109</c:v>
                </c:pt>
                <c:pt idx="1">
                  <c:v>0.1092636579572</c:v>
                </c:pt>
                <c:pt idx="2">
                  <c:v>8.6927670869279994E-2</c:v>
                </c:pt>
                <c:pt idx="3">
                  <c:v>8.6113266097749996E-2</c:v>
                </c:pt>
                <c:pt idx="4">
                  <c:v>8.2869080779939999E-2</c:v>
                </c:pt>
                <c:pt idx="5">
                  <c:v>0.1035058430718</c:v>
                </c:pt>
                <c:pt idx="6">
                  <c:v>0.14053156146179999</c:v>
                </c:pt>
                <c:pt idx="7">
                  <c:v>8.8688263409450005E-2</c:v>
                </c:pt>
                <c:pt idx="8">
                  <c:v>0.19657631954349999</c:v>
                </c:pt>
                <c:pt idx="9">
                  <c:v>8.0976150859680004E-2</c:v>
                </c:pt>
                <c:pt idx="10">
                  <c:v>0.16632231404959999</c:v>
                </c:pt>
                <c:pt idx="11">
                  <c:v>0.1248399487836</c:v>
                </c:pt>
                <c:pt idx="12">
                  <c:v>0.1177419354839</c:v>
                </c:pt>
                <c:pt idx="13">
                  <c:v>0.13567127169679999</c:v>
                </c:pt>
                <c:pt idx="14">
                  <c:v>0.1015325670498</c:v>
                </c:pt>
                <c:pt idx="15">
                  <c:v>0.1524466750314</c:v>
                </c:pt>
                <c:pt idx="16">
                  <c:v>9.1798344620019998E-2</c:v>
                </c:pt>
                <c:pt idx="17">
                  <c:v>0.1139393939394</c:v>
                </c:pt>
                <c:pt idx="18">
                  <c:v>0.1142191142191</c:v>
                </c:pt>
                <c:pt idx="19">
                  <c:v>9.1930541368740001E-2</c:v>
                </c:pt>
                <c:pt idx="20">
                  <c:v>9.9502487562190003E-2</c:v>
                </c:pt>
                <c:pt idx="21">
                  <c:v>6.4718162839249999E-2</c:v>
                </c:pt>
                <c:pt idx="22">
                  <c:v>0.1014760147601</c:v>
                </c:pt>
                <c:pt idx="23">
                  <c:v>0.12677595628419999</c:v>
                </c:pt>
              </c:numCache>
            </c:numRef>
          </c:yVal>
          <c:smooth val="0"/>
          <c:extLst>
            <c:ext xmlns:c16="http://schemas.microsoft.com/office/drawing/2014/chart" uri="{C3380CC4-5D6E-409C-BE32-E72D297353CC}">
              <c16:uniqueId val="{00000018-D5EA-483D-A70D-E7B4E0DD7CB7}"/>
            </c:ext>
          </c:extLst>
        </c:ser>
        <c:dLbls>
          <c:showLegendKey val="0"/>
          <c:showVal val="0"/>
          <c:showCatName val="0"/>
          <c:showSerName val="0"/>
          <c:showPercent val="0"/>
          <c:showBubbleSize val="0"/>
        </c:dLbls>
        <c:axId val="724997208"/>
        <c:axId val="725002784"/>
      </c:scatterChart>
      <c:valAx>
        <c:axId val="724997208"/>
        <c:scaling>
          <c:orientation val="minMax"/>
          <c:max val="0.35000000000000003"/>
          <c:min val="0.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2"/>
          <c:min val="5.000000000000001E-2"/>
        </c:scaling>
        <c:delete val="1"/>
        <c:axPos val="l"/>
        <c:numFmt formatCode="0.00%" sourceLinked="1"/>
        <c:majorTickMark val="out"/>
        <c:minorTickMark val="none"/>
        <c:tickLblPos val="nextTo"/>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Create memories</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6"/>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0-70AF-46AE-AF9B-19E88993C957}"/>
              </c:ext>
            </c:extLst>
          </c:dPt>
          <c:dPt>
            <c:idx val="7"/>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0-71FE-4F3B-86DB-8B5AA7FD8DA1}"/>
              </c:ext>
            </c:extLst>
          </c:dPt>
          <c:dPt>
            <c:idx val="8"/>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1-70AF-46AE-AF9B-19E88993C957}"/>
              </c:ext>
            </c:extLst>
          </c:dPt>
          <c:dPt>
            <c:idx val="10"/>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2-70AF-46AE-AF9B-19E88993C957}"/>
              </c:ext>
            </c:extLst>
          </c:dPt>
          <c:dPt>
            <c:idx val="13"/>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3-70AF-46AE-AF9B-19E88993C957}"/>
              </c:ext>
            </c:extLst>
          </c:dPt>
          <c:dPt>
            <c:idx val="21"/>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1-71FE-4F3B-86DB-8B5AA7FD8DA1}"/>
              </c:ext>
            </c:extLst>
          </c:dPt>
          <c:xVal>
            <c:numRef>
              <c:f>Sheet1!$A$2:$A$25</c:f>
              <c:numCache>
                <c:formatCode>0.00%</c:formatCode>
                <c:ptCount val="24"/>
                <c:pt idx="0">
                  <c:v>0.16871704745169999</c:v>
                </c:pt>
                <c:pt idx="1">
                  <c:v>0.1013460015835</c:v>
                </c:pt>
                <c:pt idx="2">
                  <c:v>0.1692103516921</c:v>
                </c:pt>
                <c:pt idx="3">
                  <c:v>0.13343677269199999</c:v>
                </c:pt>
                <c:pt idx="4">
                  <c:v>0.1114206128134</c:v>
                </c:pt>
                <c:pt idx="5">
                  <c:v>0.1602671118531</c:v>
                </c:pt>
                <c:pt idx="6">
                  <c:v>0.20797342192689999</c:v>
                </c:pt>
                <c:pt idx="7">
                  <c:v>0.16887944768989999</c:v>
                </c:pt>
                <c:pt idx="8">
                  <c:v>0.18944365192580001</c:v>
                </c:pt>
                <c:pt idx="9">
                  <c:v>0.1946755407654</c:v>
                </c:pt>
                <c:pt idx="10">
                  <c:v>0.44800275482090002</c:v>
                </c:pt>
                <c:pt idx="11">
                  <c:v>0.235595390525</c:v>
                </c:pt>
                <c:pt idx="12">
                  <c:v>0.26854838709680001</c:v>
                </c:pt>
                <c:pt idx="13">
                  <c:v>0.2302515054906</c:v>
                </c:pt>
                <c:pt idx="14">
                  <c:v>0.2365900383142</c:v>
                </c:pt>
                <c:pt idx="15">
                  <c:v>0.2390213299875</c:v>
                </c:pt>
                <c:pt idx="16">
                  <c:v>0.27163280662150002</c:v>
                </c:pt>
                <c:pt idx="17">
                  <c:v>0.1381818181818</c:v>
                </c:pt>
                <c:pt idx="18">
                  <c:v>0.1153846153846</c:v>
                </c:pt>
                <c:pt idx="19">
                  <c:v>0.1031664964249</c:v>
                </c:pt>
                <c:pt idx="20">
                  <c:v>0.11553344389170001</c:v>
                </c:pt>
                <c:pt idx="21">
                  <c:v>6.3465553235909994E-2</c:v>
                </c:pt>
                <c:pt idx="22">
                  <c:v>0.10608856088559999</c:v>
                </c:pt>
                <c:pt idx="23">
                  <c:v>0.12786885245900001</c:v>
                </c:pt>
              </c:numCache>
            </c:numRef>
          </c:xVal>
          <c:yVal>
            <c:numRef>
              <c:f>Sheet1!$B$2:$B$25</c:f>
              <c:numCache>
                <c:formatCode>0.00%</c:formatCode>
                <c:ptCount val="24"/>
                <c:pt idx="0">
                  <c:v>0.25483304042179999</c:v>
                </c:pt>
                <c:pt idx="1">
                  <c:v>0.2763262074426</c:v>
                </c:pt>
                <c:pt idx="2">
                  <c:v>0.2448573324486</c:v>
                </c:pt>
                <c:pt idx="3">
                  <c:v>0.2304111714507</c:v>
                </c:pt>
                <c:pt idx="4">
                  <c:v>0.22214484679669999</c:v>
                </c:pt>
                <c:pt idx="5">
                  <c:v>0.2278797996661</c:v>
                </c:pt>
                <c:pt idx="6">
                  <c:v>0.28471760797340001</c:v>
                </c:pt>
                <c:pt idx="7">
                  <c:v>0.23420074349440001</c:v>
                </c:pt>
                <c:pt idx="8">
                  <c:v>0.26676176890160003</c:v>
                </c:pt>
                <c:pt idx="9">
                  <c:v>0.29062673322240001</c:v>
                </c:pt>
                <c:pt idx="10">
                  <c:v>0.32300275482090002</c:v>
                </c:pt>
                <c:pt idx="11">
                  <c:v>0.26120358514719999</c:v>
                </c:pt>
                <c:pt idx="12">
                  <c:v>0.27903225806449999</c:v>
                </c:pt>
                <c:pt idx="13">
                  <c:v>0.33333333333330001</c:v>
                </c:pt>
                <c:pt idx="14">
                  <c:v>0.24616858237549999</c:v>
                </c:pt>
                <c:pt idx="15">
                  <c:v>0.27038895859470002</c:v>
                </c:pt>
                <c:pt idx="16">
                  <c:v>0.26937547027839998</c:v>
                </c:pt>
                <c:pt idx="17">
                  <c:v>0.16969696969699999</c:v>
                </c:pt>
                <c:pt idx="18">
                  <c:v>0.1655011655012</c:v>
                </c:pt>
                <c:pt idx="19">
                  <c:v>0.1756894790603</c:v>
                </c:pt>
                <c:pt idx="20">
                  <c:v>0.2520729684909</c:v>
                </c:pt>
                <c:pt idx="21">
                  <c:v>0.2045929018789</c:v>
                </c:pt>
                <c:pt idx="22">
                  <c:v>0.20110701107010001</c:v>
                </c:pt>
                <c:pt idx="23">
                  <c:v>0.18360655737699999</c:v>
                </c:pt>
              </c:numCache>
            </c:numRef>
          </c:yVal>
          <c:smooth val="0"/>
          <c:extLst>
            <c:ext xmlns:c16="http://schemas.microsoft.com/office/drawing/2014/chart" uri="{C3380CC4-5D6E-409C-BE32-E72D297353CC}">
              <c16:uniqueId val="{00000004-70AF-46AE-AF9B-19E88993C957}"/>
            </c:ext>
          </c:extLst>
        </c:ser>
        <c:dLbls>
          <c:showLegendKey val="0"/>
          <c:showVal val="0"/>
          <c:showCatName val="0"/>
          <c:showSerName val="0"/>
          <c:showPercent val="0"/>
          <c:showBubbleSize val="0"/>
        </c:dLbls>
        <c:axId val="724997208"/>
        <c:axId val="725002784"/>
      </c:scatterChart>
      <c:valAx>
        <c:axId val="724997208"/>
        <c:scaling>
          <c:orientation val="minMax"/>
          <c:max val="0.45"/>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35000000000000003"/>
          <c:min val="0.14000000000000001"/>
        </c:scaling>
        <c:delete val="0"/>
        <c:axPos val="l"/>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07421657748427E-2"/>
          <c:y val="3.9466064920541284E-2"/>
          <c:w val="0.76090119454022498"/>
          <c:h val="0.70501813911548217"/>
        </c:manualLayout>
      </c:layout>
      <c:barChart>
        <c:barDir val="col"/>
        <c:grouping val="clustered"/>
        <c:varyColors val="0"/>
        <c:ser>
          <c:idx val="2"/>
          <c:order val="0"/>
          <c:tx>
            <c:strRef>
              <c:f>Sheet1!$B$1</c:f>
              <c:strCache>
                <c:ptCount val="1"/>
                <c:pt idx="0">
                  <c:v>In the capital city</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
                <c:pt idx="0">
                  <c:v>A spa experience</c:v>
                </c:pt>
                <c:pt idx="1">
                  <c:v>A remote wellness retreat</c:v>
                </c:pt>
              </c:strCache>
            </c:strRef>
          </c:cat>
          <c:val>
            <c:numRef>
              <c:f>Sheet1!$B$2:$B$25</c:f>
              <c:numCache>
                <c:formatCode>0%</c:formatCode>
                <c:ptCount val="2"/>
                <c:pt idx="0">
                  <c:v>0.2425887265136</c:v>
                </c:pt>
                <c:pt idx="1">
                  <c:v>0.10226644555</c:v>
                </c:pt>
              </c:numCache>
            </c:numRef>
          </c:val>
          <c:extLst>
            <c:ext xmlns:c16="http://schemas.microsoft.com/office/drawing/2014/chart" uri="{C3380CC4-5D6E-409C-BE32-E72D297353CC}">
              <c16:uniqueId val="{00000000-D23A-4B4E-BBCE-68B070BCEDD9}"/>
            </c:ext>
          </c:extLst>
        </c:ser>
        <c:ser>
          <c:idx val="0"/>
          <c:order val="1"/>
          <c:tx>
            <c:strRef>
              <c:f>Sheet1!$C$1</c:f>
              <c:strCache>
                <c:ptCount val="1"/>
                <c:pt idx="0">
                  <c:v>In another large town/city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
                <c:pt idx="0">
                  <c:v>A spa experience</c:v>
                </c:pt>
                <c:pt idx="1">
                  <c:v>A remote wellness retreat</c:v>
                </c:pt>
              </c:strCache>
            </c:strRef>
          </c:cat>
          <c:val>
            <c:numRef>
              <c:f>Sheet1!$C$2:$C$25</c:f>
              <c:numCache>
                <c:formatCode>0%</c:formatCode>
                <c:ptCount val="2"/>
                <c:pt idx="0">
                  <c:v>0.1749478079332</c:v>
                </c:pt>
                <c:pt idx="1">
                  <c:v>6.9651741293529995E-2</c:v>
                </c:pt>
              </c:numCache>
            </c:numRef>
          </c:val>
          <c:extLst>
            <c:ext xmlns:c16="http://schemas.microsoft.com/office/drawing/2014/chart" uri="{C3380CC4-5D6E-409C-BE32-E72D297353CC}">
              <c16:uniqueId val="{00000001-D23A-4B4E-BBCE-68B070BCEDD9}"/>
            </c:ext>
          </c:extLst>
        </c:ser>
        <c:ser>
          <c:idx val="1"/>
          <c:order val="2"/>
          <c:tx>
            <c:strRef>
              <c:f>Sheet1!$D$1</c:f>
              <c:strCache>
                <c:ptCount val="1"/>
                <c:pt idx="0">
                  <c:v>In a smaller town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
                <c:pt idx="0">
                  <c:v>A spa experience</c:v>
                </c:pt>
                <c:pt idx="1">
                  <c:v>A remote wellness retreat</c:v>
                </c:pt>
              </c:strCache>
            </c:strRef>
          </c:cat>
          <c:val>
            <c:numRef>
              <c:f>Sheet1!$D$2:$D$25</c:f>
              <c:numCache>
                <c:formatCode>0%</c:formatCode>
                <c:ptCount val="2"/>
                <c:pt idx="0">
                  <c:v>0.2029227557411</c:v>
                </c:pt>
                <c:pt idx="1">
                  <c:v>0.240464344942</c:v>
                </c:pt>
              </c:numCache>
            </c:numRef>
          </c:val>
          <c:extLst>
            <c:ext xmlns:c16="http://schemas.microsoft.com/office/drawing/2014/chart" uri="{C3380CC4-5D6E-409C-BE32-E72D297353CC}">
              <c16:uniqueId val="{00000002-D23A-4B4E-BBCE-68B070BCEDD9}"/>
            </c:ext>
          </c:extLst>
        </c:ser>
        <c:ser>
          <c:idx val="3"/>
          <c:order val="3"/>
          <c:tx>
            <c:strRef>
              <c:f>Sheet1!$E$1</c:f>
              <c:strCache>
                <c:ptCount val="1"/>
                <c:pt idx="0">
                  <c:v>In a rural area/countryside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
                <c:pt idx="0">
                  <c:v>A spa experience</c:v>
                </c:pt>
                <c:pt idx="1">
                  <c:v>A remote wellness retreat</c:v>
                </c:pt>
              </c:strCache>
            </c:strRef>
          </c:cat>
          <c:val>
            <c:numRef>
              <c:f>Sheet1!$E$2:$E$25</c:f>
              <c:numCache>
                <c:formatCode>0%</c:formatCode>
                <c:ptCount val="2"/>
                <c:pt idx="0">
                  <c:v>0.2484342379958</c:v>
                </c:pt>
                <c:pt idx="1">
                  <c:v>0.46268656716419998</c:v>
                </c:pt>
              </c:numCache>
            </c:numRef>
          </c:val>
          <c:extLst>
            <c:ext xmlns:c16="http://schemas.microsoft.com/office/drawing/2014/chart" uri="{C3380CC4-5D6E-409C-BE32-E72D297353CC}">
              <c16:uniqueId val="{00000003-D23A-4B4E-BBCE-68B070BCEDD9}"/>
            </c:ext>
          </c:extLst>
        </c:ser>
        <c:ser>
          <c:idx val="4"/>
          <c:order val="4"/>
          <c:tx>
            <c:strRef>
              <c:f>Sheet1!$F$1</c:f>
              <c:strCache>
                <c:ptCount val="1"/>
                <c:pt idx="0">
                  <c:v>On the coast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
                <c:pt idx="0">
                  <c:v>A spa experience</c:v>
                </c:pt>
                <c:pt idx="1">
                  <c:v>A remote wellness retreat</c:v>
                </c:pt>
              </c:strCache>
            </c:strRef>
          </c:cat>
          <c:val>
            <c:numRef>
              <c:f>Sheet1!$F$2:$F$25</c:f>
              <c:numCache>
                <c:formatCode>0%</c:formatCode>
                <c:ptCount val="2"/>
                <c:pt idx="0">
                  <c:v>0.34655532359079999</c:v>
                </c:pt>
                <c:pt idx="1">
                  <c:v>0.3587617468214</c:v>
                </c:pt>
              </c:numCache>
            </c:numRef>
          </c:val>
          <c:extLst>
            <c:ext xmlns:c16="http://schemas.microsoft.com/office/drawing/2014/chart" uri="{C3380CC4-5D6E-409C-BE32-E72D297353CC}">
              <c16:uniqueId val="{00000004-D23A-4B4E-BBCE-68B070BCEDD9}"/>
            </c:ext>
          </c:extLst>
        </c:ser>
        <c:dLbls>
          <c:showLegendKey val="0"/>
          <c:showVal val="0"/>
          <c:showCatName val="0"/>
          <c:showSerName val="0"/>
          <c:showPercent val="0"/>
          <c:showBubbleSize val="0"/>
        </c:dLbls>
        <c:gapWidth val="42"/>
        <c:overlap val="11"/>
        <c:axId val="1224925192"/>
        <c:axId val="1224925848"/>
      </c:barChart>
      <c:catAx>
        <c:axId val="1224925192"/>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0.8"/>
          <c:min val="0"/>
        </c:scaling>
        <c:delete val="1"/>
        <c:axPos val="l"/>
        <c:numFmt formatCode="0%" sourceLinked="1"/>
        <c:majorTickMark val="out"/>
        <c:minorTickMark val="none"/>
        <c:tickLblPos val="nextTo"/>
        <c:crossAx val="1224925192"/>
        <c:crosses val="autoZero"/>
        <c:crossBetween val="between"/>
      </c:valAx>
      <c:spPr>
        <a:noFill/>
        <a:ln>
          <a:noFill/>
        </a:ln>
        <a:effectLst/>
      </c:spPr>
    </c:plotArea>
    <c:legend>
      <c:legendPos val="b"/>
      <c:layout>
        <c:manualLayout>
          <c:xMode val="edge"/>
          <c:yMode val="edge"/>
          <c:x val="0.78258338622704837"/>
          <c:y val="5.7159708096546219E-2"/>
          <c:w val="0.21619954368449043"/>
          <c:h val="0.817995994715540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46-4B7D-936C-25C260897073}"/>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446-4B7D-936C-25C260897073}"/>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9446-4B7D-936C-25C2608970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46-4B7D-936C-25C260897073}"/>
              </c:ext>
            </c:extLst>
          </c:dPt>
          <c:dLbls>
            <c:dLbl>
              <c:idx val="0"/>
              <c:layout>
                <c:manualLayout>
                  <c:x val="-9.6881659566961223E-2"/>
                  <c:y val="0.1089024780358509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6-4B7D-936C-25C2608970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0.1639908256881</c:v>
                </c:pt>
                <c:pt idx="1">
                  <c:v>0.42201834862389997</c:v>
                </c:pt>
                <c:pt idx="2">
                  <c:v>0.27809633027519998</c:v>
                </c:pt>
                <c:pt idx="3">
                  <c:v>0.13589449541279999</c:v>
                </c:pt>
              </c:numCache>
            </c:numRef>
          </c:val>
          <c:extLst>
            <c:ext xmlns:c16="http://schemas.microsoft.com/office/drawing/2014/chart" uri="{C3380CC4-5D6E-409C-BE32-E72D297353CC}">
              <c16:uniqueId val="{00000008-9446-4B7D-936C-25C260897073}"/>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63621648003988851"/>
          <c:y val="0.28515334917570179"/>
          <c:w val="0.36313041402000751"/>
          <c:h val="0.4841038398702144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54-404E-98B1-F463BEBD86AE}"/>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F54-404E-98B1-F463BEBD86AE}"/>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9F54-404E-98B1-F463BEBD86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54-404E-98B1-F463BEBD86AE}"/>
              </c:ext>
            </c:extLst>
          </c:dPt>
          <c:dLbls>
            <c:dLbl>
              <c:idx val="0"/>
              <c:layout>
                <c:manualLayout>
                  <c:x val="-0.1260864323298477"/>
                  <c:y val="8.16972089250419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F54-404E-98B1-F463BEBD86A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0.2041446208113</c:v>
                </c:pt>
                <c:pt idx="1">
                  <c:v>0.30643738977070001</c:v>
                </c:pt>
                <c:pt idx="2">
                  <c:v>0.26807760141089998</c:v>
                </c:pt>
                <c:pt idx="3">
                  <c:v>0.22134038800709999</c:v>
                </c:pt>
              </c:numCache>
            </c:numRef>
          </c:val>
          <c:extLst>
            <c:ext xmlns:c16="http://schemas.microsoft.com/office/drawing/2014/chart" uri="{C3380CC4-5D6E-409C-BE32-E72D297353CC}">
              <c16:uniqueId val="{00000008-9F54-404E-98B1-F463BEBD86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r>
              <a:rPr lang="en-GB" sz="1050" b="1" kern="1200" dirty="0">
                <a:solidFill>
                  <a:schemeClr val="tx1"/>
                </a:solidFill>
                <a:latin typeface="+mn-lt"/>
                <a:ea typeface="+mn-ea"/>
                <a:cs typeface="+mn-cs"/>
              </a:rPr>
              <a:t>Influence of experience on holiday destination</a:t>
            </a:r>
          </a:p>
        </c:rich>
      </c:tx>
      <c:layout>
        <c:manualLayout>
          <c:xMode val="edge"/>
          <c:yMode val="edge"/>
          <c:x val="0.32850045045952775"/>
          <c:y val="1.9768106450449648E-3"/>
        </c:manualLayout>
      </c:layout>
      <c:overlay val="0"/>
      <c:spPr>
        <a:noFill/>
        <a:ln>
          <a:noFill/>
        </a:ln>
        <a:effectLst/>
      </c:spPr>
      <c:txPr>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endParaRPr lang="en-US"/>
        </a:p>
      </c:txPr>
    </c:title>
    <c:autoTitleDeleted val="0"/>
    <c:plotArea>
      <c:layout>
        <c:manualLayout>
          <c:layoutTarget val="inner"/>
          <c:xMode val="edge"/>
          <c:yMode val="edge"/>
          <c:x val="1.218159622217262E-2"/>
          <c:y val="0.12544069996661414"/>
          <c:w val="0.91245862337668682"/>
          <c:h val="0.65703893970913618"/>
        </c:manualLayout>
      </c:layout>
      <c:barChart>
        <c:barDir val="col"/>
        <c:grouping val="percentStacked"/>
        <c:varyColors val="0"/>
        <c:ser>
          <c:idx val="0"/>
          <c:order val="0"/>
          <c:tx>
            <c:strRef>
              <c:f>Sheet1!$B$1</c:f>
              <c:strCache>
                <c:ptCount val="1"/>
                <c:pt idx="0">
                  <c:v>Chose the activity first and then found a destination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Photography Class</c:v>
                </c:pt>
                <c:pt idx="1">
                  <c:v>Shadowing Experiences</c:v>
                </c:pt>
                <c:pt idx="2">
                  <c:v>Authentic Craft Workshop</c:v>
                </c:pt>
              </c:strCache>
            </c:strRef>
          </c:cat>
          <c:val>
            <c:numRef>
              <c:f>Sheet1!$B$2:$B$4</c:f>
              <c:numCache>
                <c:formatCode>0%</c:formatCode>
                <c:ptCount val="3"/>
                <c:pt idx="0">
                  <c:v>0.2</c:v>
                </c:pt>
                <c:pt idx="1">
                  <c:v>0.2</c:v>
                </c:pt>
                <c:pt idx="2">
                  <c:v>0.17</c:v>
                </c:pt>
              </c:numCache>
            </c:numRef>
          </c:val>
          <c:extLst>
            <c:ext xmlns:c16="http://schemas.microsoft.com/office/drawing/2014/chart" uri="{C3380CC4-5D6E-409C-BE32-E72D297353CC}">
              <c16:uniqueId val="{00000000-FEC3-493F-9EB0-A2891CA086B0}"/>
            </c:ext>
          </c:extLst>
        </c:ser>
        <c:ser>
          <c:idx val="1"/>
          <c:order val="1"/>
          <c:tx>
            <c:strRef>
              <c:f>Sheet1!$C$1</c:f>
              <c:strCache>
                <c:ptCount val="1"/>
                <c:pt idx="0">
                  <c:v>Chose the desintation because could do the activity there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Photography Class</c:v>
                </c:pt>
                <c:pt idx="1">
                  <c:v>Shadowing Experiences</c:v>
                </c:pt>
                <c:pt idx="2">
                  <c:v>Authentic Craft Workshop</c:v>
                </c:pt>
              </c:strCache>
            </c:strRef>
          </c:cat>
          <c:val>
            <c:numRef>
              <c:f>Sheet1!$C$2:$C$4</c:f>
              <c:numCache>
                <c:formatCode>0%</c:formatCode>
                <c:ptCount val="3"/>
                <c:pt idx="0">
                  <c:v>0.35</c:v>
                </c:pt>
                <c:pt idx="1">
                  <c:v>0.33</c:v>
                </c:pt>
                <c:pt idx="2">
                  <c:v>0.33</c:v>
                </c:pt>
              </c:numCache>
            </c:numRef>
          </c:val>
          <c:extLst>
            <c:ext xmlns:c16="http://schemas.microsoft.com/office/drawing/2014/chart" uri="{C3380CC4-5D6E-409C-BE32-E72D297353CC}">
              <c16:uniqueId val="{00000001-FEC3-493F-9EB0-A2891CA086B0}"/>
            </c:ext>
          </c:extLst>
        </c:ser>
        <c:ser>
          <c:idx val="2"/>
          <c:order val="2"/>
          <c:tx>
            <c:strRef>
              <c:f>Sheet1!$D$1</c:f>
              <c:strCache>
                <c:ptCount val="1"/>
                <c:pt idx="0">
                  <c:v>Chose destination first, and then found could do the activity there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Photography Class</c:v>
                </c:pt>
                <c:pt idx="1">
                  <c:v>Shadowing Experiences</c:v>
                </c:pt>
                <c:pt idx="2">
                  <c:v>Authentic Craft Workshop</c:v>
                </c:pt>
              </c:strCache>
            </c:strRef>
          </c:cat>
          <c:val>
            <c:numRef>
              <c:f>Sheet1!$D$2:$D$4</c:f>
              <c:numCache>
                <c:formatCode>0%</c:formatCode>
                <c:ptCount val="3"/>
                <c:pt idx="0">
                  <c:v>0.45</c:v>
                </c:pt>
                <c:pt idx="1">
                  <c:v>0.47</c:v>
                </c:pt>
                <c:pt idx="2">
                  <c:v>0.5</c:v>
                </c:pt>
              </c:numCache>
            </c:numRef>
          </c:val>
          <c:extLst>
            <c:ext xmlns:c16="http://schemas.microsoft.com/office/drawing/2014/chart" uri="{C3380CC4-5D6E-409C-BE32-E72D297353CC}">
              <c16:uniqueId val="{00000002-FEC3-493F-9EB0-A2891CA086B0}"/>
            </c:ext>
          </c:extLst>
        </c:ser>
        <c:dLbls>
          <c:showLegendKey val="0"/>
          <c:showVal val="0"/>
          <c:showCatName val="0"/>
          <c:showSerName val="0"/>
          <c:showPercent val="0"/>
          <c:showBubbleSize val="0"/>
        </c:dLbls>
        <c:gapWidth val="150"/>
        <c:overlap val="100"/>
        <c:axId val="1092873368"/>
        <c:axId val="1092880584"/>
      </c:barChart>
      <c:catAx>
        <c:axId val="109287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92880584"/>
        <c:crosses val="autoZero"/>
        <c:auto val="1"/>
        <c:lblAlgn val="ctr"/>
        <c:lblOffset val="100"/>
        <c:noMultiLvlLbl val="0"/>
      </c:catAx>
      <c:valAx>
        <c:axId val="1092880584"/>
        <c:scaling>
          <c:orientation val="minMax"/>
        </c:scaling>
        <c:delete val="1"/>
        <c:axPos val="l"/>
        <c:numFmt formatCode="0%" sourceLinked="1"/>
        <c:majorTickMark val="none"/>
        <c:minorTickMark val="none"/>
        <c:tickLblPos val="nextTo"/>
        <c:crossAx val="1092873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3411629460266"/>
          <c:y val="8.3648687488024523E-2"/>
          <c:w val="0.67610750529534758"/>
          <c:h val="0.83270262502395098"/>
        </c:manualLayout>
      </c:layout>
      <c:barChart>
        <c:barDir val="bar"/>
        <c:grouping val="clustered"/>
        <c:varyColors val="0"/>
        <c:ser>
          <c:idx val="0"/>
          <c:order val="0"/>
          <c:tx>
            <c:strRef>
              <c:f>Sheet1!$B$1</c:f>
              <c:strCache>
                <c:ptCount val="1"/>
                <c:pt idx="0">
                  <c:v>% </c:v>
                </c:pt>
              </c:strCache>
            </c:strRef>
          </c:tx>
          <c:spPr>
            <a:solidFill>
              <a:schemeClr val="accent1"/>
            </a:solidFill>
            <a:ln>
              <a:noFill/>
            </a:ln>
            <a:effectLst/>
          </c:spPr>
          <c:invertIfNegative val="0"/>
          <c:dPt>
            <c:idx val="1"/>
            <c:invertIfNegative val="0"/>
            <c:bubble3D val="0"/>
            <c:spPr>
              <a:solidFill>
                <a:schemeClr val="accent5"/>
              </a:solidFill>
              <a:ln>
                <a:noFill/>
              </a:ln>
              <a:effectLst/>
            </c:spPr>
            <c:extLst>
              <c:ext xmlns:c16="http://schemas.microsoft.com/office/drawing/2014/chart" uri="{C3380CC4-5D6E-409C-BE32-E72D297353CC}">
                <c16:uniqueId val="{00000001-BB5D-4165-8E1F-AF30863DE5BB}"/>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3-BB5D-4165-8E1F-AF30863DE5BB}"/>
              </c:ext>
            </c:extLst>
          </c:dPt>
          <c:dPt>
            <c:idx val="3"/>
            <c:invertIfNegative val="0"/>
            <c:bubble3D val="0"/>
            <c:spPr>
              <a:solidFill>
                <a:schemeClr val="tx2"/>
              </a:solidFill>
              <a:ln>
                <a:noFill/>
              </a:ln>
              <a:effectLst/>
            </c:spPr>
            <c:extLst>
              <c:ext xmlns:c16="http://schemas.microsoft.com/office/drawing/2014/chart" uri="{C3380CC4-5D6E-409C-BE32-E72D297353CC}">
                <c16:uniqueId val="{00000005-BB5D-4165-8E1F-AF30863DE5B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France</c:v>
                </c:pt>
                <c:pt idx="1">
                  <c:v>UK</c:v>
                </c:pt>
                <c:pt idx="2">
                  <c:v>Italy</c:v>
                </c:pt>
                <c:pt idx="3">
                  <c:v>US</c:v>
                </c:pt>
              </c:strCache>
            </c:strRef>
          </c:cat>
          <c:val>
            <c:numRef>
              <c:f>Sheet1!$B$2:$B$6</c:f>
              <c:numCache>
                <c:formatCode>0%</c:formatCode>
                <c:ptCount val="5"/>
                <c:pt idx="0">
                  <c:v>0.2</c:v>
                </c:pt>
                <c:pt idx="1">
                  <c:v>0.16</c:v>
                </c:pt>
                <c:pt idx="2">
                  <c:v>0.15</c:v>
                </c:pt>
                <c:pt idx="3">
                  <c:v>0.14000000000000001</c:v>
                </c:pt>
              </c:numCache>
            </c:numRef>
          </c:val>
          <c:extLst>
            <c:ext xmlns:c16="http://schemas.microsoft.com/office/drawing/2014/chart" uri="{C3380CC4-5D6E-409C-BE32-E72D297353CC}">
              <c16:uniqueId val="{00000006-BB5D-4165-8E1F-AF30863DE5BB}"/>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35545257203643"/>
          <c:y val="8.3648687488024523E-2"/>
          <c:w val="0.49298147852549673"/>
          <c:h val="0.83270262502395098"/>
        </c:manualLayout>
      </c:layout>
      <c:barChart>
        <c:barDir val="bar"/>
        <c:grouping val="clustered"/>
        <c:varyColors val="0"/>
        <c:ser>
          <c:idx val="0"/>
          <c:order val="0"/>
          <c:tx>
            <c:strRef>
              <c:f>Sheet1!$B$1</c:f>
              <c:strCache>
                <c:ptCount val="1"/>
                <c:pt idx="0">
                  <c:v>% </c:v>
                </c:pt>
              </c:strCache>
            </c:strRef>
          </c:tx>
          <c:spPr>
            <a:solidFill>
              <a:schemeClr val="accent1"/>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E4B6-42FA-BE13-9CD236ECFB5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E4B6-42FA-BE13-9CD236ECFB5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Germany</c:v>
                </c:pt>
                <c:pt idx="1">
                  <c:v>France</c:v>
                </c:pt>
                <c:pt idx="2">
                  <c:v>Spain</c:v>
                </c:pt>
                <c:pt idx="3">
                  <c:v>UK</c:v>
                </c:pt>
              </c:strCache>
            </c:strRef>
          </c:cat>
          <c:val>
            <c:numRef>
              <c:f>Sheet1!$B$2:$B$6</c:f>
              <c:numCache>
                <c:formatCode>0%</c:formatCode>
                <c:ptCount val="5"/>
                <c:pt idx="0">
                  <c:v>0.17</c:v>
                </c:pt>
                <c:pt idx="1">
                  <c:v>0.16</c:v>
                </c:pt>
                <c:pt idx="2">
                  <c:v>0.16</c:v>
                </c:pt>
                <c:pt idx="3">
                  <c:v>0.15</c:v>
                </c:pt>
              </c:numCache>
            </c:numRef>
          </c:val>
          <c:extLst>
            <c:ext xmlns:c16="http://schemas.microsoft.com/office/drawing/2014/chart" uri="{C3380CC4-5D6E-409C-BE32-E72D297353CC}">
              <c16:uniqueId val="{00000004-E4B6-42FA-BE13-9CD236ECFB5E}"/>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75244781664199"/>
          <c:y val="5.737968460905131E-2"/>
          <c:w val="0.38427651670182289"/>
          <c:h val="0.88524063078189741"/>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E0F8-45BB-A5F5-AFD27EA6C57A}"/>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3-E0F8-45BB-A5F5-AFD27EA6C57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E0F8-45BB-A5F5-AFD27EA6C57A}"/>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Italy</c:v>
                </c:pt>
                <c:pt idx="1">
                  <c:v>France</c:v>
                </c:pt>
                <c:pt idx="2">
                  <c:v>Germany</c:v>
                </c:pt>
                <c:pt idx="3">
                  <c:v>UK</c:v>
                </c:pt>
              </c:strCache>
            </c:strRef>
          </c:cat>
          <c:val>
            <c:numRef>
              <c:f>Sheet1!$B$2:$B$6</c:f>
              <c:numCache>
                <c:formatCode>0%</c:formatCode>
                <c:ptCount val="5"/>
                <c:pt idx="0">
                  <c:v>0.17</c:v>
                </c:pt>
                <c:pt idx="1">
                  <c:v>0.16</c:v>
                </c:pt>
                <c:pt idx="2">
                  <c:v>0.16</c:v>
                </c:pt>
                <c:pt idx="3">
                  <c:v>0.13</c:v>
                </c:pt>
              </c:numCache>
            </c:numRef>
          </c:val>
          <c:extLst>
            <c:ext xmlns:c16="http://schemas.microsoft.com/office/drawing/2014/chart" uri="{C3380CC4-5D6E-409C-BE32-E72D297353CC}">
              <c16:uniqueId val="{00000006-E0F8-45BB-A5F5-AFD27EA6C57A}"/>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9253644128253495"/>
          <c:h val="0.86079497197214205"/>
        </c:manualLayout>
      </c:layout>
      <c:scatterChart>
        <c:scatterStyle val="lineMarker"/>
        <c:varyColors val="0"/>
        <c:ser>
          <c:idx val="0"/>
          <c:order val="0"/>
          <c:tx>
            <c:strRef>
              <c:f>Sheet1!$B$1</c:f>
              <c:strCache>
                <c:ptCount val="1"/>
                <c:pt idx="0">
                  <c:v>Interested but not done</c:v>
                </c:pt>
              </c:strCache>
            </c:strRef>
          </c:tx>
          <c:spPr>
            <a:ln w="19050" cap="rnd">
              <a:noFill/>
              <a:round/>
            </a:ln>
            <a:effectLst/>
          </c:spPr>
          <c:marker>
            <c:symbol val="circle"/>
            <c:size val="5"/>
            <c:spPr>
              <a:solidFill>
                <a:schemeClr val="accent5"/>
              </a:solidFill>
              <a:ln w="38100">
                <a:solidFill>
                  <a:schemeClr val="accent5"/>
                </a:solidFill>
              </a:ln>
              <a:effectLst/>
            </c:spPr>
          </c:marker>
          <c:dPt>
            <c:idx val="6"/>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0-1DA2-4279-9278-3A410E4CC8BB}"/>
              </c:ext>
            </c:extLst>
          </c:dPt>
          <c:dPt>
            <c:idx val="8"/>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1-1DA2-4279-9278-3A410E4CC8BB}"/>
              </c:ext>
            </c:extLst>
          </c:dPt>
          <c:dPt>
            <c:idx val="9"/>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2-1DA2-4279-9278-3A410E4CC8BB}"/>
              </c:ext>
            </c:extLst>
          </c:dPt>
          <c:dPt>
            <c:idx val="10"/>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3-1DA2-4279-9278-3A410E4CC8BB}"/>
              </c:ext>
            </c:extLst>
          </c:dPt>
          <c:dPt>
            <c:idx val="11"/>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4-1DA2-4279-9278-3A410E4CC8BB}"/>
              </c:ext>
            </c:extLst>
          </c:dPt>
          <c:dPt>
            <c:idx val="1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5-1DA2-4279-9278-3A410E4CC8BB}"/>
              </c:ext>
            </c:extLst>
          </c:dPt>
          <c:dPt>
            <c:idx val="16"/>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6-1DA2-4279-9278-3A410E4CC8BB}"/>
              </c:ext>
            </c:extLst>
          </c:dPt>
          <c:dPt>
            <c:idx val="17"/>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9-1DA2-4279-9278-3A410E4CC8BB}"/>
              </c:ext>
            </c:extLst>
          </c:dPt>
          <c:dPt>
            <c:idx val="18"/>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C-1DA2-4279-9278-3A410E4CC8BB}"/>
              </c:ext>
            </c:extLst>
          </c:dPt>
          <c:dPt>
            <c:idx val="19"/>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A-1DA2-4279-9278-3A410E4CC8BB}"/>
              </c:ext>
            </c:extLst>
          </c:dPt>
          <c:dPt>
            <c:idx val="20"/>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D-1DA2-4279-9278-3A410E4CC8BB}"/>
              </c:ext>
            </c:extLst>
          </c:dPt>
          <c:dPt>
            <c:idx val="21"/>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E-1DA2-4279-9278-3A410E4CC8BB}"/>
              </c:ext>
            </c:extLst>
          </c:dPt>
          <c:dPt>
            <c:idx val="22"/>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B-1DA2-4279-9278-3A410E4CC8BB}"/>
              </c:ext>
            </c:extLst>
          </c:dPt>
          <c:dPt>
            <c:idx val="2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8-1DA2-4279-9278-3A410E4CC8BB}"/>
              </c:ext>
            </c:extLst>
          </c:dPt>
          <c:dLbls>
            <c:dLbl>
              <c:idx val="0"/>
              <c:layout>
                <c:manualLayout>
                  <c:x val="-1.5733837972441055E-2"/>
                  <c:y val="1.2934219310382054E-2"/>
                </c:manualLayout>
              </c:layout>
              <c:tx>
                <c:rich>
                  <a:bodyPr/>
                  <a:lstStyle/>
                  <a:p>
                    <a:fld id="{65824F5B-0F50-40B9-89F2-5B0D260FB50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EE8E-4DB9-8440-BBB108A17D4D}"/>
                </c:ext>
              </c:extLst>
            </c:dLbl>
            <c:dLbl>
              <c:idx val="1"/>
              <c:tx>
                <c:rich>
                  <a:bodyPr/>
                  <a:lstStyle/>
                  <a:p>
                    <a:fld id="{C68BF9E9-9915-4792-A930-535AFA26CBAD}"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E8E-4DB9-8440-BBB108A17D4D}"/>
                </c:ext>
              </c:extLst>
            </c:dLbl>
            <c:dLbl>
              <c:idx val="2"/>
              <c:layout>
                <c:manualLayout>
                  <c:x val="1.5733837972441007E-2"/>
                  <c:y val="3.233554827595454E-3"/>
                </c:manualLayout>
              </c:layout>
              <c:tx>
                <c:rich>
                  <a:bodyPr/>
                  <a:lstStyle/>
                  <a:p>
                    <a:fld id="{BA2D21ED-89FE-4AA4-8CF6-C43850D9DEE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EE8E-4DB9-8440-BBB108A17D4D}"/>
                </c:ext>
              </c:extLst>
            </c:dLbl>
            <c:dLbl>
              <c:idx val="3"/>
              <c:tx>
                <c:rich>
                  <a:bodyPr/>
                  <a:lstStyle/>
                  <a:p>
                    <a:fld id="{F6F5568D-D624-4799-8A2E-B106AAAF75EA}"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E8E-4DB9-8440-BBB108A17D4D}"/>
                </c:ext>
              </c:extLst>
            </c:dLbl>
            <c:dLbl>
              <c:idx val="4"/>
              <c:layout>
                <c:manualLayout>
                  <c:x val="-0.19142836199803226"/>
                  <c:y val="0"/>
                </c:manualLayout>
              </c:layout>
              <c:tx>
                <c:rich>
                  <a:bodyPr/>
                  <a:lstStyle/>
                  <a:p>
                    <a:fld id="{E044565B-F70E-4629-8FC5-8633EFCCDFD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EE8E-4DB9-8440-BBB108A17D4D}"/>
                </c:ext>
              </c:extLst>
            </c:dLbl>
            <c:dLbl>
              <c:idx val="5"/>
              <c:layout>
                <c:manualLayout>
                  <c:x val="-0.15209376706692976"/>
                  <c:y val="-3.5569103103550589E-2"/>
                </c:manualLayout>
              </c:layout>
              <c:tx>
                <c:rich>
                  <a:bodyPr/>
                  <a:lstStyle/>
                  <a:p>
                    <a:fld id="{A9B058DE-ECAC-49CA-BB33-A3A9389A31C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EE8E-4DB9-8440-BBB108A17D4D}"/>
                </c:ext>
              </c:extLst>
            </c:dLbl>
            <c:dLbl>
              <c:idx val="6"/>
              <c:layout>
                <c:manualLayout>
                  <c:x val="-0.22289603794291424"/>
                  <c:y val="6.4671096551910268E-3"/>
                </c:manualLayout>
              </c:layout>
              <c:tx>
                <c:rich>
                  <a:bodyPr/>
                  <a:lstStyle/>
                  <a:p>
                    <a:fld id="{7780F855-8F28-4A5E-855C-65BDC2CFECFB}"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1DA2-4279-9278-3A410E4CC8BB}"/>
                </c:ext>
              </c:extLst>
            </c:dLbl>
            <c:dLbl>
              <c:idx val="7"/>
              <c:layout>
                <c:manualLayout>
                  <c:x val="-1.048922531496067E-2"/>
                  <c:y val="-3.880265793114622E-2"/>
                </c:manualLayout>
              </c:layout>
              <c:tx>
                <c:rich>
                  <a:bodyPr/>
                  <a:lstStyle/>
                  <a:p>
                    <a:fld id="{C2D6F05F-38E0-4A67-B111-D22A88B1EC4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E8E-4DB9-8440-BBB108A17D4D}"/>
                </c:ext>
              </c:extLst>
            </c:dLbl>
            <c:dLbl>
              <c:idx val="8"/>
              <c:layout>
                <c:manualLayout>
                  <c:x val="-1.3111531643700934E-2"/>
                  <c:y val="4.8503322413932667E-2"/>
                </c:manualLayout>
              </c:layout>
              <c:tx>
                <c:rich>
                  <a:bodyPr/>
                  <a:lstStyle/>
                  <a:p>
                    <a:fld id="{A1AA80F4-127D-419D-B2D7-EB91CA306B6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1DA2-4279-9278-3A410E4CC8BB}"/>
                </c:ext>
              </c:extLst>
            </c:dLbl>
            <c:dLbl>
              <c:idx val="9"/>
              <c:layout>
                <c:manualLayout>
                  <c:x val="-9.6150121319399851E-17"/>
                  <c:y val="3.8802657931146158E-2"/>
                </c:manualLayout>
              </c:layout>
              <c:tx>
                <c:rich>
                  <a:bodyPr/>
                  <a:lstStyle/>
                  <a:p>
                    <a:fld id="{839269E4-8A92-475B-AC4C-D3AC990D86D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1DA2-4279-9278-3A410E4CC8BB}"/>
                </c:ext>
              </c:extLst>
            </c:dLbl>
            <c:dLbl>
              <c:idx val="10"/>
              <c:layout>
                <c:manualLayout>
                  <c:x val="-1.048922531496067E-2"/>
                  <c:y val="9.7006644827865064E-3"/>
                </c:manualLayout>
              </c:layout>
              <c:tx>
                <c:rich>
                  <a:bodyPr/>
                  <a:lstStyle/>
                  <a:p>
                    <a:fld id="{16670630-FC7D-4695-9FFE-E3EF73A1AC99}"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1DA2-4279-9278-3A410E4CC8BB}"/>
                </c:ext>
              </c:extLst>
            </c:dLbl>
            <c:dLbl>
              <c:idx val="11"/>
              <c:tx>
                <c:rich>
                  <a:bodyPr/>
                  <a:lstStyle/>
                  <a:p>
                    <a:fld id="{AF8FF5CD-1700-4A78-BC3C-DB278C61DEF3}"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DA2-4279-9278-3A410E4CC8BB}"/>
                </c:ext>
              </c:extLst>
            </c:dLbl>
            <c:dLbl>
              <c:idx val="12"/>
              <c:layout>
                <c:manualLayout>
                  <c:x val="-1.5733837972441055E-2"/>
                  <c:y val="-3.2335548275955134E-3"/>
                </c:manualLayout>
              </c:layout>
              <c:tx>
                <c:rich>
                  <a:bodyPr/>
                  <a:lstStyle/>
                  <a:p>
                    <a:fld id="{4171E15D-42B2-452C-A32A-6416307DF31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EE8E-4DB9-8440-BBB108A17D4D}"/>
                </c:ext>
              </c:extLst>
            </c:dLbl>
            <c:dLbl>
              <c:idx val="13"/>
              <c:layout>
                <c:manualLayout>
                  <c:x val="-3.4089879033215538E-2"/>
                  <c:y val="-3.2334275222873549E-3"/>
                </c:manualLayout>
              </c:layout>
              <c:tx>
                <c:rich>
                  <a:bodyPr/>
                  <a:lstStyle/>
                  <a:p>
                    <a:fld id="{809515A0-764D-4B12-908C-36E1DA00D5A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8052111627657272"/>
                      <c:h val="7.2851990265726904E-2"/>
                    </c:manualLayout>
                  </c15:layout>
                  <c15:dlblFieldTable/>
                  <c15:showDataLabelsRange val="1"/>
                </c:ext>
                <c:ext xmlns:c16="http://schemas.microsoft.com/office/drawing/2014/chart" uri="{C3380CC4-5D6E-409C-BE32-E72D297353CC}">
                  <c16:uniqueId val="{00000005-1DA2-4279-9278-3A410E4CC8BB}"/>
                </c:ext>
              </c:extLst>
            </c:dLbl>
            <c:dLbl>
              <c:idx val="14"/>
              <c:layout>
                <c:manualLayout>
                  <c:x val="-0.15209376706692973"/>
                  <c:y val="-4.5269767586337308E-2"/>
                </c:manualLayout>
              </c:layout>
              <c:tx>
                <c:rich>
                  <a:bodyPr/>
                  <a:lstStyle/>
                  <a:p>
                    <a:fld id="{184A677D-C8AD-4716-BC25-7DF71E101B1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EE8E-4DB9-8440-BBB108A17D4D}"/>
                </c:ext>
              </c:extLst>
            </c:dLbl>
            <c:dLbl>
              <c:idx val="15"/>
              <c:tx>
                <c:rich>
                  <a:bodyPr/>
                  <a:lstStyle/>
                  <a:p>
                    <a:fld id="{336F0044-A86C-49B9-90E8-CFDB5785E6C8}"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E8E-4DB9-8440-BBB108A17D4D}"/>
                </c:ext>
              </c:extLst>
            </c:dLbl>
            <c:dLbl>
              <c:idx val="16"/>
              <c:layout>
                <c:manualLayout>
                  <c:x val="-5.244612657480335E-3"/>
                  <c:y val="1.6167774137977566E-2"/>
                </c:manualLayout>
              </c:layout>
              <c:tx>
                <c:rich>
                  <a:bodyPr/>
                  <a:lstStyle/>
                  <a:p>
                    <a:fld id="{F644343B-CD39-458F-9C04-0CE7A71EFD3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1DA2-4279-9278-3A410E4CC8BB}"/>
                </c:ext>
              </c:extLst>
            </c:dLbl>
            <c:dLbl>
              <c:idx val="17"/>
              <c:tx>
                <c:rich>
                  <a:bodyPr/>
                  <a:lstStyle/>
                  <a:p>
                    <a:fld id="{41CF4FAC-18A0-4207-9696-859321E52EF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1DA2-4279-9278-3A410E4CC8BB}"/>
                </c:ext>
              </c:extLst>
            </c:dLbl>
            <c:dLbl>
              <c:idx val="18"/>
              <c:tx>
                <c:rich>
                  <a:bodyPr/>
                  <a:lstStyle/>
                  <a:p>
                    <a:fld id="{E8D393D0-D23A-4440-AD05-8B3C6F0D50A7}" type="CELLRANGE">
                      <a:rPr lang="en-GB"/>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DA2-4279-9278-3A410E4CC8BB}"/>
                </c:ext>
              </c:extLst>
            </c:dLbl>
            <c:dLbl>
              <c:idx val="19"/>
              <c:layout>
                <c:manualLayout>
                  <c:x val="-7.8669189862205034E-3"/>
                  <c:y val="-9.7006644827865394E-3"/>
                </c:manualLayout>
              </c:layout>
              <c:tx>
                <c:rich>
                  <a:bodyPr/>
                  <a:lstStyle/>
                  <a:p>
                    <a:fld id="{199D05D0-CA79-4B7C-BC29-BF2B0B4D801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1DA2-4279-9278-3A410E4CC8BB}"/>
                </c:ext>
              </c:extLst>
            </c:dLbl>
            <c:dLbl>
              <c:idx val="20"/>
              <c:layout>
                <c:manualLayout>
                  <c:x val="-0.16782760503937078"/>
                  <c:y val="-4.5269767586337127E-2"/>
                </c:manualLayout>
              </c:layout>
              <c:tx>
                <c:rich>
                  <a:bodyPr/>
                  <a:lstStyle/>
                  <a:p>
                    <a:fld id="{C26825DA-2DD4-42DD-8E94-BAACAA7713F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1DA2-4279-9278-3A410E4CC8BB}"/>
                </c:ext>
              </c:extLst>
            </c:dLbl>
            <c:dLbl>
              <c:idx val="21"/>
              <c:layout>
                <c:manualLayout>
                  <c:x val="-1.57338379724411E-2"/>
                  <c:y val="3.2335548275955134E-3"/>
                </c:manualLayout>
              </c:layout>
              <c:tx>
                <c:rich>
                  <a:bodyPr/>
                  <a:lstStyle/>
                  <a:p>
                    <a:fld id="{FCACFECB-7B61-42A2-BC80-623943C2EFD4}"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1DA2-4279-9278-3A410E4CC8BB}"/>
                </c:ext>
              </c:extLst>
            </c:dLbl>
            <c:dLbl>
              <c:idx val="22"/>
              <c:layout>
                <c:manualLayout>
                  <c:x val="0.18093913668307157"/>
                  <c:y val="-4.2036212758741677E-2"/>
                </c:manualLayout>
              </c:layout>
              <c:tx>
                <c:rich>
                  <a:bodyPr/>
                  <a:lstStyle/>
                  <a:p>
                    <a:fld id="{728C4871-BAF4-47FC-99C5-76CF7A5C7A6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DA2-4279-9278-3A410E4CC8BB}"/>
                </c:ext>
              </c:extLst>
            </c:dLbl>
            <c:dLbl>
              <c:idx val="23"/>
              <c:layout>
                <c:manualLayout>
                  <c:x val="-1.048922531496067E-2"/>
                  <c:y val="-1.1856230736994344E-16"/>
                </c:manualLayout>
              </c:layout>
              <c:tx>
                <c:rich>
                  <a:bodyPr/>
                  <a:lstStyle/>
                  <a:p>
                    <a:fld id="{188D2CBC-5683-43B3-ABBC-98BDBB2ADDD5}"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1DA2-4279-9278-3A410E4CC8B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Sheet1!$A$2:$A$25</c:f>
              <c:numCache>
                <c:formatCode>0%</c:formatCode>
                <c:ptCount val="24"/>
                <c:pt idx="0">
                  <c:v>0.11</c:v>
                </c:pt>
                <c:pt idx="1">
                  <c:v>0.12</c:v>
                </c:pt>
                <c:pt idx="2">
                  <c:v>0.13</c:v>
                </c:pt>
                <c:pt idx="3">
                  <c:v>0.12</c:v>
                </c:pt>
                <c:pt idx="4">
                  <c:v>0.12</c:v>
                </c:pt>
                <c:pt idx="5">
                  <c:v>0.11</c:v>
                </c:pt>
                <c:pt idx="6">
                  <c:v>0.18</c:v>
                </c:pt>
                <c:pt idx="7">
                  <c:v>0.14000000000000001</c:v>
                </c:pt>
                <c:pt idx="8">
                  <c:v>0.21</c:v>
                </c:pt>
                <c:pt idx="9">
                  <c:v>0.13</c:v>
                </c:pt>
                <c:pt idx="10">
                  <c:v>0.18</c:v>
                </c:pt>
                <c:pt idx="11">
                  <c:v>0.13</c:v>
                </c:pt>
                <c:pt idx="12">
                  <c:v>0.1</c:v>
                </c:pt>
                <c:pt idx="13">
                  <c:v>0.16</c:v>
                </c:pt>
                <c:pt idx="14">
                  <c:v>0.1</c:v>
                </c:pt>
                <c:pt idx="15">
                  <c:v>0.13</c:v>
                </c:pt>
                <c:pt idx="16">
                  <c:v>0.12</c:v>
                </c:pt>
                <c:pt idx="17">
                  <c:v>0.09</c:v>
                </c:pt>
                <c:pt idx="18">
                  <c:v>0.11</c:v>
                </c:pt>
                <c:pt idx="19">
                  <c:v>0.1</c:v>
                </c:pt>
                <c:pt idx="20">
                  <c:v>0.13</c:v>
                </c:pt>
                <c:pt idx="21">
                  <c:v>0.15</c:v>
                </c:pt>
                <c:pt idx="22">
                  <c:v>0.11</c:v>
                </c:pt>
                <c:pt idx="23">
                  <c:v>0.1</c:v>
                </c:pt>
              </c:numCache>
            </c:numRef>
          </c:xVal>
          <c:yVal>
            <c:numRef>
              <c:f>Sheet1!$B$2:$B$25</c:f>
              <c:numCache>
                <c:formatCode>0%</c:formatCode>
                <c:ptCount val="24"/>
                <c:pt idx="0">
                  <c:v>0.26</c:v>
                </c:pt>
                <c:pt idx="1">
                  <c:v>0.24</c:v>
                </c:pt>
                <c:pt idx="2">
                  <c:v>0.34</c:v>
                </c:pt>
                <c:pt idx="3">
                  <c:v>0.32</c:v>
                </c:pt>
                <c:pt idx="4">
                  <c:v>0.34</c:v>
                </c:pt>
                <c:pt idx="5">
                  <c:v>0.3</c:v>
                </c:pt>
                <c:pt idx="6">
                  <c:v>0.42</c:v>
                </c:pt>
                <c:pt idx="7">
                  <c:v>0.35</c:v>
                </c:pt>
                <c:pt idx="8">
                  <c:v>0.4</c:v>
                </c:pt>
                <c:pt idx="9">
                  <c:v>0.34</c:v>
                </c:pt>
                <c:pt idx="10">
                  <c:v>0.43</c:v>
                </c:pt>
                <c:pt idx="11">
                  <c:v>0.31</c:v>
                </c:pt>
                <c:pt idx="12">
                  <c:v>0.28999999999999998</c:v>
                </c:pt>
                <c:pt idx="13">
                  <c:v>0.4</c:v>
                </c:pt>
                <c:pt idx="14">
                  <c:v>0.26</c:v>
                </c:pt>
                <c:pt idx="15">
                  <c:v>0.27</c:v>
                </c:pt>
                <c:pt idx="16">
                  <c:v>0.3</c:v>
                </c:pt>
                <c:pt idx="17">
                  <c:v>0.22</c:v>
                </c:pt>
                <c:pt idx="18">
                  <c:v>0.22</c:v>
                </c:pt>
                <c:pt idx="19">
                  <c:v>0.24</c:v>
                </c:pt>
                <c:pt idx="20">
                  <c:v>0.35</c:v>
                </c:pt>
                <c:pt idx="21">
                  <c:v>0.39</c:v>
                </c:pt>
                <c:pt idx="22">
                  <c:v>0.27</c:v>
                </c:pt>
                <c:pt idx="23">
                  <c:v>0.23</c:v>
                </c:pt>
              </c:numCache>
            </c:numRef>
          </c:yVal>
          <c:smooth val="0"/>
          <c:extLst>
            <c:ext xmlns:c15="http://schemas.microsoft.com/office/drawing/2012/chart" uri="{02D57815-91ED-43cb-92C2-25804820EDAC}">
              <c15:datalabelsRange>
                <c15:f>Sheet1!$C$2:$C$25</c15:f>
                <c15:dlblRangeCache>
                  <c:ptCount val="24"/>
                  <c:pt idx="0">
                    <c:v>Foraging experience</c:v>
                  </c:pt>
                  <c:pt idx="1">
                    <c:v>Guided fishing </c:v>
                  </c:pt>
                  <c:pt idx="2">
                    <c:v>Cookery class</c:v>
                  </c:pt>
                  <c:pt idx="3">
                    <c:v>Baking school</c:v>
                  </c:pt>
                  <c:pt idx="4">
                    <c:v>Chocolate making class</c:v>
                  </c:pt>
                  <c:pt idx="5">
                    <c:v>Cheese making class</c:v>
                  </c:pt>
                  <c:pt idx="6">
                    <c:v>Street food tour and tasting</c:v>
                  </c:pt>
                  <c:pt idx="7">
                    <c:v>Vineyard tour and tasting</c:v>
                  </c:pt>
                  <c:pt idx="8">
                    <c:v>Distillery or brewery experience</c:v>
                  </c:pt>
                  <c:pt idx="9">
                    <c:v>Photography class</c:v>
                  </c:pt>
                  <c:pt idx="10">
                    <c:v>Experience life 'behind the scenes'</c:v>
                  </c:pt>
                  <c:pt idx="11">
                    <c:v>Shadowing experience</c:v>
                  </c:pt>
                  <c:pt idx="12">
                    <c:v>Fossil hunting</c:v>
                  </c:pt>
                  <c:pt idx="13">
                    <c:v>Guided nature experience</c:v>
                  </c:pt>
                  <c:pt idx="14">
                    <c:v>Volunteering or working holiday</c:v>
                  </c:pt>
                  <c:pt idx="15">
                    <c:v>Street art</c:v>
                  </c:pt>
                  <c:pt idx="16">
                    <c:v>Authentic craft workshop</c:v>
                  </c:pt>
                  <c:pt idx="17">
                    <c:v>Tai chi </c:v>
                  </c:pt>
                  <c:pt idx="18">
                    <c:v>Pilates</c:v>
                  </c:pt>
                  <c:pt idx="19">
                    <c:v>Yoga</c:v>
                  </c:pt>
                  <c:pt idx="20">
                    <c:v>A remote wellness retreat</c:v>
                  </c:pt>
                  <c:pt idx="21">
                    <c:v>A spa experience</c:v>
                  </c:pt>
                  <c:pt idx="22">
                    <c:v>Mindfulness or meditation class</c:v>
                  </c:pt>
                  <c:pt idx="23">
                    <c:v>Homeopathy</c:v>
                  </c:pt>
                </c15:dlblRangeCache>
              </c15:datalabelsRange>
            </c:ext>
            <c:ext xmlns:c16="http://schemas.microsoft.com/office/drawing/2014/chart" uri="{C3380CC4-5D6E-409C-BE32-E72D297353CC}">
              <c16:uniqueId val="{00000007-1DA2-4279-9278-3A410E4CC8BB}"/>
            </c:ext>
          </c:extLst>
        </c:ser>
        <c:dLbls>
          <c:showLegendKey val="0"/>
          <c:showVal val="0"/>
          <c:showCatName val="0"/>
          <c:showSerName val="0"/>
          <c:showPercent val="0"/>
          <c:showBubbleSize val="0"/>
        </c:dLbls>
        <c:axId val="724997208"/>
        <c:axId val="725002784"/>
      </c:scatterChart>
      <c:valAx>
        <c:axId val="724997208"/>
        <c:scaling>
          <c:orientation val="minMax"/>
          <c:max val="0.22000000000000003"/>
          <c:min val="8.0000000000000016E-2"/>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44000000000000006"/>
          <c:min val="0.21000000000000002"/>
        </c:scaling>
        <c:delete val="1"/>
        <c:axPos val="l"/>
        <c:numFmt formatCode="0%" sourceLinked="1"/>
        <c:majorTickMark val="out"/>
        <c:minorTickMark val="none"/>
        <c:tickLblPos val="nextTo"/>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Must do experience in England</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6"/>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6-D5EA-483D-A70D-E7B4E0DD7CB7}"/>
              </c:ext>
            </c:extLst>
          </c:dPt>
          <c:dPt>
            <c:idx val="8"/>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8-D5EA-483D-A70D-E7B4E0DD7CB7}"/>
              </c:ext>
            </c:extLst>
          </c:dPt>
          <c:dPt>
            <c:idx val="9"/>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0-B87C-469C-BE6B-D02C26DE48AF}"/>
              </c:ext>
            </c:extLst>
          </c:dPt>
          <c:dPt>
            <c:idx val="10"/>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A-D5EA-483D-A70D-E7B4E0DD7CB7}"/>
              </c:ext>
            </c:extLst>
          </c:dPt>
          <c:dPt>
            <c:idx val="11"/>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1-B87C-469C-BE6B-D02C26DE48AF}"/>
              </c:ext>
            </c:extLst>
          </c:dPt>
          <c:dPt>
            <c:idx val="13"/>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D-D5EA-483D-A70D-E7B4E0DD7CB7}"/>
              </c:ext>
            </c:extLst>
          </c:dPt>
          <c:dPt>
            <c:idx val="16"/>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2-B87C-469C-BE6B-D02C26DE48AF}"/>
              </c:ext>
            </c:extLst>
          </c:dPt>
          <c:xVal>
            <c:numRef>
              <c:f>Sheet1!$A$2:$A$25</c:f>
              <c:numCache>
                <c:formatCode>0%</c:formatCode>
                <c:ptCount val="24"/>
                <c:pt idx="0">
                  <c:v>0.2504393673111</c:v>
                </c:pt>
                <c:pt idx="1">
                  <c:v>0.19319081551860001</c:v>
                </c:pt>
                <c:pt idx="2">
                  <c:v>0.24087591240879999</c:v>
                </c:pt>
                <c:pt idx="3">
                  <c:v>0.27385570209459997</c:v>
                </c:pt>
                <c:pt idx="4">
                  <c:v>0.1824512534819</c:v>
                </c:pt>
                <c:pt idx="5">
                  <c:v>0.2295492487479</c:v>
                </c:pt>
                <c:pt idx="6">
                  <c:v>0.2714285714286</c:v>
                </c:pt>
                <c:pt idx="7">
                  <c:v>0.19755708975040001</c:v>
                </c:pt>
                <c:pt idx="8">
                  <c:v>0.32981455064190002</c:v>
                </c:pt>
                <c:pt idx="9">
                  <c:v>0.1619523017194</c:v>
                </c:pt>
                <c:pt idx="10">
                  <c:v>0.33884297520660001</c:v>
                </c:pt>
                <c:pt idx="11">
                  <c:v>0.23431498079390001</c:v>
                </c:pt>
                <c:pt idx="12">
                  <c:v>0.22258064516129999</c:v>
                </c:pt>
                <c:pt idx="13">
                  <c:v>0.26177825008860001</c:v>
                </c:pt>
                <c:pt idx="14">
                  <c:v>0.2289272030651</c:v>
                </c:pt>
                <c:pt idx="15">
                  <c:v>0.2321204516939</c:v>
                </c:pt>
                <c:pt idx="16">
                  <c:v>0.27765237020319999</c:v>
                </c:pt>
                <c:pt idx="17">
                  <c:v>0.20242424242420001</c:v>
                </c:pt>
                <c:pt idx="18">
                  <c:v>0.22494172494170001</c:v>
                </c:pt>
                <c:pt idx="19">
                  <c:v>0.20939734422879999</c:v>
                </c:pt>
                <c:pt idx="20">
                  <c:v>0.1896075179657</c:v>
                </c:pt>
                <c:pt idx="21">
                  <c:v>0.11273486430059999</c:v>
                </c:pt>
                <c:pt idx="22">
                  <c:v>0.18634686346859999</c:v>
                </c:pt>
                <c:pt idx="23">
                  <c:v>0.20218579234969999</c:v>
                </c:pt>
              </c:numCache>
            </c:numRef>
          </c:xVal>
          <c:yVal>
            <c:numRef>
              <c:f>Sheet1!$B$2:$B$25</c:f>
              <c:numCache>
                <c:formatCode>0.00%</c:formatCode>
                <c:ptCount val="24"/>
                <c:pt idx="0">
                  <c:v>0.1274165202109</c:v>
                </c:pt>
                <c:pt idx="1">
                  <c:v>0.1092636579572</c:v>
                </c:pt>
                <c:pt idx="2">
                  <c:v>8.6927670869279994E-2</c:v>
                </c:pt>
                <c:pt idx="3">
                  <c:v>8.6113266097749996E-2</c:v>
                </c:pt>
                <c:pt idx="4">
                  <c:v>8.2869080779939999E-2</c:v>
                </c:pt>
                <c:pt idx="5">
                  <c:v>0.1035058430718</c:v>
                </c:pt>
                <c:pt idx="6">
                  <c:v>0.14053156146179999</c:v>
                </c:pt>
                <c:pt idx="7">
                  <c:v>8.8688263409450005E-2</c:v>
                </c:pt>
                <c:pt idx="8">
                  <c:v>0.19657631954349999</c:v>
                </c:pt>
                <c:pt idx="9">
                  <c:v>8.0976150859680004E-2</c:v>
                </c:pt>
                <c:pt idx="10">
                  <c:v>0.16632231404959999</c:v>
                </c:pt>
                <c:pt idx="11">
                  <c:v>0.1248399487836</c:v>
                </c:pt>
                <c:pt idx="12">
                  <c:v>0.1177419354839</c:v>
                </c:pt>
                <c:pt idx="13">
                  <c:v>0.13567127169679999</c:v>
                </c:pt>
                <c:pt idx="14">
                  <c:v>0.1015325670498</c:v>
                </c:pt>
                <c:pt idx="15">
                  <c:v>0.1524466750314</c:v>
                </c:pt>
                <c:pt idx="16">
                  <c:v>9.1798344620019998E-2</c:v>
                </c:pt>
                <c:pt idx="17">
                  <c:v>0.1139393939394</c:v>
                </c:pt>
                <c:pt idx="18">
                  <c:v>0.1142191142191</c:v>
                </c:pt>
                <c:pt idx="19">
                  <c:v>9.1930541368740001E-2</c:v>
                </c:pt>
                <c:pt idx="20">
                  <c:v>9.9502487562190003E-2</c:v>
                </c:pt>
                <c:pt idx="21">
                  <c:v>6.4718162839249999E-2</c:v>
                </c:pt>
                <c:pt idx="22">
                  <c:v>0.1014760147601</c:v>
                </c:pt>
                <c:pt idx="23">
                  <c:v>0.12677595628419999</c:v>
                </c:pt>
              </c:numCache>
            </c:numRef>
          </c:yVal>
          <c:smooth val="0"/>
          <c:extLst>
            <c:ext xmlns:c16="http://schemas.microsoft.com/office/drawing/2014/chart" uri="{C3380CC4-5D6E-409C-BE32-E72D297353CC}">
              <c16:uniqueId val="{00000018-D5EA-483D-A70D-E7B4E0DD7CB7}"/>
            </c:ext>
          </c:extLst>
        </c:ser>
        <c:dLbls>
          <c:showLegendKey val="0"/>
          <c:showVal val="0"/>
          <c:showCatName val="0"/>
          <c:showSerName val="0"/>
          <c:showPercent val="0"/>
          <c:showBubbleSize val="0"/>
        </c:dLbls>
        <c:axId val="724997208"/>
        <c:axId val="725002784"/>
      </c:scatterChart>
      <c:valAx>
        <c:axId val="724997208"/>
        <c:scaling>
          <c:orientation val="minMax"/>
          <c:max val="0.35000000000000003"/>
          <c:min val="0.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2"/>
          <c:min val="5.000000000000001E-2"/>
        </c:scaling>
        <c:delete val="1"/>
        <c:axPos val="l"/>
        <c:numFmt formatCode="0.00%" sourceLinked="1"/>
        <c:majorTickMark val="out"/>
        <c:minorTickMark val="none"/>
        <c:tickLblPos val="nextTo"/>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Create memories</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6"/>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0-56A4-41DA-977F-3EA62446C87B}"/>
              </c:ext>
            </c:extLst>
          </c:dPt>
          <c:dPt>
            <c:idx val="8"/>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1-56A4-41DA-977F-3EA62446C87B}"/>
              </c:ext>
            </c:extLst>
          </c:dPt>
          <c:dPt>
            <c:idx val="9"/>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2-56A4-41DA-977F-3EA62446C87B}"/>
              </c:ext>
            </c:extLst>
          </c:dPt>
          <c:dPt>
            <c:idx val="10"/>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3-56A4-41DA-977F-3EA62446C87B}"/>
              </c:ext>
            </c:extLst>
          </c:dPt>
          <c:dPt>
            <c:idx val="11"/>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4-56A4-41DA-977F-3EA62446C87B}"/>
              </c:ext>
            </c:extLst>
          </c:dPt>
          <c:dPt>
            <c:idx val="13"/>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5-56A4-41DA-977F-3EA62446C87B}"/>
              </c:ext>
            </c:extLst>
          </c:dPt>
          <c:dPt>
            <c:idx val="16"/>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6-56A4-41DA-977F-3EA62446C87B}"/>
              </c:ext>
            </c:extLst>
          </c:dPt>
          <c:xVal>
            <c:numRef>
              <c:f>Sheet1!$A$2:$A$25</c:f>
              <c:numCache>
                <c:formatCode>0.00%</c:formatCode>
                <c:ptCount val="24"/>
                <c:pt idx="0">
                  <c:v>0.16871704745169999</c:v>
                </c:pt>
                <c:pt idx="1">
                  <c:v>0.1013460015835</c:v>
                </c:pt>
                <c:pt idx="2">
                  <c:v>0.1692103516921</c:v>
                </c:pt>
                <c:pt idx="3">
                  <c:v>0.13343677269199999</c:v>
                </c:pt>
                <c:pt idx="4">
                  <c:v>0.1114206128134</c:v>
                </c:pt>
                <c:pt idx="5">
                  <c:v>0.1602671118531</c:v>
                </c:pt>
                <c:pt idx="6">
                  <c:v>0.20797342192689999</c:v>
                </c:pt>
                <c:pt idx="7">
                  <c:v>0.16887944768989999</c:v>
                </c:pt>
                <c:pt idx="8">
                  <c:v>0.18944365192580001</c:v>
                </c:pt>
                <c:pt idx="9">
                  <c:v>0.1946755407654</c:v>
                </c:pt>
                <c:pt idx="10">
                  <c:v>0.44800275482090002</c:v>
                </c:pt>
                <c:pt idx="11">
                  <c:v>0.235595390525</c:v>
                </c:pt>
                <c:pt idx="12">
                  <c:v>0.26854838709680001</c:v>
                </c:pt>
                <c:pt idx="13">
                  <c:v>0.2302515054906</c:v>
                </c:pt>
                <c:pt idx="14">
                  <c:v>0.2365900383142</c:v>
                </c:pt>
                <c:pt idx="15">
                  <c:v>0.2390213299875</c:v>
                </c:pt>
                <c:pt idx="16">
                  <c:v>0.27163280662150002</c:v>
                </c:pt>
                <c:pt idx="17">
                  <c:v>0.1381818181818</c:v>
                </c:pt>
                <c:pt idx="18">
                  <c:v>0.1153846153846</c:v>
                </c:pt>
                <c:pt idx="19">
                  <c:v>0.1031664964249</c:v>
                </c:pt>
                <c:pt idx="20">
                  <c:v>0.11553344389170001</c:v>
                </c:pt>
                <c:pt idx="21">
                  <c:v>6.3465553235909994E-2</c:v>
                </c:pt>
                <c:pt idx="22">
                  <c:v>0.10608856088559999</c:v>
                </c:pt>
                <c:pt idx="23">
                  <c:v>0.12786885245900001</c:v>
                </c:pt>
              </c:numCache>
            </c:numRef>
          </c:xVal>
          <c:yVal>
            <c:numRef>
              <c:f>Sheet1!$B$2:$B$25</c:f>
              <c:numCache>
                <c:formatCode>0.00%</c:formatCode>
                <c:ptCount val="24"/>
                <c:pt idx="0">
                  <c:v>0.25483304042179999</c:v>
                </c:pt>
                <c:pt idx="1">
                  <c:v>0.2763262074426</c:v>
                </c:pt>
                <c:pt idx="2">
                  <c:v>0.2448573324486</c:v>
                </c:pt>
                <c:pt idx="3">
                  <c:v>0.2304111714507</c:v>
                </c:pt>
                <c:pt idx="4">
                  <c:v>0.22214484679669999</c:v>
                </c:pt>
                <c:pt idx="5">
                  <c:v>0.2278797996661</c:v>
                </c:pt>
                <c:pt idx="6">
                  <c:v>0.28471760797340001</c:v>
                </c:pt>
                <c:pt idx="7">
                  <c:v>0.23420074349440001</c:v>
                </c:pt>
                <c:pt idx="8">
                  <c:v>0.26676176890160003</c:v>
                </c:pt>
                <c:pt idx="9">
                  <c:v>0.29062673322240001</c:v>
                </c:pt>
                <c:pt idx="10">
                  <c:v>0.32300275482090002</c:v>
                </c:pt>
                <c:pt idx="11">
                  <c:v>0.26120358514719999</c:v>
                </c:pt>
                <c:pt idx="12">
                  <c:v>0.27903225806449999</c:v>
                </c:pt>
                <c:pt idx="13">
                  <c:v>0.33333333333330001</c:v>
                </c:pt>
                <c:pt idx="14">
                  <c:v>0.24616858237549999</c:v>
                </c:pt>
                <c:pt idx="15">
                  <c:v>0.27038895859470002</c:v>
                </c:pt>
                <c:pt idx="16">
                  <c:v>0.26937547027839998</c:v>
                </c:pt>
                <c:pt idx="17">
                  <c:v>0.16969696969699999</c:v>
                </c:pt>
                <c:pt idx="18">
                  <c:v>0.1655011655012</c:v>
                </c:pt>
                <c:pt idx="19">
                  <c:v>0.1756894790603</c:v>
                </c:pt>
                <c:pt idx="20">
                  <c:v>0.2520729684909</c:v>
                </c:pt>
                <c:pt idx="21">
                  <c:v>0.2045929018789</c:v>
                </c:pt>
                <c:pt idx="22">
                  <c:v>0.20110701107010001</c:v>
                </c:pt>
                <c:pt idx="23">
                  <c:v>0.18360655737699999</c:v>
                </c:pt>
              </c:numCache>
            </c:numRef>
          </c:yVal>
          <c:smooth val="0"/>
          <c:extLst>
            <c:ext xmlns:c16="http://schemas.microsoft.com/office/drawing/2014/chart" uri="{C3380CC4-5D6E-409C-BE32-E72D297353CC}">
              <c16:uniqueId val="{00000007-56A4-41DA-977F-3EA62446C87B}"/>
            </c:ext>
          </c:extLst>
        </c:ser>
        <c:dLbls>
          <c:showLegendKey val="0"/>
          <c:showVal val="0"/>
          <c:showCatName val="0"/>
          <c:showSerName val="0"/>
          <c:showPercent val="0"/>
          <c:showBubbleSize val="0"/>
        </c:dLbls>
        <c:axId val="724997208"/>
        <c:axId val="725002784"/>
      </c:scatterChart>
      <c:valAx>
        <c:axId val="724997208"/>
        <c:scaling>
          <c:orientation val="minMax"/>
          <c:max val="0.45"/>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35000000000000003"/>
          <c:min val="0.14000000000000001"/>
        </c:scaling>
        <c:delete val="0"/>
        <c:axPos val="l"/>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498584533066914E-2"/>
          <c:y val="8.3749874325790549E-2"/>
          <c:w val="0.76090119454022498"/>
          <c:h val="0.70501813911548217"/>
        </c:manualLayout>
      </c:layout>
      <c:barChart>
        <c:barDir val="col"/>
        <c:grouping val="clustered"/>
        <c:varyColors val="0"/>
        <c:ser>
          <c:idx val="2"/>
          <c:order val="0"/>
          <c:tx>
            <c:strRef>
              <c:f>Sheet1!$B$1</c:f>
              <c:strCache>
                <c:ptCount val="1"/>
                <c:pt idx="0">
                  <c:v>In the capital city</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3"/>
                <c:pt idx="0">
                  <c:v>Photography class</c:v>
                </c:pt>
                <c:pt idx="1">
                  <c:v>Shadowing experience</c:v>
                </c:pt>
                <c:pt idx="2">
                  <c:v>Authentic craft workshop</c:v>
                </c:pt>
              </c:strCache>
            </c:strRef>
          </c:cat>
          <c:val>
            <c:numRef>
              <c:f>Sheet1!$B$2:$B$25</c:f>
              <c:numCache>
                <c:formatCode>0%</c:formatCode>
                <c:ptCount val="3"/>
                <c:pt idx="0">
                  <c:v>0.34886300610089999</c:v>
                </c:pt>
                <c:pt idx="1">
                  <c:v>0.20998719590270001</c:v>
                </c:pt>
                <c:pt idx="2">
                  <c:v>0.1738148984199</c:v>
                </c:pt>
              </c:numCache>
            </c:numRef>
          </c:val>
          <c:extLst>
            <c:ext xmlns:c16="http://schemas.microsoft.com/office/drawing/2014/chart" uri="{C3380CC4-5D6E-409C-BE32-E72D297353CC}">
              <c16:uniqueId val="{00000000-D23A-4B4E-BBCE-68B070BCEDD9}"/>
            </c:ext>
          </c:extLst>
        </c:ser>
        <c:ser>
          <c:idx val="0"/>
          <c:order val="1"/>
          <c:tx>
            <c:strRef>
              <c:f>Sheet1!$C$1</c:f>
              <c:strCache>
                <c:ptCount val="1"/>
                <c:pt idx="0">
                  <c:v>In another large town/city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3"/>
                <c:pt idx="0">
                  <c:v>Photography class</c:v>
                </c:pt>
                <c:pt idx="1">
                  <c:v>Shadowing experience</c:v>
                </c:pt>
                <c:pt idx="2">
                  <c:v>Authentic craft workshop</c:v>
                </c:pt>
              </c:strCache>
            </c:strRef>
          </c:cat>
          <c:val>
            <c:numRef>
              <c:f>Sheet1!$C$2:$C$25</c:f>
              <c:numCache>
                <c:formatCode>0%</c:formatCode>
                <c:ptCount val="3"/>
                <c:pt idx="0">
                  <c:v>0.22129783693839999</c:v>
                </c:pt>
                <c:pt idx="1">
                  <c:v>0.17669654289369999</c:v>
                </c:pt>
                <c:pt idx="2">
                  <c:v>0.1617757712566</c:v>
                </c:pt>
              </c:numCache>
            </c:numRef>
          </c:val>
          <c:extLst>
            <c:ext xmlns:c16="http://schemas.microsoft.com/office/drawing/2014/chart" uri="{C3380CC4-5D6E-409C-BE32-E72D297353CC}">
              <c16:uniqueId val="{00000001-D23A-4B4E-BBCE-68B070BCEDD9}"/>
            </c:ext>
          </c:extLst>
        </c:ser>
        <c:ser>
          <c:idx val="1"/>
          <c:order val="2"/>
          <c:tx>
            <c:strRef>
              <c:f>Sheet1!$D$1</c:f>
              <c:strCache>
                <c:ptCount val="1"/>
                <c:pt idx="0">
                  <c:v>In a smaller town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3"/>
                <c:pt idx="0">
                  <c:v>Photography class</c:v>
                </c:pt>
                <c:pt idx="1">
                  <c:v>Shadowing experience</c:v>
                </c:pt>
                <c:pt idx="2">
                  <c:v>Authentic craft workshop</c:v>
                </c:pt>
              </c:strCache>
            </c:strRef>
          </c:cat>
          <c:val>
            <c:numRef>
              <c:f>Sheet1!$D$2:$D$25</c:f>
              <c:numCache>
                <c:formatCode>0%</c:formatCode>
                <c:ptCount val="3"/>
                <c:pt idx="0">
                  <c:v>0.22518025513029999</c:v>
                </c:pt>
                <c:pt idx="1">
                  <c:v>0.19398207426379999</c:v>
                </c:pt>
                <c:pt idx="2">
                  <c:v>0.31151241534989998</c:v>
                </c:pt>
              </c:numCache>
            </c:numRef>
          </c:val>
          <c:extLst>
            <c:ext xmlns:c16="http://schemas.microsoft.com/office/drawing/2014/chart" uri="{C3380CC4-5D6E-409C-BE32-E72D297353CC}">
              <c16:uniqueId val="{00000002-D23A-4B4E-BBCE-68B070BCEDD9}"/>
            </c:ext>
          </c:extLst>
        </c:ser>
        <c:ser>
          <c:idx val="3"/>
          <c:order val="3"/>
          <c:tx>
            <c:strRef>
              <c:f>Sheet1!$E$1</c:f>
              <c:strCache>
                <c:ptCount val="1"/>
                <c:pt idx="0">
                  <c:v>In a rural area/countryside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3"/>
                <c:pt idx="0">
                  <c:v>Photography class</c:v>
                </c:pt>
                <c:pt idx="1">
                  <c:v>Shadowing experience</c:v>
                </c:pt>
                <c:pt idx="2">
                  <c:v>Authentic craft workshop</c:v>
                </c:pt>
              </c:strCache>
            </c:strRef>
          </c:cat>
          <c:val>
            <c:numRef>
              <c:f>Sheet1!$E$2:$E$25</c:f>
              <c:numCache>
                <c:formatCode>0%</c:formatCode>
                <c:ptCount val="3"/>
                <c:pt idx="0">
                  <c:v>0.36106489184689999</c:v>
                </c:pt>
                <c:pt idx="1">
                  <c:v>0.37580025608189999</c:v>
                </c:pt>
                <c:pt idx="2">
                  <c:v>0.32806621519939999</c:v>
                </c:pt>
              </c:numCache>
            </c:numRef>
          </c:val>
          <c:extLst>
            <c:ext xmlns:c16="http://schemas.microsoft.com/office/drawing/2014/chart" uri="{C3380CC4-5D6E-409C-BE32-E72D297353CC}">
              <c16:uniqueId val="{00000003-D23A-4B4E-BBCE-68B070BCEDD9}"/>
            </c:ext>
          </c:extLst>
        </c:ser>
        <c:ser>
          <c:idx val="4"/>
          <c:order val="4"/>
          <c:tx>
            <c:strRef>
              <c:f>Sheet1!$F$1</c:f>
              <c:strCache>
                <c:ptCount val="1"/>
                <c:pt idx="0">
                  <c:v>On the coast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3"/>
                <c:pt idx="0">
                  <c:v>Photography class</c:v>
                </c:pt>
                <c:pt idx="1">
                  <c:v>Shadowing experience</c:v>
                </c:pt>
                <c:pt idx="2">
                  <c:v>Authentic craft workshop</c:v>
                </c:pt>
              </c:strCache>
            </c:strRef>
          </c:cat>
          <c:val>
            <c:numRef>
              <c:f>Sheet1!$F$2:$F$25</c:f>
              <c:numCache>
                <c:formatCode>0%</c:formatCode>
                <c:ptCount val="3"/>
                <c:pt idx="0">
                  <c:v>0.38380476982810002</c:v>
                </c:pt>
                <c:pt idx="1">
                  <c:v>0.26696542893730002</c:v>
                </c:pt>
                <c:pt idx="2">
                  <c:v>0.16854778028590001</c:v>
                </c:pt>
              </c:numCache>
            </c:numRef>
          </c:val>
          <c:extLst>
            <c:ext xmlns:c16="http://schemas.microsoft.com/office/drawing/2014/chart" uri="{C3380CC4-5D6E-409C-BE32-E72D297353CC}">
              <c16:uniqueId val="{00000004-D23A-4B4E-BBCE-68B070BCEDD9}"/>
            </c:ext>
          </c:extLst>
        </c:ser>
        <c:dLbls>
          <c:showLegendKey val="0"/>
          <c:showVal val="0"/>
          <c:showCatName val="0"/>
          <c:showSerName val="0"/>
          <c:showPercent val="0"/>
          <c:showBubbleSize val="0"/>
        </c:dLbls>
        <c:gapWidth val="42"/>
        <c:overlap val="11"/>
        <c:axId val="1224925192"/>
        <c:axId val="1224925848"/>
      </c:barChart>
      <c:catAx>
        <c:axId val="1224925192"/>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0.8"/>
          <c:min val="0"/>
        </c:scaling>
        <c:delete val="1"/>
        <c:axPos val="l"/>
        <c:numFmt formatCode="0%" sourceLinked="1"/>
        <c:majorTickMark val="out"/>
        <c:minorTickMark val="none"/>
        <c:tickLblPos val="nextTo"/>
        <c:crossAx val="1224925192"/>
        <c:crosses val="autoZero"/>
        <c:crossBetween val="between"/>
      </c:valAx>
      <c:spPr>
        <a:noFill/>
        <a:ln>
          <a:noFill/>
        </a:ln>
        <a:effectLst/>
      </c:spPr>
    </c:plotArea>
    <c:legend>
      <c:legendPos val="b"/>
      <c:layout>
        <c:manualLayout>
          <c:xMode val="edge"/>
          <c:yMode val="edge"/>
          <c:x val="0.78258338622704837"/>
          <c:y val="5.7159708096546219E-2"/>
          <c:w val="0.21619954368449043"/>
          <c:h val="0.817995994715540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46-4B7D-936C-25C260897073}"/>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446-4B7D-936C-25C260897073}"/>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9446-4B7D-936C-25C2608970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46-4B7D-936C-25C260897073}"/>
              </c:ext>
            </c:extLst>
          </c:dPt>
          <c:dLbls>
            <c:dLbl>
              <c:idx val="0"/>
              <c:layout>
                <c:manualLayout>
                  <c:x val="-9.270954917226315E-2"/>
                  <c:y val="9.52998434804465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46-4B7D-936C-25C2608970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0.18934426229510001</c:v>
                </c:pt>
                <c:pt idx="1">
                  <c:v>0.34918032786890002</c:v>
                </c:pt>
                <c:pt idx="2">
                  <c:v>0.24918032786889999</c:v>
                </c:pt>
                <c:pt idx="3">
                  <c:v>0.21229508196720001</c:v>
                </c:pt>
              </c:numCache>
            </c:numRef>
          </c:val>
          <c:extLst>
            <c:ext xmlns:c16="http://schemas.microsoft.com/office/drawing/2014/chart" uri="{C3380CC4-5D6E-409C-BE32-E72D297353CC}">
              <c16:uniqueId val="{00000008-9446-4B7D-936C-25C260897073}"/>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63621648003988851"/>
          <c:y val="0.28515334917570179"/>
          <c:w val="0.36313041402000751"/>
          <c:h val="0.4841038398702144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4A-4565-8DB8-9D8908971318}"/>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BB4A-4565-8DB8-9D8908971318}"/>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BB4A-4565-8DB8-9D89089713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4A-4565-8DB8-9D8908971318}"/>
              </c:ext>
            </c:extLst>
          </c:dPt>
          <c:dLbls>
            <c:dLbl>
              <c:idx val="0"/>
              <c:layout>
                <c:manualLayout>
                  <c:x val="-7.1848997198772843E-2"/>
                  <c:y val="9.9834054998914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4A-4565-8DB8-9D89089713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9.7818437719920007E-2</c:v>
                </c:pt>
                <c:pt idx="1">
                  <c:v>0.30330752990850002</c:v>
                </c:pt>
                <c:pt idx="2">
                  <c:v>0.31245601688949998</c:v>
                </c:pt>
                <c:pt idx="3">
                  <c:v>0.2864180154821</c:v>
                </c:pt>
              </c:numCache>
            </c:numRef>
          </c:val>
          <c:extLst>
            <c:ext xmlns:c16="http://schemas.microsoft.com/office/drawing/2014/chart" uri="{C3380CC4-5D6E-409C-BE32-E72D297353CC}">
              <c16:uniqueId val="{00000008-BB4A-4565-8DB8-9D89089713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28-4317-ABC6-FB36B24A6AAA}"/>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BB28-4317-ABC6-FB36B24A6AAA}"/>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BB28-4317-ABC6-FB36B24A6A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28-4317-ABC6-FB36B24A6AAA}"/>
              </c:ext>
            </c:extLst>
          </c:dPt>
          <c:dLbls>
            <c:dLbl>
              <c:idx val="0"/>
              <c:layout>
                <c:manualLayout>
                  <c:x val="-7.1848997198772885E-2"/>
                  <c:y val="0.108902478035850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28-4317-ABC6-FB36B24A6A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0.1089168162777</c:v>
                </c:pt>
                <c:pt idx="1">
                  <c:v>0.28845002992219998</c:v>
                </c:pt>
                <c:pt idx="2">
                  <c:v>0.26271693596649998</c:v>
                </c:pt>
                <c:pt idx="3">
                  <c:v>0.33991621783359999</c:v>
                </c:pt>
              </c:numCache>
            </c:numRef>
          </c:val>
          <c:extLst>
            <c:ext xmlns:c16="http://schemas.microsoft.com/office/drawing/2014/chart" uri="{C3380CC4-5D6E-409C-BE32-E72D297353CC}">
              <c16:uniqueId val="{00000008-BB28-4317-ABC6-FB36B24A6A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r>
              <a:rPr lang="en-GB" sz="1050" b="1" kern="1200" dirty="0">
                <a:solidFill>
                  <a:schemeClr val="tx1"/>
                </a:solidFill>
                <a:latin typeface="+mn-lt"/>
                <a:ea typeface="+mn-ea"/>
                <a:cs typeface="+mn-cs"/>
              </a:rPr>
              <a:t>Influence of experience on holiday destination</a:t>
            </a:r>
          </a:p>
        </c:rich>
      </c:tx>
      <c:layout>
        <c:manualLayout>
          <c:xMode val="edge"/>
          <c:yMode val="edge"/>
          <c:x val="0.32850045045952775"/>
          <c:y val="1.9768106450449648E-3"/>
        </c:manualLayout>
      </c:layout>
      <c:overlay val="0"/>
      <c:spPr>
        <a:noFill/>
        <a:ln>
          <a:noFill/>
        </a:ln>
        <a:effectLst/>
      </c:spPr>
      <c:txPr>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endParaRPr lang="en-US"/>
        </a:p>
      </c:txPr>
    </c:title>
    <c:autoTitleDeleted val="0"/>
    <c:plotArea>
      <c:layout>
        <c:manualLayout>
          <c:layoutTarget val="inner"/>
          <c:xMode val="edge"/>
          <c:yMode val="edge"/>
          <c:x val="1.218159622217262E-2"/>
          <c:y val="0.12544069996661414"/>
          <c:w val="0.91245862337668682"/>
          <c:h val="0.65703893970913618"/>
        </c:manualLayout>
      </c:layout>
      <c:barChart>
        <c:barDir val="col"/>
        <c:grouping val="percentStacked"/>
        <c:varyColors val="0"/>
        <c:ser>
          <c:idx val="0"/>
          <c:order val="0"/>
          <c:tx>
            <c:strRef>
              <c:f>Sheet1!$B$1</c:f>
              <c:strCache>
                <c:ptCount val="1"/>
                <c:pt idx="0">
                  <c:v>Chose the activity first and then found a destination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Cookery Class</c:v>
                </c:pt>
                <c:pt idx="1">
                  <c:v>Chocolate Making Class</c:v>
                </c:pt>
                <c:pt idx="2">
                  <c:v>Baking School</c:v>
                </c:pt>
                <c:pt idx="3">
                  <c:v>Cheese Making Class</c:v>
                </c:pt>
              </c:strCache>
            </c:strRef>
          </c:cat>
          <c:val>
            <c:numRef>
              <c:f>Sheet1!$B$2:$B$5</c:f>
              <c:numCache>
                <c:formatCode>0%</c:formatCode>
                <c:ptCount val="4"/>
                <c:pt idx="0">
                  <c:v>0.16</c:v>
                </c:pt>
                <c:pt idx="1">
                  <c:v>0.19</c:v>
                </c:pt>
                <c:pt idx="2">
                  <c:v>0.19</c:v>
                </c:pt>
                <c:pt idx="3">
                  <c:v>0.2</c:v>
                </c:pt>
              </c:numCache>
            </c:numRef>
          </c:val>
          <c:extLst>
            <c:ext xmlns:c16="http://schemas.microsoft.com/office/drawing/2014/chart" uri="{C3380CC4-5D6E-409C-BE32-E72D297353CC}">
              <c16:uniqueId val="{00000000-FEC3-493F-9EB0-A2891CA086B0}"/>
            </c:ext>
          </c:extLst>
        </c:ser>
        <c:ser>
          <c:idx val="1"/>
          <c:order val="1"/>
          <c:tx>
            <c:strRef>
              <c:f>Sheet1!$C$1</c:f>
              <c:strCache>
                <c:ptCount val="1"/>
                <c:pt idx="0">
                  <c:v>Chose the desintation because could do the activity there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Cookery Class</c:v>
                </c:pt>
                <c:pt idx="1">
                  <c:v>Chocolate Making Class</c:v>
                </c:pt>
                <c:pt idx="2">
                  <c:v>Baking School</c:v>
                </c:pt>
                <c:pt idx="3">
                  <c:v>Cheese Making Class</c:v>
                </c:pt>
              </c:strCache>
            </c:strRef>
          </c:cat>
          <c:val>
            <c:numRef>
              <c:f>Sheet1!$C$2:$C$5</c:f>
              <c:numCache>
                <c:formatCode>0%</c:formatCode>
                <c:ptCount val="4"/>
                <c:pt idx="0">
                  <c:v>0.3</c:v>
                </c:pt>
                <c:pt idx="1">
                  <c:v>0.3</c:v>
                </c:pt>
                <c:pt idx="2">
                  <c:v>0.31</c:v>
                </c:pt>
                <c:pt idx="3">
                  <c:v>0.32</c:v>
                </c:pt>
              </c:numCache>
            </c:numRef>
          </c:val>
          <c:extLst>
            <c:ext xmlns:c16="http://schemas.microsoft.com/office/drawing/2014/chart" uri="{C3380CC4-5D6E-409C-BE32-E72D297353CC}">
              <c16:uniqueId val="{00000001-FEC3-493F-9EB0-A2891CA086B0}"/>
            </c:ext>
          </c:extLst>
        </c:ser>
        <c:ser>
          <c:idx val="2"/>
          <c:order val="2"/>
          <c:tx>
            <c:strRef>
              <c:f>Sheet1!$D$1</c:f>
              <c:strCache>
                <c:ptCount val="1"/>
                <c:pt idx="0">
                  <c:v>Chose destination first, and then found could do the activity there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Cookery Class</c:v>
                </c:pt>
                <c:pt idx="1">
                  <c:v>Chocolate Making Class</c:v>
                </c:pt>
                <c:pt idx="2">
                  <c:v>Baking School</c:v>
                </c:pt>
                <c:pt idx="3">
                  <c:v>Cheese Making Class</c:v>
                </c:pt>
              </c:strCache>
            </c:strRef>
          </c:cat>
          <c:val>
            <c:numRef>
              <c:f>Sheet1!$D$2:$D$5</c:f>
              <c:numCache>
                <c:formatCode>0%</c:formatCode>
                <c:ptCount val="4"/>
                <c:pt idx="0">
                  <c:v>0.54</c:v>
                </c:pt>
                <c:pt idx="1">
                  <c:v>0.51</c:v>
                </c:pt>
                <c:pt idx="2">
                  <c:v>0.5</c:v>
                </c:pt>
                <c:pt idx="3">
                  <c:v>0.48</c:v>
                </c:pt>
              </c:numCache>
            </c:numRef>
          </c:val>
          <c:extLst>
            <c:ext xmlns:c16="http://schemas.microsoft.com/office/drawing/2014/chart" uri="{C3380CC4-5D6E-409C-BE32-E72D297353CC}">
              <c16:uniqueId val="{00000002-FEC3-493F-9EB0-A2891CA086B0}"/>
            </c:ext>
          </c:extLst>
        </c:ser>
        <c:dLbls>
          <c:showLegendKey val="0"/>
          <c:showVal val="0"/>
          <c:showCatName val="0"/>
          <c:showSerName val="0"/>
          <c:showPercent val="0"/>
          <c:showBubbleSize val="0"/>
        </c:dLbls>
        <c:gapWidth val="150"/>
        <c:overlap val="100"/>
        <c:axId val="1092873368"/>
        <c:axId val="1092880584"/>
      </c:barChart>
      <c:catAx>
        <c:axId val="109287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92880584"/>
        <c:crosses val="autoZero"/>
        <c:auto val="1"/>
        <c:lblAlgn val="ctr"/>
        <c:lblOffset val="100"/>
        <c:noMultiLvlLbl val="0"/>
      </c:catAx>
      <c:valAx>
        <c:axId val="1092880584"/>
        <c:scaling>
          <c:orientation val="minMax"/>
        </c:scaling>
        <c:delete val="1"/>
        <c:axPos val="l"/>
        <c:numFmt formatCode="0%" sourceLinked="1"/>
        <c:majorTickMark val="none"/>
        <c:minorTickMark val="none"/>
        <c:tickLblPos val="nextTo"/>
        <c:crossAx val="1092873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253411629460266"/>
          <c:y val="8.3648687488024523E-2"/>
          <c:w val="0.55780478872572492"/>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4910-42E5-BD7C-03522555B142}"/>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3-4910-42E5-BD7C-03522555B142}"/>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5-4910-42E5-BD7C-03522555B142}"/>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4910-42E5-BD7C-03522555B142}"/>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c:v>
                </c:pt>
                <c:pt idx="1">
                  <c:v>Italy</c:v>
                </c:pt>
                <c:pt idx="2">
                  <c:v>Spain</c:v>
                </c:pt>
                <c:pt idx="3">
                  <c:v>Thailand</c:v>
                </c:pt>
                <c:pt idx="5">
                  <c:v>UK - 6</c:v>
                </c:pt>
              </c:strCache>
            </c:strRef>
          </c:cat>
          <c:val>
            <c:numRef>
              <c:f>Sheet1!$B$2:$B$7</c:f>
              <c:numCache>
                <c:formatCode>0%</c:formatCode>
                <c:ptCount val="6"/>
                <c:pt idx="0">
                  <c:v>0.25</c:v>
                </c:pt>
                <c:pt idx="1">
                  <c:v>0.23</c:v>
                </c:pt>
                <c:pt idx="2">
                  <c:v>0.16</c:v>
                </c:pt>
                <c:pt idx="3">
                  <c:v>0.14000000000000001</c:v>
                </c:pt>
                <c:pt idx="5">
                  <c:v>0.12</c:v>
                </c:pt>
              </c:numCache>
            </c:numRef>
          </c:val>
          <c:extLst>
            <c:ext xmlns:c16="http://schemas.microsoft.com/office/drawing/2014/chart" uri="{C3380CC4-5D6E-409C-BE32-E72D297353CC}">
              <c16:uniqueId val="{00000008-4910-42E5-BD7C-03522555B142}"/>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8444662620072"/>
          <c:y val="8.3648687488024523E-2"/>
          <c:w val="0.44301555337379933"/>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E5E5-4643-B04B-C09561DAC391}"/>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3-E5E5-4643-B04B-C09561DAC391}"/>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5-E5E5-4643-B04B-C09561DAC391}"/>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E5E5-4643-B04B-C09561DAC391}"/>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c:v>
                </c:pt>
                <c:pt idx="1">
                  <c:v>Other Europe</c:v>
                </c:pt>
                <c:pt idx="2">
                  <c:v>Germany</c:v>
                </c:pt>
                <c:pt idx="3">
                  <c:v>Italy</c:v>
                </c:pt>
                <c:pt idx="5">
                  <c:v>UK - 6</c:v>
                </c:pt>
              </c:strCache>
            </c:strRef>
          </c:cat>
          <c:val>
            <c:numRef>
              <c:f>Sheet1!$B$2:$B$7</c:f>
              <c:numCache>
                <c:formatCode>0%</c:formatCode>
                <c:ptCount val="6"/>
                <c:pt idx="0">
                  <c:v>0.24</c:v>
                </c:pt>
                <c:pt idx="1">
                  <c:v>0.18</c:v>
                </c:pt>
                <c:pt idx="2">
                  <c:v>0.14000000000000001</c:v>
                </c:pt>
                <c:pt idx="3">
                  <c:v>0.14000000000000001</c:v>
                </c:pt>
                <c:pt idx="5">
                  <c:v>0.1</c:v>
                </c:pt>
              </c:numCache>
            </c:numRef>
          </c:val>
          <c:extLst>
            <c:ext xmlns:c16="http://schemas.microsoft.com/office/drawing/2014/chart" uri="{C3380CC4-5D6E-409C-BE32-E72D297353CC}">
              <c16:uniqueId val="{00000008-E5E5-4643-B04B-C09561DAC391}"/>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048566284591074"/>
          <c:y val="8.3648687488024523E-2"/>
          <c:w val="0.54951433715408926"/>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666D-477A-957C-48AA2BB33ADD}"/>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666D-477A-957C-48AA2BB33ADD}"/>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5-666D-477A-957C-48AA2BB33ADD}"/>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France</c:v>
                </c:pt>
                <c:pt idx="1">
                  <c:v>Italy</c:v>
                </c:pt>
                <c:pt idx="2">
                  <c:v>UK</c:v>
                </c:pt>
                <c:pt idx="3">
                  <c:v>Germany</c:v>
                </c:pt>
              </c:strCache>
            </c:strRef>
          </c:cat>
          <c:val>
            <c:numRef>
              <c:f>Sheet1!$B$2:$B$7</c:f>
              <c:numCache>
                <c:formatCode>0%</c:formatCode>
                <c:ptCount val="6"/>
                <c:pt idx="0">
                  <c:v>0.26</c:v>
                </c:pt>
                <c:pt idx="1">
                  <c:v>0.16</c:v>
                </c:pt>
                <c:pt idx="2">
                  <c:v>0.13</c:v>
                </c:pt>
                <c:pt idx="3">
                  <c:v>0.13</c:v>
                </c:pt>
              </c:numCache>
            </c:numRef>
          </c:val>
          <c:extLst>
            <c:ext xmlns:c16="http://schemas.microsoft.com/office/drawing/2014/chart" uri="{C3380CC4-5D6E-409C-BE32-E72D297353CC}">
              <c16:uniqueId val="{00000006-666D-477A-957C-48AA2BB33ADD}"/>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9253644128253495"/>
          <c:h val="0.86079497197214205"/>
        </c:manualLayout>
      </c:layout>
      <c:scatterChart>
        <c:scatterStyle val="lineMarker"/>
        <c:varyColors val="0"/>
        <c:ser>
          <c:idx val="0"/>
          <c:order val="0"/>
          <c:tx>
            <c:strRef>
              <c:f>Sheet1!$B$1</c:f>
              <c:strCache>
                <c:ptCount val="1"/>
                <c:pt idx="0">
                  <c:v>Interested but not done</c:v>
                </c:pt>
              </c:strCache>
            </c:strRef>
          </c:tx>
          <c:spPr>
            <a:ln w="19050" cap="rnd">
              <a:noFill/>
              <a:round/>
            </a:ln>
            <a:effectLst/>
          </c:spPr>
          <c:marker>
            <c:symbol val="circle"/>
            <c:size val="5"/>
            <c:spPr>
              <a:solidFill>
                <a:schemeClr val="accent5"/>
              </a:solidFill>
              <a:ln w="38100">
                <a:solidFill>
                  <a:schemeClr val="accent5"/>
                </a:solidFill>
              </a:ln>
              <a:effectLst/>
            </c:spPr>
          </c:marker>
          <c:dPt>
            <c:idx val="6"/>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0-36A2-4FB0-9AA4-CE253E120BB4}"/>
              </c:ext>
            </c:extLst>
          </c:dPt>
          <c:dPt>
            <c:idx val="8"/>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1-36A2-4FB0-9AA4-CE253E120BB4}"/>
              </c:ext>
            </c:extLst>
          </c:dPt>
          <c:dPt>
            <c:idx val="9"/>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2-36A2-4FB0-9AA4-CE253E120BB4}"/>
              </c:ext>
            </c:extLst>
          </c:dPt>
          <c:dPt>
            <c:idx val="10"/>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3-36A2-4FB0-9AA4-CE253E120BB4}"/>
              </c:ext>
            </c:extLst>
          </c:dPt>
          <c:dPt>
            <c:idx val="11"/>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4-36A2-4FB0-9AA4-CE253E120BB4}"/>
              </c:ext>
            </c:extLst>
          </c:dPt>
          <c:dPt>
            <c:idx val="1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5-36A2-4FB0-9AA4-CE253E120BB4}"/>
              </c:ext>
            </c:extLst>
          </c:dPt>
          <c:dPt>
            <c:idx val="16"/>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6-36A2-4FB0-9AA4-CE253E120BB4}"/>
              </c:ext>
            </c:extLst>
          </c:dPt>
          <c:dPt>
            <c:idx val="17"/>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7-36A2-4FB0-9AA4-CE253E120BB4}"/>
              </c:ext>
            </c:extLst>
          </c:dPt>
          <c:dPt>
            <c:idx val="18"/>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8-36A2-4FB0-9AA4-CE253E120BB4}"/>
              </c:ext>
            </c:extLst>
          </c:dPt>
          <c:dPt>
            <c:idx val="19"/>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9-36A2-4FB0-9AA4-CE253E120BB4}"/>
              </c:ext>
            </c:extLst>
          </c:dPt>
          <c:dPt>
            <c:idx val="20"/>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A-36A2-4FB0-9AA4-CE253E120BB4}"/>
              </c:ext>
            </c:extLst>
          </c:dPt>
          <c:dPt>
            <c:idx val="21"/>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B-36A2-4FB0-9AA4-CE253E120BB4}"/>
              </c:ext>
            </c:extLst>
          </c:dPt>
          <c:dPt>
            <c:idx val="22"/>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C-36A2-4FB0-9AA4-CE253E120BB4}"/>
              </c:ext>
            </c:extLst>
          </c:dPt>
          <c:dPt>
            <c:idx val="2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D-36A2-4FB0-9AA4-CE253E120BB4}"/>
              </c:ext>
            </c:extLst>
          </c:dPt>
          <c:dLbls>
            <c:dLbl>
              <c:idx val="0"/>
              <c:layout>
                <c:manualLayout>
                  <c:x val="-1.5733837972441055E-2"/>
                  <c:y val="1.2934219310382054E-2"/>
                </c:manualLayout>
              </c:layout>
              <c:tx>
                <c:rich>
                  <a:bodyPr/>
                  <a:lstStyle/>
                  <a:p>
                    <a:fld id="{9C2A2D46-3F8C-4371-B93C-B382C67E846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36A2-4FB0-9AA4-CE253E120BB4}"/>
                </c:ext>
              </c:extLst>
            </c:dLbl>
            <c:dLbl>
              <c:idx val="1"/>
              <c:layout>
                <c:manualLayout>
                  <c:x val="-1.048922531496067E-2"/>
                  <c:y val="6.4671096551910268E-3"/>
                </c:manualLayout>
              </c:layout>
              <c:tx>
                <c:rich>
                  <a:bodyPr/>
                  <a:lstStyle/>
                  <a:p>
                    <a:fld id="{156CCB2C-A7F5-41A5-A547-D82F15C004B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6A2-4FB0-9AA4-CE253E120BB4}"/>
                </c:ext>
              </c:extLst>
            </c:dLbl>
            <c:dLbl>
              <c:idx val="2"/>
              <c:layout>
                <c:manualLayout>
                  <c:x val="7.8669189862205034E-3"/>
                  <c:y val="3.2335548275954839E-3"/>
                </c:manualLayout>
              </c:layout>
              <c:tx>
                <c:rich>
                  <a:bodyPr/>
                  <a:lstStyle/>
                  <a:p>
                    <a:fld id="{C8559B1E-CDC5-4C40-8B72-807E06371A3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6A2-4FB0-9AA4-CE253E120BB4}"/>
                </c:ext>
              </c:extLst>
            </c:dLbl>
            <c:dLbl>
              <c:idx val="3"/>
              <c:layout>
                <c:manualLayout>
                  <c:x val="-5.244612657480335E-3"/>
                  <c:y val="-2.5868438620764166E-2"/>
                </c:manualLayout>
              </c:layout>
              <c:tx>
                <c:rich>
                  <a:bodyPr/>
                  <a:lstStyle/>
                  <a:p>
                    <a:fld id="{2A172BF4-21D6-4F1D-A2B6-D65C70D02CC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1-36A2-4FB0-9AA4-CE253E120BB4}"/>
                </c:ext>
              </c:extLst>
            </c:dLbl>
            <c:dLbl>
              <c:idx val="4"/>
              <c:layout>
                <c:manualLayout>
                  <c:x val="-2.6223063287401675E-3"/>
                  <c:y val="-1.1856230736994344E-16"/>
                </c:manualLayout>
              </c:layout>
              <c:tx>
                <c:rich>
                  <a:bodyPr/>
                  <a:lstStyle/>
                  <a:p>
                    <a:fld id="{B2F0C8A7-968D-4CC5-9799-2D91B829F492}"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6A2-4FB0-9AA4-CE253E120BB4}"/>
                </c:ext>
              </c:extLst>
            </c:dLbl>
            <c:dLbl>
              <c:idx val="5"/>
              <c:layout>
                <c:manualLayout>
                  <c:x val="-2.6223063287401675E-3"/>
                  <c:y val="9.7006644827864214E-3"/>
                </c:manualLayout>
              </c:layout>
              <c:tx>
                <c:rich>
                  <a:bodyPr/>
                  <a:lstStyle/>
                  <a:p>
                    <a:fld id="{81707C1D-D8E9-4770-B214-61067F3B48A1}"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36A2-4FB0-9AA4-CE253E120BB4}"/>
                </c:ext>
              </c:extLst>
            </c:dLbl>
            <c:dLbl>
              <c:idx val="6"/>
              <c:layout>
                <c:manualLayout>
                  <c:x val="-0.28845369616141842"/>
                  <c:y val="-2.910199344835962E-2"/>
                </c:manualLayout>
              </c:layout>
              <c:tx>
                <c:rich>
                  <a:bodyPr/>
                  <a:lstStyle/>
                  <a:p>
                    <a:fld id="{CA740E99-C22A-450F-8502-481D4AE832CF}"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6A2-4FB0-9AA4-CE253E120BB4}"/>
                </c:ext>
              </c:extLst>
            </c:dLbl>
            <c:dLbl>
              <c:idx val="7"/>
              <c:layout>
                <c:manualLayout>
                  <c:x val="1.5733837972441007E-2"/>
                  <c:y val="-5.8203986896719268E-2"/>
                </c:manualLayout>
              </c:layout>
              <c:tx>
                <c:rich>
                  <a:bodyPr/>
                  <a:lstStyle/>
                  <a:p>
                    <a:fld id="{7804EB22-4724-4E10-ACFE-155C30723C2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36A2-4FB0-9AA4-CE253E120BB4}"/>
                </c:ext>
              </c:extLst>
            </c:dLbl>
            <c:dLbl>
              <c:idx val="8"/>
              <c:layout>
                <c:manualLayout>
                  <c:x val="-0.18880605566929207"/>
                  <c:y val="-2.5868438620764135E-2"/>
                </c:manualLayout>
              </c:layout>
              <c:tx>
                <c:rich>
                  <a:bodyPr/>
                  <a:lstStyle/>
                  <a:p>
                    <a:fld id="{12209F89-8E9D-458D-B9D3-39808C2D9CCA}"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6A2-4FB0-9AA4-CE253E120BB4}"/>
                </c:ext>
              </c:extLst>
            </c:dLbl>
            <c:dLbl>
              <c:idx val="9"/>
              <c:layout>
                <c:manualLayout>
                  <c:x val="-7.6046883533464907E-2"/>
                  <c:y val="3.5569103103550645E-2"/>
                </c:manualLayout>
              </c:layout>
              <c:tx>
                <c:rich>
                  <a:bodyPr/>
                  <a:lstStyle/>
                  <a:p>
                    <a:fld id="{2F374AD1-A026-4C6A-86C2-C1FBEAD6266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6A2-4FB0-9AA4-CE253E120BB4}"/>
                </c:ext>
              </c:extLst>
            </c:dLbl>
            <c:dLbl>
              <c:idx val="10"/>
              <c:layout>
                <c:manualLayout>
                  <c:x val="-5.2446126574802873E-3"/>
                  <c:y val="-3.2335548275955728E-3"/>
                </c:manualLayout>
              </c:layout>
              <c:tx>
                <c:rich>
                  <a:bodyPr/>
                  <a:lstStyle/>
                  <a:p>
                    <a:fld id="{2111B73C-03E5-4613-9D82-76F40B10BB5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6A2-4FB0-9AA4-CE253E120BB4}"/>
                </c:ext>
              </c:extLst>
            </c:dLbl>
            <c:dLbl>
              <c:idx val="11"/>
              <c:layout>
                <c:manualLayout>
                  <c:x val="-5.2446126574805275E-3"/>
                  <c:y val="3.5569103103550645E-2"/>
                </c:manualLayout>
              </c:layout>
              <c:tx>
                <c:rich>
                  <a:bodyPr/>
                  <a:lstStyle/>
                  <a:p>
                    <a:fld id="{5C15C85B-1E1B-4861-BBDE-E1124AA69BC8}"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6A2-4FB0-9AA4-CE253E120BB4}"/>
                </c:ext>
              </c:extLst>
            </c:dLbl>
            <c:dLbl>
              <c:idx val="12"/>
              <c:layout>
                <c:manualLayout>
                  <c:x val="-5.244612657480335E-3"/>
                  <c:y val="-9.7006644827865446E-3"/>
                </c:manualLayout>
              </c:layout>
              <c:tx>
                <c:rich>
                  <a:bodyPr/>
                  <a:lstStyle/>
                  <a:p>
                    <a:fld id="{C47AEED3-925B-4ED1-9181-E8847EB8FE9C}"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5-36A2-4FB0-9AA4-CE253E120BB4}"/>
                </c:ext>
              </c:extLst>
            </c:dLbl>
            <c:dLbl>
              <c:idx val="13"/>
              <c:layout>
                <c:manualLayout>
                  <c:x val="-0.11275906889542062"/>
                  <c:y val="2.5868565926072281E-2"/>
                </c:manualLayout>
              </c:layout>
              <c:tx>
                <c:rich>
                  <a:bodyPr/>
                  <a:lstStyle/>
                  <a:p>
                    <a:fld id="{3748572A-9C75-439F-9FCF-028EF64E2D3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layout>
                    <c:manualLayout>
                      <c:w val="0.28052111627657272"/>
                      <c:h val="7.2851990265726904E-2"/>
                    </c:manualLayout>
                  </c15:layout>
                  <c15:dlblFieldTable/>
                  <c15:showDataLabelsRange val="1"/>
                </c:ext>
                <c:ext xmlns:c16="http://schemas.microsoft.com/office/drawing/2014/chart" uri="{C3380CC4-5D6E-409C-BE32-E72D297353CC}">
                  <c16:uniqueId val="{00000005-36A2-4FB0-9AA4-CE253E120BB4}"/>
                </c:ext>
              </c:extLst>
            </c:dLbl>
            <c:dLbl>
              <c:idx val="14"/>
              <c:layout>
                <c:manualLayout>
                  <c:x val="-3.4089982273622178E-2"/>
                  <c:y val="2.9101993448359561E-2"/>
                </c:manualLayout>
              </c:layout>
              <c:tx>
                <c:rich>
                  <a:bodyPr/>
                  <a:lstStyle/>
                  <a:p>
                    <a:fld id="{E394BE85-E4A2-4F28-9A6F-EF7065BE141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36A2-4FB0-9AA4-CE253E120BB4}"/>
                </c:ext>
              </c:extLst>
            </c:dLbl>
            <c:dLbl>
              <c:idx val="15"/>
              <c:layout>
                <c:manualLayout>
                  <c:x val="-3.8023338526325785E-2"/>
                  <c:y val="-1.6167646832669393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fld id="{07B9D20E-E4B3-43FE-B038-BAF0999047CF}" type="CELLRANGE">
                      <a:rPr lang="en-US"/>
                      <a:pPr>
                        <a:defRPr sz="800"/>
                      </a:pPr>
                      <a:t>[CELLRANGE]</a:t>
                    </a:fld>
                    <a:endParaRPr lang="en-GB"/>
                  </a:p>
                </c:rich>
              </c:tx>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0899781440059134"/>
                      <c:h val="6.9618435438131385E-2"/>
                    </c:manualLayout>
                  </c15:layout>
                  <c15:dlblFieldTable/>
                  <c15:showDataLabelsRange val="1"/>
                </c:ext>
                <c:ext xmlns:c16="http://schemas.microsoft.com/office/drawing/2014/chart" uri="{C3380CC4-5D6E-409C-BE32-E72D297353CC}">
                  <c16:uniqueId val="{00000017-36A2-4FB0-9AA4-CE253E120BB4}"/>
                </c:ext>
              </c:extLst>
            </c:dLbl>
            <c:dLbl>
              <c:idx val="16"/>
              <c:layout>
                <c:manualLayout>
                  <c:x val="-5.244612657480335E-3"/>
                  <c:y val="1.6167774137977566E-2"/>
                </c:manualLayout>
              </c:layout>
              <c:tx>
                <c:rich>
                  <a:bodyPr/>
                  <a:lstStyle/>
                  <a:p>
                    <a:fld id="{47DFF53D-3871-41F9-B54E-348086F07F03}"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6A2-4FB0-9AA4-CE253E120BB4}"/>
                </c:ext>
              </c:extLst>
            </c:dLbl>
            <c:dLbl>
              <c:idx val="17"/>
              <c:layout>
                <c:manualLayout>
                  <c:x val="-0.1809391366830716"/>
                  <c:y val="0"/>
                </c:manualLayout>
              </c:layout>
              <c:tx>
                <c:rich>
                  <a:bodyPr/>
                  <a:lstStyle/>
                  <a:p>
                    <a:fld id="{9EEEE5D4-EF5E-47B6-B4E1-DE74364C242E}"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36A2-4FB0-9AA4-CE253E120BB4}"/>
                </c:ext>
              </c:extLst>
            </c:dLbl>
            <c:dLbl>
              <c:idx val="18"/>
              <c:layout>
                <c:manualLayout>
                  <c:x val="-0.10226994682086658"/>
                  <c:y val="-4.2036212758741705E-2"/>
                </c:manualLayout>
              </c:layout>
              <c:tx>
                <c:rich>
                  <a:bodyPr/>
                  <a:lstStyle/>
                  <a:p>
                    <a:fld id="{215EF85F-77F6-4392-8D8A-1C94CB5E17A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6A2-4FB0-9AA4-CE253E120BB4}"/>
                </c:ext>
              </c:extLst>
            </c:dLbl>
            <c:dLbl>
              <c:idx val="19"/>
              <c:layout>
                <c:manualLayout>
                  <c:x val="-0.13898223542322891"/>
                  <c:y val="-5.9281153684971719E-17"/>
                </c:manualLayout>
              </c:layout>
              <c:tx>
                <c:rich>
                  <a:bodyPr/>
                  <a:lstStyle/>
                  <a:p>
                    <a:fld id="{B6C65CDA-FE00-4B39-BC6D-0FA8392DA6C9}"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36A2-4FB0-9AA4-CE253E120BB4}"/>
                </c:ext>
              </c:extLst>
            </c:dLbl>
            <c:dLbl>
              <c:idx val="20"/>
              <c:layout>
                <c:manualLayout>
                  <c:x val="-0.10751455947834687"/>
                  <c:y val="-3.8802657931146158E-2"/>
                </c:manualLayout>
              </c:layout>
              <c:tx>
                <c:rich>
                  <a:bodyPr/>
                  <a:lstStyle/>
                  <a:p>
                    <a:fld id="{904B08C0-7779-41BD-ADE3-A19D9FBBD756}"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6A2-4FB0-9AA4-CE253E120BB4}"/>
                </c:ext>
              </c:extLst>
            </c:dLbl>
            <c:dLbl>
              <c:idx val="21"/>
              <c:layout>
                <c:manualLayout>
                  <c:x val="-1.8356144301181269E-2"/>
                  <c:y val="3.8802657931146144E-2"/>
                </c:manualLayout>
              </c:layout>
              <c:tx>
                <c:rich>
                  <a:bodyPr/>
                  <a:lstStyle/>
                  <a:p>
                    <a:fld id="{5C736A6A-315E-49C1-8A0F-F371806208CD}"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6A2-4FB0-9AA4-CE253E120BB4}"/>
                </c:ext>
              </c:extLst>
            </c:dLbl>
            <c:dLbl>
              <c:idx val="22"/>
              <c:layout>
                <c:manualLayout>
                  <c:x val="-8.1502106620498522E-3"/>
                  <c:y val="-1.2934219310382068E-2"/>
                </c:manualLayout>
              </c:layout>
              <c:tx>
                <c:rich>
                  <a:bodyPr/>
                  <a:lstStyle/>
                  <a:p>
                    <a:fld id="{CF6B11BC-34DF-4E06-9A5D-2446A8DFCAA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6A2-4FB0-9AA4-CE253E120BB4}"/>
                </c:ext>
              </c:extLst>
            </c:dLbl>
            <c:dLbl>
              <c:idx val="23"/>
              <c:layout>
                <c:manualLayout>
                  <c:x val="-0.18356144301181174"/>
                  <c:y val="0"/>
                </c:manualLayout>
              </c:layout>
              <c:tx>
                <c:rich>
                  <a:bodyPr/>
                  <a:lstStyle/>
                  <a:p>
                    <a:fld id="{10DE775A-3535-436C-9C0B-8E5D220FD90B}" type="CELLRANGE">
                      <a:rPr lang="en-US"/>
                      <a:pPr/>
                      <a:t>[CELLRANGE]</a:t>
                    </a:fld>
                    <a:endParaRPr lang="en-GB"/>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6A2-4FB0-9AA4-CE253E120BB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Sheet1!$A$2:$A$25</c:f>
              <c:numCache>
                <c:formatCode>0%</c:formatCode>
                <c:ptCount val="24"/>
                <c:pt idx="0">
                  <c:v>0.13</c:v>
                </c:pt>
                <c:pt idx="1">
                  <c:v>0.1</c:v>
                </c:pt>
                <c:pt idx="2">
                  <c:v>0.15</c:v>
                </c:pt>
                <c:pt idx="3">
                  <c:v>0.28000000000000003</c:v>
                </c:pt>
                <c:pt idx="4">
                  <c:v>0.11</c:v>
                </c:pt>
                <c:pt idx="5">
                  <c:v>0.11</c:v>
                </c:pt>
                <c:pt idx="6">
                  <c:v>0.14000000000000001</c:v>
                </c:pt>
                <c:pt idx="7">
                  <c:v>0.13</c:v>
                </c:pt>
                <c:pt idx="8">
                  <c:v>0.12</c:v>
                </c:pt>
                <c:pt idx="9">
                  <c:v>0.15</c:v>
                </c:pt>
                <c:pt idx="10">
                  <c:v>0.14000000000000001</c:v>
                </c:pt>
                <c:pt idx="11">
                  <c:v>0.27</c:v>
                </c:pt>
                <c:pt idx="12">
                  <c:v>0.18</c:v>
                </c:pt>
                <c:pt idx="13">
                  <c:v>0.13</c:v>
                </c:pt>
                <c:pt idx="14">
                  <c:v>0.14000000000000001</c:v>
                </c:pt>
                <c:pt idx="15">
                  <c:v>0.13</c:v>
                </c:pt>
                <c:pt idx="16">
                  <c:v>0.19</c:v>
                </c:pt>
                <c:pt idx="17">
                  <c:v>0.13</c:v>
                </c:pt>
                <c:pt idx="18">
                  <c:v>0.13</c:v>
                </c:pt>
                <c:pt idx="19">
                  <c:v>0.12</c:v>
                </c:pt>
                <c:pt idx="20">
                  <c:v>0.1</c:v>
                </c:pt>
                <c:pt idx="21">
                  <c:v>0.18</c:v>
                </c:pt>
                <c:pt idx="22">
                  <c:v>0.23</c:v>
                </c:pt>
                <c:pt idx="23">
                  <c:v>0.12</c:v>
                </c:pt>
              </c:numCache>
            </c:numRef>
          </c:xVal>
          <c:yVal>
            <c:numRef>
              <c:f>Sheet1!$B$2:$B$25</c:f>
              <c:numCache>
                <c:formatCode>0%</c:formatCode>
                <c:ptCount val="24"/>
                <c:pt idx="0">
                  <c:v>0.36</c:v>
                </c:pt>
                <c:pt idx="1">
                  <c:v>0.32</c:v>
                </c:pt>
                <c:pt idx="2">
                  <c:v>0.45</c:v>
                </c:pt>
                <c:pt idx="3">
                  <c:v>0.39</c:v>
                </c:pt>
                <c:pt idx="4">
                  <c:v>0.34</c:v>
                </c:pt>
                <c:pt idx="5">
                  <c:v>0.33</c:v>
                </c:pt>
                <c:pt idx="6">
                  <c:v>0.44</c:v>
                </c:pt>
                <c:pt idx="7">
                  <c:v>0.45</c:v>
                </c:pt>
                <c:pt idx="8">
                  <c:v>0.46</c:v>
                </c:pt>
                <c:pt idx="9">
                  <c:v>0.52</c:v>
                </c:pt>
                <c:pt idx="10">
                  <c:v>0.43</c:v>
                </c:pt>
                <c:pt idx="11">
                  <c:v>0.45</c:v>
                </c:pt>
                <c:pt idx="12">
                  <c:v>0.51</c:v>
                </c:pt>
                <c:pt idx="13">
                  <c:v>0.39</c:v>
                </c:pt>
                <c:pt idx="14">
                  <c:v>0.42</c:v>
                </c:pt>
                <c:pt idx="15">
                  <c:v>0.26</c:v>
                </c:pt>
                <c:pt idx="16">
                  <c:v>0.47</c:v>
                </c:pt>
                <c:pt idx="17">
                  <c:v>0.41</c:v>
                </c:pt>
                <c:pt idx="18">
                  <c:v>0.47</c:v>
                </c:pt>
                <c:pt idx="19">
                  <c:v>0.43</c:v>
                </c:pt>
                <c:pt idx="20">
                  <c:v>0.28999999999999998</c:v>
                </c:pt>
                <c:pt idx="21">
                  <c:v>0.5</c:v>
                </c:pt>
                <c:pt idx="22">
                  <c:v>0.48</c:v>
                </c:pt>
                <c:pt idx="23">
                  <c:v>0.39</c:v>
                </c:pt>
              </c:numCache>
            </c:numRef>
          </c:yVal>
          <c:smooth val="0"/>
          <c:extLst>
            <c:ext xmlns:c15="http://schemas.microsoft.com/office/drawing/2012/chart" uri="{02D57815-91ED-43cb-92C2-25804820EDAC}">
              <c15:datalabelsRange>
                <c15:f>Sheet1!$C$2:$C$25</c15:f>
                <c15:dlblRangeCache>
                  <c:ptCount val="24"/>
                  <c:pt idx="0">
                    <c:v>Homeopathy</c:v>
                  </c:pt>
                  <c:pt idx="1">
                    <c:v>Pilates</c:v>
                  </c:pt>
                  <c:pt idx="2">
                    <c:v>A remote wellness retreat</c:v>
                  </c:pt>
                  <c:pt idx="3">
                    <c:v>A spa experience</c:v>
                  </c:pt>
                  <c:pt idx="4">
                    <c:v>Tai Chi</c:v>
                  </c:pt>
                  <c:pt idx="5">
                    <c:v>Yoga</c:v>
                  </c:pt>
                  <c:pt idx="6">
                    <c:v>Authentic craft workshop</c:v>
                  </c:pt>
                  <c:pt idx="7">
                    <c:v>Baking school</c:v>
                  </c:pt>
                  <c:pt idx="8">
                    <c:v>Cheese making class</c:v>
                  </c:pt>
                  <c:pt idx="9">
                    <c:v>Chocolate making class</c:v>
                  </c:pt>
                  <c:pt idx="10">
                    <c:v>Cookery class</c:v>
                  </c:pt>
                  <c:pt idx="11">
                    <c:v>Distillery or brewery experience</c:v>
                  </c:pt>
                  <c:pt idx="12">
                    <c:v>Experience life 'behind the scenes'</c:v>
                  </c:pt>
                  <c:pt idx="13">
                    <c:v>Foraging </c:v>
                  </c:pt>
                  <c:pt idx="14">
                    <c:v>Fossil hunting</c:v>
                  </c:pt>
                  <c:pt idx="15">
                    <c:v>Guided fishing </c:v>
                  </c:pt>
                  <c:pt idx="16">
                    <c:v>Guided nature experience</c:v>
                  </c:pt>
                  <c:pt idx="17">
                    <c:v>Mindfulness or meditation class</c:v>
                  </c:pt>
                  <c:pt idx="18">
                    <c:v>Photography class</c:v>
                  </c:pt>
                  <c:pt idx="19">
                    <c:v>Shadowing </c:v>
                  </c:pt>
                  <c:pt idx="20">
                    <c:v>Street art</c:v>
                  </c:pt>
                  <c:pt idx="21">
                    <c:v>Street food tour and tasting</c:v>
                  </c:pt>
                  <c:pt idx="22">
                    <c:v>Vineyard tour and tasting</c:v>
                  </c:pt>
                  <c:pt idx="23">
                    <c:v>Volunteering or working holiday</c:v>
                  </c:pt>
                </c15:dlblRangeCache>
              </c15:datalabelsRange>
            </c:ext>
            <c:ext xmlns:c16="http://schemas.microsoft.com/office/drawing/2014/chart" uri="{C3380CC4-5D6E-409C-BE32-E72D297353CC}">
              <c16:uniqueId val="{00000018-36A2-4FB0-9AA4-CE253E120BB4}"/>
            </c:ext>
          </c:extLst>
        </c:ser>
        <c:dLbls>
          <c:showLegendKey val="0"/>
          <c:showVal val="0"/>
          <c:showCatName val="0"/>
          <c:showSerName val="0"/>
          <c:showPercent val="0"/>
          <c:showBubbleSize val="0"/>
        </c:dLbls>
        <c:axId val="724997208"/>
        <c:axId val="725002784"/>
      </c:scatterChart>
      <c:valAx>
        <c:axId val="724997208"/>
        <c:scaling>
          <c:orientation val="minMax"/>
          <c:max val="0.29000000000000004"/>
          <c:min val="7.0000000000000007E-2"/>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53"/>
          <c:min val="0.25"/>
        </c:scaling>
        <c:delete val="0"/>
        <c:axPos val="l"/>
        <c:numFmt formatCode="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775866895272745"/>
          <c:y val="8.3648687488024523E-2"/>
          <c:w val="0.55214618126196569"/>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36F8-4C64-9822-C1BA2B1DB6B6}"/>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3-36F8-4C64-9822-C1BA2B1DB6B6}"/>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5-36F8-4C64-9822-C1BA2B1DB6B6}"/>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36F8-4C64-9822-C1BA2B1DB6B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c:v>
                </c:pt>
                <c:pt idx="1">
                  <c:v>Netherlands</c:v>
                </c:pt>
                <c:pt idx="2">
                  <c:v>Italy</c:v>
                </c:pt>
                <c:pt idx="3">
                  <c:v>Germany</c:v>
                </c:pt>
                <c:pt idx="5">
                  <c:v>UK - 7</c:v>
                </c:pt>
              </c:strCache>
            </c:strRef>
          </c:cat>
          <c:val>
            <c:numRef>
              <c:f>Sheet1!$B$2:$B$7</c:f>
              <c:numCache>
                <c:formatCode>0%</c:formatCode>
                <c:ptCount val="6"/>
                <c:pt idx="0">
                  <c:v>0.28000000000000003</c:v>
                </c:pt>
                <c:pt idx="1">
                  <c:v>0.19</c:v>
                </c:pt>
                <c:pt idx="2">
                  <c:v>0.18</c:v>
                </c:pt>
                <c:pt idx="3">
                  <c:v>0.13</c:v>
                </c:pt>
                <c:pt idx="5">
                  <c:v>0.1</c:v>
                </c:pt>
              </c:numCache>
            </c:numRef>
          </c:val>
          <c:extLst>
            <c:ext xmlns:c16="http://schemas.microsoft.com/office/drawing/2014/chart" uri="{C3380CC4-5D6E-409C-BE32-E72D297353CC}">
              <c16:uniqueId val="{00000008-36F8-4C64-9822-C1BA2B1DB6B6}"/>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Create memories</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2"/>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0-7FEF-4E76-97B5-9A930FA619FA}"/>
              </c:ext>
            </c:extLst>
          </c:dPt>
          <c:dPt>
            <c:idx val="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2-7FEF-4E76-97B5-9A930FA619FA}"/>
              </c:ext>
            </c:extLst>
          </c:dPt>
          <c:dPt>
            <c:idx val="4"/>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1-7FEF-4E76-97B5-9A930FA619FA}"/>
              </c:ext>
            </c:extLst>
          </c:dPt>
          <c:dPt>
            <c:idx val="5"/>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3-7FEF-4E76-97B5-9A930FA619FA}"/>
              </c:ext>
            </c:extLst>
          </c:dPt>
          <c:dPt>
            <c:idx val="6"/>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0-84FD-4D63-983E-9375CE57D2B7}"/>
              </c:ext>
            </c:extLst>
          </c:dPt>
          <c:dPt>
            <c:idx val="8"/>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1-84FD-4D63-983E-9375CE57D2B7}"/>
              </c:ext>
            </c:extLst>
          </c:dPt>
          <c:dPt>
            <c:idx val="10"/>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2-84FD-4D63-983E-9375CE57D2B7}"/>
              </c:ext>
            </c:extLst>
          </c:dPt>
          <c:dPt>
            <c:idx val="13"/>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3-84FD-4D63-983E-9375CE57D2B7}"/>
              </c:ext>
            </c:extLst>
          </c:dPt>
          <c:xVal>
            <c:numRef>
              <c:f>Sheet1!$A$2:$A$25</c:f>
              <c:numCache>
                <c:formatCode>0.00%</c:formatCode>
                <c:ptCount val="24"/>
                <c:pt idx="0">
                  <c:v>0.16871704745169999</c:v>
                </c:pt>
                <c:pt idx="1">
                  <c:v>0.1013460015835</c:v>
                </c:pt>
                <c:pt idx="2">
                  <c:v>0.1692103516921</c:v>
                </c:pt>
                <c:pt idx="3">
                  <c:v>0.13343677269199999</c:v>
                </c:pt>
                <c:pt idx="4">
                  <c:v>0.1114206128134</c:v>
                </c:pt>
                <c:pt idx="5">
                  <c:v>0.1602671118531</c:v>
                </c:pt>
                <c:pt idx="6">
                  <c:v>0.20797342192689999</c:v>
                </c:pt>
                <c:pt idx="7">
                  <c:v>0.16887944768989999</c:v>
                </c:pt>
                <c:pt idx="8">
                  <c:v>0.18944365192580001</c:v>
                </c:pt>
                <c:pt idx="9">
                  <c:v>0.1946755407654</c:v>
                </c:pt>
                <c:pt idx="10">
                  <c:v>0.44800275482090002</c:v>
                </c:pt>
                <c:pt idx="11">
                  <c:v>0.235595390525</c:v>
                </c:pt>
                <c:pt idx="12">
                  <c:v>0.26854838709680001</c:v>
                </c:pt>
                <c:pt idx="13">
                  <c:v>0.2302515054906</c:v>
                </c:pt>
                <c:pt idx="14">
                  <c:v>0.2365900383142</c:v>
                </c:pt>
                <c:pt idx="15">
                  <c:v>0.2390213299875</c:v>
                </c:pt>
                <c:pt idx="16">
                  <c:v>0.27163280662150002</c:v>
                </c:pt>
                <c:pt idx="17">
                  <c:v>0.1381818181818</c:v>
                </c:pt>
                <c:pt idx="18">
                  <c:v>0.1153846153846</c:v>
                </c:pt>
                <c:pt idx="19">
                  <c:v>0.1031664964249</c:v>
                </c:pt>
                <c:pt idx="20">
                  <c:v>0.11553344389170001</c:v>
                </c:pt>
                <c:pt idx="21">
                  <c:v>6.3465553235909994E-2</c:v>
                </c:pt>
                <c:pt idx="22">
                  <c:v>0.10608856088559999</c:v>
                </c:pt>
                <c:pt idx="23">
                  <c:v>0.12786885245900001</c:v>
                </c:pt>
              </c:numCache>
            </c:numRef>
          </c:xVal>
          <c:yVal>
            <c:numRef>
              <c:f>Sheet1!$B$2:$B$25</c:f>
              <c:numCache>
                <c:formatCode>0.00%</c:formatCode>
                <c:ptCount val="24"/>
                <c:pt idx="0">
                  <c:v>0.25483304042179999</c:v>
                </c:pt>
                <c:pt idx="1">
                  <c:v>0.2763262074426</c:v>
                </c:pt>
                <c:pt idx="2">
                  <c:v>0.2448573324486</c:v>
                </c:pt>
                <c:pt idx="3">
                  <c:v>0.2304111714507</c:v>
                </c:pt>
                <c:pt idx="4">
                  <c:v>0.22214484679669999</c:v>
                </c:pt>
                <c:pt idx="5">
                  <c:v>0.2278797996661</c:v>
                </c:pt>
                <c:pt idx="6">
                  <c:v>0.28471760797340001</c:v>
                </c:pt>
                <c:pt idx="7">
                  <c:v>0.23420074349440001</c:v>
                </c:pt>
                <c:pt idx="8">
                  <c:v>0.26676176890160003</c:v>
                </c:pt>
                <c:pt idx="9">
                  <c:v>0.29062673322240001</c:v>
                </c:pt>
                <c:pt idx="10">
                  <c:v>0.32300275482090002</c:v>
                </c:pt>
                <c:pt idx="11">
                  <c:v>0.26120358514719999</c:v>
                </c:pt>
                <c:pt idx="12">
                  <c:v>0.27903225806449999</c:v>
                </c:pt>
                <c:pt idx="13">
                  <c:v>0.33333333333330001</c:v>
                </c:pt>
                <c:pt idx="14">
                  <c:v>0.24616858237549999</c:v>
                </c:pt>
                <c:pt idx="15">
                  <c:v>0.27038895859470002</c:v>
                </c:pt>
                <c:pt idx="16">
                  <c:v>0.26937547027839998</c:v>
                </c:pt>
                <c:pt idx="17">
                  <c:v>0.16969696969699999</c:v>
                </c:pt>
                <c:pt idx="18">
                  <c:v>0.1655011655012</c:v>
                </c:pt>
                <c:pt idx="19">
                  <c:v>0.1756894790603</c:v>
                </c:pt>
                <c:pt idx="20">
                  <c:v>0.2520729684909</c:v>
                </c:pt>
                <c:pt idx="21">
                  <c:v>0.2045929018789</c:v>
                </c:pt>
                <c:pt idx="22">
                  <c:v>0.20110701107010001</c:v>
                </c:pt>
                <c:pt idx="23">
                  <c:v>0.18360655737699999</c:v>
                </c:pt>
              </c:numCache>
            </c:numRef>
          </c:yVal>
          <c:smooth val="0"/>
          <c:extLst>
            <c:ext xmlns:c16="http://schemas.microsoft.com/office/drawing/2014/chart" uri="{C3380CC4-5D6E-409C-BE32-E72D297353CC}">
              <c16:uniqueId val="{00000004-84FD-4D63-983E-9375CE57D2B7}"/>
            </c:ext>
          </c:extLst>
        </c:ser>
        <c:dLbls>
          <c:showLegendKey val="0"/>
          <c:showVal val="0"/>
          <c:showCatName val="0"/>
          <c:showSerName val="0"/>
          <c:showPercent val="0"/>
          <c:showBubbleSize val="0"/>
        </c:dLbls>
        <c:axId val="724997208"/>
        <c:axId val="725002784"/>
      </c:scatterChart>
      <c:valAx>
        <c:axId val="724997208"/>
        <c:scaling>
          <c:orientation val="minMax"/>
          <c:max val="0.45"/>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35000000000000003"/>
          <c:min val="0.14000000000000001"/>
        </c:scaling>
        <c:delete val="0"/>
        <c:axPos val="l"/>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Must do experience in England</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2"/>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0-01E4-4AF6-9F90-A15E8640C387}"/>
              </c:ext>
            </c:extLst>
          </c:dPt>
          <c:dPt>
            <c:idx val="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1-01E4-4AF6-9F90-A15E8640C387}"/>
              </c:ext>
            </c:extLst>
          </c:dPt>
          <c:dPt>
            <c:idx val="4"/>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2-01E4-4AF6-9F90-A15E8640C387}"/>
              </c:ext>
            </c:extLst>
          </c:dPt>
          <c:dPt>
            <c:idx val="5"/>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3-01E4-4AF6-9F90-A15E8640C387}"/>
              </c:ext>
            </c:extLst>
          </c:dPt>
          <c:dPt>
            <c:idx val="6"/>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4-01E4-4AF6-9F90-A15E8640C387}"/>
              </c:ext>
            </c:extLst>
          </c:dPt>
          <c:dPt>
            <c:idx val="8"/>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5-01E4-4AF6-9F90-A15E8640C387}"/>
              </c:ext>
            </c:extLst>
          </c:dPt>
          <c:dPt>
            <c:idx val="10"/>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6-01E4-4AF6-9F90-A15E8640C387}"/>
              </c:ext>
            </c:extLst>
          </c:dPt>
          <c:dPt>
            <c:idx val="13"/>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7-01E4-4AF6-9F90-A15E8640C387}"/>
              </c:ext>
            </c:extLst>
          </c:dPt>
          <c:xVal>
            <c:numRef>
              <c:f>Sheet1!$A$2:$A$25</c:f>
              <c:numCache>
                <c:formatCode>0%</c:formatCode>
                <c:ptCount val="24"/>
                <c:pt idx="0">
                  <c:v>0.2504393673111</c:v>
                </c:pt>
                <c:pt idx="1">
                  <c:v>0.19319081551860001</c:v>
                </c:pt>
                <c:pt idx="2">
                  <c:v>0.24087591240879999</c:v>
                </c:pt>
                <c:pt idx="3">
                  <c:v>0.27385570209459997</c:v>
                </c:pt>
                <c:pt idx="4">
                  <c:v>0.1824512534819</c:v>
                </c:pt>
                <c:pt idx="5">
                  <c:v>0.2295492487479</c:v>
                </c:pt>
                <c:pt idx="6">
                  <c:v>0.2714285714286</c:v>
                </c:pt>
                <c:pt idx="7">
                  <c:v>0.19755708975040001</c:v>
                </c:pt>
                <c:pt idx="8">
                  <c:v>0.32981455064190002</c:v>
                </c:pt>
                <c:pt idx="9">
                  <c:v>0.1619523017194</c:v>
                </c:pt>
                <c:pt idx="10">
                  <c:v>0.33884297520660001</c:v>
                </c:pt>
                <c:pt idx="11">
                  <c:v>0.23431498079390001</c:v>
                </c:pt>
                <c:pt idx="12">
                  <c:v>0.22258064516129999</c:v>
                </c:pt>
                <c:pt idx="13">
                  <c:v>0.26177825008860001</c:v>
                </c:pt>
                <c:pt idx="14">
                  <c:v>0.2289272030651</c:v>
                </c:pt>
                <c:pt idx="15">
                  <c:v>0.2321204516939</c:v>
                </c:pt>
                <c:pt idx="16">
                  <c:v>0.27765237020319999</c:v>
                </c:pt>
                <c:pt idx="17">
                  <c:v>0.20242424242420001</c:v>
                </c:pt>
                <c:pt idx="18">
                  <c:v>0.22494172494170001</c:v>
                </c:pt>
                <c:pt idx="19">
                  <c:v>0.20939734422879999</c:v>
                </c:pt>
                <c:pt idx="20">
                  <c:v>0.1896075179657</c:v>
                </c:pt>
                <c:pt idx="21">
                  <c:v>0.11273486430059999</c:v>
                </c:pt>
                <c:pt idx="22">
                  <c:v>0.18634686346859999</c:v>
                </c:pt>
                <c:pt idx="23">
                  <c:v>0.20218579234969999</c:v>
                </c:pt>
              </c:numCache>
            </c:numRef>
          </c:xVal>
          <c:yVal>
            <c:numRef>
              <c:f>Sheet1!$B$2:$B$25</c:f>
              <c:numCache>
                <c:formatCode>0.00%</c:formatCode>
                <c:ptCount val="24"/>
                <c:pt idx="0">
                  <c:v>0.1274165202109</c:v>
                </c:pt>
                <c:pt idx="1">
                  <c:v>0.1092636579572</c:v>
                </c:pt>
                <c:pt idx="2">
                  <c:v>8.6927670869279994E-2</c:v>
                </c:pt>
                <c:pt idx="3">
                  <c:v>8.6113266097749996E-2</c:v>
                </c:pt>
                <c:pt idx="4">
                  <c:v>8.2869080779939999E-2</c:v>
                </c:pt>
                <c:pt idx="5">
                  <c:v>0.1035058430718</c:v>
                </c:pt>
                <c:pt idx="6">
                  <c:v>0.14053156146179999</c:v>
                </c:pt>
                <c:pt idx="7">
                  <c:v>8.8688263409450005E-2</c:v>
                </c:pt>
                <c:pt idx="8">
                  <c:v>0.19657631954349999</c:v>
                </c:pt>
                <c:pt idx="9">
                  <c:v>8.0976150859680004E-2</c:v>
                </c:pt>
                <c:pt idx="10">
                  <c:v>0.16632231404959999</c:v>
                </c:pt>
                <c:pt idx="11">
                  <c:v>0.1248399487836</c:v>
                </c:pt>
                <c:pt idx="12">
                  <c:v>0.1177419354839</c:v>
                </c:pt>
                <c:pt idx="13">
                  <c:v>0.13567127169679999</c:v>
                </c:pt>
                <c:pt idx="14">
                  <c:v>0.1015325670498</c:v>
                </c:pt>
                <c:pt idx="15">
                  <c:v>0.1524466750314</c:v>
                </c:pt>
                <c:pt idx="16">
                  <c:v>9.1798344620019998E-2</c:v>
                </c:pt>
                <c:pt idx="17">
                  <c:v>0.1139393939394</c:v>
                </c:pt>
                <c:pt idx="18">
                  <c:v>0.1142191142191</c:v>
                </c:pt>
                <c:pt idx="19">
                  <c:v>9.1930541368740001E-2</c:v>
                </c:pt>
                <c:pt idx="20">
                  <c:v>9.9502487562190003E-2</c:v>
                </c:pt>
                <c:pt idx="21">
                  <c:v>6.4718162839249999E-2</c:v>
                </c:pt>
                <c:pt idx="22">
                  <c:v>0.1014760147601</c:v>
                </c:pt>
                <c:pt idx="23">
                  <c:v>0.12677595628419999</c:v>
                </c:pt>
              </c:numCache>
            </c:numRef>
          </c:yVal>
          <c:smooth val="0"/>
          <c:extLst>
            <c:ext xmlns:c16="http://schemas.microsoft.com/office/drawing/2014/chart" uri="{C3380CC4-5D6E-409C-BE32-E72D297353CC}">
              <c16:uniqueId val="{00000008-01E4-4AF6-9F90-A15E8640C387}"/>
            </c:ext>
          </c:extLst>
        </c:ser>
        <c:dLbls>
          <c:showLegendKey val="0"/>
          <c:showVal val="0"/>
          <c:showCatName val="0"/>
          <c:showSerName val="0"/>
          <c:showPercent val="0"/>
          <c:showBubbleSize val="0"/>
        </c:dLbls>
        <c:axId val="724997208"/>
        <c:axId val="725002784"/>
      </c:scatterChart>
      <c:valAx>
        <c:axId val="724997208"/>
        <c:scaling>
          <c:orientation val="minMax"/>
          <c:max val="0.35000000000000003"/>
          <c:min val="0.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2"/>
          <c:min val="5.000000000000001E-2"/>
        </c:scaling>
        <c:delete val="1"/>
        <c:axPos val="l"/>
        <c:numFmt formatCode="0.00%" sourceLinked="1"/>
        <c:majorTickMark val="out"/>
        <c:minorTickMark val="none"/>
        <c:tickLblPos val="nextTo"/>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07421657748427E-2"/>
          <c:y val="3.9466064920541284E-2"/>
          <c:w val="0.76090119454022498"/>
          <c:h val="0.70501813911548217"/>
        </c:manualLayout>
      </c:layout>
      <c:barChart>
        <c:barDir val="col"/>
        <c:grouping val="clustered"/>
        <c:varyColors val="0"/>
        <c:ser>
          <c:idx val="2"/>
          <c:order val="0"/>
          <c:tx>
            <c:strRef>
              <c:f>Sheet1!$B$1</c:f>
              <c:strCache>
                <c:ptCount val="1"/>
                <c:pt idx="0">
                  <c:v>In the capital city</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Cookery class</c:v>
                </c:pt>
                <c:pt idx="1">
                  <c:v>Baking school</c:v>
                </c:pt>
                <c:pt idx="2">
                  <c:v>Chocolate making class</c:v>
                </c:pt>
                <c:pt idx="3">
                  <c:v>Cheese making class</c:v>
                </c:pt>
              </c:strCache>
            </c:strRef>
          </c:cat>
          <c:val>
            <c:numRef>
              <c:f>Sheet1!$B$2:$B$25</c:f>
              <c:numCache>
                <c:formatCode>0%</c:formatCode>
                <c:ptCount val="4"/>
                <c:pt idx="0">
                  <c:v>0.32514930325149999</c:v>
                </c:pt>
                <c:pt idx="1">
                  <c:v>0.29325058184640002</c:v>
                </c:pt>
                <c:pt idx="2">
                  <c:v>0.28760445682449998</c:v>
                </c:pt>
                <c:pt idx="3">
                  <c:v>0.14106844741239999</c:v>
                </c:pt>
              </c:numCache>
            </c:numRef>
          </c:val>
          <c:extLst>
            <c:ext xmlns:c16="http://schemas.microsoft.com/office/drawing/2014/chart" uri="{C3380CC4-5D6E-409C-BE32-E72D297353CC}">
              <c16:uniqueId val="{00000000-D23A-4B4E-BBCE-68B070BCEDD9}"/>
            </c:ext>
          </c:extLst>
        </c:ser>
        <c:ser>
          <c:idx val="0"/>
          <c:order val="1"/>
          <c:tx>
            <c:strRef>
              <c:f>Sheet1!$C$1</c:f>
              <c:strCache>
                <c:ptCount val="1"/>
                <c:pt idx="0">
                  <c:v>In another large town/city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Cookery class</c:v>
                </c:pt>
                <c:pt idx="1">
                  <c:v>Baking school</c:v>
                </c:pt>
                <c:pt idx="2">
                  <c:v>Chocolate making class</c:v>
                </c:pt>
                <c:pt idx="3">
                  <c:v>Cheese making class</c:v>
                </c:pt>
              </c:strCache>
            </c:strRef>
          </c:cat>
          <c:val>
            <c:numRef>
              <c:f>Sheet1!$C$2:$C$25</c:f>
              <c:numCache>
                <c:formatCode>0%</c:formatCode>
                <c:ptCount val="4"/>
                <c:pt idx="0">
                  <c:v>0.2136695421367</c:v>
                </c:pt>
                <c:pt idx="1">
                  <c:v>0.20170674941819999</c:v>
                </c:pt>
                <c:pt idx="2">
                  <c:v>0.19080779944289999</c:v>
                </c:pt>
                <c:pt idx="3">
                  <c:v>0.12604340567610001</c:v>
                </c:pt>
              </c:numCache>
            </c:numRef>
          </c:val>
          <c:extLst>
            <c:ext xmlns:c16="http://schemas.microsoft.com/office/drawing/2014/chart" uri="{C3380CC4-5D6E-409C-BE32-E72D297353CC}">
              <c16:uniqueId val="{00000001-D23A-4B4E-BBCE-68B070BCEDD9}"/>
            </c:ext>
          </c:extLst>
        </c:ser>
        <c:ser>
          <c:idx val="1"/>
          <c:order val="2"/>
          <c:tx>
            <c:strRef>
              <c:f>Sheet1!$D$1</c:f>
              <c:strCache>
                <c:ptCount val="1"/>
                <c:pt idx="0">
                  <c:v>In a smaller town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Cookery class</c:v>
                </c:pt>
                <c:pt idx="1">
                  <c:v>Baking school</c:v>
                </c:pt>
                <c:pt idx="2">
                  <c:v>Chocolate making class</c:v>
                </c:pt>
                <c:pt idx="3">
                  <c:v>Cheese making class</c:v>
                </c:pt>
              </c:strCache>
            </c:strRef>
          </c:cat>
          <c:val>
            <c:numRef>
              <c:f>Sheet1!$D$2:$D$25</c:f>
              <c:numCache>
                <c:formatCode>0%</c:formatCode>
                <c:ptCount val="4"/>
                <c:pt idx="0">
                  <c:v>0.21632382216320001</c:v>
                </c:pt>
                <c:pt idx="1">
                  <c:v>0.22420480993020001</c:v>
                </c:pt>
                <c:pt idx="2">
                  <c:v>0.1984679665738</c:v>
                </c:pt>
                <c:pt idx="3">
                  <c:v>0.2829716193656</c:v>
                </c:pt>
              </c:numCache>
            </c:numRef>
          </c:val>
          <c:extLst>
            <c:ext xmlns:c16="http://schemas.microsoft.com/office/drawing/2014/chart" uri="{C3380CC4-5D6E-409C-BE32-E72D297353CC}">
              <c16:uniqueId val="{00000002-D23A-4B4E-BBCE-68B070BCEDD9}"/>
            </c:ext>
          </c:extLst>
        </c:ser>
        <c:ser>
          <c:idx val="3"/>
          <c:order val="3"/>
          <c:tx>
            <c:strRef>
              <c:f>Sheet1!$E$1</c:f>
              <c:strCache>
                <c:ptCount val="1"/>
                <c:pt idx="0">
                  <c:v>In a rural area/countryside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Cookery class</c:v>
                </c:pt>
                <c:pt idx="1">
                  <c:v>Baking school</c:v>
                </c:pt>
                <c:pt idx="2">
                  <c:v>Chocolate making class</c:v>
                </c:pt>
                <c:pt idx="3">
                  <c:v>Cheese making class</c:v>
                </c:pt>
              </c:strCache>
            </c:strRef>
          </c:cat>
          <c:val>
            <c:numRef>
              <c:f>Sheet1!$E$2:$E$25</c:f>
              <c:numCache>
                <c:formatCode>0%</c:formatCode>
                <c:ptCount val="4"/>
                <c:pt idx="0">
                  <c:v>0.23755806237560001</c:v>
                </c:pt>
                <c:pt idx="1">
                  <c:v>0.20791311093869999</c:v>
                </c:pt>
                <c:pt idx="2">
                  <c:v>0.15320334261839999</c:v>
                </c:pt>
                <c:pt idx="3">
                  <c:v>0.35225375626040001</c:v>
                </c:pt>
              </c:numCache>
            </c:numRef>
          </c:val>
          <c:extLst>
            <c:ext xmlns:c16="http://schemas.microsoft.com/office/drawing/2014/chart" uri="{C3380CC4-5D6E-409C-BE32-E72D297353CC}">
              <c16:uniqueId val="{00000003-D23A-4B4E-BBCE-68B070BCEDD9}"/>
            </c:ext>
          </c:extLst>
        </c:ser>
        <c:ser>
          <c:idx val="4"/>
          <c:order val="4"/>
          <c:tx>
            <c:strRef>
              <c:f>Sheet1!$F$1</c:f>
              <c:strCache>
                <c:ptCount val="1"/>
                <c:pt idx="0">
                  <c:v>On the coast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4"/>
                <c:pt idx="0">
                  <c:v>Cookery class</c:v>
                </c:pt>
                <c:pt idx="1">
                  <c:v>Baking school</c:v>
                </c:pt>
                <c:pt idx="2">
                  <c:v>Chocolate making class</c:v>
                </c:pt>
                <c:pt idx="3">
                  <c:v>Cheese making class</c:v>
                </c:pt>
              </c:strCache>
            </c:strRef>
          </c:cat>
          <c:val>
            <c:numRef>
              <c:f>Sheet1!$F$2:$F$25</c:f>
              <c:numCache>
                <c:formatCode>0%</c:formatCode>
                <c:ptCount val="4"/>
                <c:pt idx="0">
                  <c:v>0.16323822163240001</c:v>
                </c:pt>
                <c:pt idx="1">
                  <c:v>0.14274631497279999</c:v>
                </c:pt>
                <c:pt idx="2">
                  <c:v>0.108635097493</c:v>
                </c:pt>
                <c:pt idx="3">
                  <c:v>0.12687813021700001</c:v>
                </c:pt>
              </c:numCache>
            </c:numRef>
          </c:val>
          <c:extLst>
            <c:ext xmlns:c16="http://schemas.microsoft.com/office/drawing/2014/chart" uri="{C3380CC4-5D6E-409C-BE32-E72D297353CC}">
              <c16:uniqueId val="{00000004-D23A-4B4E-BBCE-68B070BCEDD9}"/>
            </c:ext>
          </c:extLst>
        </c:ser>
        <c:dLbls>
          <c:showLegendKey val="0"/>
          <c:showVal val="0"/>
          <c:showCatName val="0"/>
          <c:showSerName val="0"/>
          <c:showPercent val="0"/>
          <c:showBubbleSize val="0"/>
        </c:dLbls>
        <c:gapWidth val="42"/>
        <c:overlap val="11"/>
        <c:axId val="1224925192"/>
        <c:axId val="1224925848"/>
      </c:barChart>
      <c:catAx>
        <c:axId val="1224925192"/>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0.8"/>
          <c:min val="0"/>
        </c:scaling>
        <c:delete val="1"/>
        <c:axPos val="l"/>
        <c:numFmt formatCode="0%" sourceLinked="1"/>
        <c:majorTickMark val="out"/>
        <c:minorTickMark val="none"/>
        <c:tickLblPos val="nextTo"/>
        <c:crossAx val="1224925192"/>
        <c:crosses val="autoZero"/>
        <c:crossBetween val="between"/>
      </c:valAx>
      <c:spPr>
        <a:noFill/>
        <a:ln>
          <a:noFill/>
        </a:ln>
        <a:effectLst/>
      </c:spPr>
    </c:plotArea>
    <c:legend>
      <c:legendPos val="b"/>
      <c:layout>
        <c:manualLayout>
          <c:xMode val="edge"/>
          <c:yMode val="edge"/>
          <c:x val="0.78258338622704837"/>
          <c:y val="5.7159708096546219E-2"/>
          <c:w val="0.21619954368449043"/>
          <c:h val="0.817995994715540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46-4B7D-936C-25C260897073}"/>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446-4B7D-936C-25C260897073}"/>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9446-4B7D-936C-25C2608970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46-4B7D-936C-25C260897073}"/>
              </c:ext>
            </c:extLst>
          </c:dPt>
          <c:dLbls>
            <c:dLbl>
              <c:idx val="0"/>
              <c:layout>
                <c:manualLayout>
                  <c:x val="-0.10939799075105543"/>
                  <c:y val="9.529984348044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446-4B7D-936C-25C2608970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0.23230490018149999</c:v>
                </c:pt>
                <c:pt idx="1">
                  <c:v>0.39836660617059999</c:v>
                </c:pt>
                <c:pt idx="2">
                  <c:v>0.2214156079855</c:v>
                </c:pt>
                <c:pt idx="3">
                  <c:v>0.14791288566239999</c:v>
                </c:pt>
              </c:numCache>
            </c:numRef>
          </c:val>
          <c:extLst>
            <c:ext xmlns:c16="http://schemas.microsoft.com/office/drawing/2014/chart" uri="{C3380CC4-5D6E-409C-BE32-E72D297353CC}">
              <c16:uniqueId val="{00000008-9446-4B7D-936C-25C260897073}"/>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63621648003988851"/>
          <c:y val="0.28515334917570179"/>
          <c:w val="0.36313041402000751"/>
          <c:h val="0.4841038398702144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4A-4565-8DB8-9D8908971318}"/>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BB4A-4565-8DB8-9D8908971318}"/>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BB4A-4565-8DB8-9D89089713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4A-4565-8DB8-9D8908971318}"/>
              </c:ext>
            </c:extLst>
          </c:dPt>
          <c:dLbls>
            <c:dLbl>
              <c:idx val="0"/>
              <c:layout>
                <c:manualLayout>
                  <c:x val="-0.1135701011457535"/>
                  <c:y val="0.1134366895543191"/>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B4A-4565-8DB8-9D89089713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0.19139966273190001</c:v>
                </c:pt>
                <c:pt idx="1">
                  <c:v>0.35581787521079999</c:v>
                </c:pt>
                <c:pt idx="2">
                  <c:v>0.21163575042159999</c:v>
                </c:pt>
                <c:pt idx="3">
                  <c:v>0.24114671163580001</c:v>
                </c:pt>
              </c:numCache>
            </c:numRef>
          </c:val>
          <c:extLst>
            <c:ext xmlns:c16="http://schemas.microsoft.com/office/drawing/2014/chart" uri="{C3380CC4-5D6E-409C-BE32-E72D297353CC}">
              <c16:uniqueId val="{00000008-BB4A-4565-8DB8-9D89089713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54-404E-98B1-F463BEBD86AE}"/>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F54-404E-98B1-F463BEBD86AE}"/>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9F54-404E-98B1-F463BEBD86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54-404E-98B1-F463BEBD86AE}"/>
              </c:ext>
            </c:extLst>
          </c:dPt>
          <c:dLbls>
            <c:dLbl>
              <c:idx val="0"/>
              <c:layout>
                <c:manualLayout>
                  <c:x val="-0.1260864323298477"/>
                  <c:y val="8.16972089250419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F54-404E-98B1-F463BEBD86A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0.290053151101</c:v>
                </c:pt>
                <c:pt idx="1">
                  <c:v>0.40470766894459997</c:v>
                </c:pt>
                <c:pt idx="2">
                  <c:v>0.15641609719060001</c:v>
                </c:pt>
                <c:pt idx="3">
                  <c:v>0.14882308276389999</c:v>
                </c:pt>
              </c:numCache>
            </c:numRef>
          </c:val>
          <c:extLst>
            <c:ext xmlns:c16="http://schemas.microsoft.com/office/drawing/2014/chart" uri="{C3380CC4-5D6E-409C-BE32-E72D297353CC}">
              <c16:uniqueId val="{00000008-9F54-404E-98B1-F463BEBD86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28-4317-ABC6-FB36B24A6AAA}"/>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BB28-4317-ABC6-FB36B24A6AAA}"/>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BB28-4317-ABC6-FB36B24A6A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28-4317-ABC6-FB36B24A6AAA}"/>
              </c:ext>
            </c:extLst>
          </c:dPt>
          <c:dLbls>
            <c:dLbl>
              <c:idx val="0"/>
              <c:layout>
                <c:manualLayout>
                  <c:x val="-7.1848997198772885E-2"/>
                  <c:y val="0.1089024780358509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B28-4317-ABC6-FB36B24A6A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0.2011535688536</c:v>
                </c:pt>
                <c:pt idx="1">
                  <c:v>0.36481614996400002</c:v>
                </c:pt>
                <c:pt idx="2">
                  <c:v>0.2213410237924</c:v>
                </c:pt>
                <c:pt idx="3">
                  <c:v>0.2126892573901</c:v>
                </c:pt>
              </c:numCache>
            </c:numRef>
          </c:val>
          <c:extLst>
            <c:ext xmlns:c16="http://schemas.microsoft.com/office/drawing/2014/chart" uri="{C3380CC4-5D6E-409C-BE32-E72D297353CC}">
              <c16:uniqueId val="{00000008-BB28-4317-ABC6-FB36B24A6A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r>
              <a:rPr lang="en-GB" sz="1050" b="1" kern="1200" dirty="0">
                <a:solidFill>
                  <a:schemeClr val="tx1"/>
                </a:solidFill>
                <a:latin typeface="+mn-lt"/>
                <a:ea typeface="+mn-ea"/>
                <a:cs typeface="+mn-cs"/>
              </a:rPr>
              <a:t>Influence of experience on holiday destination</a:t>
            </a:r>
          </a:p>
        </c:rich>
      </c:tx>
      <c:layout>
        <c:manualLayout>
          <c:xMode val="edge"/>
          <c:yMode val="edge"/>
          <c:x val="0.32850045045952775"/>
          <c:y val="1.9768106450449648E-3"/>
        </c:manualLayout>
      </c:layout>
      <c:overlay val="0"/>
      <c:spPr>
        <a:noFill/>
        <a:ln>
          <a:noFill/>
        </a:ln>
        <a:effectLst/>
      </c:spPr>
      <c:txPr>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endParaRPr lang="en-US"/>
        </a:p>
      </c:txPr>
    </c:title>
    <c:autoTitleDeleted val="0"/>
    <c:plotArea>
      <c:layout>
        <c:manualLayout>
          <c:layoutTarget val="inner"/>
          <c:xMode val="edge"/>
          <c:yMode val="edge"/>
          <c:x val="3.8263196461835826E-2"/>
          <c:y val="0.12544069996661414"/>
          <c:w val="0.8863770231370236"/>
          <c:h val="0.5804977785992167"/>
        </c:manualLayout>
      </c:layout>
      <c:barChart>
        <c:barDir val="col"/>
        <c:grouping val="percentStacked"/>
        <c:varyColors val="0"/>
        <c:ser>
          <c:idx val="0"/>
          <c:order val="0"/>
          <c:tx>
            <c:strRef>
              <c:f>Sheet1!$B$1</c:f>
              <c:strCache>
                <c:ptCount val="1"/>
                <c:pt idx="0">
                  <c:v>Chose the activity first and then found a destination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Mindfulness / Meditation</c:v>
                </c:pt>
                <c:pt idx="1">
                  <c:v>Homeophathy</c:v>
                </c:pt>
                <c:pt idx="2">
                  <c:v>Yoga</c:v>
                </c:pt>
                <c:pt idx="3">
                  <c:v>Pilates</c:v>
                </c:pt>
                <c:pt idx="4">
                  <c:v>Tai Chi</c:v>
                </c:pt>
              </c:strCache>
            </c:strRef>
          </c:cat>
          <c:val>
            <c:numRef>
              <c:f>Sheet1!$B$2:$B$6</c:f>
              <c:numCache>
                <c:formatCode>0%</c:formatCode>
                <c:ptCount val="5"/>
                <c:pt idx="0">
                  <c:v>0.21</c:v>
                </c:pt>
                <c:pt idx="1">
                  <c:v>0.2</c:v>
                </c:pt>
                <c:pt idx="2">
                  <c:v>0.18</c:v>
                </c:pt>
                <c:pt idx="3">
                  <c:v>0.2</c:v>
                </c:pt>
                <c:pt idx="4">
                  <c:v>0.2</c:v>
                </c:pt>
              </c:numCache>
            </c:numRef>
          </c:val>
          <c:extLst>
            <c:ext xmlns:c16="http://schemas.microsoft.com/office/drawing/2014/chart" uri="{C3380CC4-5D6E-409C-BE32-E72D297353CC}">
              <c16:uniqueId val="{00000000-FEC3-493F-9EB0-A2891CA086B0}"/>
            </c:ext>
          </c:extLst>
        </c:ser>
        <c:ser>
          <c:idx val="1"/>
          <c:order val="1"/>
          <c:tx>
            <c:strRef>
              <c:f>Sheet1!$C$1</c:f>
              <c:strCache>
                <c:ptCount val="1"/>
                <c:pt idx="0">
                  <c:v>Chose the desintation because could do the activity there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Mindfulness / Meditation</c:v>
                </c:pt>
                <c:pt idx="1">
                  <c:v>Homeophathy</c:v>
                </c:pt>
                <c:pt idx="2">
                  <c:v>Yoga</c:v>
                </c:pt>
                <c:pt idx="3">
                  <c:v>Pilates</c:v>
                </c:pt>
                <c:pt idx="4">
                  <c:v>Tai Chi</c:v>
                </c:pt>
              </c:strCache>
            </c:strRef>
          </c:cat>
          <c:val>
            <c:numRef>
              <c:f>Sheet1!$C$2:$C$6</c:f>
              <c:numCache>
                <c:formatCode>0%</c:formatCode>
                <c:ptCount val="5"/>
                <c:pt idx="0">
                  <c:v>0.35</c:v>
                </c:pt>
                <c:pt idx="1">
                  <c:v>0.35</c:v>
                </c:pt>
                <c:pt idx="2">
                  <c:v>0.35</c:v>
                </c:pt>
                <c:pt idx="3">
                  <c:v>0.32</c:v>
                </c:pt>
                <c:pt idx="4">
                  <c:v>0.36</c:v>
                </c:pt>
              </c:numCache>
            </c:numRef>
          </c:val>
          <c:extLst>
            <c:ext xmlns:c16="http://schemas.microsoft.com/office/drawing/2014/chart" uri="{C3380CC4-5D6E-409C-BE32-E72D297353CC}">
              <c16:uniqueId val="{00000001-FEC3-493F-9EB0-A2891CA086B0}"/>
            </c:ext>
          </c:extLst>
        </c:ser>
        <c:ser>
          <c:idx val="2"/>
          <c:order val="2"/>
          <c:tx>
            <c:strRef>
              <c:f>Sheet1!$D$1</c:f>
              <c:strCache>
                <c:ptCount val="1"/>
                <c:pt idx="0">
                  <c:v>Chose destination first, and then found could do the activity there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Mindfulness / Meditation</c:v>
                </c:pt>
                <c:pt idx="1">
                  <c:v>Homeophathy</c:v>
                </c:pt>
                <c:pt idx="2">
                  <c:v>Yoga</c:v>
                </c:pt>
                <c:pt idx="3">
                  <c:v>Pilates</c:v>
                </c:pt>
                <c:pt idx="4">
                  <c:v>Tai Chi</c:v>
                </c:pt>
              </c:strCache>
            </c:strRef>
          </c:cat>
          <c:val>
            <c:numRef>
              <c:f>Sheet1!$D$2:$D$6</c:f>
              <c:numCache>
                <c:formatCode>0%</c:formatCode>
                <c:ptCount val="5"/>
                <c:pt idx="0">
                  <c:v>0.44</c:v>
                </c:pt>
                <c:pt idx="1">
                  <c:v>0.45</c:v>
                </c:pt>
                <c:pt idx="2">
                  <c:v>0.48</c:v>
                </c:pt>
                <c:pt idx="3">
                  <c:v>0.47</c:v>
                </c:pt>
                <c:pt idx="4">
                  <c:v>0.43</c:v>
                </c:pt>
              </c:numCache>
            </c:numRef>
          </c:val>
          <c:extLst>
            <c:ext xmlns:c16="http://schemas.microsoft.com/office/drawing/2014/chart" uri="{C3380CC4-5D6E-409C-BE32-E72D297353CC}">
              <c16:uniqueId val="{00000002-FEC3-493F-9EB0-A2891CA086B0}"/>
            </c:ext>
          </c:extLst>
        </c:ser>
        <c:dLbls>
          <c:showLegendKey val="0"/>
          <c:showVal val="0"/>
          <c:showCatName val="0"/>
          <c:showSerName val="0"/>
          <c:showPercent val="0"/>
          <c:showBubbleSize val="0"/>
        </c:dLbls>
        <c:gapWidth val="150"/>
        <c:overlap val="100"/>
        <c:axId val="1092873368"/>
        <c:axId val="1092880584"/>
      </c:barChart>
      <c:catAx>
        <c:axId val="109287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92880584"/>
        <c:crosses val="autoZero"/>
        <c:auto val="1"/>
        <c:lblAlgn val="ctr"/>
        <c:lblOffset val="100"/>
        <c:noMultiLvlLbl val="0"/>
      </c:catAx>
      <c:valAx>
        <c:axId val="1092880584"/>
        <c:scaling>
          <c:orientation val="minMax"/>
        </c:scaling>
        <c:delete val="1"/>
        <c:axPos val="l"/>
        <c:numFmt formatCode="0%" sourceLinked="1"/>
        <c:majorTickMark val="none"/>
        <c:minorTickMark val="none"/>
        <c:tickLblPos val="nextTo"/>
        <c:crossAx val="1092873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645027232944"/>
          <c:y val="8.3648687488024523E-2"/>
          <c:w val="0.37428060951421471"/>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DFB0-4616-82B2-CFE56E849A52}"/>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DFB0-4616-82B2-CFE56E849A52}"/>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5-DFB0-4616-82B2-CFE56E849A5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France </c:v>
                </c:pt>
                <c:pt idx="1">
                  <c:v>Spain</c:v>
                </c:pt>
                <c:pt idx="2">
                  <c:v>India</c:v>
                </c:pt>
                <c:pt idx="3">
                  <c:v>UK </c:v>
                </c:pt>
              </c:strCache>
            </c:strRef>
          </c:cat>
          <c:val>
            <c:numRef>
              <c:f>Sheet1!$B$2:$B$7</c:f>
              <c:numCache>
                <c:formatCode>0%</c:formatCode>
                <c:ptCount val="6"/>
                <c:pt idx="0">
                  <c:v>0.16</c:v>
                </c:pt>
                <c:pt idx="1">
                  <c:v>0.14000000000000001</c:v>
                </c:pt>
                <c:pt idx="2">
                  <c:v>0.14000000000000001</c:v>
                </c:pt>
                <c:pt idx="3">
                  <c:v>0.12</c:v>
                </c:pt>
              </c:numCache>
            </c:numRef>
          </c:val>
          <c:extLst>
            <c:ext xmlns:c16="http://schemas.microsoft.com/office/drawing/2014/chart" uri="{C3380CC4-5D6E-409C-BE32-E72D297353CC}">
              <c16:uniqueId val="{00000006-DFB0-4616-82B2-CFE56E849A52}"/>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r>
              <a:rPr lang="en-GB" sz="1050" b="1" kern="1200" dirty="0">
                <a:solidFill>
                  <a:schemeClr val="tx1"/>
                </a:solidFill>
                <a:latin typeface="+mn-lt"/>
                <a:ea typeface="+mn-ea"/>
                <a:cs typeface="+mn-cs"/>
              </a:rPr>
              <a:t>Influence of experience on holiday destination</a:t>
            </a:r>
          </a:p>
        </c:rich>
      </c:tx>
      <c:layout>
        <c:manualLayout>
          <c:xMode val="edge"/>
          <c:yMode val="edge"/>
          <c:x val="0.16060010650119777"/>
          <c:y val="2.1112039265068303E-2"/>
        </c:manualLayout>
      </c:layout>
      <c:overlay val="0"/>
      <c:spPr>
        <a:noFill/>
        <a:ln>
          <a:noFill/>
        </a:ln>
        <a:effectLst/>
      </c:spPr>
      <c:txPr>
        <a:bodyPr rot="0" spcFirstLastPara="1" vertOverflow="ellipsis" vert="horz" wrap="square" anchor="ctr" anchorCtr="1"/>
        <a:lstStyle/>
        <a:p>
          <a:pPr marL="0" lvl="0" algn="ctr" defTabSz="742950" rtl="0" eaLnBrk="1" latinLnBrk="0" hangingPunct="1">
            <a:defRPr lang="en-GB" sz="1050" b="1" i="0" u="none" strike="noStrike" kern="1200" spc="0" baseline="0" dirty="0" smtClean="0">
              <a:solidFill>
                <a:schemeClr val="tx1"/>
              </a:solidFill>
              <a:latin typeface="+mn-lt"/>
              <a:ea typeface="+mn-ea"/>
              <a:cs typeface="+mn-cs"/>
            </a:defRPr>
          </a:pPr>
          <a:endParaRPr lang="en-US"/>
        </a:p>
      </c:txPr>
    </c:title>
    <c:autoTitleDeleted val="0"/>
    <c:plotArea>
      <c:layout>
        <c:manualLayout>
          <c:layoutTarget val="inner"/>
          <c:xMode val="edge"/>
          <c:yMode val="edge"/>
          <c:x val="8.3906030531224279E-2"/>
          <c:y val="0.12544069996661414"/>
          <c:w val="0.75107877609070128"/>
          <c:h val="0.77706822485707117"/>
        </c:manualLayout>
      </c:layout>
      <c:barChart>
        <c:barDir val="col"/>
        <c:grouping val="percentStacked"/>
        <c:varyColors val="0"/>
        <c:ser>
          <c:idx val="0"/>
          <c:order val="0"/>
          <c:tx>
            <c:strRef>
              <c:f>Sheet1!$B$1</c:f>
              <c:strCache>
                <c:ptCount val="1"/>
                <c:pt idx="0">
                  <c:v>Chose the activity first and then found a destination</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Inbound Markets</c:v>
                </c:pt>
                <c:pt idx="1">
                  <c:v>Domestic Market</c:v>
                </c:pt>
              </c:strCache>
            </c:strRef>
          </c:cat>
          <c:val>
            <c:numRef>
              <c:f>Sheet1!$B$2:$B$3</c:f>
              <c:numCache>
                <c:formatCode>0%</c:formatCode>
                <c:ptCount val="2"/>
                <c:pt idx="0">
                  <c:v>0.17</c:v>
                </c:pt>
                <c:pt idx="1">
                  <c:v>0.22</c:v>
                </c:pt>
              </c:numCache>
            </c:numRef>
          </c:val>
          <c:extLst>
            <c:ext xmlns:c16="http://schemas.microsoft.com/office/drawing/2014/chart" uri="{C3380CC4-5D6E-409C-BE32-E72D297353CC}">
              <c16:uniqueId val="{00000000-32B3-4883-9C0E-57498D64C145}"/>
            </c:ext>
          </c:extLst>
        </c:ser>
        <c:ser>
          <c:idx val="1"/>
          <c:order val="1"/>
          <c:tx>
            <c:strRef>
              <c:f>Sheet1!$C$1</c:f>
              <c:strCache>
                <c:ptCount val="1"/>
                <c:pt idx="0">
                  <c:v>Chose the desintation because could do the activity there</c:v>
                </c:pt>
              </c:strCache>
            </c:strRef>
          </c:tx>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Inbound Markets</c:v>
                </c:pt>
                <c:pt idx="1">
                  <c:v>Domestic Market</c:v>
                </c:pt>
              </c:strCache>
            </c:strRef>
          </c:cat>
          <c:val>
            <c:numRef>
              <c:f>Sheet1!$C$2:$C$3</c:f>
              <c:numCache>
                <c:formatCode>0%</c:formatCode>
                <c:ptCount val="2"/>
                <c:pt idx="0">
                  <c:v>0.33</c:v>
                </c:pt>
                <c:pt idx="1">
                  <c:v>0.37</c:v>
                </c:pt>
              </c:numCache>
            </c:numRef>
          </c:val>
          <c:extLst>
            <c:ext xmlns:c16="http://schemas.microsoft.com/office/drawing/2014/chart" uri="{C3380CC4-5D6E-409C-BE32-E72D297353CC}">
              <c16:uniqueId val="{00000001-32B3-4883-9C0E-57498D64C145}"/>
            </c:ext>
          </c:extLst>
        </c:ser>
        <c:ser>
          <c:idx val="2"/>
          <c:order val="2"/>
          <c:tx>
            <c:strRef>
              <c:f>Sheet1!$D$1</c:f>
              <c:strCache>
                <c:ptCount val="1"/>
                <c:pt idx="0">
                  <c:v>Chose destination first, and then found could do the activity there</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Inbound Markets</c:v>
                </c:pt>
                <c:pt idx="1">
                  <c:v>Domestic Market</c:v>
                </c:pt>
              </c:strCache>
            </c:strRef>
          </c:cat>
          <c:val>
            <c:numRef>
              <c:f>Sheet1!$D$2:$D$3</c:f>
              <c:numCache>
                <c:formatCode>0%</c:formatCode>
                <c:ptCount val="2"/>
                <c:pt idx="0">
                  <c:v>0.5</c:v>
                </c:pt>
                <c:pt idx="1">
                  <c:v>0.41</c:v>
                </c:pt>
              </c:numCache>
            </c:numRef>
          </c:val>
          <c:extLst>
            <c:ext xmlns:c16="http://schemas.microsoft.com/office/drawing/2014/chart" uri="{C3380CC4-5D6E-409C-BE32-E72D297353CC}">
              <c16:uniqueId val="{00000002-32B3-4883-9C0E-57498D64C145}"/>
            </c:ext>
          </c:extLst>
        </c:ser>
        <c:dLbls>
          <c:showLegendKey val="0"/>
          <c:showVal val="0"/>
          <c:showCatName val="0"/>
          <c:showSerName val="0"/>
          <c:showPercent val="0"/>
          <c:showBubbleSize val="0"/>
        </c:dLbls>
        <c:gapWidth val="150"/>
        <c:overlap val="100"/>
        <c:axId val="1092873368"/>
        <c:axId val="1092880584"/>
      </c:barChart>
      <c:catAx>
        <c:axId val="109287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2880584"/>
        <c:crosses val="autoZero"/>
        <c:auto val="1"/>
        <c:lblAlgn val="ctr"/>
        <c:lblOffset val="100"/>
        <c:noMultiLvlLbl val="0"/>
      </c:catAx>
      <c:valAx>
        <c:axId val="1092880584"/>
        <c:scaling>
          <c:orientation val="minMax"/>
        </c:scaling>
        <c:delete val="1"/>
        <c:axPos val="l"/>
        <c:numFmt formatCode="0%" sourceLinked="1"/>
        <c:majorTickMark val="none"/>
        <c:minorTickMark val="none"/>
        <c:tickLblPos val="nextTo"/>
        <c:crossAx val="1092873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645027232944"/>
          <c:y val="8.3648687488024523E-2"/>
          <c:w val="0.37428060951421471"/>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122F-4031-B424-998EFCB3F564}"/>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3-122F-4031-B424-998EFCB3F564}"/>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5-122F-4031-B424-998EFCB3F56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 </c:v>
                </c:pt>
                <c:pt idx="1">
                  <c:v>Japan</c:v>
                </c:pt>
                <c:pt idx="2">
                  <c:v>Italy</c:v>
                </c:pt>
                <c:pt idx="3">
                  <c:v>Thailand</c:v>
                </c:pt>
                <c:pt idx="5">
                  <c:v>UK - 6</c:v>
                </c:pt>
              </c:strCache>
            </c:strRef>
          </c:cat>
          <c:val>
            <c:numRef>
              <c:f>Sheet1!$B$2:$B$7</c:f>
              <c:numCache>
                <c:formatCode>0%</c:formatCode>
                <c:ptCount val="6"/>
                <c:pt idx="0">
                  <c:v>0.16</c:v>
                </c:pt>
                <c:pt idx="1">
                  <c:v>0.13</c:v>
                </c:pt>
                <c:pt idx="2">
                  <c:v>0.13</c:v>
                </c:pt>
                <c:pt idx="3">
                  <c:v>0.13</c:v>
                </c:pt>
                <c:pt idx="5">
                  <c:v>0.12</c:v>
                </c:pt>
              </c:numCache>
            </c:numRef>
          </c:val>
          <c:extLst>
            <c:ext xmlns:c16="http://schemas.microsoft.com/office/drawing/2014/chart" uri="{C3380CC4-5D6E-409C-BE32-E72D297353CC}">
              <c16:uniqueId val="{00000006-122F-4031-B424-998EFCB3F564}"/>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645027232944"/>
          <c:y val="8.3648687488024523E-2"/>
          <c:w val="0.37428060951421471"/>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CBF8-4AC7-B0A5-F2E160A0EB06}"/>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3-CBF8-4AC7-B0A5-F2E160A0EB06}"/>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5-CBF8-4AC7-B0A5-F2E160A0EB0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 </c:v>
                </c:pt>
                <c:pt idx="1">
                  <c:v>Germany</c:v>
                </c:pt>
                <c:pt idx="2">
                  <c:v>Italy</c:v>
                </c:pt>
                <c:pt idx="3">
                  <c:v>Thailand</c:v>
                </c:pt>
                <c:pt idx="5">
                  <c:v>UK - 8</c:v>
                </c:pt>
              </c:strCache>
            </c:strRef>
          </c:cat>
          <c:val>
            <c:numRef>
              <c:f>Sheet1!$B$2:$B$7</c:f>
              <c:numCache>
                <c:formatCode>0%</c:formatCode>
                <c:ptCount val="6"/>
                <c:pt idx="0">
                  <c:v>0.15</c:v>
                </c:pt>
                <c:pt idx="1">
                  <c:v>0.14000000000000001</c:v>
                </c:pt>
                <c:pt idx="2">
                  <c:v>0.14000000000000001</c:v>
                </c:pt>
                <c:pt idx="3">
                  <c:v>0.13</c:v>
                </c:pt>
                <c:pt idx="5">
                  <c:v>0.12</c:v>
                </c:pt>
              </c:numCache>
            </c:numRef>
          </c:val>
          <c:extLst>
            <c:ext xmlns:c16="http://schemas.microsoft.com/office/drawing/2014/chart" uri="{C3380CC4-5D6E-409C-BE32-E72D297353CC}">
              <c16:uniqueId val="{00000006-CBF8-4AC7-B0A5-F2E160A0EB06}"/>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645027232944"/>
          <c:y val="8.3648687488024523E-2"/>
          <c:w val="0.37428060951421471"/>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1298-4374-BC70-C3AC9605E00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1298-4374-BC70-C3AC9605E00E}"/>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5-1298-4374-BC70-C3AC9605E00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France </c:v>
                </c:pt>
                <c:pt idx="1">
                  <c:v>Germany</c:v>
                </c:pt>
                <c:pt idx="2">
                  <c:v>Spain</c:v>
                </c:pt>
                <c:pt idx="3">
                  <c:v>UK </c:v>
                </c:pt>
              </c:strCache>
            </c:strRef>
          </c:cat>
          <c:val>
            <c:numRef>
              <c:f>Sheet1!$B$2:$B$7</c:f>
              <c:numCache>
                <c:formatCode>0%</c:formatCode>
                <c:ptCount val="6"/>
                <c:pt idx="0">
                  <c:v>0.18</c:v>
                </c:pt>
                <c:pt idx="1">
                  <c:v>0.15</c:v>
                </c:pt>
                <c:pt idx="2">
                  <c:v>0.14000000000000001</c:v>
                </c:pt>
                <c:pt idx="3">
                  <c:v>0.14000000000000001</c:v>
                </c:pt>
              </c:numCache>
            </c:numRef>
          </c:val>
          <c:extLst>
            <c:ext xmlns:c16="http://schemas.microsoft.com/office/drawing/2014/chart" uri="{C3380CC4-5D6E-409C-BE32-E72D297353CC}">
              <c16:uniqueId val="{00000006-1298-4374-BC70-C3AC9605E00E}"/>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645027232944"/>
          <c:y val="8.3648687488024523E-2"/>
          <c:w val="0.37428060951421471"/>
          <c:h val="0.83270262502395098"/>
        </c:manualLayout>
      </c:layout>
      <c:barChart>
        <c:barDir val="bar"/>
        <c:grouping val="clustered"/>
        <c:varyColors val="0"/>
        <c:ser>
          <c:idx val="0"/>
          <c:order val="0"/>
          <c:tx>
            <c:strRef>
              <c:f>Sheet1!$B$1</c:f>
              <c:strCache>
                <c:ptCount val="1"/>
                <c:pt idx="0">
                  <c:v>% </c:v>
                </c:pt>
              </c:strCache>
            </c:strRef>
          </c:tx>
          <c:spPr>
            <a:solidFill>
              <a:schemeClr val="bg1">
                <a:lumMod val="50000"/>
              </a:schemeClr>
            </a:solidFill>
            <a:ln>
              <a:noFill/>
            </a:ln>
            <a:effectLst/>
          </c:spPr>
          <c:invertIfNegative val="0"/>
          <c:dPt>
            <c:idx val="1"/>
            <c:invertIfNegative val="0"/>
            <c:bubble3D val="0"/>
            <c:spPr>
              <a:solidFill>
                <a:schemeClr val="bg1">
                  <a:lumMod val="50000"/>
                </a:schemeClr>
              </a:solidFill>
              <a:ln>
                <a:noFill/>
              </a:ln>
              <a:effectLst/>
            </c:spPr>
            <c:extLst>
              <c:ext xmlns:c16="http://schemas.microsoft.com/office/drawing/2014/chart" uri="{C3380CC4-5D6E-409C-BE32-E72D297353CC}">
                <c16:uniqueId val="{00000001-27BD-410B-AABC-C0A568EDC848}"/>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3-27BD-410B-AABC-C0A568EDC848}"/>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5-27BD-410B-AABC-C0A568EDC84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Japan</c:v>
                </c:pt>
                <c:pt idx="1">
                  <c:v>China</c:v>
                </c:pt>
                <c:pt idx="2">
                  <c:v>Thailand</c:v>
                </c:pt>
                <c:pt idx="3">
                  <c:v>France</c:v>
                </c:pt>
                <c:pt idx="5">
                  <c:v>UK - 7</c:v>
                </c:pt>
              </c:strCache>
            </c:strRef>
          </c:cat>
          <c:val>
            <c:numRef>
              <c:f>Sheet1!$B$2:$B$7</c:f>
              <c:numCache>
                <c:formatCode>0%</c:formatCode>
                <c:ptCount val="6"/>
                <c:pt idx="0">
                  <c:v>0.15</c:v>
                </c:pt>
                <c:pt idx="1">
                  <c:v>0.14000000000000001</c:v>
                </c:pt>
                <c:pt idx="2">
                  <c:v>0.13</c:v>
                </c:pt>
                <c:pt idx="3">
                  <c:v>0.13</c:v>
                </c:pt>
                <c:pt idx="5">
                  <c:v>0.1</c:v>
                </c:pt>
              </c:numCache>
            </c:numRef>
          </c:val>
          <c:extLst>
            <c:ext xmlns:c16="http://schemas.microsoft.com/office/drawing/2014/chart" uri="{C3380CC4-5D6E-409C-BE32-E72D297353CC}">
              <c16:uniqueId val="{00000006-27BD-410B-AABC-C0A568EDC848}"/>
            </c:ext>
          </c:extLst>
        </c:ser>
        <c:dLbls>
          <c:showLegendKey val="0"/>
          <c:showVal val="0"/>
          <c:showCatName val="0"/>
          <c:showSerName val="0"/>
          <c:showPercent val="0"/>
          <c:showBubbleSize val="0"/>
        </c:dLbls>
        <c:gapWidth val="31"/>
        <c:axId val="739524616"/>
        <c:axId val="739520352"/>
      </c:barChart>
      <c:catAx>
        <c:axId val="739524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39520352"/>
        <c:crosses val="autoZero"/>
        <c:auto val="1"/>
        <c:lblAlgn val="ctr"/>
        <c:lblOffset val="100"/>
        <c:noMultiLvlLbl val="0"/>
      </c:catAx>
      <c:valAx>
        <c:axId val="739520352"/>
        <c:scaling>
          <c:orientation val="minMax"/>
        </c:scaling>
        <c:delete val="1"/>
        <c:axPos val="t"/>
        <c:numFmt formatCode="0%" sourceLinked="1"/>
        <c:majorTickMark val="none"/>
        <c:minorTickMark val="none"/>
        <c:tickLblPos val="nextTo"/>
        <c:crossAx val="739524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Must do experience in England</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2"/>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0-01E4-4AF6-9F90-A15E8640C387}"/>
              </c:ext>
            </c:extLst>
          </c:dPt>
          <c:dPt>
            <c:idx val="3"/>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1-01E4-4AF6-9F90-A15E8640C387}"/>
              </c:ext>
            </c:extLst>
          </c:dPt>
          <c:dPt>
            <c:idx val="4"/>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2-01E4-4AF6-9F90-A15E8640C387}"/>
              </c:ext>
            </c:extLst>
          </c:dPt>
          <c:dPt>
            <c:idx val="5"/>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3-01E4-4AF6-9F90-A15E8640C387}"/>
              </c:ext>
            </c:extLst>
          </c:dPt>
          <c:dPt>
            <c:idx val="6"/>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4-01E4-4AF6-9F90-A15E8640C387}"/>
              </c:ext>
            </c:extLst>
          </c:dPt>
          <c:dPt>
            <c:idx val="8"/>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5-01E4-4AF6-9F90-A15E8640C387}"/>
              </c:ext>
            </c:extLst>
          </c:dPt>
          <c:dPt>
            <c:idx val="10"/>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6-01E4-4AF6-9F90-A15E8640C387}"/>
              </c:ext>
            </c:extLst>
          </c:dPt>
          <c:dPt>
            <c:idx val="13"/>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7-01E4-4AF6-9F90-A15E8640C387}"/>
              </c:ext>
            </c:extLst>
          </c:dPt>
          <c:dPt>
            <c:idx val="17"/>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C-D4AF-4A5A-B4D6-C54B5023391D}"/>
              </c:ext>
            </c:extLst>
          </c:dPt>
          <c:dPt>
            <c:idx val="18"/>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B-D4AF-4A5A-B4D6-C54B5023391D}"/>
              </c:ext>
            </c:extLst>
          </c:dPt>
          <c:dPt>
            <c:idx val="19"/>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A-D4AF-4A5A-B4D6-C54B5023391D}"/>
              </c:ext>
            </c:extLst>
          </c:dPt>
          <c:dPt>
            <c:idx val="22"/>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9-D4AF-4A5A-B4D6-C54B5023391D}"/>
              </c:ext>
            </c:extLst>
          </c:dPt>
          <c:dPt>
            <c:idx val="2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8-D4AF-4A5A-B4D6-C54B5023391D}"/>
              </c:ext>
            </c:extLst>
          </c:dPt>
          <c:xVal>
            <c:numRef>
              <c:f>Sheet1!$A$2:$A$25</c:f>
              <c:numCache>
                <c:formatCode>0%</c:formatCode>
                <c:ptCount val="24"/>
                <c:pt idx="0">
                  <c:v>0.2504393673111</c:v>
                </c:pt>
                <c:pt idx="1">
                  <c:v>0.19319081551860001</c:v>
                </c:pt>
                <c:pt idx="2">
                  <c:v>0.24087591240879999</c:v>
                </c:pt>
                <c:pt idx="3">
                  <c:v>0.27385570209459997</c:v>
                </c:pt>
                <c:pt idx="4">
                  <c:v>0.1824512534819</c:v>
                </c:pt>
                <c:pt idx="5">
                  <c:v>0.2295492487479</c:v>
                </c:pt>
                <c:pt idx="6">
                  <c:v>0.2714285714286</c:v>
                </c:pt>
                <c:pt idx="7">
                  <c:v>0.19755708975040001</c:v>
                </c:pt>
                <c:pt idx="8">
                  <c:v>0.32981455064190002</c:v>
                </c:pt>
                <c:pt idx="9">
                  <c:v>0.1619523017194</c:v>
                </c:pt>
                <c:pt idx="10">
                  <c:v>0.33884297520660001</c:v>
                </c:pt>
                <c:pt idx="11">
                  <c:v>0.23431498079390001</c:v>
                </c:pt>
                <c:pt idx="12">
                  <c:v>0.22258064516129999</c:v>
                </c:pt>
                <c:pt idx="13">
                  <c:v>0.26177825008860001</c:v>
                </c:pt>
                <c:pt idx="14">
                  <c:v>0.2289272030651</c:v>
                </c:pt>
                <c:pt idx="15">
                  <c:v>0.2321204516939</c:v>
                </c:pt>
                <c:pt idx="16">
                  <c:v>0.27765237020319999</c:v>
                </c:pt>
                <c:pt idx="17">
                  <c:v>0.20242424242420001</c:v>
                </c:pt>
                <c:pt idx="18">
                  <c:v>0.22494172494170001</c:v>
                </c:pt>
                <c:pt idx="19">
                  <c:v>0.20939734422879999</c:v>
                </c:pt>
                <c:pt idx="20">
                  <c:v>0.1896075179657</c:v>
                </c:pt>
                <c:pt idx="21">
                  <c:v>0.11273486430059999</c:v>
                </c:pt>
                <c:pt idx="22">
                  <c:v>0.18634686346859999</c:v>
                </c:pt>
                <c:pt idx="23">
                  <c:v>0.20218579234969999</c:v>
                </c:pt>
              </c:numCache>
            </c:numRef>
          </c:xVal>
          <c:yVal>
            <c:numRef>
              <c:f>Sheet1!$B$2:$B$25</c:f>
              <c:numCache>
                <c:formatCode>0.00%</c:formatCode>
                <c:ptCount val="24"/>
                <c:pt idx="0">
                  <c:v>0.1274165202109</c:v>
                </c:pt>
                <c:pt idx="1">
                  <c:v>0.1092636579572</c:v>
                </c:pt>
                <c:pt idx="2">
                  <c:v>8.6927670869279994E-2</c:v>
                </c:pt>
                <c:pt idx="3">
                  <c:v>8.6113266097749996E-2</c:v>
                </c:pt>
                <c:pt idx="4">
                  <c:v>8.2869080779939999E-2</c:v>
                </c:pt>
                <c:pt idx="5">
                  <c:v>0.1035058430718</c:v>
                </c:pt>
                <c:pt idx="6">
                  <c:v>0.14053156146179999</c:v>
                </c:pt>
                <c:pt idx="7">
                  <c:v>8.8688263409450005E-2</c:v>
                </c:pt>
                <c:pt idx="8">
                  <c:v>0.19657631954349999</c:v>
                </c:pt>
                <c:pt idx="9">
                  <c:v>8.0976150859680004E-2</c:v>
                </c:pt>
                <c:pt idx="10">
                  <c:v>0.16632231404959999</c:v>
                </c:pt>
                <c:pt idx="11">
                  <c:v>0.1248399487836</c:v>
                </c:pt>
                <c:pt idx="12">
                  <c:v>0.1177419354839</c:v>
                </c:pt>
                <c:pt idx="13">
                  <c:v>0.13567127169679999</c:v>
                </c:pt>
                <c:pt idx="14">
                  <c:v>0.1015325670498</c:v>
                </c:pt>
                <c:pt idx="15">
                  <c:v>0.1524466750314</c:v>
                </c:pt>
                <c:pt idx="16">
                  <c:v>9.1798344620019998E-2</c:v>
                </c:pt>
                <c:pt idx="17">
                  <c:v>0.1139393939394</c:v>
                </c:pt>
                <c:pt idx="18">
                  <c:v>0.1142191142191</c:v>
                </c:pt>
                <c:pt idx="19">
                  <c:v>9.1930541368740001E-2</c:v>
                </c:pt>
                <c:pt idx="20">
                  <c:v>9.9502487562190003E-2</c:v>
                </c:pt>
                <c:pt idx="21">
                  <c:v>6.4718162839249999E-2</c:v>
                </c:pt>
                <c:pt idx="22">
                  <c:v>0.1014760147601</c:v>
                </c:pt>
                <c:pt idx="23">
                  <c:v>0.12677595628419999</c:v>
                </c:pt>
              </c:numCache>
            </c:numRef>
          </c:yVal>
          <c:smooth val="0"/>
          <c:extLst>
            <c:ext xmlns:c16="http://schemas.microsoft.com/office/drawing/2014/chart" uri="{C3380CC4-5D6E-409C-BE32-E72D297353CC}">
              <c16:uniqueId val="{00000008-01E4-4AF6-9F90-A15E8640C387}"/>
            </c:ext>
          </c:extLst>
        </c:ser>
        <c:dLbls>
          <c:showLegendKey val="0"/>
          <c:showVal val="0"/>
          <c:showCatName val="0"/>
          <c:showSerName val="0"/>
          <c:showPercent val="0"/>
          <c:showBubbleSize val="0"/>
        </c:dLbls>
        <c:axId val="724997208"/>
        <c:axId val="725002784"/>
      </c:scatterChart>
      <c:valAx>
        <c:axId val="724997208"/>
        <c:scaling>
          <c:orientation val="minMax"/>
          <c:max val="0.35000000000000003"/>
          <c:min val="0.1"/>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2"/>
          <c:min val="5.000000000000001E-2"/>
        </c:scaling>
        <c:delete val="1"/>
        <c:axPos val="l"/>
        <c:numFmt formatCode="0.00%" sourceLinked="1"/>
        <c:majorTickMark val="out"/>
        <c:minorTickMark val="none"/>
        <c:tickLblPos val="nextTo"/>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60962773960286"/>
          <c:y val="1.2430101072055437E-2"/>
          <c:w val="0.87155795750066234"/>
          <c:h val="0.86079497197214205"/>
        </c:manualLayout>
      </c:layout>
      <c:scatterChart>
        <c:scatterStyle val="lineMarker"/>
        <c:varyColors val="0"/>
        <c:ser>
          <c:idx val="0"/>
          <c:order val="0"/>
          <c:tx>
            <c:strRef>
              <c:f>Sheet1!$B$1</c:f>
              <c:strCache>
                <c:ptCount val="1"/>
                <c:pt idx="0">
                  <c:v>Create memories</c:v>
                </c:pt>
              </c:strCache>
            </c:strRef>
          </c:tx>
          <c:spPr>
            <a:ln w="19050" cap="rnd">
              <a:noFill/>
              <a:round/>
            </a:ln>
            <a:effectLst/>
          </c:spPr>
          <c:marker>
            <c:symbol val="circle"/>
            <c:size val="5"/>
            <c:spPr>
              <a:solidFill>
                <a:schemeClr val="bg1">
                  <a:lumMod val="50000"/>
                </a:schemeClr>
              </a:solidFill>
              <a:ln w="38100">
                <a:solidFill>
                  <a:schemeClr val="bg1">
                    <a:lumMod val="50000"/>
                  </a:schemeClr>
                </a:solidFill>
              </a:ln>
              <a:effectLst/>
            </c:spPr>
          </c:marker>
          <c:dPt>
            <c:idx val="6"/>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0-A47D-40BC-A4A6-0194DC83F100}"/>
              </c:ext>
            </c:extLst>
          </c:dPt>
          <c:dPt>
            <c:idx val="8"/>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1-A47D-40BC-A4A6-0194DC83F100}"/>
              </c:ext>
            </c:extLst>
          </c:dPt>
          <c:dPt>
            <c:idx val="9"/>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2-A47D-40BC-A4A6-0194DC83F100}"/>
              </c:ext>
            </c:extLst>
          </c:dPt>
          <c:dPt>
            <c:idx val="10"/>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3-A47D-40BC-A4A6-0194DC83F100}"/>
              </c:ext>
            </c:extLst>
          </c:dPt>
          <c:dPt>
            <c:idx val="11"/>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4-A47D-40BC-A4A6-0194DC83F100}"/>
              </c:ext>
            </c:extLst>
          </c:dPt>
          <c:dPt>
            <c:idx val="13"/>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5-A47D-40BC-A4A6-0194DC83F100}"/>
              </c:ext>
            </c:extLst>
          </c:dPt>
          <c:dPt>
            <c:idx val="16"/>
            <c:marker>
              <c:symbol val="circle"/>
              <c:size val="5"/>
              <c:spPr>
                <a:solidFill>
                  <a:schemeClr val="bg1">
                    <a:lumMod val="50000"/>
                  </a:schemeClr>
                </a:solidFill>
                <a:ln w="38100">
                  <a:solidFill>
                    <a:schemeClr val="bg1">
                      <a:lumMod val="50000"/>
                    </a:schemeClr>
                  </a:solidFill>
                </a:ln>
                <a:effectLst/>
              </c:spPr>
            </c:marker>
            <c:bubble3D val="0"/>
            <c:extLst>
              <c:ext xmlns:c16="http://schemas.microsoft.com/office/drawing/2014/chart" uri="{C3380CC4-5D6E-409C-BE32-E72D297353CC}">
                <c16:uniqueId val="{00000006-A47D-40BC-A4A6-0194DC83F100}"/>
              </c:ext>
            </c:extLst>
          </c:dPt>
          <c:dPt>
            <c:idx val="17"/>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7-A47D-40BC-A4A6-0194DC83F100}"/>
              </c:ext>
            </c:extLst>
          </c:dPt>
          <c:dPt>
            <c:idx val="18"/>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8-A47D-40BC-A4A6-0194DC83F100}"/>
              </c:ext>
            </c:extLst>
          </c:dPt>
          <c:dPt>
            <c:idx val="19"/>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9-A47D-40BC-A4A6-0194DC83F100}"/>
              </c:ext>
            </c:extLst>
          </c:dPt>
          <c:dPt>
            <c:idx val="22"/>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A-A47D-40BC-A4A6-0194DC83F100}"/>
              </c:ext>
            </c:extLst>
          </c:dPt>
          <c:dPt>
            <c:idx val="23"/>
            <c:marker>
              <c:symbol val="circle"/>
              <c:size val="5"/>
              <c:spPr>
                <a:solidFill>
                  <a:schemeClr val="accent5"/>
                </a:solidFill>
                <a:ln w="38100">
                  <a:solidFill>
                    <a:schemeClr val="accent5"/>
                  </a:solidFill>
                </a:ln>
                <a:effectLst/>
              </c:spPr>
            </c:marker>
            <c:bubble3D val="0"/>
            <c:extLst>
              <c:ext xmlns:c16="http://schemas.microsoft.com/office/drawing/2014/chart" uri="{C3380CC4-5D6E-409C-BE32-E72D297353CC}">
                <c16:uniqueId val="{0000000B-A47D-40BC-A4A6-0194DC83F100}"/>
              </c:ext>
            </c:extLst>
          </c:dPt>
          <c:xVal>
            <c:numRef>
              <c:f>Sheet1!$A$2:$A$25</c:f>
              <c:numCache>
                <c:formatCode>0.00%</c:formatCode>
                <c:ptCount val="24"/>
                <c:pt idx="0">
                  <c:v>0.16871704745169999</c:v>
                </c:pt>
                <c:pt idx="1">
                  <c:v>0.1013460015835</c:v>
                </c:pt>
                <c:pt idx="2">
                  <c:v>0.1692103516921</c:v>
                </c:pt>
                <c:pt idx="3">
                  <c:v>0.13343677269199999</c:v>
                </c:pt>
                <c:pt idx="4">
                  <c:v>0.1114206128134</c:v>
                </c:pt>
                <c:pt idx="5">
                  <c:v>0.1602671118531</c:v>
                </c:pt>
                <c:pt idx="6">
                  <c:v>0.20797342192689999</c:v>
                </c:pt>
                <c:pt idx="7">
                  <c:v>0.16887944768989999</c:v>
                </c:pt>
                <c:pt idx="8">
                  <c:v>0.18944365192580001</c:v>
                </c:pt>
                <c:pt idx="9">
                  <c:v>0.1946755407654</c:v>
                </c:pt>
                <c:pt idx="10">
                  <c:v>0.44800275482090002</c:v>
                </c:pt>
                <c:pt idx="11">
                  <c:v>0.235595390525</c:v>
                </c:pt>
                <c:pt idx="12">
                  <c:v>0.26854838709680001</c:v>
                </c:pt>
                <c:pt idx="13">
                  <c:v>0.2302515054906</c:v>
                </c:pt>
                <c:pt idx="14">
                  <c:v>0.2365900383142</c:v>
                </c:pt>
                <c:pt idx="15">
                  <c:v>0.2390213299875</c:v>
                </c:pt>
                <c:pt idx="16">
                  <c:v>0.27163280662150002</c:v>
                </c:pt>
                <c:pt idx="17">
                  <c:v>0.1381818181818</c:v>
                </c:pt>
                <c:pt idx="18">
                  <c:v>0.1153846153846</c:v>
                </c:pt>
                <c:pt idx="19">
                  <c:v>0.1031664964249</c:v>
                </c:pt>
                <c:pt idx="20">
                  <c:v>0.11553344389170001</c:v>
                </c:pt>
                <c:pt idx="21">
                  <c:v>6.3465553235909994E-2</c:v>
                </c:pt>
                <c:pt idx="22">
                  <c:v>0.10608856088559999</c:v>
                </c:pt>
                <c:pt idx="23">
                  <c:v>0.12786885245900001</c:v>
                </c:pt>
              </c:numCache>
            </c:numRef>
          </c:xVal>
          <c:yVal>
            <c:numRef>
              <c:f>Sheet1!$B$2:$B$25</c:f>
              <c:numCache>
                <c:formatCode>0.00%</c:formatCode>
                <c:ptCount val="24"/>
                <c:pt idx="0">
                  <c:v>0.25483304042179999</c:v>
                </c:pt>
                <c:pt idx="1">
                  <c:v>0.2763262074426</c:v>
                </c:pt>
                <c:pt idx="2">
                  <c:v>0.2448573324486</c:v>
                </c:pt>
                <c:pt idx="3">
                  <c:v>0.2304111714507</c:v>
                </c:pt>
                <c:pt idx="4">
                  <c:v>0.22214484679669999</c:v>
                </c:pt>
                <c:pt idx="5">
                  <c:v>0.2278797996661</c:v>
                </c:pt>
                <c:pt idx="6">
                  <c:v>0.28471760797340001</c:v>
                </c:pt>
                <c:pt idx="7">
                  <c:v>0.23420074349440001</c:v>
                </c:pt>
                <c:pt idx="8">
                  <c:v>0.26676176890160003</c:v>
                </c:pt>
                <c:pt idx="9">
                  <c:v>0.29062673322240001</c:v>
                </c:pt>
                <c:pt idx="10">
                  <c:v>0.32300275482090002</c:v>
                </c:pt>
                <c:pt idx="11">
                  <c:v>0.26120358514719999</c:v>
                </c:pt>
                <c:pt idx="12">
                  <c:v>0.27903225806449999</c:v>
                </c:pt>
                <c:pt idx="13">
                  <c:v>0.33333333333330001</c:v>
                </c:pt>
                <c:pt idx="14">
                  <c:v>0.24616858237549999</c:v>
                </c:pt>
                <c:pt idx="15">
                  <c:v>0.27038895859470002</c:v>
                </c:pt>
                <c:pt idx="16">
                  <c:v>0.26937547027839998</c:v>
                </c:pt>
                <c:pt idx="17">
                  <c:v>0.16969696969699999</c:v>
                </c:pt>
                <c:pt idx="18">
                  <c:v>0.1655011655012</c:v>
                </c:pt>
                <c:pt idx="19">
                  <c:v>0.1756894790603</c:v>
                </c:pt>
                <c:pt idx="20">
                  <c:v>0.2520729684909</c:v>
                </c:pt>
                <c:pt idx="21">
                  <c:v>0.2045929018789</c:v>
                </c:pt>
                <c:pt idx="22">
                  <c:v>0.20110701107010001</c:v>
                </c:pt>
                <c:pt idx="23">
                  <c:v>0.18360655737699999</c:v>
                </c:pt>
              </c:numCache>
            </c:numRef>
          </c:yVal>
          <c:smooth val="0"/>
          <c:extLst>
            <c:ext xmlns:c16="http://schemas.microsoft.com/office/drawing/2014/chart" uri="{C3380CC4-5D6E-409C-BE32-E72D297353CC}">
              <c16:uniqueId val="{0000000C-A47D-40BC-A4A6-0194DC83F100}"/>
            </c:ext>
          </c:extLst>
        </c:ser>
        <c:dLbls>
          <c:showLegendKey val="0"/>
          <c:showVal val="0"/>
          <c:showCatName val="0"/>
          <c:showSerName val="0"/>
          <c:showPercent val="0"/>
          <c:showBubbleSize val="0"/>
        </c:dLbls>
        <c:axId val="724997208"/>
        <c:axId val="725002784"/>
      </c:scatterChart>
      <c:valAx>
        <c:axId val="724997208"/>
        <c:scaling>
          <c:orientation val="minMax"/>
          <c:max val="0.45"/>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5002784"/>
        <c:crosses val="autoZero"/>
        <c:crossBetween val="midCat"/>
        <c:minorUnit val="0.8"/>
      </c:valAx>
      <c:valAx>
        <c:axId val="725002784"/>
        <c:scaling>
          <c:orientation val="minMax"/>
          <c:max val="0.35000000000000003"/>
          <c:min val="0.14000000000000001"/>
        </c:scaling>
        <c:delete val="0"/>
        <c:axPos val="l"/>
        <c:numFmt formatCode="0.00%"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4997208"/>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707421657748427E-2"/>
          <c:y val="3.9466064920541284E-2"/>
          <c:w val="0.76090119454022498"/>
          <c:h val="0.70501813911548217"/>
        </c:manualLayout>
      </c:layout>
      <c:barChart>
        <c:barDir val="col"/>
        <c:grouping val="clustered"/>
        <c:varyColors val="0"/>
        <c:ser>
          <c:idx val="2"/>
          <c:order val="0"/>
          <c:tx>
            <c:strRef>
              <c:f>Sheet1!$B$1</c:f>
              <c:strCache>
                <c:ptCount val="1"/>
                <c:pt idx="0">
                  <c:v>In the capital city</c:v>
                </c:pt>
              </c:strCache>
            </c:strRef>
          </c:tx>
          <c:spPr>
            <a:solidFill>
              <a:schemeClr val="accent4">
                <a:lumMod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5"/>
                <c:pt idx="0">
                  <c:v>Mindfulness or meditation class</c:v>
                </c:pt>
                <c:pt idx="1">
                  <c:v>A homeopathic experience</c:v>
                </c:pt>
                <c:pt idx="2">
                  <c:v>A yoga experience</c:v>
                </c:pt>
                <c:pt idx="3">
                  <c:v>A pilates experience</c:v>
                </c:pt>
                <c:pt idx="4">
                  <c:v>A tai chi experience</c:v>
                </c:pt>
              </c:strCache>
            </c:strRef>
          </c:cat>
          <c:val>
            <c:numRef>
              <c:f>Sheet1!$B$2:$B$25</c:f>
              <c:numCache>
                <c:formatCode>0%</c:formatCode>
                <c:ptCount val="5"/>
                <c:pt idx="0">
                  <c:v>0.1946494464945</c:v>
                </c:pt>
                <c:pt idx="1">
                  <c:v>0.2087431693989</c:v>
                </c:pt>
                <c:pt idx="2">
                  <c:v>0.21756894790600001</c:v>
                </c:pt>
                <c:pt idx="3">
                  <c:v>0.2552447552448</c:v>
                </c:pt>
                <c:pt idx="4">
                  <c:v>0.21333333333330001</c:v>
                </c:pt>
              </c:numCache>
            </c:numRef>
          </c:val>
          <c:extLst>
            <c:ext xmlns:c16="http://schemas.microsoft.com/office/drawing/2014/chart" uri="{C3380CC4-5D6E-409C-BE32-E72D297353CC}">
              <c16:uniqueId val="{00000000-D23A-4B4E-BBCE-68B070BCEDD9}"/>
            </c:ext>
          </c:extLst>
        </c:ser>
        <c:ser>
          <c:idx val="0"/>
          <c:order val="1"/>
          <c:tx>
            <c:strRef>
              <c:f>Sheet1!$C$1</c:f>
              <c:strCache>
                <c:ptCount val="1"/>
                <c:pt idx="0">
                  <c:v>In another large town/city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5"/>
                <c:pt idx="0">
                  <c:v>Mindfulness or meditation class</c:v>
                </c:pt>
                <c:pt idx="1">
                  <c:v>A homeopathic experience</c:v>
                </c:pt>
                <c:pt idx="2">
                  <c:v>A yoga experience</c:v>
                </c:pt>
                <c:pt idx="3">
                  <c:v>A pilates experience</c:v>
                </c:pt>
                <c:pt idx="4">
                  <c:v>A tai chi experience</c:v>
                </c:pt>
              </c:strCache>
            </c:strRef>
          </c:cat>
          <c:val>
            <c:numRef>
              <c:f>Sheet1!$C$2:$C$25</c:f>
              <c:numCache>
                <c:formatCode>0%</c:formatCode>
                <c:ptCount val="5"/>
                <c:pt idx="0">
                  <c:v>0.15129151291510001</c:v>
                </c:pt>
                <c:pt idx="1">
                  <c:v>0.17704918032790001</c:v>
                </c:pt>
                <c:pt idx="2">
                  <c:v>0.15832482124620001</c:v>
                </c:pt>
                <c:pt idx="3">
                  <c:v>0.1899766899767</c:v>
                </c:pt>
                <c:pt idx="4">
                  <c:v>0.1878787878788</c:v>
                </c:pt>
              </c:numCache>
            </c:numRef>
          </c:val>
          <c:extLst>
            <c:ext xmlns:c16="http://schemas.microsoft.com/office/drawing/2014/chart" uri="{C3380CC4-5D6E-409C-BE32-E72D297353CC}">
              <c16:uniqueId val="{00000001-D23A-4B4E-BBCE-68B070BCEDD9}"/>
            </c:ext>
          </c:extLst>
        </c:ser>
        <c:ser>
          <c:idx val="1"/>
          <c:order val="2"/>
          <c:tx>
            <c:strRef>
              <c:f>Sheet1!$D$1</c:f>
              <c:strCache>
                <c:ptCount val="1"/>
                <c:pt idx="0">
                  <c:v>In a smaller town</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5"/>
                <c:pt idx="0">
                  <c:v>Mindfulness or meditation class</c:v>
                </c:pt>
                <c:pt idx="1">
                  <c:v>A homeopathic experience</c:v>
                </c:pt>
                <c:pt idx="2">
                  <c:v>A yoga experience</c:v>
                </c:pt>
                <c:pt idx="3">
                  <c:v>A pilates experience</c:v>
                </c:pt>
                <c:pt idx="4">
                  <c:v>A tai chi experience</c:v>
                </c:pt>
              </c:strCache>
            </c:strRef>
          </c:cat>
          <c:val>
            <c:numRef>
              <c:f>Sheet1!$D$2:$D$25</c:f>
              <c:numCache>
                <c:formatCode>0%</c:formatCode>
                <c:ptCount val="5"/>
                <c:pt idx="0">
                  <c:v>0.1918819188192</c:v>
                </c:pt>
                <c:pt idx="1">
                  <c:v>0.18469945355190001</c:v>
                </c:pt>
                <c:pt idx="2">
                  <c:v>0.18998978549539999</c:v>
                </c:pt>
                <c:pt idx="3">
                  <c:v>0.1655011655012</c:v>
                </c:pt>
                <c:pt idx="4">
                  <c:v>0.22181818181820001</c:v>
                </c:pt>
              </c:numCache>
            </c:numRef>
          </c:val>
          <c:extLst>
            <c:ext xmlns:c16="http://schemas.microsoft.com/office/drawing/2014/chart" uri="{C3380CC4-5D6E-409C-BE32-E72D297353CC}">
              <c16:uniqueId val="{00000002-D23A-4B4E-BBCE-68B070BCEDD9}"/>
            </c:ext>
          </c:extLst>
        </c:ser>
        <c:ser>
          <c:idx val="3"/>
          <c:order val="3"/>
          <c:tx>
            <c:strRef>
              <c:f>Sheet1!$E$1</c:f>
              <c:strCache>
                <c:ptCount val="1"/>
                <c:pt idx="0">
                  <c:v>In a rural area/countryside</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5"/>
                <c:pt idx="0">
                  <c:v>Mindfulness or meditation class</c:v>
                </c:pt>
                <c:pt idx="1">
                  <c:v>A homeopathic experience</c:v>
                </c:pt>
                <c:pt idx="2">
                  <c:v>A yoga experience</c:v>
                </c:pt>
                <c:pt idx="3">
                  <c:v>A pilates experience</c:v>
                </c:pt>
                <c:pt idx="4">
                  <c:v>A tai chi experience</c:v>
                </c:pt>
              </c:strCache>
            </c:strRef>
          </c:cat>
          <c:val>
            <c:numRef>
              <c:f>Sheet1!$E$2:$E$25</c:f>
              <c:numCache>
                <c:formatCode>0%</c:formatCode>
                <c:ptCount val="5"/>
                <c:pt idx="0">
                  <c:v>0.3154981549816</c:v>
                </c:pt>
                <c:pt idx="1">
                  <c:v>0.2349726775956</c:v>
                </c:pt>
                <c:pt idx="2">
                  <c:v>0.24719101123600001</c:v>
                </c:pt>
                <c:pt idx="3">
                  <c:v>0.21561771561769999</c:v>
                </c:pt>
                <c:pt idx="4">
                  <c:v>0.25454545454549998</c:v>
                </c:pt>
              </c:numCache>
            </c:numRef>
          </c:val>
          <c:extLst>
            <c:ext xmlns:c16="http://schemas.microsoft.com/office/drawing/2014/chart" uri="{C3380CC4-5D6E-409C-BE32-E72D297353CC}">
              <c16:uniqueId val="{00000003-D23A-4B4E-BBCE-68B070BCEDD9}"/>
            </c:ext>
          </c:extLst>
        </c:ser>
        <c:ser>
          <c:idx val="4"/>
          <c:order val="4"/>
          <c:tx>
            <c:strRef>
              <c:f>Sheet1!$F$1</c:f>
              <c:strCache>
                <c:ptCount val="1"/>
                <c:pt idx="0">
                  <c:v>On the coast</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Sheet1!$A$2:$A$25</c:f>
              <c:strCache>
                <c:ptCount val="5"/>
                <c:pt idx="0">
                  <c:v>Mindfulness or meditation class</c:v>
                </c:pt>
                <c:pt idx="1">
                  <c:v>A homeopathic experience</c:v>
                </c:pt>
                <c:pt idx="2">
                  <c:v>A yoga experience</c:v>
                </c:pt>
                <c:pt idx="3">
                  <c:v>A pilates experience</c:v>
                </c:pt>
                <c:pt idx="4">
                  <c:v>A tai chi experience</c:v>
                </c:pt>
              </c:strCache>
            </c:strRef>
          </c:cat>
          <c:val>
            <c:numRef>
              <c:f>Sheet1!$F$2:$F$25</c:f>
              <c:numCache>
                <c:formatCode>0%</c:formatCode>
                <c:ptCount val="5"/>
                <c:pt idx="0">
                  <c:v>0.28136531365310002</c:v>
                </c:pt>
                <c:pt idx="1">
                  <c:v>0.22295081967210001</c:v>
                </c:pt>
                <c:pt idx="2">
                  <c:v>0.27374872318690002</c:v>
                </c:pt>
                <c:pt idx="3">
                  <c:v>0.22960372960370001</c:v>
                </c:pt>
                <c:pt idx="4">
                  <c:v>0.2254545454545</c:v>
                </c:pt>
              </c:numCache>
            </c:numRef>
          </c:val>
          <c:extLst>
            <c:ext xmlns:c16="http://schemas.microsoft.com/office/drawing/2014/chart" uri="{C3380CC4-5D6E-409C-BE32-E72D297353CC}">
              <c16:uniqueId val="{00000004-D23A-4B4E-BBCE-68B070BCEDD9}"/>
            </c:ext>
          </c:extLst>
        </c:ser>
        <c:dLbls>
          <c:showLegendKey val="0"/>
          <c:showVal val="0"/>
          <c:showCatName val="0"/>
          <c:showSerName val="0"/>
          <c:showPercent val="0"/>
          <c:showBubbleSize val="0"/>
        </c:dLbls>
        <c:gapWidth val="42"/>
        <c:overlap val="11"/>
        <c:axId val="1224925192"/>
        <c:axId val="1224925848"/>
      </c:barChart>
      <c:catAx>
        <c:axId val="1224925192"/>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0.8"/>
          <c:min val="0"/>
        </c:scaling>
        <c:delete val="1"/>
        <c:axPos val="l"/>
        <c:numFmt formatCode="0%" sourceLinked="1"/>
        <c:majorTickMark val="out"/>
        <c:minorTickMark val="none"/>
        <c:tickLblPos val="nextTo"/>
        <c:crossAx val="1224925192"/>
        <c:crosses val="autoZero"/>
        <c:crossBetween val="between"/>
      </c:valAx>
      <c:spPr>
        <a:noFill/>
        <a:ln>
          <a:noFill/>
        </a:ln>
        <a:effectLst/>
      </c:spPr>
    </c:plotArea>
    <c:legend>
      <c:legendPos val="b"/>
      <c:layout>
        <c:manualLayout>
          <c:xMode val="edge"/>
          <c:yMode val="edge"/>
          <c:x val="0.78258338622704837"/>
          <c:y val="5.7159708096546219E-2"/>
          <c:w val="0.21619954368449043"/>
          <c:h val="0.8179959947155409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446-4B7D-936C-25C260897073}"/>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446-4B7D-936C-25C260897073}"/>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9446-4B7D-936C-25C26089707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446-4B7D-936C-25C260897073}"/>
              </c:ext>
            </c:extLst>
          </c:dPt>
          <c:dLbls>
            <c:dLbl>
              <c:idx val="0"/>
              <c:layout>
                <c:manualLayout>
                  <c:x val="-0.15813942362659064"/>
                  <c:y val="9.385227923144090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446-4B7D-936C-25C260897073}"/>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0.29512516469040001</c:v>
                </c:pt>
                <c:pt idx="1">
                  <c:v>0.25296442687749998</c:v>
                </c:pt>
                <c:pt idx="2">
                  <c:v>0.20553359683790001</c:v>
                </c:pt>
                <c:pt idx="3">
                  <c:v>0.2463768115942</c:v>
                </c:pt>
              </c:numCache>
            </c:numRef>
          </c:val>
          <c:extLst>
            <c:ext xmlns:c16="http://schemas.microsoft.com/office/drawing/2014/chart" uri="{C3380CC4-5D6E-409C-BE32-E72D297353CC}">
              <c16:uniqueId val="{00000008-9446-4B7D-936C-25C260897073}"/>
            </c:ext>
          </c:extLst>
        </c:ser>
        <c:dLbls>
          <c:showLegendKey val="0"/>
          <c:showVal val="0"/>
          <c:showCatName val="0"/>
          <c:showSerName val="0"/>
          <c:showPercent val="0"/>
          <c:showBubbleSize val="0"/>
          <c:showLeaderLines val="1"/>
        </c:dLbls>
        <c:firstSliceAng val="0"/>
      </c:pieChart>
      <c:spPr>
        <a:noFill/>
        <a:ln>
          <a:noFill/>
        </a:ln>
        <a:effectLst/>
      </c:spPr>
    </c:plotArea>
    <c:legend>
      <c:legendPos val="l"/>
      <c:layout>
        <c:manualLayout>
          <c:xMode val="edge"/>
          <c:yMode val="edge"/>
          <c:x val="0.63621648003988851"/>
          <c:y val="0.28515334917570179"/>
          <c:w val="0.36313041402000751"/>
          <c:h val="0.4841038398702144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4A-4565-8DB8-9D8908971318}"/>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BB4A-4565-8DB8-9D8908971318}"/>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BB4A-4565-8DB8-9D890897131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4A-4565-8DB8-9D8908971318}"/>
              </c:ext>
            </c:extLst>
          </c:dPt>
          <c:dLbls>
            <c:dLbl>
              <c:idx val="0"/>
              <c:layout>
                <c:manualLayout>
                  <c:x val="-0.15476179857824324"/>
                  <c:y val="8.69074228035945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B4A-4565-8DB8-9D890897131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0.32747804266000002</c:v>
                </c:pt>
                <c:pt idx="1">
                  <c:v>0.28356336260979997</c:v>
                </c:pt>
                <c:pt idx="2">
                  <c:v>0.1618569636136</c:v>
                </c:pt>
                <c:pt idx="3">
                  <c:v>0.22710163111670001</c:v>
                </c:pt>
              </c:numCache>
            </c:numRef>
          </c:val>
          <c:extLst>
            <c:ext xmlns:c16="http://schemas.microsoft.com/office/drawing/2014/chart" uri="{C3380CC4-5D6E-409C-BE32-E72D297353CC}">
              <c16:uniqueId val="{00000008-BB4A-4565-8DB8-9D89089713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F54-404E-98B1-F463BEBD86AE}"/>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9F54-404E-98B1-F463BEBD86AE}"/>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9F54-404E-98B1-F463BEBD86A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F54-404E-98B1-F463BEBD86AE}"/>
              </c:ext>
            </c:extLst>
          </c:dPt>
          <c:dLbls>
            <c:dLbl>
              <c:idx val="0"/>
              <c:layout>
                <c:manualLayout>
                  <c:x val="-0.1260864323298477"/>
                  <c:y val="8.16972089250419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F54-404E-98B1-F463BEBD86AE}"/>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0.3479692645445</c:v>
                </c:pt>
                <c:pt idx="1">
                  <c:v>0.23710208562019999</c:v>
                </c:pt>
                <c:pt idx="2">
                  <c:v>0.15257958287599999</c:v>
                </c:pt>
                <c:pt idx="3">
                  <c:v>0.26234906695940002</c:v>
                </c:pt>
              </c:numCache>
            </c:numRef>
          </c:val>
          <c:extLst>
            <c:ext xmlns:c16="http://schemas.microsoft.com/office/drawing/2014/chart" uri="{C3380CC4-5D6E-409C-BE32-E72D297353CC}">
              <c16:uniqueId val="{00000008-9F54-404E-98B1-F463BEBD86A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68859964298915"/>
          <c:y val="5.979585432736069E-2"/>
          <c:w val="0.50581552959731324"/>
          <c:h val="0.91900539601928055"/>
        </c:manualLayout>
      </c:layout>
      <c:barChart>
        <c:barDir val="bar"/>
        <c:grouping val="clustered"/>
        <c:varyColors val="0"/>
        <c:ser>
          <c:idx val="5"/>
          <c:order val="0"/>
          <c:tx>
            <c:strRef>
              <c:f>Sheet1!$B$1</c:f>
              <c:strCache>
                <c:ptCount val="1"/>
                <c:pt idx="0">
                  <c:v>All Inbound</c:v>
                </c:pt>
              </c:strCache>
            </c:strRef>
          </c:tx>
          <c:spPr>
            <a:solidFill>
              <a:srgbClr val="009928">
                <a:alpha val="58039"/>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Something to remember the holiday by</c:v>
                </c:pt>
                <c:pt idx="1">
                  <c:v>Chance to find out more about the history or culture of the place</c:v>
                </c:pt>
                <c:pt idx="2">
                  <c:v>Chance to do something I can't do at home</c:v>
                </c:pt>
                <c:pt idx="3">
                  <c:v>Experience being authentic to England</c:v>
                </c:pt>
                <c:pt idx="4">
                  <c:v>Something the whole holiday group could take part in</c:v>
                </c:pt>
                <c:pt idx="5">
                  <c:v>Recommended to me</c:v>
                </c:pt>
                <c:pt idx="6">
                  <c:v>Experience being unique to a specific area I am visiting</c:v>
                </c:pt>
                <c:pt idx="7">
                  <c:v>It would a special luxury experience</c:v>
                </c:pt>
                <c:pt idx="8">
                  <c:v>Experience being unique to England</c:v>
                </c:pt>
                <c:pt idx="9">
                  <c:v>Must do experience in England</c:v>
                </c:pt>
                <c:pt idx="10">
                  <c:v>Something I do at home and want to try in England</c:v>
                </c:pt>
              </c:strCache>
            </c:strRef>
          </c:cat>
          <c:val>
            <c:numRef>
              <c:f>Sheet1!$B$2:$B$12</c:f>
              <c:numCache>
                <c:formatCode>0%</c:formatCode>
                <c:ptCount val="11"/>
                <c:pt idx="0">
                  <c:v>0.26</c:v>
                </c:pt>
                <c:pt idx="1">
                  <c:v>0.2</c:v>
                </c:pt>
                <c:pt idx="2">
                  <c:v>0.18</c:v>
                </c:pt>
                <c:pt idx="3">
                  <c:v>0.16</c:v>
                </c:pt>
                <c:pt idx="4">
                  <c:v>0.15</c:v>
                </c:pt>
                <c:pt idx="5">
                  <c:v>0.15</c:v>
                </c:pt>
                <c:pt idx="6">
                  <c:v>0.14000000000000001</c:v>
                </c:pt>
                <c:pt idx="7">
                  <c:v>0.14000000000000001</c:v>
                </c:pt>
                <c:pt idx="8">
                  <c:v>0.12</c:v>
                </c:pt>
                <c:pt idx="9">
                  <c:v>0.12</c:v>
                </c:pt>
                <c:pt idx="10">
                  <c:v>0.11</c:v>
                </c:pt>
              </c:numCache>
            </c:numRef>
          </c:val>
          <c:extLst>
            <c:ext xmlns:c16="http://schemas.microsoft.com/office/drawing/2014/chart" uri="{C3380CC4-5D6E-409C-BE32-E72D297353CC}">
              <c16:uniqueId val="{00000000-9B23-45C7-B8BA-EC5AFDB8532A}"/>
            </c:ext>
          </c:extLst>
        </c:ser>
        <c:ser>
          <c:idx val="0"/>
          <c:order val="1"/>
          <c:tx>
            <c:strRef>
              <c:f>Sheet1!$C$1</c:f>
              <c:strCache>
                <c:ptCount val="1"/>
                <c:pt idx="0">
                  <c:v>Domestic</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Something to remember the holiday by</c:v>
                </c:pt>
                <c:pt idx="1">
                  <c:v>Chance to find out more about the history or culture of the place</c:v>
                </c:pt>
                <c:pt idx="2">
                  <c:v>Chance to do something I can't do at home</c:v>
                </c:pt>
                <c:pt idx="3">
                  <c:v>Experience being authentic to England</c:v>
                </c:pt>
                <c:pt idx="4">
                  <c:v>Something the whole holiday group could take part in</c:v>
                </c:pt>
                <c:pt idx="5">
                  <c:v>Recommended to me</c:v>
                </c:pt>
                <c:pt idx="6">
                  <c:v>Experience being unique to a specific area I am visiting</c:v>
                </c:pt>
                <c:pt idx="7">
                  <c:v>It would a special luxury experience</c:v>
                </c:pt>
                <c:pt idx="8">
                  <c:v>Experience being unique to England</c:v>
                </c:pt>
                <c:pt idx="9">
                  <c:v>Must do experience in England</c:v>
                </c:pt>
                <c:pt idx="10">
                  <c:v>Something I do at home and want to try in England</c:v>
                </c:pt>
              </c:strCache>
            </c:strRef>
          </c:cat>
          <c:val>
            <c:numRef>
              <c:f>Sheet1!$C$2:$C$12</c:f>
              <c:numCache>
                <c:formatCode>0%</c:formatCode>
                <c:ptCount val="11"/>
                <c:pt idx="0">
                  <c:v>0.25</c:v>
                </c:pt>
                <c:pt idx="1">
                  <c:v>0.15</c:v>
                </c:pt>
                <c:pt idx="2">
                  <c:v>0.25</c:v>
                </c:pt>
                <c:pt idx="3">
                  <c:v>0.15</c:v>
                </c:pt>
                <c:pt idx="4">
                  <c:v>0.15</c:v>
                </c:pt>
                <c:pt idx="5">
                  <c:v>0.14000000000000001</c:v>
                </c:pt>
                <c:pt idx="6">
                  <c:v>0.17</c:v>
                </c:pt>
                <c:pt idx="7">
                  <c:v>0.17</c:v>
                </c:pt>
                <c:pt idx="8">
                  <c:v>0.1</c:v>
                </c:pt>
                <c:pt idx="9">
                  <c:v>0.1</c:v>
                </c:pt>
                <c:pt idx="10">
                  <c:v>0.1</c:v>
                </c:pt>
              </c:numCache>
            </c:numRef>
          </c:val>
          <c:extLst>
            <c:ext xmlns:c16="http://schemas.microsoft.com/office/drawing/2014/chart" uri="{C3380CC4-5D6E-409C-BE32-E72D297353CC}">
              <c16:uniqueId val="{00000001-9B23-45C7-B8BA-EC5AFDB8532A}"/>
            </c:ext>
          </c:extLst>
        </c:ser>
        <c:dLbls>
          <c:showLegendKey val="0"/>
          <c:showVal val="0"/>
          <c:showCatName val="0"/>
          <c:showSerName val="0"/>
          <c:showPercent val="0"/>
          <c:showBubbleSize val="0"/>
        </c:dLbls>
        <c:gapWidth val="40"/>
        <c:axId val="1224925192"/>
        <c:axId val="1224925848"/>
        <c:extLst/>
      </c:barChart>
      <c:catAx>
        <c:axId val="1224925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0.70000000000000007"/>
          <c:min val="0"/>
        </c:scaling>
        <c:delete val="1"/>
        <c:axPos val="t"/>
        <c:numFmt formatCode="0%" sourceLinked="1"/>
        <c:majorTickMark val="out"/>
        <c:minorTickMark val="none"/>
        <c:tickLblPos val="nextTo"/>
        <c:crossAx val="1224925192"/>
        <c:crosses val="autoZero"/>
        <c:crossBetween val="between"/>
      </c:valAx>
      <c:spPr>
        <a:noFill/>
        <a:ln>
          <a:noFill/>
        </a:ln>
        <a:effectLst/>
      </c:spPr>
    </c:plotArea>
    <c:legend>
      <c:legendPos val="r"/>
      <c:layout>
        <c:manualLayout>
          <c:xMode val="edge"/>
          <c:yMode val="edge"/>
          <c:x val="0.61019845523598371"/>
          <c:y val="0.83576238651970725"/>
          <c:w val="0.21761816263505057"/>
          <c:h val="0.145688359944834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28-4317-ABC6-FB36B24A6AAA}"/>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BB28-4317-ABC6-FB36B24A6AAA}"/>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BB28-4317-ABC6-FB36B24A6AA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B28-4317-ABC6-FB36B24A6AAA}"/>
              </c:ext>
            </c:extLst>
          </c:dPt>
          <c:dLbls>
            <c:dLbl>
              <c:idx val="0"/>
              <c:layout>
                <c:manualLayout>
                  <c:x val="-0.13363613438496091"/>
                  <c:y val="0.1142084835622103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B28-4317-ABC6-FB36B24A6AA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0.24800796812750001</c:v>
                </c:pt>
                <c:pt idx="1">
                  <c:v>0.2908366533865</c:v>
                </c:pt>
                <c:pt idx="2">
                  <c:v>0.17330677290839999</c:v>
                </c:pt>
                <c:pt idx="3">
                  <c:v>0.28784860557769998</c:v>
                </c:pt>
              </c:numCache>
            </c:numRef>
          </c:val>
          <c:extLst>
            <c:ext xmlns:c16="http://schemas.microsoft.com/office/drawing/2014/chart" uri="{C3380CC4-5D6E-409C-BE32-E72D297353CC}">
              <c16:uniqueId val="{00000008-BB28-4317-ABC6-FB36B24A6AA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875986340176112E-2"/>
          <c:y val="0.25759783900193078"/>
          <c:w val="0.53816358626167871"/>
          <c:h val="0.492474994001988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37-48E6-A81E-F286D7955EC1}"/>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D037-48E6-A81E-F286D7955EC1}"/>
              </c:ext>
            </c:extLst>
          </c:dPt>
          <c:dPt>
            <c:idx val="2"/>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5-D037-48E6-A81E-F286D7955E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37-48E6-A81E-F286D7955EC1}"/>
              </c:ext>
            </c:extLst>
          </c:dPt>
          <c:dLbls>
            <c:dLbl>
              <c:idx val="0"/>
              <c:layout>
                <c:manualLayout>
                  <c:x val="-0.13878507666247999"/>
                  <c:y val="0.1089026015533282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037-48E6-A81E-F286D7955EC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1-2 hrs</c:v>
                </c:pt>
                <c:pt idx="1">
                  <c:v>1/2 day</c:v>
                </c:pt>
                <c:pt idx="2">
                  <c:v>1 day</c:v>
                </c:pt>
                <c:pt idx="3">
                  <c:v>2 days or more</c:v>
                </c:pt>
              </c:strCache>
            </c:strRef>
          </c:cat>
          <c:val>
            <c:numRef>
              <c:f>Sheet1!$B$2:$B$5</c:f>
              <c:numCache>
                <c:formatCode>0%</c:formatCode>
                <c:ptCount val="4"/>
                <c:pt idx="0">
                  <c:v>0.25476190476190003</c:v>
                </c:pt>
                <c:pt idx="1">
                  <c:v>0.27976190476189999</c:v>
                </c:pt>
                <c:pt idx="2">
                  <c:v>0.19761904761900001</c:v>
                </c:pt>
                <c:pt idx="3">
                  <c:v>0.26785714285709999</c:v>
                </c:pt>
              </c:numCache>
            </c:numRef>
          </c:val>
          <c:extLst>
            <c:ext xmlns:c16="http://schemas.microsoft.com/office/drawing/2014/chart" uri="{C3380CC4-5D6E-409C-BE32-E72D297353CC}">
              <c16:uniqueId val="{00000008-D037-48E6-A81E-F286D7955E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268859964298915"/>
          <c:y val="5.979585432736069E-2"/>
          <c:w val="0.50581552959731324"/>
          <c:h val="0.91900539601928055"/>
        </c:manualLayout>
      </c:layout>
      <c:barChart>
        <c:barDir val="bar"/>
        <c:grouping val="clustered"/>
        <c:varyColors val="0"/>
        <c:ser>
          <c:idx val="5"/>
          <c:order val="0"/>
          <c:tx>
            <c:strRef>
              <c:f>Sheet1!$B$1</c:f>
              <c:strCache>
                <c:ptCount val="1"/>
                <c:pt idx="0">
                  <c:v>All Inbound</c:v>
                </c:pt>
              </c:strCache>
            </c:strRef>
          </c:tx>
          <c:spPr>
            <a:solidFill>
              <a:srgbClr val="C00000">
                <a:alpha val="58039"/>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1"/>
                <c:pt idx="0">
                  <c:v>It would be expensive to do in England</c:v>
                </c:pt>
                <c:pt idx="1">
                  <c:v>I'm more likely to book this type of experience in another country</c:v>
                </c:pt>
                <c:pt idx="2">
                  <c:v>Not suitable for everyone in the holiday group</c:v>
                </c:pt>
                <c:pt idx="3">
                  <c:v>The weather in England isn't good enough</c:v>
                </c:pt>
                <c:pt idx="4">
                  <c:v>It's not something I would associate with England</c:v>
                </c:pt>
                <c:pt idx="5">
                  <c:v>Other countries have better experiences on offer</c:v>
                </c:pt>
                <c:pt idx="6">
                  <c:v>I would rather focus on other activities on a trip to England</c:v>
                </c:pt>
                <c:pt idx="7">
                  <c:v>It is difficult to get to / a long journey</c:v>
                </c:pt>
                <c:pt idx="8">
                  <c:v>I would be worried about the quality</c:v>
                </c:pt>
                <c:pt idx="9">
                  <c:v>It might be too strenous / difficult for me</c:v>
                </c:pt>
                <c:pt idx="10">
                  <c:v>I do it at home, so have no interest in doing it on holiday</c:v>
                </c:pt>
              </c:strCache>
            </c:strRef>
          </c:cat>
          <c:val>
            <c:numRef>
              <c:f>Sheet1!$B$2:$B$15</c:f>
              <c:numCache>
                <c:formatCode>0%</c:formatCode>
                <c:ptCount val="11"/>
                <c:pt idx="0">
                  <c:v>0.23</c:v>
                </c:pt>
                <c:pt idx="1">
                  <c:v>0.2</c:v>
                </c:pt>
                <c:pt idx="2">
                  <c:v>0.17</c:v>
                </c:pt>
                <c:pt idx="3">
                  <c:v>0.17</c:v>
                </c:pt>
                <c:pt idx="4">
                  <c:v>0.16</c:v>
                </c:pt>
                <c:pt idx="5">
                  <c:v>0.16</c:v>
                </c:pt>
                <c:pt idx="6">
                  <c:v>0.15</c:v>
                </c:pt>
                <c:pt idx="7">
                  <c:v>0.14000000000000001</c:v>
                </c:pt>
                <c:pt idx="8">
                  <c:v>0.12</c:v>
                </c:pt>
                <c:pt idx="9">
                  <c:v>0.09</c:v>
                </c:pt>
                <c:pt idx="10">
                  <c:v>7.0000000000000007E-2</c:v>
                </c:pt>
              </c:numCache>
            </c:numRef>
          </c:val>
          <c:extLst>
            <c:ext xmlns:c16="http://schemas.microsoft.com/office/drawing/2014/chart" uri="{C3380CC4-5D6E-409C-BE32-E72D297353CC}">
              <c16:uniqueId val="{00000000-9B23-45C7-B8BA-EC5AFDB8532A}"/>
            </c:ext>
          </c:extLst>
        </c:ser>
        <c:ser>
          <c:idx val="0"/>
          <c:order val="1"/>
          <c:tx>
            <c:strRef>
              <c:f>Sheet1!$C$1</c:f>
              <c:strCache>
                <c:ptCount val="1"/>
                <c:pt idx="0">
                  <c:v>Domestic</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1"/>
                <c:pt idx="0">
                  <c:v>It would be expensive to do in England</c:v>
                </c:pt>
                <c:pt idx="1">
                  <c:v>I'm more likely to book this type of experience in another country</c:v>
                </c:pt>
                <c:pt idx="2">
                  <c:v>Not suitable for everyone in the holiday group</c:v>
                </c:pt>
                <c:pt idx="3">
                  <c:v>The weather in England isn't good enough</c:v>
                </c:pt>
                <c:pt idx="4">
                  <c:v>It's not something I would associate with England</c:v>
                </c:pt>
                <c:pt idx="5">
                  <c:v>Other countries have better experiences on offer</c:v>
                </c:pt>
                <c:pt idx="6">
                  <c:v>I would rather focus on other activities on a trip to England</c:v>
                </c:pt>
                <c:pt idx="7">
                  <c:v>It is difficult to get to / a long journey</c:v>
                </c:pt>
                <c:pt idx="8">
                  <c:v>I would be worried about the quality</c:v>
                </c:pt>
                <c:pt idx="9">
                  <c:v>It might be too strenous / difficult for me</c:v>
                </c:pt>
                <c:pt idx="10">
                  <c:v>I do it at home, so have no interest in doing it on holiday</c:v>
                </c:pt>
              </c:strCache>
            </c:strRef>
          </c:cat>
          <c:val>
            <c:numRef>
              <c:f>Sheet1!$C$2:$C$15</c:f>
              <c:numCache>
                <c:formatCode>0%</c:formatCode>
                <c:ptCount val="11"/>
                <c:pt idx="0">
                  <c:v>0.28000000000000003</c:v>
                </c:pt>
                <c:pt idx="1">
                  <c:v>0.12</c:v>
                </c:pt>
                <c:pt idx="2">
                  <c:v>0.18</c:v>
                </c:pt>
                <c:pt idx="3">
                  <c:v>0.17</c:v>
                </c:pt>
                <c:pt idx="4">
                  <c:v>0.06</c:v>
                </c:pt>
                <c:pt idx="5">
                  <c:v>0.11</c:v>
                </c:pt>
                <c:pt idx="6">
                  <c:v>0.09</c:v>
                </c:pt>
                <c:pt idx="7">
                  <c:v>0.2</c:v>
                </c:pt>
                <c:pt idx="8">
                  <c:v>0.11</c:v>
                </c:pt>
                <c:pt idx="9">
                  <c:v>7.0000000000000007E-2</c:v>
                </c:pt>
                <c:pt idx="10">
                  <c:v>0.05</c:v>
                </c:pt>
              </c:numCache>
            </c:numRef>
          </c:val>
          <c:extLst>
            <c:ext xmlns:c16="http://schemas.microsoft.com/office/drawing/2014/chart" uri="{C3380CC4-5D6E-409C-BE32-E72D297353CC}">
              <c16:uniqueId val="{00000001-9B23-45C7-B8BA-EC5AFDB8532A}"/>
            </c:ext>
          </c:extLst>
        </c:ser>
        <c:dLbls>
          <c:showLegendKey val="0"/>
          <c:showVal val="0"/>
          <c:showCatName val="0"/>
          <c:showSerName val="0"/>
          <c:showPercent val="0"/>
          <c:showBubbleSize val="0"/>
        </c:dLbls>
        <c:gapWidth val="40"/>
        <c:axId val="1224925192"/>
        <c:axId val="1224925848"/>
        <c:extLst/>
      </c:barChart>
      <c:catAx>
        <c:axId val="1224925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0.70000000000000007"/>
          <c:min val="0"/>
        </c:scaling>
        <c:delete val="1"/>
        <c:axPos val="t"/>
        <c:numFmt formatCode="0%" sourceLinked="1"/>
        <c:majorTickMark val="out"/>
        <c:minorTickMark val="none"/>
        <c:tickLblPos val="nextTo"/>
        <c:crossAx val="1224925192"/>
        <c:crosses val="autoZero"/>
        <c:crossBetween val="between"/>
      </c:valAx>
      <c:spPr>
        <a:noFill/>
        <a:ln>
          <a:noFill/>
        </a:ln>
        <a:effectLst/>
      </c:spPr>
    </c:plotArea>
    <c:legend>
      <c:legendPos val="r"/>
      <c:layout>
        <c:manualLayout>
          <c:xMode val="edge"/>
          <c:yMode val="edge"/>
          <c:x val="0.59472768172873125"/>
          <c:y val="0.79956044806808746"/>
          <c:w val="0.18102925436184691"/>
          <c:h val="0.189392036524651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445159983667511"/>
          <c:y val="5.979585432736069E-2"/>
          <c:w val="0.53554840016332494"/>
          <c:h val="0.79887698205073876"/>
        </c:manualLayout>
      </c:layout>
      <c:barChart>
        <c:barDir val="bar"/>
        <c:grouping val="clustered"/>
        <c:varyColors val="0"/>
        <c:ser>
          <c:idx val="5"/>
          <c:order val="0"/>
          <c:tx>
            <c:strRef>
              <c:f>Sheet1!$B$1</c:f>
              <c:strCache>
                <c:ptCount val="1"/>
                <c:pt idx="0">
                  <c:v>All Inbound</c:v>
                </c:pt>
              </c:strCache>
            </c:strRef>
          </c:tx>
          <c:spPr>
            <a:solidFill>
              <a:srgbClr val="C00000">
                <a:alpha val="58039"/>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I've got a good idea of where I would go in England to do this experience</c:v>
                </c:pt>
                <c:pt idx="1">
                  <c:v>It would be easy to plan / book this type of holiday in England</c:v>
                </c:pt>
                <c:pt idx="2">
                  <c:v>It would be easy to get to places in England to do these experiences</c:v>
                </c:pt>
              </c:strCache>
            </c:strRef>
          </c:cat>
          <c:val>
            <c:numRef>
              <c:f>Sheet1!$B$2:$B$4</c:f>
              <c:numCache>
                <c:formatCode>0%</c:formatCode>
                <c:ptCount val="3"/>
                <c:pt idx="0">
                  <c:v>0.2</c:v>
                </c:pt>
                <c:pt idx="1">
                  <c:v>0.28000000000000003</c:v>
                </c:pt>
                <c:pt idx="2">
                  <c:v>0.27</c:v>
                </c:pt>
              </c:numCache>
            </c:numRef>
          </c:val>
          <c:extLst>
            <c:ext xmlns:c16="http://schemas.microsoft.com/office/drawing/2014/chart" uri="{C3380CC4-5D6E-409C-BE32-E72D297353CC}">
              <c16:uniqueId val="{00000000-9B23-45C7-B8BA-EC5AFDB8532A}"/>
            </c:ext>
          </c:extLst>
        </c:ser>
        <c:ser>
          <c:idx val="0"/>
          <c:order val="1"/>
          <c:tx>
            <c:strRef>
              <c:f>Sheet1!$C$1</c:f>
              <c:strCache>
                <c:ptCount val="1"/>
                <c:pt idx="0">
                  <c:v>Domestic</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I've got a good idea of where I would go in England to do this experience</c:v>
                </c:pt>
                <c:pt idx="1">
                  <c:v>It would be easy to plan / book this type of holiday in England</c:v>
                </c:pt>
                <c:pt idx="2">
                  <c:v>It would be easy to get to places in England to do these experiences</c:v>
                </c:pt>
              </c:strCache>
            </c:strRef>
          </c:cat>
          <c:val>
            <c:numRef>
              <c:f>Sheet1!$C$2:$C$4</c:f>
              <c:numCache>
                <c:formatCode>0%</c:formatCode>
                <c:ptCount val="3"/>
                <c:pt idx="0">
                  <c:v>0.26</c:v>
                </c:pt>
                <c:pt idx="1">
                  <c:v>0.4</c:v>
                </c:pt>
                <c:pt idx="2">
                  <c:v>0.36</c:v>
                </c:pt>
              </c:numCache>
            </c:numRef>
          </c:val>
          <c:extLst>
            <c:ext xmlns:c16="http://schemas.microsoft.com/office/drawing/2014/chart" uri="{C3380CC4-5D6E-409C-BE32-E72D297353CC}">
              <c16:uniqueId val="{00000001-9B23-45C7-B8BA-EC5AFDB8532A}"/>
            </c:ext>
          </c:extLst>
        </c:ser>
        <c:dLbls>
          <c:showLegendKey val="0"/>
          <c:showVal val="0"/>
          <c:showCatName val="0"/>
          <c:showSerName val="0"/>
          <c:showPercent val="0"/>
          <c:showBubbleSize val="0"/>
        </c:dLbls>
        <c:gapWidth val="40"/>
        <c:axId val="1224925192"/>
        <c:axId val="1224925848"/>
        <c:extLst/>
      </c:barChart>
      <c:catAx>
        <c:axId val="1224925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24925848"/>
        <c:crosses val="autoZero"/>
        <c:auto val="1"/>
        <c:lblAlgn val="ctr"/>
        <c:lblOffset val="100"/>
        <c:noMultiLvlLbl val="0"/>
      </c:catAx>
      <c:valAx>
        <c:axId val="1224925848"/>
        <c:scaling>
          <c:orientation val="minMax"/>
          <c:max val="0.70000000000000007"/>
          <c:min val="0"/>
        </c:scaling>
        <c:delete val="1"/>
        <c:axPos val="t"/>
        <c:numFmt formatCode="0%" sourceLinked="1"/>
        <c:majorTickMark val="out"/>
        <c:minorTickMark val="none"/>
        <c:tickLblPos val="nextTo"/>
        <c:crossAx val="1224925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0.42037</cdr:x>
      <cdr:y>0.85853</cdr:y>
    </cdr:from>
    <cdr:to>
      <cdr:x>0.56659</cdr:x>
      <cdr:y>1</cdr:y>
    </cdr:to>
    <cdr:sp macro="" textlink="">
      <cdr:nvSpPr>
        <cdr:cNvPr id="2" name="TextBox 1">
          <a:extLst xmlns:a="http://schemas.openxmlformats.org/drawingml/2006/main">
            <a:ext uri="{FF2B5EF4-FFF2-40B4-BE49-F238E27FC236}">
              <a16:creationId xmlns:a16="http://schemas.microsoft.com/office/drawing/2014/main" id="{188756B4-9130-4922-85CA-C708FB319FD3}"/>
            </a:ext>
          </a:extLst>
        </cdr:cNvPr>
        <cdr:cNvSpPr txBox="1"/>
      </cdr:nvSpPr>
      <cdr:spPr>
        <a:xfrm xmlns:a="http://schemas.openxmlformats.org/drawingml/2006/main">
          <a:off x="2628858" y="1878274"/>
          <a:ext cx="914400" cy="3094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solidFill>
                <a:schemeClr val="tx2">
                  <a:lumMod val="50000"/>
                </a:schemeClr>
              </a:solidFill>
            </a:rPr>
            <a:t>Travel Time</a:t>
          </a:r>
        </a:p>
      </cdr:txBody>
    </cdr:sp>
  </cdr:relSizeAnchor>
</c:userShapes>
</file>

<file path=ppt/drawings/drawing2.xml><?xml version="1.0" encoding="utf-8"?>
<c:userShapes xmlns:c="http://schemas.openxmlformats.org/drawingml/2006/chart">
  <cdr:relSizeAnchor xmlns:cdr="http://schemas.openxmlformats.org/drawingml/2006/chartDrawing">
    <cdr:from>
      <cdr:x>0.42037</cdr:x>
      <cdr:y>0.85853</cdr:y>
    </cdr:from>
    <cdr:to>
      <cdr:x>0.56659</cdr:x>
      <cdr:y>1</cdr:y>
    </cdr:to>
    <cdr:sp macro="" textlink="">
      <cdr:nvSpPr>
        <cdr:cNvPr id="2" name="TextBox 1">
          <a:extLst xmlns:a="http://schemas.openxmlformats.org/drawingml/2006/main">
            <a:ext uri="{FF2B5EF4-FFF2-40B4-BE49-F238E27FC236}">
              <a16:creationId xmlns:a16="http://schemas.microsoft.com/office/drawing/2014/main" id="{188756B4-9130-4922-85CA-C708FB319FD3}"/>
            </a:ext>
          </a:extLst>
        </cdr:cNvPr>
        <cdr:cNvSpPr txBox="1"/>
      </cdr:nvSpPr>
      <cdr:spPr>
        <a:xfrm xmlns:a="http://schemas.openxmlformats.org/drawingml/2006/main">
          <a:off x="2628858" y="1878274"/>
          <a:ext cx="914400" cy="3094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dirty="0">
              <a:solidFill>
                <a:schemeClr val="tx2">
                  <a:lumMod val="50000"/>
                </a:schemeClr>
              </a:solidFill>
            </a:rPr>
            <a:t>Travel Time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042281-4D29-4C7D-91B4-FC28AFF79C76}"/>
              </a:ext>
            </a:extLst>
          </p:cNvPr>
          <p:cNvSpPr>
            <a:spLocks noGrp="1"/>
          </p:cNvSpPr>
          <p:nvPr>
            <p:ph type="hdr" sz="quarter"/>
          </p:nvPr>
        </p:nvSpPr>
        <p:spPr>
          <a:xfrm>
            <a:off x="1" y="0"/>
            <a:ext cx="2984500" cy="501650"/>
          </a:xfrm>
          <a:prstGeom prst="rect">
            <a:avLst/>
          </a:prstGeom>
        </p:spPr>
        <p:txBody>
          <a:bodyPr vert="horz" lIns="91427" tIns="45714" rIns="91427" bIns="45714" rtlCol="0"/>
          <a:lstStyle>
            <a:lvl1pPr algn="l">
              <a:defRPr sz="1200"/>
            </a:lvl1pPr>
          </a:lstStyle>
          <a:p>
            <a:endParaRPr lang="en-GB"/>
          </a:p>
        </p:txBody>
      </p:sp>
      <p:sp>
        <p:nvSpPr>
          <p:cNvPr id="3" name="Date Placeholder 2">
            <a:extLst>
              <a:ext uri="{FF2B5EF4-FFF2-40B4-BE49-F238E27FC236}">
                <a16:creationId xmlns:a16="http://schemas.microsoft.com/office/drawing/2014/main" id="{E461E016-4D5F-4ECA-8003-5D4F0F7E9BD2}"/>
              </a:ext>
            </a:extLst>
          </p:cNvPr>
          <p:cNvSpPr>
            <a:spLocks noGrp="1"/>
          </p:cNvSpPr>
          <p:nvPr>
            <p:ph type="dt" sz="quarter" idx="1"/>
          </p:nvPr>
        </p:nvSpPr>
        <p:spPr>
          <a:xfrm>
            <a:off x="3902076" y="0"/>
            <a:ext cx="2984500" cy="501650"/>
          </a:xfrm>
          <a:prstGeom prst="rect">
            <a:avLst/>
          </a:prstGeom>
        </p:spPr>
        <p:txBody>
          <a:bodyPr vert="horz" lIns="91427" tIns="45714" rIns="91427" bIns="45714" rtlCol="0"/>
          <a:lstStyle>
            <a:lvl1pPr algn="r">
              <a:defRPr sz="1200"/>
            </a:lvl1pPr>
          </a:lstStyle>
          <a:p>
            <a:fld id="{97650E04-A0E9-45BE-8078-3BC2820C7930}" type="datetimeFigureOut">
              <a:rPr lang="en-GB" smtClean="0"/>
              <a:t>25/06/2019</a:t>
            </a:fld>
            <a:endParaRPr lang="en-GB"/>
          </a:p>
        </p:txBody>
      </p:sp>
      <p:sp>
        <p:nvSpPr>
          <p:cNvPr id="4" name="Footer Placeholder 3">
            <a:extLst>
              <a:ext uri="{FF2B5EF4-FFF2-40B4-BE49-F238E27FC236}">
                <a16:creationId xmlns:a16="http://schemas.microsoft.com/office/drawing/2014/main" id="{0C0657BD-6565-4098-9AF1-0ACFC94F2639}"/>
              </a:ext>
            </a:extLst>
          </p:cNvPr>
          <p:cNvSpPr>
            <a:spLocks noGrp="1"/>
          </p:cNvSpPr>
          <p:nvPr>
            <p:ph type="ftr" sz="quarter" idx="2"/>
          </p:nvPr>
        </p:nvSpPr>
        <p:spPr>
          <a:xfrm>
            <a:off x="1" y="9517063"/>
            <a:ext cx="2984500" cy="501650"/>
          </a:xfrm>
          <a:prstGeom prst="rect">
            <a:avLst/>
          </a:prstGeom>
        </p:spPr>
        <p:txBody>
          <a:bodyPr vert="horz" lIns="91427" tIns="45714" rIns="91427" bIns="45714"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E572D89-36CF-4B91-924D-6EDBA620EC2A}"/>
              </a:ext>
            </a:extLst>
          </p:cNvPr>
          <p:cNvSpPr>
            <a:spLocks noGrp="1"/>
          </p:cNvSpPr>
          <p:nvPr>
            <p:ph type="sldNum" sz="quarter" idx="3"/>
          </p:nvPr>
        </p:nvSpPr>
        <p:spPr>
          <a:xfrm>
            <a:off x="3902076" y="9517063"/>
            <a:ext cx="2984500" cy="501650"/>
          </a:xfrm>
          <a:prstGeom prst="rect">
            <a:avLst/>
          </a:prstGeom>
        </p:spPr>
        <p:txBody>
          <a:bodyPr vert="horz" lIns="91427" tIns="45714" rIns="91427" bIns="45714" rtlCol="0" anchor="b"/>
          <a:lstStyle>
            <a:lvl1pPr algn="r">
              <a:defRPr sz="1200"/>
            </a:lvl1pPr>
          </a:lstStyle>
          <a:p>
            <a:fld id="{1AD87D44-61C1-4C42-B2EC-DA95FF6D0D76}" type="slidenum">
              <a:rPr lang="en-GB" smtClean="0"/>
              <a:t>‹#›</a:t>
            </a:fld>
            <a:endParaRPr lang="en-GB"/>
          </a:p>
        </p:txBody>
      </p:sp>
    </p:spTree>
    <p:extLst>
      <p:ext uri="{BB962C8B-B14F-4D97-AF65-F5344CB8AC3E}">
        <p14:creationId xmlns:p14="http://schemas.microsoft.com/office/powerpoint/2010/main" val="4135223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1" cy="502676"/>
          </a:xfrm>
          <a:prstGeom prst="rect">
            <a:avLst/>
          </a:prstGeom>
        </p:spPr>
        <p:txBody>
          <a:bodyPr vert="horz" lIns="96593" tIns="48297" rIns="96593" bIns="48297" rtlCol="0"/>
          <a:lstStyle>
            <a:lvl1pPr algn="l">
              <a:defRPr sz="1300"/>
            </a:lvl1pPr>
          </a:lstStyle>
          <a:p>
            <a:endParaRPr lang="en-GB"/>
          </a:p>
        </p:txBody>
      </p:sp>
      <p:sp>
        <p:nvSpPr>
          <p:cNvPr id="3" name="Date Placeholder 2"/>
          <p:cNvSpPr>
            <a:spLocks noGrp="1"/>
          </p:cNvSpPr>
          <p:nvPr>
            <p:ph type="dt" idx="1"/>
          </p:nvPr>
        </p:nvSpPr>
        <p:spPr>
          <a:xfrm>
            <a:off x="3901698" y="0"/>
            <a:ext cx="2984871" cy="502676"/>
          </a:xfrm>
          <a:prstGeom prst="rect">
            <a:avLst/>
          </a:prstGeom>
        </p:spPr>
        <p:txBody>
          <a:bodyPr vert="horz" lIns="96593" tIns="48297" rIns="96593" bIns="48297" rtlCol="0"/>
          <a:lstStyle>
            <a:lvl1pPr algn="r">
              <a:defRPr sz="1300"/>
            </a:lvl1pPr>
          </a:lstStyle>
          <a:p>
            <a:fld id="{4C8B6557-C61C-4F7C-9819-83DD0AEB5615}" type="datetimeFigureOut">
              <a:rPr lang="en-GB" smtClean="0"/>
              <a:t>25/06/2019</a:t>
            </a:fld>
            <a:endParaRPr lang="en-GB"/>
          </a:p>
        </p:txBody>
      </p:sp>
      <p:sp>
        <p:nvSpPr>
          <p:cNvPr id="4" name="Slide Image Placeholder 3"/>
          <p:cNvSpPr>
            <a:spLocks noGrp="1" noRot="1" noChangeAspect="1"/>
          </p:cNvSpPr>
          <p:nvPr>
            <p:ph type="sldImg" idx="2"/>
          </p:nvPr>
        </p:nvSpPr>
        <p:spPr>
          <a:xfrm>
            <a:off x="1003300" y="1252538"/>
            <a:ext cx="4881563" cy="3381375"/>
          </a:xfrm>
          <a:prstGeom prst="rect">
            <a:avLst/>
          </a:prstGeom>
          <a:noFill/>
          <a:ln w="12700">
            <a:solidFill>
              <a:prstClr val="black"/>
            </a:solidFill>
          </a:ln>
        </p:spPr>
        <p:txBody>
          <a:bodyPr vert="horz" lIns="96593" tIns="48297" rIns="96593" bIns="48297"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593" tIns="48297" rIns="96593" bIns="4829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6039"/>
            <a:ext cx="2984871" cy="502674"/>
          </a:xfrm>
          <a:prstGeom prst="rect">
            <a:avLst/>
          </a:prstGeom>
        </p:spPr>
        <p:txBody>
          <a:bodyPr vert="horz" lIns="96593" tIns="48297" rIns="96593" bIns="48297"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593" tIns="48297" rIns="96593" bIns="48297" rtlCol="0" anchor="b"/>
          <a:lstStyle>
            <a:lvl1pPr algn="r">
              <a:defRPr sz="1300"/>
            </a:lvl1pPr>
          </a:lstStyle>
          <a:p>
            <a:fld id="{A2B707E0-CCF4-47D4-ADE6-40E86D7533B2}" type="slidenum">
              <a:rPr lang="en-GB" smtClean="0"/>
              <a:t>‹#›</a:t>
            </a:fld>
            <a:endParaRPr lang="en-GB"/>
          </a:p>
        </p:txBody>
      </p:sp>
    </p:spTree>
    <p:extLst>
      <p:ext uri="{BB962C8B-B14F-4D97-AF65-F5344CB8AC3E}">
        <p14:creationId xmlns:p14="http://schemas.microsoft.com/office/powerpoint/2010/main" val="6709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B707E0-CCF4-47D4-ADE6-40E86D7533B2}" type="slidenum">
              <a:rPr lang="en-GB" smtClean="0"/>
              <a:t>4</a:t>
            </a:fld>
            <a:endParaRPr lang="en-GB"/>
          </a:p>
        </p:txBody>
      </p:sp>
    </p:spTree>
    <p:extLst>
      <p:ext uri="{BB962C8B-B14F-4D97-AF65-F5344CB8AC3E}">
        <p14:creationId xmlns:p14="http://schemas.microsoft.com/office/powerpoint/2010/main" val="226460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B707E0-CCF4-47D4-ADE6-40E86D7533B2}" type="slidenum">
              <a:rPr lang="en-GB" smtClean="0"/>
              <a:t>21</a:t>
            </a:fld>
            <a:endParaRPr lang="en-GB"/>
          </a:p>
        </p:txBody>
      </p:sp>
    </p:spTree>
    <p:extLst>
      <p:ext uri="{BB962C8B-B14F-4D97-AF65-F5344CB8AC3E}">
        <p14:creationId xmlns:p14="http://schemas.microsoft.com/office/powerpoint/2010/main" val="295602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p:cNvSpPr>
            <a:spLocks noGrp="1"/>
          </p:cNvSpPr>
          <p:nvPr>
            <p:ph type="dt" sz="half" idx="10"/>
          </p:nvPr>
        </p:nvSpPr>
        <p:spPr>
          <a:xfrm>
            <a:off x="681038" y="6356351"/>
            <a:ext cx="2228850" cy="365125"/>
          </a:xfrm>
          <a:prstGeom prst="rect">
            <a:avLst/>
          </a:prstGeom>
        </p:spPr>
        <p:txBody>
          <a:bodyPr/>
          <a:lstStyle/>
          <a:p>
            <a:endParaRPr lang="en-GB" dirty="0"/>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GB"/>
          </a:p>
        </p:txBody>
      </p:sp>
    </p:spTree>
    <p:extLst>
      <p:ext uri="{BB962C8B-B14F-4D97-AF65-F5344CB8AC3E}">
        <p14:creationId xmlns:p14="http://schemas.microsoft.com/office/powerpoint/2010/main" val="185868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81038" y="6356351"/>
            <a:ext cx="2228850" cy="365125"/>
          </a:xfrm>
          <a:prstGeom prst="rect">
            <a:avLst/>
          </a:prstGeom>
        </p:spPr>
        <p:txBody>
          <a:bodyPr/>
          <a:lstStyle/>
          <a:p>
            <a:endParaRPr lang="en-GB"/>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677150" y="6538913"/>
            <a:ext cx="2228850" cy="365125"/>
          </a:xfrm>
          <a:prstGeom prst="rect">
            <a:avLst/>
          </a:prstGeom>
        </p:spPr>
        <p:txBody>
          <a:bodyPr/>
          <a:lstStyle/>
          <a:p>
            <a:fld id="{65C4E51C-5B21-47ED-87F9-7CEAAA8B3069}" type="slidenum">
              <a:rPr lang="en-GB" smtClean="0"/>
              <a:t>‹#›</a:t>
            </a:fld>
            <a:endParaRPr lang="en-GB"/>
          </a:p>
        </p:txBody>
      </p:sp>
    </p:spTree>
    <p:extLst>
      <p:ext uri="{BB962C8B-B14F-4D97-AF65-F5344CB8AC3E}">
        <p14:creationId xmlns:p14="http://schemas.microsoft.com/office/powerpoint/2010/main" val="3895163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81038" y="6356351"/>
            <a:ext cx="2228850" cy="365125"/>
          </a:xfrm>
          <a:prstGeom prst="rect">
            <a:avLst/>
          </a:prstGeom>
        </p:spPr>
        <p:txBody>
          <a:bodyPr/>
          <a:lstStyle/>
          <a:p>
            <a:endParaRPr lang="en-GB"/>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677150" y="6538913"/>
            <a:ext cx="2228850" cy="365125"/>
          </a:xfrm>
          <a:prstGeom prst="rect">
            <a:avLst/>
          </a:prstGeom>
        </p:spPr>
        <p:txBody>
          <a:bodyPr/>
          <a:lstStyle/>
          <a:p>
            <a:fld id="{65C4E51C-5B21-47ED-87F9-7CEAAA8B3069}" type="slidenum">
              <a:rPr lang="en-GB" smtClean="0"/>
              <a:t>‹#›</a:t>
            </a:fld>
            <a:endParaRPr lang="en-GB"/>
          </a:p>
        </p:txBody>
      </p:sp>
    </p:spTree>
    <p:extLst>
      <p:ext uri="{BB962C8B-B14F-4D97-AF65-F5344CB8AC3E}">
        <p14:creationId xmlns:p14="http://schemas.microsoft.com/office/powerpoint/2010/main" val="4209777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Slide for presentation">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350362" y="2401165"/>
            <a:ext cx="9205278" cy="1919747"/>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250" kern="1200" dirty="0">
                <a:solidFill>
                  <a:schemeClr val="bg1"/>
                </a:solidFill>
                <a:latin typeface="Arial" pitchFamily="34" charset="0"/>
                <a:ea typeface="+mn-ea"/>
                <a:cs typeface="+mn-cs"/>
              </a:defRPr>
            </a:lvl1pPr>
          </a:lstStyle>
          <a:p>
            <a:pPr lvl="0"/>
            <a:r>
              <a:rPr lang="en-US" dirty="0"/>
              <a:t>Click to add text for divider slide</a:t>
            </a:r>
          </a:p>
        </p:txBody>
      </p:sp>
      <p:sp>
        <p:nvSpPr>
          <p:cNvPr id="3" name="Rechteck 2"/>
          <p:cNvSpPr/>
          <p:nvPr userDrawn="1"/>
        </p:nvSpPr>
        <p:spPr bwMode="gray">
          <a:xfrm>
            <a:off x="0" y="2"/>
            <a:ext cx="9906000" cy="218016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marL="0" indent="0" algn="ctr">
              <a:buFont typeface="Courier New" pitchFamily="49" charset="0"/>
              <a:buNone/>
            </a:pPr>
            <a:endParaRPr lang="en-US" sz="1733">
              <a:solidFill>
                <a:schemeClr val="tx1"/>
              </a:solidFill>
              <a:latin typeface="Arial" pitchFamily="34" charset="0"/>
            </a:endParaRPr>
          </a:p>
        </p:txBody>
      </p:sp>
    </p:spTree>
    <p:extLst>
      <p:ext uri="{BB962C8B-B14F-4D97-AF65-F5344CB8AC3E}">
        <p14:creationId xmlns:p14="http://schemas.microsoft.com/office/powerpoint/2010/main" val="7817897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677150" y="6586048"/>
            <a:ext cx="2228850" cy="365125"/>
          </a:xfrm>
          <a:prstGeom prst="rect">
            <a:avLst/>
          </a:prstGeom>
        </p:spPr>
        <p:txBody>
          <a:bodyPr/>
          <a:lstStyle>
            <a:lvl1pPr algn="r">
              <a:defRPr sz="1138">
                <a:solidFill>
                  <a:schemeClr val="bg1"/>
                </a:solidFill>
              </a:defRPr>
            </a:lvl1pPr>
          </a:lstStyle>
          <a:p>
            <a:fld id="{65C4E51C-5B21-47ED-87F9-7CEAAA8B3069}" type="slidenum">
              <a:rPr lang="en-GB" smtClean="0"/>
              <a:pPr/>
              <a:t>‹#›</a:t>
            </a:fld>
            <a:endParaRPr lang="en-GB"/>
          </a:p>
        </p:txBody>
      </p:sp>
    </p:spTree>
    <p:extLst>
      <p:ext uri="{BB962C8B-B14F-4D97-AF65-F5344CB8AC3E}">
        <p14:creationId xmlns:p14="http://schemas.microsoft.com/office/powerpoint/2010/main" val="289440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81038" y="6356351"/>
            <a:ext cx="2228850" cy="365125"/>
          </a:xfrm>
          <a:prstGeom prst="rect">
            <a:avLst/>
          </a:prstGeom>
        </p:spPr>
        <p:txBody>
          <a:bodyPr/>
          <a:lstStyle/>
          <a:p>
            <a:endParaRPr lang="en-GB"/>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677150" y="6538913"/>
            <a:ext cx="2228850" cy="365125"/>
          </a:xfrm>
          <a:prstGeom prst="rect">
            <a:avLst/>
          </a:prstGeom>
        </p:spPr>
        <p:txBody>
          <a:bodyPr/>
          <a:lstStyle/>
          <a:p>
            <a:fld id="{65C4E51C-5B21-47ED-87F9-7CEAAA8B3069}" type="slidenum">
              <a:rPr lang="en-GB" smtClean="0"/>
              <a:t>‹#›</a:t>
            </a:fld>
            <a:endParaRPr lang="en-GB"/>
          </a:p>
        </p:txBody>
      </p:sp>
    </p:spTree>
    <p:extLst>
      <p:ext uri="{BB962C8B-B14F-4D97-AF65-F5344CB8AC3E}">
        <p14:creationId xmlns:p14="http://schemas.microsoft.com/office/powerpoint/2010/main" val="4136094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1038" y="6356351"/>
            <a:ext cx="2228850" cy="365125"/>
          </a:xfrm>
          <a:prstGeom prst="rect">
            <a:avLst/>
          </a:prstGeom>
        </p:spPr>
        <p:txBody>
          <a:bodyPr/>
          <a:lstStyle/>
          <a:p>
            <a:endParaRPr lang="en-GB"/>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677150" y="6538913"/>
            <a:ext cx="2228850" cy="365125"/>
          </a:xfrm>
          <a:prstGeom prst="rect">
            <a:avLst/>
          </a:prstGeom>
        </p:spPr>
        <p:txBody>
          <a:bodyPr/>
          <a:lstStyle/>
          <a:p>
            <a:fld id="{65C4E51C-5B21-47ED-87F9-7CEAAA8B3069}" type="slidenum">
              <a:rPr lang="en-GB" smtClean="0"/>
              <a:t>‹#›</a:t>
            </a:fld>
            <a:endParaRPr lang="en-GB"/>
          </a:p>
        </p:txBody>
      </p:sp>
    </p:spTree>
    <p:extLst>
      <p:ext uri="{BB962C8B-B14F-4D97-AF65-F5344CB8AC3E}">
        <p14:creationId xmlns:p14="http://schemas.microsoft.com/office/powerpoint/2010/main" val="1976689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81038" y="6356351"/>
            <a:ext cx="2228850" cy="365125"/>
          </a:xfrm>
          <a:prstGeom prst="rect">
            <a:avLst/>
          </a:prstGeom>
        </p:spPr>
        <p:txBody>
          <a:bodyPr/>
          <a:lstStyle/>
          <a:p>
            <a:endParaRPr lang="en-GB"/>
          </a:p>
        </p:txBody>
      </p:sp>
      <p:sp>
        <p:nvSpPr>
          <p:cNvPr id="8" name="Footer Placeholder 7"/>
          <p:cNvSpPr>
            <a:spLocks noGrp="1"/>
          </p:cNvSpPr>
          <p:nvPr>
            <p:ph type="ftr" sz="quarter" idx="11"/>
          </p:nvPr>
        </p:nvSpPr>
        <p:spPr>
          <a:xfrm>
            <a:off x="3281363" y="6356351"/>
            <a:ext cx="3343275"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7677150" y="6538913"/>
            <a:ext cx="2228850" cy="365125"/>
          </a:xfrm>
          <a:prstGeom prst="rect">
            <a:avLst/>
          </a:prstGeom>
        </p:spPr>
        <p:txBody>
          <a:bodyPr/>
          <a:lstStyle/>
          <a:p>
            <a:fld id="{65C4E51C-5B21-47ED-87F9-7CEAAA8B3069}" type="slidenum">
              <a:rPr lang="en-GB" smtClean="0"/>
              <a:t>‹#›</a:t>
            </a:fld>
            <a:endParaRPr lang="en-GB"/>
          </a:p>
        </p:txBody>
      </p:sp>
    </p:spTree>
    <p:extLst>
      <p:ext uri="{BB962C8B-B14F-4D97-AF65-F5344CB8AC3E}">
        <p14:creationId xmlns:p14="http://schemas.microsoft.com/office/powerpoint/2010/main" val="1713714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81038" y="6356351"/>
            <a:ext cx="2228850" cy="365125"/>
          </a:xfrm>
          <a:prstGeom prst="rect">
            <a:avLst/>
          </a:prstGeom>
        </p:spPr>
        <p:txBody>
          <a:bodyPr/>
          <a:lstStyle/>
          <a:p>
            <a:endParaRPr lang="en-GB"/>
          </a:p>
        </p:txBody>
      </p:sp>
      <p:sp>
        <p:nvSpPr>
          <p:cNvPr id="4" name="Footer Placeholder 3"/>
          <p:cNvSpPr>
            <a:spLocks noGrp="1"/>
          </p:cNvSpPr>
          <p:nvPr>
            <p:ph type="ftr" sz="quarter" idx="11"/>
          </p:nvPr>
        </p:nvSpPr>
        <p:spPr>
          <a:xfrm>
            <a:off x="3281363" y="6356351"/>
            <a:ext cx="3343275"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7677150" y="6596938"/>
            <a:ext cx="2228850" cy="365125"/>
          </a:xfrm>
          <a:prstGeom prst="rect">
            <a:avLst/>
          </a:prstGeom>
        </p:spPr>
        <p:txBody>
          <a:bodyPr/>
          <a:lstStyle>
            <a:lvl1pPr algn="r">
              <a:defRPr sz="1138">
                <a:solidFill>
                  <a:schemeClr val="bg1"/>
                </a:solidFill>
              </a:defRPr>
            </a:lvl1pPr>
          </a:lstStyle>
          <a:p>
            <a:fld id="{65C4E51C-5B21-47ED-87F9-7CEAAA8B3069}" type="slidenum">
              <a:rPr lang="en-GB" smtClean="0"/>
              <a:pPr/>
              <a:t>‹#›</a:t>
            </a:fld>
            <a:endParaRPr lang="en-GB"/>
          </a:p>
        </p:txBody>
      </p:sp>
    </p:spTree>
    <p:extLst>
      <p:ext uri="{BB962C8B-B14F-4D97-AF65-F5344CB8AC3E}">
        <p14:creationId xmlns:p14="http://schemas.microsoft.com/office/powerpoint/2010/main" val="2116237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1"/>
            <a:ext cx="2228850" cy="365125"/>
          </a:xfrm>
          <a:prstGeom prst="rect">
            <a:avLst/>
          </a:prstGeom>
        </p:spPr>
        <p:txBody>
          <a:bodyPr/>
          <a:lstStyle/>
          <a:p>
            <a:endParaRPr lang="en-GB"/>
          </a:p>
        </p:txBody>
      </p:sp>
      <p:sp>
        <p:nvSpPr>
          <p:cNvPr id="3" name="Footer Placeholder 2"/>
          <p:cNvSpPr>
            <a:spLocks noGrp="1"/>
          </p:cNvSpPr>
          <p:nvPr>
            <p:ph type="ftr" sz="quarter" idx="11"/>
          </p:nvPr>
        </p:nvSpPr>
        <p:spPr>
          <a:xfrm>
            <a:off x="3281363" y="6356351"/>
            <a:ext cx="3343275"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7677150" y="6538913"/>
            <a:ext cx="2228850" cy="365125"/>
          </a:xfrm>
          <a:prstGeom prst="rect">
            <a:avLst/>
          </a:prstGeom>
        </p:spPr>
        <p:txBody>
          <a:bodyPr/>
          <a:lstStyle/>
          <a:p>
            <a:fld id="{65C4E51C-5B21-47ED-87F9-7CEAAA8B3069}" type="slidenum">
              <a:rPr lang="en-GB" smtClean="0"/>
              <a:t>‹#›</a:t>
            </a:fld>
            <a:endParaRPr lang="en-GB"/>
          </a:p>
        </p:txBody>
      </p:sp>
    </p:spTree>
    <p:extLst>
      <p:ext uri="{BB962C8B-B14F-4D97-AF65-F5344CB8AC3E}">
        <p14:creationId xmlns:p14="http://schemas.microsoft.com/office/powerpoint/2010/main" val="140074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endParaRPr lang="en-GB"/>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677150" y="6538913"/>
            <a:ext cx="2228850" cy="365125"/>
          </a:xfrm>
          <a:prstGeom prst="rect">
            <a:avLst/>
          </a:prstGeom>
        </p:spPr>
        <p:txBody>
          <a:bodyPr/>
          <a:lstStyle/>
          <a:p>
            <a:fld id="{65C4E51C-5B21-47ED-87F9-7CEAAA8B3069}" type="slidenum">
              <a:rPr lang="en-GB" smtClean="0"/>
              <a:t>‹#›</a:t>
            </a:fld>
            <a:endParaRPr lang="en-GB"/>
          </a:p>
        </p:txBody>
      </p:sp>
    </p:spTree>
    <p:extLst>
      <p:ext uri="{BB962C8B-B14F-4D97-AF65-F5344CB8AC3E}">
        <p14:creationId xmlns:p14="http://schemas.microsoft.com/office/powerpoint/2010/main" val="1523432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US"/>
              <a:t>Click icon to add picture</a:t>
            </a:r>
            <a:endParaRPr lang="en-GB"/>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Edit Master text styles</a:t>
            </a:r>
          </a:p>
        </p:txBody>
      </p:sp>
      <p:sp>
        <p:nvSpPr>
          <p:cNvPr id="5" name="Date Placeholder 4"/>
          <p:cNvSpPr>
            <a:spLocks noGrp="1"/>
          </p:cNvSpPr>
          <p:nvPr>
            <p:ph type="dt" sz="half" idx="10"/>
          </p:nvPr>
        </p:nvSpPr>
        <p:spPr>
          <a:xfrm>
            <a:off x="681038" y="6356351"/>
            <a:ext cx="2228850" cy="365125"/>
          </a:xfrm>
          <a:prstGeom prst="rect">
            <a:avLst/>
          </a:prstGeom>
        </p:spPr>
        <p:txBody>
          <a:bodyPr/>
          <a:lstStyle/>
          <a:p>
            <a:endParaRPr lang="en-GB"/>
          </a:p>
        </p:txBody>
      </p:sp>
      <p:sp>
        <p:nvSpPr>
          <p:cNvPr id="6" name="Footer Placeholder 5"/>
          <p:cNvSpPr>
            <a:spLocks noGrp="1"/>
          </p:cNvSpPr>
          <p:nvPr>
            <p:ph type="ftr" sz="quarter" idx="11"/>
          </p:nvPr>
        </p:nvSpPr>
        <p:spPr>
          <a:xfrm>
            <a:off x="3281363" y="6356351"/>
            <a:ext cx="3343275"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7677150" y="6538913"/>
            <a:ext cx="2228850" cy="365125"/>
          </a:xfrm>
          <a:prstGeom prst="rect">
            <a:avLst/>
          </a:prstGeom>
        </p:spPr>
        <p:txBody>
          <a:bodyPr/>
          <a:lstStyle/>
          <a:p>
            <a:fld id="{65C4E51C-5B21-47ED-87F9-7CEAAA8B3069}" type="slidenum">
              <a:rPr lang="en-GB" smtClean="0"/>
              <a:t>‹#›</a:t>
            </a:fld>
            <a:endParaRPr lang="en-GB"/>
          </a:p>
        </p:txBody>
      </p:sp>
    </p:spTree>
    <p:extLst>
      <p:ext uri="{BB962C8B-B14F-4D97-AF65-F5344CB8AC3E}">
        <p14:creationId xmlns:p14="http://schemas.microsoft.com/office/powerpoint/2010/main" val="163999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5" y="78500"/>
            <a:ext cx="8234362" cy="904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A0E4BE6B-8E50-4486-9A94-C5A4D99A5868}"/>
              </a:ext>
            </a:extLst>
          </p:cNvPr>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806189" y="6359525"/>
            <a:ext cx="983179" cy="365125"/>
          </a:xfrm>
          <a:prstGeom prst="rect">
            <a:avLst/>
          </a:prstGeom>
          <a:noFill/>
          <a:ln>
            <a:noFill/>
          </a:ln>
        </p:spPr>
      </p:pic>
      <p:pic>
        <p:nvPicPr>
          <p:cNvPr id="11" name="Picture 10" descr="A close up of a logo&#10;&#10;Description generated with very high confidence">
            <a:extLst>
              <a:ext uri="{FF2B5EF4-FFF2-40B4-BE49-F238E27FC236}">
                <a16:creationId xmlns:a16="http://schemas.microsoft.com/office/drawing/2014/main" id="{75FDE175-B62B-420B-91F1-9EF6C2F0888C}"/>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444274" y="6286177"/>
            <a:ext cx="1221327" cy="522443"/>
          </a:xfrm>
          <a:prstGeom prst="rect">
            <a:avLst/>
          </a:prstGeom>
        </p:spPr>
      </p:pic>
      <p:pic>
        <p:nvPicPr>
          <p:cNvPr id="12" name="Picture 11">
            <a:extLst>
              <a:ext uri="{FF2B5EF4-FFF2-40B4-BE49-F238E27FC236}">
                <a16:creationId xmlns:a16="http://schemas.microsoft.com/office/drawing/2014/main" id="{3438CAC0-1594-47A7-84FB-77F7CF076493}"/>
              </a:ext>
            </a:extLst>
          </p:cNvPr>
          <p:cNvPicPr>
            <a:picLocks noChangeAspect="1"/>
          </p:cNvPicPr>
          <p:nvPr userDrawn="1"/>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7290" y="5923785"/>
            <a:ext cx="949950" cy="865133"/>
          </a:xfrm>
          <a:prstGeom prst="rect">
            <a:avLst/>
          </a:prstGeom>
        </p:spPr>
      </p:pic>
      <p:sp>
        <p:nvSpPr>
          <p:cNvPr id="13" name="Footer Placeholder 4">
            <a:extLst>
              <a:ext uri="{FF2B5EF4-FFF2-40B4-BE49-F238E27FC236}">
                <a16:creationId xmlns:a16="http://schemas.microsoft.com/office/drawing/2014/main" id="{C1D09D59-E396-469E-B374-CBDE0444130C}"/>
              </a:ext>
            </a:extLst>
          </p:cNvPr>
          <p:cNvSpPr txBox="1">
            <a:spLocks/>
          </p:cNvSpPr>
          <p:nvPr userDrawn="1"/>
        </p:nvSpPr>
        <p:spPr>
          <a:xfrm>
            <a:off x="986533" y="6506265"/>
            <a:ext cx="3491795"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50" dirty="0"/>
              <a:t>Source: Experiences Research 2019</a:t>
            </a:r>
          </a:p>
        </p:txBody>
      </p:sp>
      <p:sp>
        <p:nvSpPr>
          <p:cNvPr id="14" name="Slide Number Placeholder 5">
            <a:extLst>
              <a:ext uri="{FF2B5EF4-FFF2-40B4-BE49-F238E27FC236}">
                <a16:creationId xmlns:a16="http://schemas.microsoft.com/office/drawing/2014/main" id="{573757EC-BB26-41AA-989E-3C8E200718A5}"/>
              </a:ext>
            </a:extLst>
          </p:cNvPr>
          <p:cNvSpPr>
            <a:spLocks noGrp="1"/>
          </p:cNvSpPr>
          <p:nvPr>
            <p:ph type="sldNum" sz="quarter" idx="4"/>
          </p:nvPr>
        </p:nvSpPr>
        <p:spPr>
          <a:xfrm>
            <a:off x="714822" y="6211467"/>
            <a:ext cx="368330" cy="365125"/>
          </a:xfrm>
          <a:prstGeom prst="rect">
            <a:avLst/>
          </a:prstGeom>
        </p:spPr>
        <p:txBody>
          <a:bodyPr/>
          <a:lstStyle>
            <a:lvl1pPr algn="r">
              <a:defRPr sz="1000">
                <a:solidFill>
                  <a:schemeClr val="tx1"/>
                </a:solidFill>
              </a:defRPr>
            </a:lvl1pPr>
          </a:lstStyle>
          <a:p>
            <a:fld id="{65C4E51C-5B21-47ED-87F9-7CEAAA8B3069}" type="slidenum">
              <a:rPr lang="en-GB" smtClean="0"/>
              <a:pPr/>
              <a:t>‹#›</a:t>
            </a:fld>
            <a:endParaRPr lang="en-GB"/>
          </a:p>
        </p:txBody>
      </p:sp>
    </p:spTree>
    <p:extLst>
      <p:ext uri="{BB962C8B-B14F-4D97-AF65-F5344CB8AC3E}">
        <p14:creationId xmlns:p14="http://schemas.microsoft.com/office/powerpoint/2010/main" val="14481986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3.png"/><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7.xml"/><Relationship Id="rId1" Type="http://schemas.openxmlformats.org/officeDocument/2006/relationships/slideLayout" Target="../slideLayouts/slideLayout6.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8.xm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6.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8.sv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 Id="rId4" Type="http://schemas.openxmlformats.org/officeDocument/2006/relationships/chart" Target="../charts/chart30.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6.xml"/><Relationship Id="rId4" Type="http://schemas.openxmlformats.org/officeDocument/2006/relationships/chart" Target="../charts/chart35.xml"/></Relationships>
</file>

<file path=ppt/slides/_rels/slide37.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8.sv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6.xml"/><Relationship Id="rId5" Type="http://schemas.openxmlformats.org/officeDocument/2006/relationships/chart" Target="../charts/chart39.xml"/><Relationship Id="rId4" Type="http://schemas.openxmlformats.org/officeDocument/2006/relationships/chart" Target="../charts/chart38.xml"/></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6.xml"/><Relationship Id="rId5" Type="http://schemas.openxmlformats.org/officeDocument/2006/relationships/chart" Target="../charts/chart45.xml"/><Relationship Id="rId4" Type="http://schemas.openxmlformats.org/officeDocument/2006/relationships/chart" Target="../charts/char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8.svg"/><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6.xml"/><Relationship Id="rId6" Type="http://schemas.openxmlformats.org/officeDocument/2006/relationships/chart" Target="../charts/chart50.xml"/><Relationship Id="rId5" Type="http://schemas.openxmlformats.org/officeDocument/2006/relationships/chart" Target="../charts/chart49.xml"/><Relationship Id="rId4" Type="http://schemas.openxmlformats.org/officeDocument/2006/relationships/chart" Target="../charts/chart48.xml"/></Relationships>
</file>

<file path=ppt/slides/_rels/slide4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chart" Target="../charts/chart53.xml"/><Relationship Id="rId1" Type="http://schemas.openxmlformats.org/officeDocument/2006/relationships/slideLayout" Target="../slideLayouts/slideLayout6.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49.xml.rels><?xml version="1.0" encoding="UTF-8" standalone="yes"?>
<Relationships xmlns="http://schemas.openxmlformats.org/package/2006/relationships"><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8.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5.png"/><Relationship Id="rId4" Type="http://schemas.openxmlformats.org/officeDocument/2006/relationships/image" Target="../media/image15.sv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chart" Target="../charts/chart59.xml"/><Relationship Id="rId7" Type="http://schemas.openxmlformats.org/officeDocument/2006/relationships/chart" Target="../charts/chart63.xml"/><Relationship Id="rId2" Type="http://schemas.openxmlformats.org/officeDocument/2006/relationships/chart" Target="../charts/chart58.xml"/><Relationship Id="rId1" Type="http://schemas.openxmlformats.org/officeDocument/2006/relationships/slideLayout" Target="../slideLayouts/slideLayout6.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5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67.xml"/><Relationship Id="rId7" Type="http://schemas.openxmlformats.org/officeDocument/2006/relationships/chart" Target="../charts/chart71.xml"/><Relationship Id="rId2" Type="http://schemas.openxmlformats.org/officeDocument/2006/relationships/chart" Target="../charts/chart66.xml"/><Relationship Id="rId1" Type="http://schemas.openxmlformats.org/officeDocument/2006/relationships/slideLayout" Target="../slideLayouts/slideLayout6.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8.svg"/><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7.emf"/><Relationship Id="rId18" Type="http://schemas.openxmlformats.org/officeDocument/2006/relationships/image" Target="../media/image22.emf"/><Relationship Id="rId3" Type="http://schemas.openxmlformats.org/officeDocument/2006/relationships/tags" Target="../tags/tag3.xml"/><Relationship Id="rId21" Type="http://schemas.openxmlformats.org/officeDocument/2006/relationships/image" Target="../media/image25.emf"/><Relationship Id="rId7" Type="http://schemas.openxmlformats.org/officeDocument/2006/relationships/tags" Target="../tags/tag7.xml"/><Relationship Id="rId12" Type="http://schemas.openxmlformats.org/officeDocument/2006/relationships/slideLayout" Target="../slideLayouts/slideLayout6.xml"/><Relationship Id="rId17" Type="http://schemas.openxmlformats.org/officeDocument/2006/relationships/image" Target="../media/image21.emf"/><Relationship Id="rId2" Type="http://schemas.openxmlformats.org/officeDocument/2006/relationships/tags" Target="../tags/tag2.xml"/><Relationship Id="rId16" Type="http://schemas.openxmlformats.org/officeDocument/2006/relationships/image" Target="../media/image20.emf"/><Relationship Id="rId20" Type="http://schemas.openxmlformats.org/officeDocument/2006/relationships/image" Target="../media/image24.em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9.emf"/><Relationship Id="rId23" Type="http://schemas.openxmlformats.org/officeDocument/2006/relationships/image" Target="../media/image27.emf"/><Relationship Id="rId10" Type="http://schemas.openxmlformats.org/officeDocument/2006/relationships/tags" Target="../tags/tag10.xml"/><Relationship Id="rId19" Type="http://schemas.openxmlformats.org/officeDocument/2006/relationships/image" Target="../media/image23.emf"/><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emf"/><Relationship Id="rId22" Type="http://schemas.openxmlformats.org/officeDocument/2006/relationships/image" Target="../media/image26.emf"/></Relationships>
</file>

<file path=ppt/slides/_rels/slide60.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46.svg"/><Relationship Id="rId4" Type="http://schemas.openxmlformats.org/officeDocument/2006/relationships/image" Target="../media/image3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354B902-161D-4093-BE8D-1EF109254865}"/>
              </a:ext>
            </a:extLst>
          </p:cNvPr>
          <p:cNvSpPr txBox="1"/>
          <p:nvPr/>
        </p:nvSpPr>
        <p:spPr>
          <a:xfrm>
            <a:off x="61465" y="5914981"/>
            <a:ext cx="1877455" cy="229935"/>
          </a:xfrm>
          <a:prstGeom prst="rect">
            <a:avLst/>
          </a:prstGeom>
          <a:noFill/>
        </p:spPr>
        <p:txBody>
          <a:bodyPr wrap="square" rtlCol="0">
            <a:spAutoFit/>
          </a:bodyPr>
          <a:lstStyle/>
          <a:p>
            <a:r>
              <a:rPr lang="en-GB" sz="894" dirty="0">
                <a:latin typeface="Calibri Light" panose="020F0302020204030204" pitchFamily="34" charset="0"/>
                <a:cs typeface="Calibri Light" panose="020F0302020204030204" pitchFamily="34" charset="0"/>
              </a:rPr>
              <a:t>© XV Insight Ltd 2018</a:t>
            </a:r>
            <a:endParaRPr lang="en-GB" sz="894" dirty="0"/>
          </a:p>
        </p:txBody>
      </p:sp>
      <p:pic>
        <p:nvPicPr>
          <p:cNvPr id="9" name="Picture 8">
            <a:extLst>
              <a:ext uri="{FF2B5EF4-FFF2-40B4-BE49-F238E27FC236}">
                <a16:creationId xmlns:a16="http://schemas.microsoft.com/office/drawing/2014/main" id="{24EB3478-A87A-41F1-AF76-C9D2990405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0"/>
            <a:ext cx="4952897" cy="3386912"/>
          </a:xfrm>
          <a:prstGeom prst="rect">
            <a:avLst/>
          </a:prstGeom>
        </p:spPr>
      </p:pic>
      <p:pic>
        <p:nvPicPr>
          <p:cNvPr id="12" name="Picture 11">
            <a:extLst>
              <a:ext uri="{FF2B5EF4-FFF2-40B4-BE49-F238E27FC236}">
                <a16:creationId xmlns:a16="http://schemas.microsoft.com/office/drawing/2014/main" id="{7139C77F-3F61-4363-8B58-B5E7461DCE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1" y="2809196"/>
            <a:ext cx="4967181" cy="3282994"/>
          </a:xfrm>
          <a:prstGeom prst="rect">
            <a:avLst/>
          </a:prstGeom>
        </p:spPr>
      </p:pic>
      <p:pic>
        <p:nvPicPr>
          <p:cNvPr id="13" name="Picture 12">
            <a:extLst>
              <a:ext uri="{FF2B5EF4-FFF2-40B4-BE49-F238E27FC236}">
                <a16:creationId xmlns:a16="http://schemas.microsoft.com/office/drawing/2014/main" id="{EF07F677-3B74-490C-B632-215C408370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7181" y="2971800"/>
            <a:ext cx="4938820" cy="3120390"/>
          </a:xfrm>
          <a:prstGeom prst="rect">
            <a:avLst/>
          </a:prstGeom>
        </p:spPr>
      </p:pic>
      <p:pic>
        <p:nvPicPr>
          <p:cNvPr id="15" name="Picture 14" descr="A picture containing wooden, ground, sitting&#10;&#10;Description automatically generated">
            <a:extLst>
              <a:ext uri="{FF2B5EF4-FFF2-40B4-BE49-F238E27FC236}">
                <a16:creationId xmlns:a16="http://schemas.microsoft.com/office/drawing/2014/main" id="{7D2D7E8B-00B2-4F4B-A8C8-25E641D800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6021"/>
            <a:ext cx="4953000" cy="2955780"/>
          </a:xfrm>
          <a:prstGeom prst="rect">
            <a:avLst/>
          </a:prstGeom>
        </p:spPr>
      </p:pic>
      <p:sp>
        <p:nvSpPr>
          <p:cNvPr id="2" name="Title 1">
            <a:extLst>
              <a:ext uri="{FF2B5EF4-FFF2-40B4-BE49-F238E27FC236}">
                <a16:creationId xmlns:a16="http://schemas.microsoft.com/office/drawing/2014/main" id="{EB81C7DE-FE66-4BCA-A6A9-68BEFEB0B262}"/>
              </a:ext>
            </a:extLst>
          </p:cNvPr>
          <p:cNvSpPr>
            <a:spLocks noGrp="1"/>
          </p:cNvSpPr>
          <p:nvPr>
            <p:ph type="ctrTitle"/>
          </p:nvPr>
        </p:nvSpPr>
        <p:spPr>
          <a:xfrm>
            <a:off x="2970430" y="1805940"/>
            <a:ext cx="3965140" cy="2423160"/>
          </a:xfrm>
          <a:solidFill>
            <a:schemeClr val="bg1"/>
          </a:solidFill>
          <a:ln>
            <a:solidFill>
              <a:schemeClr val="accent4">
                <a:lumMod val="50000"/>
              </a:schemeClr>
            </a:solidFill>
          </a:ln>
        </p:spPr>
        <p:txBody>
          <a:bodyPr>
            <a:normAutofit fontScale="90000"/>
          </a:bodyPr>
          <a:lstStyle/>
          <a:p>
            <a:r>
              <a:rPr lang="en-GB" sz="2275" dirty="0" smtClean="0">
                <a:solidFill>
                  <a:schemeClr val="accent4">
                    <a:lumMod val="50000"/>
                  </a:schemeClr>
                </a:solidFill>
              </a:rPr>
              <a:t>VisitEngland</a:t>
            </a:r>
            <a:br>
              <a:rPr lang="en-GB" sz="2275" dirty="0" smtClean="0">
                <a:solidFill>
                  <a:schemeClr val="accent4">
                    <a:lumMod val="50000"/>
                  </a:schemeClr>
                </a:solidFill>
              </a:rPr>
            </a:br>
            <a:r>
              <a:rPr lang="en-GB" sz="2275" dirty="0" smtClean="0">
                <a:solidFill>
                  <a:schemeClr val="accent4">
                    <a:lumMod val="50000"/>
                  </a:schemeClr>
                </a:solidFill>
              </a:rPr>
              <a:t>Discover England </a:t>
            </a:r>
            <a:r>
              <a:rPr lang="en-GB" sz="2275" dirty="0">
                <a:solidFill>
                  <a:schemeClr val="accent4">
                    <a:lumMod val="50000"/>
                  </a:schemeClr>
                </a:solidFill>
              </a:rPr>
              <a:t>Fund Research</a:t>
            </a:r>
            <a:br>
              <a:rPr lang="en-GB" sz="2275" dirty="0">
                <a:solidFill>
                  <a:schemeClr val="accent4">
                    <a:lumMod val="50000"/>
                  </a:schemeClr>
                </a:solidFill>
              </a:rPr>
            </a:br>
            <a:r>
              <a:rPr lang="en-GB" sz="2275" dirty="0">
                <a:solidFill>
                  <a:schemeClr val="accent4">
                    <a:lumMod val="50000"/>
                  </a:schemeClr>
                </a:solidFill>
              </a:rPr>
              <a:t/>
            </a:r>
            <a:br>
              <a:rPr lang="en-GB" sz="2275" dirty="0">
                <a:solidFill>
                  <a:schemeClr val="accent4">
                    <a:lumMod val="50000"/>
                  </a:schemeClr>
                </a:solidFill>
              </a:rPr>
            </a:br>
            <a:r>
              <a:rPr lang="en-GB" sz="2275" b="1" dirty="0">
                <a:solidFill>
                  <a:schemeClr val="accent4">
                    <a:lumMod val="50000"/>
                  </a:schemeClr>
                </a:solidFill>
              </a:rPr>
              <a:t>Experiential Activities</a:t>
            </a:r>
            <a:br>
              <a:rPr lang="en-GB" sz="2275" b="1" dirty="0">
                <a:solidFill>
                  <a:schemeClr val="accent4">
                    <a:lumMod val="50000"/>
                  </a:schemeClr>
                </a:solidFill>
              </a:rPr>
            </a:br>
            <a:r>
              <a:rPr lang="en-GB" sz="2275" b="1" dirty="0">
                <a:solidFill>
                  <a:schemeClr val="accent4">
                    <a:lumMod val="50000"/>
                  </a:schemeClr>
                </a:solidFill>
              </a:rPr>
              <a:t/>
            </a:r>
            <a:br>
              <a:rPr lang="en-GB" sz="2275" b="1" dirty="0">
                <a:solidFill>
                  <a:schemeClr val="accent4">
                    <a:lumMod val="50000"/>
                  </a:schemeClr>
                </a:solidFill>
              </a:rPr>
            </a:br>
            <a:r>
              <a:rPr lang="en-GB" sz="2275" b="1" dirty="0">
                <a:solidFill>
                  <a:schemeClr val="accent4">
                    <a:lumMod val="50000"/>
                  </a:schemeClr>
                </a:solidFill>
              </a:rPr>
              <a:t>Insight Analysis</a:t>
            </a:r>
            <a:br>
              <a:rPr lang="en-GB" sz="2275" b="1" dirty="0">
                <a:solidFill>
                  <a:schemeClr val="accent4">
                    <a:lumMod val="50000"/>
                  </a:schemeClr>
                </a:solidFill>
              </a:rPr>
            </a:br>
            <a:r>
              <a:rPr lang="en-GB" sz="2275" b="1" dirty="0">
                <a:solidFill>
                  <a:schemeClr val="accent4">
                    <a:lumMod val="50000"/>
                  </a:schemeClr>
                </a:solidFill>
              </a:rPr>
              <a:t/>
            </a:r>
            <a:br>
              <a:rPr lang="en-GB" sz="2275" b="1" dirty="0">
                <a:solidFill>
                  <a:schemeClr val="accent4">
                    <a:lumMod val="50000"/>
                  </a:schemeClr>
                </a:solidFill>
              </a:rPr>
            </a:br>
            <a:r>
              <a:rPr lang="en-GB" sz="2275" b="1" dirty="0" smtClean="0">
                <a:solidFill>
                  <a:schemeClr val="accent4">
                    <a:lumMod val="50000"/>
                  </a:schemeClr>
                </a:solidFill>
              </a:rPr>
              <a:t>June 2019</a:t>
            </a:r>
            <a:endParaRPr lang="en-GB" sz="2275" dirty="0">
              <a:solidFill>
                <a:schemeClr val="accent4">
                  <a:lumMod val="50000"/>
                </a:schemeClr>
              </a:solidFill>
            </a:endParaRPr>
          </a:p>
        </p:txBody>
      </p:sp>
      <p:sp>
        <p:nvSpPr>
          <p:cNvPr id="16" name="Rectangle 15">
            <a:extLst>
              <a:ext uri="{FF2B5EF4-FFF2-40B4-BE49-F238E27FC236}">
                <a16:creationId xmlns:a16="http://schemas.microsoft.com/office/drawing/2014/main" id="{9AE27DDF-CD4A-4B1E-874C-DFF3D40D84AB}"/>
              </a:ext>
            </a:extLst>
          </p:cNvPr>
          <p:cNvSpPr/>
          <p:nvPr/>
        </p:nvSpPr>
        <p:spPr>
          <a:xfrm>
            <a:off x="994410" y="6469380"/>
            <a:ext cx="2114550"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1619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D2DA6609-7764-4120-ADE7-DC1066511340}"/>
              </a:ext>
            </a:extLst>
          </p:cNvPr>
          <p:cNvGraphicFramePr>
            <a:graphicFrameLocks noGrp="1"/>
          </p:cNvGraphicFramePr>
          <p:nvPr>
            <p:extLst>
              <p:ext uri="{D42A27DB-BD31-4B8C-83A1-F6EECF244321}">
                <p14:modId xmlns:p14="http://schemas.microsoft.com/office/powerpoint/2010/main" val="1128043668"/>
              </p:ext>
            </p:extLst>
          </p:nvPr>
        </p:nvGraphicFramePr>
        <p:xfrm>
          <a:off x="5226" y="1300538"/>
          <a:ext cx="9822386" cy="4833078"/>
        </p:xfrm>
        <a:graphic>
          <a:graphicData uri="http://schemas.openxmlformats.org/drawingml/2006/table">
            <a:tbl>
              <a:tblPr firstRow="1" bandRow="1">
                <a:tableStyleId>{5C22544A-7EE6-4342-B048-85BDC9FD1C3A}</a:tableStyleId>
              </a:tblPr>
              <a:tblGrid>
                <a:gridCol w="5333128">
                  <a:extLst>
                    <a:ext uri="{9D8B030D-6E8A-4147-A177-3AD203B41FA5}">
                      <a16:colId xmlns:a16="http://schemas.microsoft.com/office/drawing/2014/main" val="219639565"/>
                    </a:ext>
                  </a:extLst>
                </a:gridCol>
                <a:gridCol w="4489258">
                  <a:extLst>
                    <a:ext uri="{9D8B030D-6E8A-4147-A177-3AD203B41FA5}">
                      <a16:colId xmlns:a16="http://schemas.microsoft.com/office/drawing/2014/main" val="147130133"/>
                    </a:ext>
                  </a:extLst>
                </a:gridCol>
              </a:tblGrid>
              <a:tr h="4833078">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BD0B3406-35B2-427E-A055-0BEA370DAB67}"/>
              </a:ext>
            </a:extLst>
          </p:cNvPr>
          <p:cNvSpPr>
            <a:spLocks noGrp="1"/>
          </p:cNvSpPr>
          <p:nvPr>
            <p:ph type="sldNum" sz="quarter" idx="12"/>
          </p:nvPr>
        </p:nvSpPr>
        <p:spPr/>
        <p:txBody>
          <a:bodyPr/>
          <a:lstStyle/>
          <a:p>
            <a:fld id="{65C4E51C-5B21-47ED-87F9-7CEAAA8B3069}" type="slidenum">
              <a:rPr lang="en-GB" smtClean="0"/>
              <a:pPr/>
              <a:t>10</a:t>
            </a:fld>
            <a:endParaRPr lang="en-GB"/>
          </a:p>
        </p:txBody>
      </p:sp>
      <p:graphicFrame>
        <p:nvGraphicFramePr>
          <p:cNvPr id="7" name="Chart 6">
            <a:extLst>
              <a:ext uri="{FF2B5EF4-FFF2-40B4-BE49-F238E27FC236}">
                <a16:creationId xmlns:a16="http://schemas.microsoft.com/office/drawing/2014/main" id="{2A1E1381-991B-4E4F-B0D0-35353BAA2D00}"/>
              </a:ext>
            </a:extLst>
          </p:cNvPr>
          <p:cNvGraphicFramePr/>
          <p:nvPr>
            <p:extLst>
              <p:ext uri="{D42A27DB-BD31-4B8C-83A1-F6EECF244321}">
                <p14:modId xmlns:p14="http://schemas.microsoft.com/office/powerpoint/2010/main" val="2109142590"/>
              </p:ext>
            </p:extLst>
          </p:nvPr>
        </p:nvGraphicFramePr>
        <p:xfrm>
          <a:off x="1030885" y="1652961"/>
          <a:ext cx="6339964" cy="4814825"/>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a:extLst>
              <a:ext uri="{FF2B5EF4-FFF2-40B4-BE49-F238E27FC236}">
                <a16:creationId xmlns:a16="http://schemas.microsoft.com/office/drawing/2014/main" id="{F442FC43-2345-455A-ADF9-7DE17C830DB2}"/>
              </a:ext>
            </a:extLst>
          </p:cNvPr>
          <p:cNvSpPr/>
          <p:nvPr/>
        </p:nvSpPr>
        <p:spPr>
          <a:xfrm>
            <a:off x="994754" y="6454046"/>
            <a:ext cx="6691105" cy="215444"/>
          </a:xfrm>
          <a:prstGeom prst="rect">
            <a:avLst/>
          </a:prstGeom>
        </p:spPr>
        <p:txBody>
          <a:bodyPr wrap="square">
            <a:spAutoFit/>
          </a:bodyPr>
          <a:lstStyle/>
          <a:p>
            <a:pPr fontAlgn="b"/>
            <a:r>
              <a:rPr lang="en-GB" sz="800" dirty="0">
                <a:solidFill>
                  <a:schemeClr val="tx2"/>
                </a:solidFill>
              </a:rPr>
              <a:t>Base: All interested in one or more experience, Inbound Markets n=9022, Domestic Market n=1000</a:t>
            </a:r>
          </a:p>
        </p:txBody>
      </p:sp>
      <p:sp>
        <p:nvSpPr>
          <p:cNvPr id="19" name="TextBox 18">
            <a:extLst>
              <a:ext uri="{FF2B5EF4-FFF2-40B4-BE49-F238E27FC236}">
                <a16:creationId xmlns:a16="http://schemas.microsoft.com/office/drawing/2014/main" id="{C83C4FB8-B733-45DB-982F-5B8FD23285B3}"/>
              </a:ext>
            </a:extLst>
          </p:cNvPr>
          <p:cNvSpPr txBox="1"/>
          <p:nvPr/>
        </p:nvSpPr>
        <p:spPr>
          <a:xfrm>
            <a:off x="2660294" y="1463081"/>
            <a:ext cx="4119612" cy="307777"/>
          </a:xfrm>
          <a:prstGeom prst="rect">
            <a:avLst/>
          </a:prstGeom>
          <a:noFill/>
        </p:spPr>
        <p:txBody>
          <a:bodyPr wrap="square" rtlCol="0">
            <a:spAutoFit/>
          </a:bodyPr>
          <a:lstStyle/>
          <a:p>
            <a:r>
              <a:rPr lang="en-GB" sz="1400" b="1" u="sng" dirty="0"/>
              <a:t>Inbound</a:t>
            </a:r>
            <a:r>
              <a:rPr lang="en-GB" sz="1400" b="1" dirty="0"/>
              <a:t> Market Interest</a:t>
            </a:r>
            <a:endParaRPr lang="en-GB" sz="1400" b="1" u="sng" dirty="0"/>
          </a:p>
        </p:txBody>
      </p:sp>
      <p:sp>
        <p:nvSpPr>
          <p:cNvPr id="34" name="Slide Number Placeholder 3">
            <a:extLst>
              <a:ext uri="{FF2B5EF4-FFF2-40B4-BE49-F238E27FC236}">
                <a16:creationId xmlns:a16="http://schemas.microsoft.com/office/drawing/2014/main" id="{03DAF147-337A-48A3-986D-8F69FBF6A865}"/>
              </a:ext>
            </a:extLst>
          </p:cNvPr>
          <p:cNvSpPr txBox="1">
            <a:spLocks/>
          </p:cNvSpPr>
          <p:nvPr/>
        </p:nvSpPr>
        <p:spPr>
          <a:xfrm>
            <a:off x="994754" y="6164134"/>
            <a:ext cx="7290249"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800" dirty="0">
                <a:solidFill>
                  <a:schemeClr val="bg1">
                    <a:lumMod val="50000"/>
                  </a:schemeClr>
                </a:solidFill>
              </a:rPr>
              <a:t>Question: B1/B2/B3/ B11. </a:t>
            </a:r>
            <a:r>
              <a:rPr lang="en-GB" sz="800" dirty="0">
                <a:solidFill>
                  <a:schemeClr val="bg1">
                    <a:lumMod val="50000"/>
                  </a:schemeClr>
                </a:solidFill>
              </a:rPr>
              <a:t>Which of the following statements best describes your general interest in or participation in the following types of experiences, whilst on holiday or short break to England.</a:t>
            </a:r>
            <a:r>
              <a:rPr lang="en-AU" sz="800" dirty="0">
                <a:solidFill>
                  <a:schemeClr val="bg1">
                    <a:lumMod val="50000"/>
                  </a:schemeClr>
                </a:solidFill>
              </a:rPr>
              <a:t>  </a:t>
            </a:r>
          </a:p>
        </p:txBody>
      </p:sp>
      <p:graphicFrame>
        <p:nvGraphicFramePr>
          <p:cNvPr id="20" name="Chart 19">
            <a:extLst>
              <a:ext uri="{FF2B5EF4-FFF2-40B4-BE49-F238E27FC236}">
                <a16:creationId xmlns:a16="http://schemas.microsoft.com/office/drawing/2014/main" id="{1CA6A2C0-A922-4A06-A703-CD44D81B4171}"/>
              </a:ext>
            </a:extLst>
          </p:cNvPr>
          <p:cNvGraphicFramePr/>
          <p:nvPr>
            <p:extLst>
              <p:ext uri="{D42A27DB-BD31-4B8C-83A1-F6EECF244321}">
                <p14:modId xmlns:p14="http://schemas.microsoft.com/office/powerpoint/2010/main" val="901014393"/>
              </p:ext>
            </p:extLst>
          </p:nvPr>
        </p:nvGraphicFramePr>
        <p:xfrm>
          <a:off x="4132555" y="1643969"/>
          <a:ext cx="4619052" cy="4823817"/>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a:extLst>
              <a:ext uri="{FF2B5EF4-FFF2-40B4-BE49-F238E27FC236}">
                <a16:creationId xmlns:a16="http://schemas.microsoft.com/office/drawing/2014/main" id="{C3CC16DE-39CE-4BE3-9712-5AEA3AFFE2BB}"/>
              </a:ext>
            </a:extLst>
          </p:cNvPr>
          <p:cNvSpPr/>
          <p:nvPr/>
        </p:nvSpPr>
        <p:spPr>
          <a:xfrm>
            <a:off x="8493909" y="4186738"/>
            <a:ext cx="1412091" cy="1754326"/>
          </a:xfrm>
          <a:prstGeom prst="rect">
            <a:avLst/>
          </a:prstGeom>
        </p:spPr>
        <p:txBody>
          <a:bodyPr wrap="square">
            <a:spAutoFit/>
          </a:bodyPr>
          <a:lstStyle/>
          <a:p>
            <a:pPr fontAlgn="b"/>
            <a:r>
              <a:rPr lang="en-GB" sz="900" dirty="0">
                <a:solidFill>
                  <a:schemeClr val="tx2"/>
                </a:solidFill>
              </a:rPr>
              <a:t>D</a:t>
            </a:r>
            <a:r>
              <a:rPr lang="en-GB" sz="900" b="1" dirty="0">
                <a:solidFill>
                  <a:schemeClr val="tx2"/>
                </a:solidFill>
              </a:rPr>
              <a:t>one previously in England on holiday, and interested in doing again</a:t>
            </a:r>
          </a:p>
          <a:p>
            <a:pPr fontAlgn="b"/>
            <a:endParaRPr lang="en-GB" sz="900" dirty="0">
              <a:solidFill>
                <a:schemeClr val="tx2"/>
              </a:solidFill>
            </a:endParaRPr>
          </a:p>
          <a:p>
            <a:pPr fontAlgn="b"/>
            <a:r>
              <a:rPr lang="en-GB" sz="900" dirty="0">
                <a:solidFill>
                  <a:schemeClr val="tx2"/>
                </a:solidFill>
              </a:rPr>
              <a:t>Something I have </a:t>
            </a:r>
            <a:r>
              <a:rPr lang="en-GB" sz="900" b="1" dirty="0">
                <a:solidFill>
                  <a:schemeClr val="tx2"/>
                </a:solidFill>
              </a:rPr>
              <a:t>booked to do in England in the next 12 months</a:t>
            </a:r>
          </a:p>
          <a:p>
            <a:pPr fontAlgn="b"/>
            <a:endParaRPr lang="en-GB" sz="900" dirty="0">
              <a:solidFill>
                <a:schemeClr val="tx2"/>
              </a:solidFill>
            </a:endParaRPr>
          </a:p>
          <a:p>
            <a:pPr fontAlgn="b"/>
            <a:r>
              <a:rPr lang="en-GB" sz="900" dirty="0">
                <a:solidFill>
                  <a:schemeClr val="tx2"/>
                </a:solidFill>
              </a:rPr>
              <a:t>Interested, but </a:t>
            </a:r>
            <a:r>
              <a:rPr lang="en-GB" sz="900" b="1" dirty="0">
                <a:solidFill>
                  <a:schemeClr val="tx2"/>
                </a:solidFill>
              </a:rPr>
              <a:t>not something I have yet done on holiday to England</a:t>
            </a:r>
          </a:p>
        </p:txBody>
      </p:sp>
      <p:sp>
        <p:nvSpPr>
          <p:cNvPr id="17" name="Rectangle 16">
            <a:extLst>
              <a:ext uri="{FF2B5EF4-FFF2-40B4-BE49-F238E27FC236}">
                <a16:creationId xmlns:a16="http://schemas.microsoft.com/office/drawing/2014/main" id="{7813F92B-6F90-4F71-846E-C3E2A2D6055A}"/>
              </a:ext>
            </a:extLst>
          </p:cNvPr>
          <p:cNvSpPr/>
          <p:nvPr/>
        </p:nvSpPr>
        <p:spPr>
          <a:xfrm>
            <a:off x="8380593" y="5392000"/>
            <a:ext cx="176140" cy="1654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5A73C5B-5353-47F8-B515-DC5FEE44C930}"/>
              </a:ext>
            </a:extLst>
          </p:cNvPr>
          <p:cNvSpPr/>
          <p:nvPr/>
        </p:nvSpPr>
        <p:spPr>
          <a:xfrm>
            <a:off x="8380593" y="4842936"/>
            <a:ext cx="176140" cy="165463"/>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55D7C106-CC1A-465B-AF75-7D3ABBF83B3A}"/>
              </a:ext>
            </a:extLst>
          </p:cNvPr>
          <p:cNvSpPr/>
          <p:nvPr/>
        </p:nvSpPr>
        <p:spPr>
          <a:xfrm>
            <a:off x="8380593" y="4275475"/>
            <a:ext cx="176140" cy="165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1">
            <a:extLst>
              <a:ext uri="{FF2B5EF4-FFF2-40B4-BE49-F238E27FC236}">
                <a16:creationId xmlns:a16="http://schemas.microsoft.com/office/drawing/2014/main" id="{3B488CBB-1854-4E71-AC4A-48E5043A0838}"/>
              </a:ext>
            </a:extLst>
          </p:cNvPr>
          <p:cNvSpPr txBox="1">
            <a:spLocks/>
          </p:cNvSpPr>
          <p:nvPr/>
        </p:nvSpPr>
        <p:spPr>
          <a:xfrm>
            <a:off x="156862" y="110696"/>
            <a:ext cx="9429307" cy="54794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pPr defTabSz="457200">
              <a:lnSpc>
                <a:spcPct val="100000"/>
              </a:lnSpc>
              <a:spcBef>
                <a:spcPts val="0"/>
              </a:spcBef>
            </a:pPr>
            <a:r>
              <a:rPr lang="en-GB" dirty="0"/>
              <a:t>Participation and interest in experiential activities on holiday </a:t>
            </a:r>
            <a:r>
              <a:rPr lang="en-GB" u="sng" dirty="0"/>
              <a:t>to England</a:t>
            </a:r>
            <a:endParaRPr lang="en-GB" dirty="0"/>
          </a:p>
        </p:txBody>
      </p:sp>
      <p:sp>
        <p:nvSpPr>
          <p:cNvPr id="24" name="Rectangle 23">
            <a:extLst>
              <a:ext uri="{FF2B5EF4-FFF2-40B4-BE49-F238E27FC236}">
                <a16:creationId xmlns:a16="http://schemas.microsoft.com/office/drawing/2014/main" id="{C7D1C6CA-3B10-4D40-B439-52239ED62F53}"/>
              </a:ext>
            </a:extLst>
          </p:cNvPr>
          <p:cNvSpPr/>
          <p:nvPr/>
        </p:nvSpPr>
        <p:spPr>
          <a:xfrm>
            <a:off x="0" y="652792"/>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9213820B-29C9-42BF-91BD-20DFBB74CD74}"/>
              </a:ext>
            </a:extLst>
          </p:cNvPr>
          <p:cNvSpPr/>
          <p:nvPr/>
        </p:nvSpPr>
        <p:spPr>
          <a:xfrm>
            <a:off x="148653" y="652792"/>
            <a:ext cx="9432280" cy="738664"/>
          </a:xfrm>
          <a:prstGeom prst="rect">
            <a:avLst/>
          </a:prstGeom>
        </p:spPr>
        <p:txBody>
          <a:bodyPr wrap="square">
            <a:spAutoFit/>
          </a:bodyPr>
          <a:lstStyle/>
          <a:p>
            <a:r>
              <a:rPr lang="en-GB" sz="1400" b="1" dirty="0">
                <a:solidFill>
                  <a:schemeClr val="accent5"/>
                </a:solidFill>
              </a:rPr>
              <a:t>High Interest experiences are also popular in England, particularly among the Domestic market. The Domestic market has relatively high interest in some specific experiences such as chocolate making and low interest in others such as street art.</a:t>
            </a:r>
          </a:p>
          <a:p>
            <a:endParaRPr lang="en-GB" sz="1400" b="1" dirty="0">
              <a:solidFill>
                <a:schemeClr val="accent5"/>
              </a:solidFill>
            </a:endParaRPr>
          </a:p>
        </p:txBody>
      </p:sp>
      <p:sp>
        <p:nvSpPr>
          <p:cNvPr id="26" name="TextBox 25">
            <a:extLst>
              <a:ext uri="{FF2B5EF4-FFF2-40B4-BE49-F238E27FC236}">
                <a16:creationId xmlns:a16="http://schemas.microsoft.com/office/drawing/2014/main" id="{B9102B86-4A89-4383-8B71-519C53202F26}"/>
              </a:ext>
            </a:extLst>
          </p:cNvPr>
          <p:cNvSpPr txBox="1"/>
          <p:nvPr/>
        </p:nvSpPr>
        <p:spPr>
          <a:xfrm>
            <a:off x="5669700" y="1463081"/>
            <a:ext cx="1645988" cy="307777"/>
          </a:xfrm>
          <a:prstGeom prst="rect">
            <a:avLst/>
          </a:prstGeom>
          <a:noFill/>
        </p:spPr>
        <p:txBody>
          <a:bodyPr wrap="square" rtlCol="0">
            <a:spAutoFit/>
          </a:bodyPr>
          <a:lstStyle/>
          <a:p>
            <a:r>
              <a:rPr lang="en-GB" sz="1400" b="1" u="sng" dirty="0"/>
              <a:t>Domestic</a:t>
            </a:r>
            <a:r>
              <a:rPr lang="en-GB" sz="1400" b="1" dirty="0"/>
              <a:t> Interest</a:t>
            </a:r>
            <a:endParaRPr lang="en-GB" sz="1400" b="1" u="sng" dirty="0"/>
          </a:p>
        </p:txBody>
      </p:sp>
      <p:graphicFrame>
        <p:nvGraphicFramePr>
          <p:cNvPr id="27" name="Table 26">
            <a:extLst>
              <a:ext uri="{FF2B5EF4-FFF2-40B4-BE49-F238E27FC236}">
                <a16:creationId xmlns:a16="http://schemas.microsoft.com/office/drawing/2014/main" id="{C4DAC3F3-52EF-4E88-8650-0D8D7ECB9077}"/>
              </a:ext>
            </a:extLst>
          </p:cNvPr>
          <p:cNvGraphicFramePr>
            <a:graphicFrameLocks noGrp="1"/>
          </p:cNvGraphicFramePr>
          <p:nvPr>
            <p:extLst>
              <p:ext uri="{D42A27DB-BD31-4B8C-83A1-F6EECF244321}">
                <p14:modId xmlns:p14="http://schemas.microsoft.com/office/powerpoint/2010/main" val="737196569"/>
              </p:ext>
            </p:extLst>
          </p:nvPr>
        </p:nvGraphicFramePr>
        <p:xfrm>
          <a:off x="4657206" y="1776109"/>
          <a:ext cx="572396" cy="4232422"/>
        </p:xfrm>
        <a:graphic>
          <a:graphicData uri="http://schemas.openxmlformats.org/drawingml/2006/table">
            <a:tbl>
              <a:tblPr/>
              <a:tblGrid>
                <a:gridCol w="572396">
                  <a:extLst>
                    <a:ext uri="{9D8B030D-6E8A-4147-A177-3AD203B41FA5}">
                      <a16:colId xmlns:a16="http://schemas.microsoft.com/office/drawing/2014/main" val="865669081"/>
                    </a:ext>
                  </a:extLst>
                </a:gridCol>
              </a:tblGrid>
              <a:tr h="175352">
                <a:tc>
                  <a:txBody>
                    <a:bodyPr/>
                    <a:lstStyle/>
                    <a:p>
                      <a:pPr algn="ctr" fontAlgn="b"/>
                      <a:r>
                        <a:rPr lang="en-GB" sz="900" b="0" i="0" u="none" strike="noStrike">
                          <a:solidFill>
                            <a:srgbClr val="000000"/>
                          </a:solidFill>
                          <a:effectLst/>
                          <a:latin typeface="Calibri" panose="020F0502020204030204" pitchFamily="34" charset="0"/>
                        </a:rPr>
                        <a:t>67%</a:t>
                      </a:r>
                    </a:p>
                  </a:txBody>
                  <a:tcPr marL="6350" marR="6350" marT="6350" marB="0" anchor="b">
                    <a:lnL>
                      <a:noFill/>
                    </a:lnL>
                    <a:lnR>
                      <a:noFill/>
                    </a:lnR>
                    <a:lnT>
                      <a:noFill/>
                    </a:lnT>
                    <a:lnB>
                      <a:noFill/>
                    </a:lnB>
                    <a:noFill/>
                  </a:tcPr>
                </a:tc>
                <a:extLst>
                  <a:ext uri="{0D108BD9-81ED-4DB2-BD59-A6C34878D82A}">
                    <a16:rowId xmlns:a16="http://schemas.microsoft.com/office/drawing/2014/main" val="889996740"/>
                  </a:ext>
                </a:extLst>
              </a:tr>
              <a:tr h="175352">
                <a:tc>
                  <a:txBody>
                    <a:bodyPr/>
                    <a:lstStyle/>
                    <a:p>
                      <a:pPr algn="ctr" fontAlgn="b"/>
                      <a:r>
                        <a:rPr lang="en-GB" sz="900" b="0" i="0" u="none" strike="noStrike">
                          <a:solidFill>
                            <a:srgbClr val="000000"/>
                          </a:solidFill>
                          <a:effectLst/>
                          <a:latin typeface="Calibri" panose="020F0502020204030204" pitchFamily="34" charset="0"/>
                        </a:rPr>
                        <a:t>67%</a:t>
                      </a:r>
                    </a:p>
                  </a:txBody>
                  <a:tcPr marL="6350" marR="6350" marT="6350" marB="0" anchor="b">
                    <a:lnL>
                      <a:noFill/>
                    </a:lnL>
                    <a:lnR>
                      <a:noFill/>
                    </a:lnR>
                    <a:lnT>
                      <a:noFill/>
                    </a:lnT>
                    <a:lnB>
                      <a:noFill/>
                    </a:lnB>
                    <a:noFill/>
                  </a:tcPr>
                </a:tc>
                <a:extLst>
                  <a:ext uri="{0D108BD9-81ED-4DB2-BD59-A6C34878D82A}">
                    <a16:rowId xmlns:a16="http://schemas.microsoft.com/office/drawing/2014/main" val="2030491404"/>
                  </a:ext>
                </a:extLst>
              </a:tr>
              <a:tr h="175352">
                <a:tc>
                  <a:txBody>
                    <a:bodyPr/>
                    <a:lstStyle/>
                    <a:p>
                      <a:pPr algn="ctr" fontAlgn="b"/>
                      <a:r>
                        <a:rPr lang="en-GB" sz="900" b="0" i="0" u="none" strike="noStrike">
                          <a:solidFill>
                            <a:srgbClr val="000000"/>
                          </a:solidFill>
                          <a:effectLst/>
                          <a:latin typeface="Calibri" panose="020F0502020204030204" pitchFamily="34" charset="0"/>
                        </a:rPr>
                        <a:t>67%</a:t>
                      </a:r>
                    </a:p>
                  </a:txBody>
                  <a:tcPr marL="6350" marR="6350" marT="6350" marB="0" anchor="b">
                    <a:lnL>
                      <a:noFill/>
                    </a:lnL>
                    <a:lnR>
                      <a:noFill/>
                    </a:lnR>
                    <a:lnT>
                      <a:noFill/>
                    </a:lnT>
                    <a:lnB>
                      <a:noFill/>
                    </a:lnB>
                    <a:noFill/>
                  </a:tcPr>
                </a:tc>
                <a:extLst>
                  <a:ext uri="{0D108BD9-81ED-4DB2-BD59-A6C34878D82A}">
                    <a16:rowId xmlns:a16="http://schemas.microsoft.com/office/drawing/2014/main" val="3165393911"/>
                  </a:ext>
                </a:extLst>
              </a:tr>
              <a:tr h="175352">
                <a:tc>
                  <a:txBody>
                    <a:bodyPr/>
                    <a:lstStyle/>
                    <a:p>
                      <a:pPr algn="ctr" fontAlgn="b"/>
                      <a:r>
                        <a:rPr lang="en-GB" sz="900" b="0" i="0" u="none" strike="noStrike">
                          <a:solidFill>
                            <a:srgbClr val="000000"/>
                          </a:solidFill>
                          <a:effectLst/>
                          <a:latin typeface="Calibri" panose="020F0502020204030204" pitchFamily="34" charset="0"/>
                        </a:rPr>
                        <a:t>63%</a:t>
                      </a:r>
                    </a:p>
                  </a:txBody>
                  <a:tcPr marL="6350" marR="6350" marT="6350" marB="0" anchor="b">
                    <a:lnL>
                      <a:noFill/>
                    </a:lnL>
                    <a:lnR>
                      <a:noFill/>
                    </a:lnR>
                    <a:lnT>
                      <a:noFill/>
                    </a:lnT>
                    <a:lnB>
                      <a:noFill/>
                    </a:lnB>
                    <a:noFill/>
                  </a:tcPr>
                </a:tc>
                <a:extLst>
                  <a:ext uri="{0D108BD9-81ED-4DB2-BD59-A6C34878D82A}">
                    <a16:rowId xmlns:a16="http://schemas.microsoft.com/office/drawing/2014/main" val="1599202"/>
                  </a:ext>
                </a:extLst>
              </a:tr>
              <a:tr h="175352">
                <a:tc>
                  <a:txBody>
                    <a:bodyPr/>
                    <a:lstStyle/>
                    <a:p>
                      <a:pPr algn="ctr" fontAlgn="b"/>
                      <a:r>
                        <a:rPr lang="en-GB" sz="900" b="0" i="0" u="none" strike="noStrike" dirty="0">
                          <a:solidFill>
                            <a:srgbClr val="000000"/>
                          </a:solidFill>
                          <a:effectLst/>
                          <a:latin typeface="Calibri" panose="020F0502020204030204" pitchFamily="34" charset="0"/>
                        </a:rPr>
                        <a:t>60%</a:t>
                      </a:r>
                    </a:p>
                  </a:txBody>
                  <a:tcPr marL="6350" marR="6350" marT="6350" marB="0" anchor="b">
                    <a:lnL>
                      <a:noFill/>
                    </a:lnL>
                    <a:lnR>
                      <a:noFill/>
                    </a:lnR>
                    <a:lnT>
                      <a:noFill/>
                    </a:lnT>
                    <a:lnB>
                      <a:noFill/>
                    </a:lnB>
                    <a:noFill/>
                  </a:tcPr>
                </a:tc>
                <a:extLst>
                  <a:ext uri="{0D108BD9-81ED-4DB2-BD59-A6C34878D82A}">
                    <a16:rowId xmlns:a16="http://schemas.microsoft.com/office/drawing/2014/main" val="1933060408"/>
                  </a:ext>
                </a:extLst>
              </a:tr>
              <a:tr h="175352">
                <a:tc>
                  <a:txBody>
                    <a:bodyPr/>
                    <a:lstStyle/>
                    <a:p>
                      <a:pPr algn="ctr" fontAlgn="b"/>
                      <a:r>
                        <a:rPr lang="en-GB" sz="900" b="0" i="0" u="none" strike="noStrike">
                          <a:solidFill>
                            <a:srgbClr val="000000"/>
                          </a:solidFill>
                          <a:effectLst/>
                          <a:latin typeface="Calibri" panose="020F0502020204030204" pitchFamily="34" charset="0"/>
                        </a:rPr>
                        <a:t>54%</a:t>
                      </a:r>
                    </a:p>
                  </a:txBody>
                  <a:tcPr marL="6350" marR="6350" marT="6350" marB="0" anchor="b">
                    <a:lnL>
                      <a:noFill/>
                    </a:lnL>
                    <a:lnR>
                      <a:noFill/>
                    </a:lnR>
                    <a:lnT>
                      <a:noFill/>
                    </a:lnT>
                    <a:lnB>
                      <a:noFill/>
                    </a:lnB>
                    <a:noFill/>
                  </a:tcPr>
                </a:tc>
                <a:extLst>
                  <a:ext uri="{0D108BD9-81ED-4DB2-BD59-A6C34878D82A}">
                    <a16:rowId xmlns:a16="http://schemas.microsoft.com/office/drawing/2014/main" val="3875359211"/>
                  </a:ext>
                </a:extLst>
              </a:tr>
              <a:tr h="175352">
                <a:tc>
                  <a:txBody>
                    <a:bodyPr/>
                    <a:lstStyle/>
                    <a:p>
                      <a:pPr algn="ctr" fontAlgn="b"/>
                      <a:r>
                        <a:rPr lang="en-GB" sz="900" b="0" i="0" u="none" strike="noStrike">
                          <a:solidFill>
                            <a:srgbClr val="000000"/>
                          </a:solidFill>
                          <a:effectLst/>
                          <a:latin typeface="Calibri" panose="020F0502020204030204" pitchFamily="34" charset="0"/>
                        </a:rPr>
                        <a:t>54%</a:t>
                      </a:r>
                    </a:p>
                  </a:txBody>
                  <a:tcPr marL="6350" marR="6350" marT="6350" marB="0" anchor="b">
                    <a:lnL>
                      <a:noFill/>
                    </a:lnL>
                    <a:lnR>
                      <a:noFill/>
                    </a:lnR>
                    <a:lnT>
                      <a:noFill/>
                    </a:lnT>
                    <a:lnB>
                      <a:noFill/>
                    </a:lnB>
                    <a:noFill/>
                  </a:tcPr>
                </a:tc>
                <a:extLst>
                  <a:ext uri="{0D108BD9-81ED-4DB2-BD59-A6C34878D82A}">
                    <a16:rowId xmlns:a16="http://schemas.microsoft.com/office/drawing/2014/main" val="4230767516"/>
                  </a:ext>
                </a:extLst>
              </a:tr>
              <a:tr h="175352">
                <a:tc>
                  <a:txBody>
                    <a:bodyPr/>
                    <a:lstStyle/>
                    <a:p>
                      <a:pPr algn="ctr" fontAlgn="b"/>
                      <a:r>
                        <a:rPr lang="en-GB" sz="900" b="0" i="0" u="none" strike="noStrike">
                          <a:solidFill>
                            <a:srgbClr val="000000"/>
                          </a:solidFill>
                          <a:effectLst/>
                          <a:latin typeface="Calibri" panose="020F0502020204030204" pitchFamily="34" charset="0"/>
                        </a:rPr>
                        <a:t>52%</a:t>
                      </a:r>
                    </a:p>
                  </a:txBody>
                  <a:tcPr marL="6350" marR="6350" marT="6350" marB="0" anchor="b">
                    <a:lnL>
                      <a:noFill/>
                    </a:lnL>
                    <a:lnR>
                      <a:noFill/>
                    </a:lnR>
                    <a:lnT>
                      <a:noFill/>
                    </a:lnT>
                    <a:lnB>
                      <a:noFill/>
                    </a:lnB>
                    <a:noFill/>
                  </a:tcPr>
                </a:tc>
                <a:extLst>
                  <a:ext uri="{0D108BD9-81ED-4DB2-BD59-A6C34878D82A}">
                    <a16:rowId xmlns:a16="http://schemas.microsoft.com/office/drawing/2014/main" val="3807725674"/>
                  </a:ext>
                </a:extLst>
              </a:tr>
              <a:tr h="175352">
                <a:tc>
                  <a:txBody>
                    <a:bodyPr/>
                    <a:lstStyle/>
                    <a:p>
                      <a:pPr algn="ctr" fontAlgn="b"/>
                      <a:r>
                        <a:rPr lang="en-GB" sz="900" b="0" i="0" u="none" strike="noStrike">
                          <a:solidFill>
                            <a:srgbClr val="000000"/>
                          </a:solidFill>
                          <a:effectLst/>
                          <a:latin typeface="Calibri" panose="020F0502020204030204" pitchFamily="34" charset="0"/>
                        </a:rPr>
                        <a:t>52%</a:t>
                      </a:r>
                    </a:p>
                  </a:txBody>
                  <a:tcPr marL="6350" marR="6350" marT="6350" marB="0" anchor="b">
                    <a:lnL>
                      <a:noFill/>
                    </a:lnL>
                    <a:lnR>
                      <a:noFill/>
                    </a:lnR>
                    <a:lnT>
                      <a:noFill/>
                    </a:lnT>
                    <a:lnB>
                      <a:noFill/>
                    </a:lnB>
                    <a:noFill/>
                  </a:tcPr>
                </a:tc>
                <a:extLst>
                  <a:ext uri="{0D108BD9-81ED-4DB2-BD59-A6C34878D82A}">
                    <a16:rowId xmlns:a16="http://schemas.microsoft.com/office/drawing/2014/main" val="4223611048"/>
                  </a:ext>
                </a:extLst>
              </a:tr>
              <a:tr h="175352">
                <a:tc>
                  <a:txBody>
                    <a:bodyPr/>
                    <a:lstStyle/>
                    <a:p>
                      <a:pPr algn="ctr" fontAlgn="b"/>
                      <a:r>
                        <a:rPr lang="en-GB" sz="900" b="0" i="0" u="none" strike="noStrike">
                          <a:solidFill>
                            <a:srgbClr val="000000"/>
                          </a:solidFill>
                          <a:effectLst/>
                          <a:latin typeface="Calibri" panose="020F0502020204030204" pitchFamily="34" charset="0"/>
                        </a:rPr>
                        <a:t>51%</a:t>
                      </a:r>
                    </a:p>
                  </a:txBody>
                  <a:tcPr marL="6350" marR="6350" marT="6350" marB="0" anchor="b">
                    <a:lnL>
                      <a:noFill/>
                    </a:lnL>
                    <a:lnR>
                      <a:noFill/>
                    </a:lnR>
                    <a:lnT>
                      <a:noFill/>
                    </a:lnT>
                    <a:lnB>
                      <a:noFill/>
                    </a:lnB>
                    <a:noFill/>
                  </a:tcPr>
                </a:tc>
                <a:extLst>
                  <a:ext uri="{0D108BD9-81ED-4DB2-BD59-A6C34878D82A}">
                    <a16:rowId xmlns:a16="http://schemas.microsoft.com/office/drawing/2014/main" val="1609595238"/>
                  </a:ext>
                </a:extLst>
              </a:tr>
              <a:tr h="175352">
                <a:tc>
                  <a:txBody>
                    <a:bodyPr/>
                    <a:lstStyle/>
                    <a:p>
                      <a:pPr algn="ctr" fontAlgn="b"/>
                      <a:r>
                        <a:rPr lang="en-GB" sz="900" b="0" i="0" u="none" strike="noStrike">
                          <a:solidFill>
                            <a:srgbClr val="000000"/>
                          </a:solidFill>
                          <a:effectLst/>
                          <a:latin typeface="Calibri" panose="020F0502020204030204" pitchFamily="34" charset="0"/>
                        </a:rPr>
                        <a:t>49%</a:t>
                      </a:r>
                    </a:p>
                  </a:txBody>
                  <a:tcPr marL="6350" marR="6350" marT="6350" marB="0" anchor="b">
                    <a:lnL>
                      <a:noFill/>
                    </a:lnL>
                    <a:lnR>
                      <a:noFill/>
                    </a:lnR>
                    <a:lnT>
                      <a:noFill/>
                    </a:lnT>
                    <a:lnB>
                      <a:noFill/>
                    </a:lnB>
                    <a:noFill/>
                  </a:tcPr>
                </a:tc>
                <a:extLst>
                  <a:ext uri="{0D108BD9-81ED-4DB2-BD59-A6C34878D82A}">
                    <a16:rowId xmlns:a16="http://schemas.microsoft.com/office/drawing/2014/main" val="1816510631"/>
                  </a:ext>
                </a:extLst>
              </a:tr>
              <a:tr h="175352">
                <a:tc>
                  <a:txBody>
                    <a:bodyPr/>
                    <a:lstStyle/>
                    <a:p>
                      <a:pPr algn="ctr" fontAlgn="b"/>
                      <a:r>
                        <a:rPr lang="en-GB" sz="900" b="0" i="0" u="none" strike="noStrike">
                          <a:solidFill>
                            <a:srgbClr val="000000"/>
                          </a:solidFill>
                          <a:effectLst/>
                          <a:latin typeface="Calibri" panose="020F0502020204030204" pitchFamily="34" charset="0"/>
                        </a:rPr>
                        <a:t>48%</a:t>
                      </a:r>
                    </a:p>
                  </a:txBody>
                  <a:tcPr marL="6350" marR="6350" marT="6350" marB="0" anchor="b">
                    <a:lnL>
                      <a:noFill/>
                    </a:lnL>
                    <a:lnR>
                      <a:noFill/>
                    </a:lnR>
                    <a:lnT>
                      <a:noFill/>
                    </a:lnT>
                    <a:lnB>
                      <a:noFill/>
                    </a:lnB>
                    <a:noFill/>
                  </a:tcPr>
                </a:tc>
                <a:extLst>
                  <a:ext uri="{0D108BD9-81ED-4DB2-BD59-A6C34878D82A}">
                    <a16:rowId xmlns:a16="http://schemas.microsoft.com/office/drawing/2014/main" val="1164251681"/>
                  </a:ext>
                </a:extLst>
              </a:tr>
              <a:tr h="175352">
                <a:tc>
                  <a:txBody>
                    <a:bodyPr/>
                    <a:lstStyle/>
                    <a:p>
                      <a:pPr algn="ctr" fontAlgn="b"/>
                      <a:r>
                        <a:rPr lang="en-GB" sz="900" b="0" i="0" u="none" strike="noStrike">
                          <a:solidFill>
                            <a:srgbClr val="000000"/>
                          </a:solidFill>
                          <a:effectLst/>
                          <a:latin typeface="Calibri" panose="020F0502020204030204" pitchFamily="34" charset="0"/>
                        </a:rPr>
                        <a:t>47%</a:t>
                      </a:r>
                    </a:p>
                  </a:txBody>
                  <a:tcPr marL="6350" marR="6350" marT="6350" marB="0" anchor="b">
                    <a:lnL>
                      <a:noFill/>
                    </a:lnL>
                    <a:lnR>
                      <a:noFill/>
                    </a:lnR>
                    <a:lnT>
                      <a:noFill/>
                    </a:lnT>
                    <a:lnB>
                      <a:noFill/>
                    </a:lnB>
                    <a:noFill/>
                  </a:tcPr>
                </a:tc>
                <a:extLst>
                  <a:ext uri="{0D108BD9-81ED-4DB2-BD59-A6C34878D82A}">
                    <a16:rowId xmlns:a16="http://schemas.microsoft.com/office/drawing/2014/main" val="668316165"/>
                  </a:ext>
                </a:extLst>
              </a:tr>
              <a:tr h="175352">
                <a:tc>
                  <a:txBody>
                    <a:bodyPr/>
                    <a:lstStyle/>
                    <a:p>
                      <a:pPr algn="ctr" fontAlgn="b"/>
                      <a:r>
                        <a:rPr lang="en-GB" sz="900" b="0" i="0" u="none" strike="noStrike">
                          <a:solidFill>
                            <a:srgbClr val="000000"/>
                          </a:solidFill>
                          <a:effectLst/>
                          <a:latin typeface="Calibri" panose="020F0502020204030204" pitchFamily="34" charset="0"/>
                        </a:rPr>
                        <a:t>45%</a:t>
                      </a:r>
                    </a:p>
                  </a:txBody>
                  <a:tcPr marL="6350" marR="6350" marT="6350" marB="0" anchor="b">
                    <a:lnL>
                      <a:noFill/>
                    </a:lnL>
                    <a:lnR>
                      <a:noFill/>
                    </a:lnR>
                    <a:lnT>
                      <a:noFill/>
                    </a:lnT>
                    <a:lnB>
                      <a:noFill/>
                    </a:lnB>
                    <a:noFill/>
                  </a:tcPr>
                </a:tc>
                <a:extLst>
                  <a:ext uri="{0D108BD9-81ED-4DB2-BD59-A6C34878D82A}">
                    <a16:rowId xmlns:a16="http://schemas.microsoft.com/office/drawing/2014/main" val="3648230933"/>
                  </a:ext>
                </a:extLst>
              </a:tr>
              <a:tr h="175352">
                <a:tc>
                  <a:txBody>
                    <a:bodyPr/>
                    <a:lstStyle/>
                    <a:p>
                      <a:pPr algn="ctr" fontAlgn="b"/>
                      <a:r>
                        <a:rPr lang="en-GB" sz="900" b="0" i="0" u="none" strike="noStrike">
                          <a:solidFill>
                            <a:srgbClr val="000000"/>
                          </a:solidFill>
                          <a:effectLst/>
                          <a:latin typeface="Calibri" panose="020F0502020204030204" pitchFamily="34" charset="0"/>
                        </a:rPr>
                        <a:t>45%</a:t>
                      </a:r>
                    </a:p>
                  </a:txBody>
                  <a:tcPr marL="6350" marR="6350" marT="6350" marB="0" anchor="b">
                    <a:lnL>
                      <a:noFill/>
                    </a:lnL>
                    <a:lnR>
                      <a:noFill/>
                    </a:lnR>
                    <a:lnT>
                      <a:noFill/>
                    </a:lnT>
                    <a:lnB>
                      <a:noFill/>
                    </a:lnB>
                    <a:noFill/>
                  </a:tcPr>
                </a:tc>
                <a:extLst>
                  <a:ext uri="{0D108BD9-81ED-4DB2-BD59-A6C34878D82A}">
                    <a16:rowId xmlns:a16="http://schemas.microsoft.com/office/drawing/2014/main" val="2353731501"/>
                  </a:ext>
                </a:extLst>
              </a:tr>
              <a:tr h="175352">
                <a:tc>
                  <a:txBody>
                    <a:bodyPr/>
                    <a:lstStyle/>
                    <a:p>
                      <a:pPr algn="ctr" fontAlgn="b"/>
                      <a:r>
                        <a:rPr lang="en-GB" sz="900" b="0" i="0" u="none" strike="noStrike">
                          <a:solidFill>
                            <a:srgbClr val="000000"/>
                          </a:solidFill>
                          <a:effectLst/>
                          <a:latin typeface="Calibri" panose="020F0502020204030204" pitchFamily="34" charset="0"/>
                        </a:rPr>
                        <a:t>42%</a:t>
                      </a:r>
                    </a:p>
                  </a:txBody>
                  <a:tcPr marL="6350" marR="6350" marT="6350" marB="0" anchor="b">
                    <a:lnL>
                      <a:noFill/>
                    </a:lnL>
                    <a:lnR>
                      <a:noFill/>
                    </a:lnR>
                    <a:lnT>
                      <a:noFill/>
                    </a:lnT>
                    <a:lnB>
                      <a:noFill/>
                    </a:lnB>
                    <a:noFill/>
                  </a:tcPr>
                </a:tc>
                <a:extLst>
                  <a:ext uri="{0D108BD9-81ED-4DB2-BD59-A6C34878D82A}">
                    <a16:rowId xmlns:a16="http://schemas.microsoft.com/office/drawing/2014/main" val="509657737"/>
                  </a:ext>
                </a:extLst>
              </a:tr>
              <a:tr h="175352">
                <a:tc>
                  <a:txBody>
                    <a:bodyPr/>
                    <a:lstStyle/>
                    <a:p>
                      <a:pPr algn="ctr" fontAlgn="b"/>
                      <a:r>
                        <a:rPr lang="en-GB" sz="900" b="0" i="0" u="none" strike="noStrike">
                          <a:solidFill>
                            <a:srgbClr val="000000"/>
                          </a:solidFill>
                          <a:effectLst/>
                          <a:latin typeface="Calibri" panose="020F0502020204030204" pitchFamily="34" charset="0"/>
                        </a:rPr>
                        <a:t>42%</a:t>
                      </a:r>
                    </a:p>
                  </a:txBody>
                  <a:tcPr marL="6350" marR="6350" marT="6350" marB="0" anchor="b">
                    <a:lnL>
                      <a:noFill/>
                    </a:lnL>
                    <a:lnR>
                      <a:noFill/>
                    </a:lnR>
                    <a:lnT>
                      <a:noFill/>
                    </a:lnT>
                    <a:lnB>
                      <a:noFill/>
                    </a:lnB>
                    <a:noFill/>
                  </a:tcPr>
                </a:tc>
                <a:extLst>
                  <a:ext uri="{0D108BD9-81ED-4DB2-BD59-A6C34878D82A}">
                    <a16:rowId xmlns:a16="http://schemas.microsoft.com/office/drawing/2014/main" val="3016519277"/>
                  </a:ext>
                </a:extLst>
              </a:tr>
              <a:tr h="199326">
                <a:tc>
                  <a:txBody>
                    <a:bodyPr/>
                    <a:lstStyle/>
                    <a:p>
                      <a:pPr algn="ctr" fontAlgn="b"/>
                      <a:r>
                        <a:rPr lang="en-GB" sz="900" b="0" i="0" u="none" strike="noStrike">
                          <a:solidFill>
                            <a:srgbClr val="000000"/>
                          </a:solidFill>
                          <a:effectLst/>
                          <a:latin typeface="Calibri" panose="020F0502020204030204" pitchFamily="34" charset="0"/>
                        </a:rPr>
                        <a:t>42%</a:t>
                      </a:r>
                    </a:p>
                  </a:txBody>
                  <a:tcPr marL="6350" marR="6350" marT="6350" marB="0" anchor="b">
                    <a:lnL>
                      <a:noFill/>
                    </a:lnL>
                    <a:lnR>
                      <a:noFill/>
                    </a:lnR>
                    <a:lnT>
                      <a:noFill/>
                    </a:lnT>
                    <a:lnB>
                      <a:noFill/>
                    </a:lnB>
                    <a:noFill/>
                  </a:tcPr>
                </a:tc>
                <a:extLst>
                  <a:ext uri="{0D108BD9-81ED-4DB2-BD59-A6C34878D82A}">
                    <a16:rowId xmlns:a16="http://schemas.microsoft.com/office/drawing/2014/main" val="3115071310"/>
                  </a:ext>
                </a:extLst>
              </a:tr>
              <a:tr h="175352">
                <a:tc>
                  <a:txBody>
                    <a:bodyPr/>
                    <a:lstStyle/>
                    <a:p>
                      <a:pPr algn="ctr" fontAlgn="b"/>
                      <a:r>
                        <a:rPr lang="en-GB" sz="900" b="0" i="0" u="none" strike="noStrike">
                          <a:solidFill>
                            <a:srgbClr val="000000"/>
                          </a:solidFill>
                          <a:effectLst/>
                          <a:latin typeface="Calibri" panose="020F0502020204030204" pitchFamily="34" charset="0"/>
                        </a:rPr>
                        <a:t>40%</a:t>
                      </a:r>
                    </a:p>
                  </a:txBody>
                  <a:tcPr marL="6350" marR="6350" marT="6350" marB="0" anchor="b">
                    <a:lnL>
                      <a:noFill/>
                    </a:lnL>
                    <a:lnR>
                      <a:noFill/>
                    </a:lnR>
                    <a:lnT>
                      <a:noFill/>
                    </a:lnT>
                    <a:lnB>
                      <a:noFill/>
                    </a:lnB>
                    <a:noFill/>
                  </a:tcPr>
                </a:tc>
                <a:extLst>
                  <a:ext uri="{0D108BD9-81ED-4DB2-BD59-A6C34878D82A}">
                    <a16:rowId xmlns:a16="http://schemas.microsoft.com/office/drawing/2014/main" val="1725124723"/>
                  </a:ext>
                </a:extLst>
              </a:tr>
              <a:tr h="175352">
                <a:tc>
                  <a:txBody>
                    <a:bodyPr/>
                    <a:lstStyle/>
                    <a:p>
                      <a:pPr algn="ctr" fontAlgn="b"/>
                      <a:r>
                        <a:rPr lang="en-GB" sz="900" b="0" i="0" u="none" strike="noStrike">
                          <a:solidFill>
                            <a:srgbClr val="000000"/>
                          </a:solidFill>
                          <a:effectLst/>
                          <a:latin typeface="Calibri" panose="020F0502020204030204" pitchFamily="34" charset="0"/>
                        </a:rPr>
                        <a:t>40%</a:t>
                      </a:r>
                    </a:p>
                  </a:txBody>
                  <a:tcPr marL="6350" marR="6350" marT="6350" marB="0" anchor="b">
                    <a:lnL>
                      <a:noFill/>
                    </a:lnL>
                    <a:lnR>
                      <a:noFill/>
                    </a:lnR>
                    <a:lnT>
                      <a:noFill/>
                    </a:lnT>
                    <a:lnB>
                      <a:noFill/>
                    </a:lnB>
                    <a:noFill/>
                  </a:tcPr>
                </a:tc>
                <a:extLst>
                  <a:ext uri="{0D108BD9-81ED-4DB2-BD59-A6C34878D82A}">
                    <a16:rowId xmlns:a16="http://schemas.microsoft.com/office/drawing/2014/main" val="193001544"/>
                  </a:ext>
                </a:extLst>
              </a:tr>
              <a:tr h="175352">
                <a:tc>
                  <a:txBody>
                    <a:bodyPr/>
                    <a:lstStyle/>
                    <a:p>
                      <a:pPr algn="ctr" fontAlgn="b"/>
                      <a:r>
                        <a:rPr lang="en-GB" sz="900" b="0" i="0" u="none" strike="noStrike">
                          <a:solidFill>
                            <a:srgbClr val="000000"/>
                          </a:solidFill>
                          <a:effectLst/>
                          <a:latin typeface="Calibri" panose="020F0502020204030204" pitchFamily="34" charset="0"/>
                        </a:rPr>
                        <a:t>40%</a:t>
                      </a:r>
                    </a:p>
                  </a:txBody>
                  <a:tcPr marL="6350" marR="6350" marT="6350" marB="0" anchor="b">
                    <a:lnL>
                      <a:noFill/>
                    </a:lnL>
                    <a:lnR>
                      <a:noFill/>
                    </a:lnR>
                    <a:lnT>
                      <a:noFill/>
                    </a:lnT>
                    <a:lnB>
                      <a:noFill/>
                    </a:lnB>
                    <a:noFill/>
                  </a:tcPr>
                </a:tc>
                <a:extLst>
                  <a:ext uri="{0D108BD9-81ED-4DB2-BD59-A6C34878D82A}">
                    <a16:rowId xmlns:a16="http://schemas.microsoft.com/office/drawing/2014/main" val="3610253312"/>
                  </a:ext>
                </a:extLst>
              </a:tr>
              <a:tr h="175352">
                <a:tc>
                  <a:txBody>
                    <a:bodyPr/>
                    <a:lstStyle/>
                    <a:p>
                      <a:pPr algn="ctr" fontAlgn="b"/>
                      <a:r>
                        <a:rPr lang="en-GB" sz="900" b="0" i="0" u="none" strike="noStrike">
                          <a:solidFill>
                            <a:srgbClr val="000000"/>
                          </a:solidFill>
                          <a:effectLst/>
                          <a:latin typeface="Calibri" panose="020F0502020204030204" pitchFamily="34" charset="0"/>
                        </a:rPr>
                        <a:t>38%</a:t>
                      </a:r>
                    </a:p>
                  </a:txBody>
                  <a:tcPr marL="6350" marR="6350" marT="6350" marB="0" anchor="b">
                    <a:lnL>
                      <a:noFill/>
                    </a:lnL>
                    <a:lnR>
                      <a:noFill/>
                    </a:lnR>
                    <a:lnT>
                      <a:noFill/>
                    </a:lnT>
                    <a:lnB>
                      <a:noFill/>
                    </a:lnB>
                    <a:noFill/>
                  </a:tcPr>
                </a:tc>
                <a:extLst>
                  <a:ext uri="{0D108BD9-81ED-4DB2-BD59-A6C34878D82A}">
                    <a16:rowId xmlns:a16="http://schemas.microsoft.com/office/drawing/2014/main" val="101639820"/>
                  </a:ext>
                </a:extLst>
              </a:tr>
              <a:tr h="175352">
                <a:tc>
                  <a:txBody>
                    <a:bodyPr/>
                    <a:lstStyle/>
                    <a:p>
                      <a:pPr algn="ctr" fontAlgn="b"/>
                      <a:r>
                        <a:rPr lang="en-GB" sz="900" b="0" i="0" u="none" strike="noStrike">
                          <a:solidFill>
                            <a:srgbClr val="000000"/>
                          </a:solidFill>
                          <a:effectLst/>
                          <a:latin typeface="Calibri" panose="020F0502020204030204" pitchFamily="34" charset="0"/>
                        </a:rPr>
                        <a:t>37%</a:t>
                      </a:r>
                    </a:p>
                  </a:txBody>
                  <a:tcPr marL="6350" marR="6350" marT="6350" marB="0" anchor="b">
                    <a:lnL>
                      <a:noFill/>
                    </a:lnL>
                    <a:lnR>
                      <a:noFill/>
                    </a:lnR>
                    <a:lnT>
                      <a:noFill/>
                    </a:lnT>
                    <a:lnB>
                      <a:noFill/>
                    </a:lnB>
                    <a:noFill/>
                  </a:tcPr>
                </a:tc>
                <a:extLst>
                  <a:ext uri="{0D108BD9-81ED-4DB2-BD59-A6C34878D82A}">
                    <a16:rowId xmlns:a16="http://schemas.microsoft.com/office/drawing/2014/main" val="2644255146"/>
                  </a:ext>
                </a:extLst>
              </a:tr>
              <a:tr h="175352">
                <a:tc>
                  <a:txBody>
                    <a:bodyPr/>
                    <a:lstStyle/>
                    <a:p>
                      <a:pPr algn="ctr" fontAlgn="b"/>
                      <a:r>
                        <a:rPr lang="en-GB" sz="900" b="0" i="0" u="none" strike="noStrike" dirty="0">
                          <a:solidFill>
                            <a:srgbClr val="000000"/>
                          </a:solidFill>
                          <a:effectLst/>
                          <a:latin typeface="Calibri" panose="020F0502020204030204" pitchFamily="34" charset="0"/>
                        </a:rPr>
                        <a:t>35%</a:t>
                      </a:r>
                    </a:p>
                  </a:txBody>
                  <a:tcPr marL="6350" marR="6350" marT="6350" marB="0" anchor="b">
                    <a:lnL>
                      <a:noFill/>
                    </a:lnL>
                    <a:lnR>
                      <a:noFill/>
                    </a:lnR>
                    <a:lnT>
                      <a:noFill/>
                    </a:lnT>
                    <a:lnB>
                      <a:noFill/>
                    </a:lnB>
                    <a:noFill/>
                  </a:tcPr>
                </a:tc>
                <a:extLst>
                  <a:ext uri="{0D108BD9-81ED-4DB2-BD59-A6C34878D82A}">
                    <a16:rowId xmlns:a16="http://schemas.microsoft.com/office/drawing/2014/main" val="2154036536"/>
                  </a:ext>
                </a:extLst>
              </a:tr>
            </a:tbl>
          </a:graphicData>
        </a:graphic>
      </p:graphicFrame>
      <p:sp>
        <p:nvSpPr>
          <p:cNvPr id="28" name="TextBox 27">
            <a:extLst>
              <a:ext uri="{FF2B5EF4-FFF2-40B4-BE49-F238E27FC236}">
                <a16:creationId xmlns:a16="http://schemas.microsoft.com/office/drawing/2014/main" id="{4A22BBE2-CEE1-45D0-8565-C81D0EC8B1F5}"/>
              </a:ext>
            </a:extLst>
          </p:cNvPr>
          <p:cNvSpPr txBox="1"/>
          <p:nvPr/>
        </p:nvSpPr>
        <p:spPr>
          <a:xfrm>
            <a:off x="4358546" y="1360834"/>
            <a:ext cx="1154130" cy="261610"/>
          </a:xfrm>
          <a:prstGeom prst="rect">
            <a:avLst/>
          </a:prstGeom>
          <a:noFill/>
        </p:spPr>
        <p:txBody>
          <a:bodyPr wrap="square" rtlCol="0">
            <a:spAutoFit/>
          </a:bodyPr>
          <a:lstStyle/>
          <a:p>
            <a:pPr algn="ctr"/>
            <a:r>
              <a:rPr lang="en-GB" sz="1100" i="1" dirty="0"/>
              <a:t>% Interested</a:t>
            </a:r>
          </a:p>
        </p:txBody>
      </p:sp>
      <p:graphicFrame>
        <p:nvGraphicFramePr>
          <p:cNvPr id="29" name="Table 28">
            <a:extLst>
              <a:ext uri="{FF2B5EF4-FFF2-40B4-BE49-F238E27FC236}">
                <a16:creationId xmlns:a16="http://schemas.microsoft.com/office/drawing/2014/main" id="{128DE1CD-B931-4F43-AAE0-F5CA1D2159B6}"/>
              </a:ext>
            </a:extLst>
          </p:cNvPr>
          <p:cNvGraphicFramePr>
            <a:graphicFrameLocks noGrp="1"/>
          </p:cNvGraphicFramePr>
          <p:nvPr>
            <p:extLst>
              <p:ext uri="{D42A27DB-BD31-4B8C-83A1-F6EECF244321}">
                <p14:modId xmlns:p14="http://schemas.microsoft.com/office/powerpoint/2010/main" val="759574674"/>
              </p:ext>
            </p:extLst>
          </p:nvPr>
        </p:nvGraphicFramePr>
        <p:xfrm>
          <a:off x="7248291" y="1754372"/>
          <a:ext cx="572396" cy="4246446"/>
        </p:xfrm>
        <a:graphic>
          <a:graphicData uri="http://schemas.openxmlformats.org/drawingml/2006/table">
            <a:tbl>
              <a:tblPr/>
              <a:tblGrid>
                <a:gridCol w="572396">
                  <a:extLst>
                    <a:ext uri="{9D8B030D-6E8A-4147-A177-3AD203B41FA5}">
                      <a16:colId xmlns:a16="http://schemas.microsoft.com/office/drawing/2014/main" val="865669081"/>
                    </a:ext>
                  </a:extLst>
                </a:gridCol>
              </a:tblGrid>
              <a:tr h="175933">
                <a:tc>
                  <a:txBody>
                    <a:bodyPr/>
                    <a:lstStyle/>
                    <a:p>
                      <a:pPr algn="ctr" fontAlgn="b"/>
                      <a:r>
                        <a:rPr lang="en-GB" sz="900" b="0" i="0" u="none" strike="noStrike" dirty="0">
                          <a:solidFill>
                            <a:srgbClr val="000000"/>
                          </a:solidFill>
                          <a:effectLst/>
                          <a:latin typeface="Calibri" panose="020F0502020204030204" pitchFamily="34" charset="0"/>
                        </a:rPr>
                        <a:t>71%</a:t>
                      </a:r>
                    </a:p>
                  </a:txBody>
                  <a:tcPr marL="6350" marR="6350" marT="6350" marB="0" anchor="b">
                    <a:lnL>
                      <a:noFill/>
                    </a:lnL>
                    <a:lnR>
                      <a:noFill/>
                    </a:lnR>
                    <a:lnT>
                      <a:noFill/>
                    </a:lnT>
                    <a:lnB>
                      <a:noFill/>
                    </a:lnB>
                    <a:noFill/>
                  </a:tcPr>
                </a:tc>
                <a:extLst>
                  <a:ext uri="{0D108BD9-81ED-4DB2-BD59-A6C34878D82A}">
                    <a16:rowId xmlns:a16="http://schemas.microsoft.com/office/drawing/2014/main" val="889996740"/>
                  </a:ext>
                </a:extLst>
              </a:tr>
              <a:tr h="175933">
                <a:tc>
                  <a:txBody>
                    <a:bodyPr/>
                    <a:lstStyle/>
                    <a:p>
                      <a:pPr algn="ctr" fontAlgn="b"/>
                      <a:r>
                        <a:rPr lang="en-GB" sz="800" b="0" i="0" u="none" strike="noStrike" dirty="0">
                          <a:solidFill>
                            <a:srgbClr val="000000"/>
                          </a:solidFill>
                          <a:effectLst/>
                          <a:latin typeface="Calibri" panose="020F0502020204030204" pitchFamily="34" charset="0"/>
                        </a:rPr>
                        <a:t>75%</a:t>
                      </a:r>
                    </a:p>
                  </a:txBody>
                  <a:tcPr marL="6350" marR="6350" marT="6350" marB="0" anchor="b">
                    <a:lnL>
                      <a:noFill/>
                    </a:lnL>
                    <a:lnR>
                      <a:noFill/>
                    </a:lnR>
                    <a:lnT>
                      <a:noFill/>
                    </a:lnT>
                    <a:lnB>
                      <a:noFill/>
                    </a:lnB>
                    <a:noFill/>
                  </a:tcPr>
                </a:tc>
                <a:extLst>
                  <a:ext uri="{0D108BD9-81ED-4DB2-BD59-A6C34878D82A}">
                    <a16:rowId xmlns:a16="http://schemas.microsoft.com/office/drawing/2014/main" val="2030491404"/>
                  </a:ext>
                </a:extLst>
              </a:tr>
              <a:tr h="175933">
                <a:tc>
                  <a:txBody>
                    <a:bodyPr/>
                    <a:lstStyle/>
                    <a:p>
                      <a:pPr algn="ctr" fontAlgn="b"/>
                      <a:r>
                        <a:rPr lang="en-GB" sz="800" b="0" i="0" u="none" strike="noStrike" dirty="0">
                          <a:solidFill>
                            <a:srgbClr val="000000"/>
                          </a:solidFill>
                          <a:effectLst/>
                          <a:latin typeface="Calibri" panose="020F0502020204030204" pitchFamily="34" charset="0"/>
                        </a:rPr>
                        <a:t>70%</a:t>
                      </a:r>
                    </a:p>
                  </a:txBody>
                  <a:tcPr marL="6350" marR="6350" marT="6350" marB="0" anchor="b">
                    <a:lnL>
                      <a:noFill/>
                    </a:lnL>
                    <a:lnR>
                      <a:noFill/>
                    </a:lnR>
                    <a:lnT>
                      <a:noFill/>
                    </a:lnT>
                    <a:lnB>
                      <a:noFill/>
                    </a:lnB>
                    <a:noFill/>
                  </a:tcPr>
                </a:tc>
                <a:extLst>
                  <a:ext uri="{0D108BD9-81ED-4DB2-BD59-A6C34878D82A}">
                    <a16:rowId xmlns:a16="http://schemas.microsoft.com/office/drawing/2014/main" val="3165393911"/>
                  </a:ext>
                </a:extLst>
              </a:tr>
              <a:tr h="175933">
                <a:tc>
                  <a:txBody>
                    <a:bodyPr/>
                    <a:lstStyle/>
                    <a:p>
                      <a:pPr algn="ctr" fontAlgn="b"/>
                      <a:r>
                        <a:rPr lang="en-GB" sz="800" b="0" i="0" u="none" strike="noStrike" dirty="0">
                          <a:solidFill>
                            <a:srgbClr val="000000"/>
                          </a:solidFill>
                          <a:effectLst/>
                          <a:latin typeface="Calibri" panose="020F0502020204030204" pitchFamily="34" charset="0"/>
                        </a:rPr>
                        <a:t>68%</a:t>
                      </a:r>
                    </a:p>
                  </a:txBody>
                  <a:tcPr marL="6350" marR="6350" marT="6350" marB="0" anchor="b">
                    <a:lnL>
                      <a:noFill/>
                    </a:lnL>
                    <a:lnR>
                      <a:noFill/>
                    </a:lnR>
                    <a:lnT>
                      <a:noFill/>
                    </a:lnT>
                    <a:lnB>
                      <a:noFill/>
                    </a:lnB>
                    <a:noFill/>
                  </a:tcPr>
                </a:tc>
                <a:extLst>
                  <a:ext uri="{0D108BD9-81ED-4DB2-BD59-A6C34878D82A}">
                    <a16:rowId xmlns:a16="http://schemas.microsoft.com/office/drawing/2014/main" val="1599202"/>
                  </a:ext>
                </a:extLst>
              </a:tr>
              <a:tr h="175933">
                <a:tc>
                  <a:txBody>
                    <a:bodyPr/>
                    <a:lstStyle/>
                    <a:p>
                      <a:pPr algn="ctr" fontAlgn="b"/>
                      <a:r>
                        <a:rPr lang="en-GB" sz="800" b="0" i="0" u="none" strike="noStrike" dirty="0">
                          <a:solidFill>
                            <a:srgbClr val="000000"/>
                          </a:solidFill>
                          <a:effectLst/>
                          <a:latin typeface="Calibri" panose="020F0502020204030204" pitchFamily="34" charset="0"/>
                        </a:rPr>
                        <a:t>70%</a:t>
                      </a:r>
                    </a:p>
                  </a:txBody>
                  <a:tcPr marL="6350" marR="6350" marT="6350" marB="0" anchor="b">
                    <a:lnL>
                      <a:noFill/>
                    </a:lnL>
                    <a:lnR>
                      <a:noFill/>
                    </a:lnR>
                    <a:lnT>
                      <a:noFill/>
                    </a:lnT>
                    <a:lnB>
                      <a:noFill/>
                    </a:lnB>
                    <a:noFill/>
                  </a:tcPr>
                </a:tc>
                <a:extLst>
                  <a:ext uri="{0D108BD9-81ED-4DB2-BD59-A6C34878D82A}">
                    <a16:rowId xmlns:a16="http://schemas.microsoft.com/office/drawing/2014/main" val="1933060408"/>
                  </a:ext>
                </a:extLst>
              </a:tr>
              <a:tr h="175933">
                <a:tc>
                  <a:txBody>
                    <a:bodyPr/>
                    <a:lstStyle/>
                    <a:p>
                      <a:pPr algn="ctr" fontAlgn="b"/>
                      <a:r>
                        <a:rPr lang="en-GB" sz="800" b="0" i="0" u="none" strike="noStrike" dirty="0">
                          <a:solidFill>
                            <a:srgbClr val="000000"/>
                          </a:solidFill>
                          <a:effectLst/>
                          <a:latin typeface="Calibri" panose="020F0502020204030204" pitchFamily="34" charset="0"/>
                        </a:rPr>
                        <a:t>74%</a:t>
                      </a:r>
                    </a:p>
                  </a:txBody>
                  <a:tcPr marL="6350" marR="6350" marT="6350" marB="0" anchor="b">
                    <a:lnL>
                      <a:noFill/>
                    </a:lnL>
                    <a:lnR>
                      <a:noFill/>
                    </a:lnR>
                    <a:lnT>
                      <a:noFill/>
                    </a:lnT>
                    <a:lnB>
                      <a:noFill/>
                    </a:lnB>
                    <a:noFill/>
                  </a:tcPr>
                </a:tc>
                <a:extLst>
                  <a:ext uri="{0D108BD9-81ED-4DB2-BD59-A6C34878D82A}">
                    <a16:rowId xmlns:a16="http://schemas.microsoft.com/office/drawing/2014/main" val="3875359211"/>
                  </a:ext>
                </a:extLst>
              </a:tr>
              <a:tr h="175933">
                <a:tc>
                  <a:txBody>
                    <a:bodyPr/>
                    <a:lstStyle/>
                    <a:p>
                      <a:pPr algn="ctr" fontAlgn="b"/>
                      <a:r>
                        <a:rPr lang="en-GB" sz="800" b="0" i="0" u="none" strike="noStrike" dirty="0">
                          <a:solidFill>
                            <a:srgbClr val="000000"/>
                          </a:solidFill>
                          <a:effectLst/>
                          <a:latin typeface="Calibri" panose="020F0502020204030204" pitchFamily="34" charset="0"/>
                        </a:rPr>
                        <a:t>63%</a:t>
                      </a:r>
                    </a:p>
                  </a:txBody>
                  <a:tcPr marL="6350" marR="6350" marT="6350" marB="0" anchor="b">
                    <a:lnL>
                      <a:noFill/>
                    </a:lnL>
                    <a:lnR>
                      <a:noFill/>
                    </a:lnR>
                    <a:lnT>
                      <a:noFill/>
                    </a:lnT>
                    <a:lnB>
                      <a:noFill/>
                    </a:lnB>
                    <a:noFill/>
                  </a:tcPr>
                </a:tc>
                <a:extLst>
                  <a:ext uri="{0D108BD9-81ED-4DB2-BD59-A6C34878D82A}">
                    <a16:rowId xmlns:a16="http://schemas.microsoft.com/office/drawing/2014/main" val="4230767516"/>
                  </a:ext>
                </a:extLst>
              </a:tr>
              <a:tr h="175933">
                <a:tc>
                  <a:txBody>
                    <a:bodyPr/>
                    <a:lstStyle/>
                    <a:p>
                      <a:pPr algn="ctr" fontAlgn="b"/>
                      <a:r>
                        <a:rPr lang="en-GB" sz="800" b="0" i="0" u="none" strike="noStrike" dirty="0">
                          <a:solidFill>
                            <a:srgbClr val="000000"/>
                          </a:solidFill>
                          <a:effectLst/>
                          <a:latin typeface="Calibri" panose="020F0502020204030204" pitchFamily="34" charset="0"/>
                        </a:rPr>
                        <a:t>59%</a:t>
                      </a:r>
                    </a:p>
                  </a:txBody>
                  <a:tcPr marL="6350" marR="6350" marT="6350" marB="0" anchor="b">
                    <a:lnL>
                      <a:noFill/>
                    </a:lnL>
                    <a:lnR>
                      <a:noFill/>
                    </a:lnR>
                    <a:lnT>
                      <a:noFill/>
                    </a:lnT>
                    <a:lnB>
                      <a:noFill/>
                    </a:lnB>
                    <a:noFill/>
                  </a:tcPr>
                </a:tc>
                <a:extLst>
                  <a:ext uri="{0D108BD9-81ED-4DB2-BD59-A6C34878D82A}">
                    <a16:rowId xmlns:a16="http://schemas.microsoft.com/office/drawing/2014/main" val="3807725674"/>
                  </a:ext>
                </a:extLst>
              </a:tr>
              <a:tr h="175933">
                <a:tc>
                  <a:txBody>
                    <a:bodyPr/>
                    <a:lstStyle/>
                    <a:p>
                      <a:pPr algn="ctr" fontAlgn="b"/>
                      <a:r>
                        <a:rPr lang="en-GB" sz="800" b="0" i="0" u="none" strike="noStrike" dirty="0">
                          <a:solidFill>
                            <a:srgbClr val="000000"/>
                          </a:solidFill>
                          <a:effectLst/>
                          <a:latin typeface="Calibri" panose="020F0502020204030204" pitchFamily="34" charset="0"/>
                        </a:rPr>
                        <a:t>61%</a:t>
                      </a:r>
                    </a:p>
                  </a:txBody>
                  <a:tcPr marL="6350" marR="6350" marT="6350" marB="0" anchor="b">
                    <a:lnL>
                      <a:noFill/>
                    </a:lnL>
                    <a:lnR>
                      <a:noFill/>
                    </a:lnR>
                    <a:lnT>
                      <a:noFill/>
                    </a:lnT>
                    <a:lnB>
                      <a:noFill/>
                    </a:lnB>
                    <a:noFill/>
                  </a:tcPr>
                </a:tc>
                <a:extLst>
                  <a:ext uri="{0D108BD9-81ED-4DB2-BD59-A6C34878D82A}">
                    <a16:rowId xmlns:a16="http://schemas.microsoft.com/office/drawing/2014/main" val="4223611048"/>
                  </a:ext>
                </a:extLst>
              </a:tr>
              <a:tr h="175933">
                <a:tc>
                  <a:txBody>
                    <a:bodyPr/>
                    <a:lstStyle/>
                    <a:p>
                      <a:pPr algn="ctr" fontAlgn="b"/>
                      <a:r>
                        <a:rPr lang="en-GB" sz="800" b="0" i="0" u="none" strike="noStrike" dirty="0">
                          <a:solidFill>
                            <a:srgbClr val="000000"/>
                          </a:solidFill>
                          <a:effectLst/>
                          <a:latin typeface="Calibri" panose="020F0502020204030204" pitchFamily="34" charset="0"/>
                        </a:rPr>
                        <a:t>69%</a:t>
                      </a:r>
                    </a:p>
                  </a:txBody>
                  <a:tcPr marL="6350" marR="6350" marT="6350" marB="0" anchor="b">
                    <a:lnL>
                      <a:noFill/>
                    </a:lnL>
                    <a:lnR>
                      <a:noFill/>
                    </a:lnR>
                    <a:lnT>
                      <a:noFill/>
                    </a:lnT>
                    <a:lnB>
                      <a:noFill/>
                    </a:lnB>
                    <a:noFill/>
                  </a:tcPr>
                </a:tc>
                <a:extLst>
                  <a:ext uri="{0D108BD9-81ED-4DB2-BD59-A6C34878D82A}">
                    <a16:rowId xmlns:a16="http://schemas.microsoft.com/office/drawing/2014/main" val="1609595238"/>
                  </a:ext>
                </a:extLst>
              </a:tr>
              <a:tr h="175933">
                <a:tc>
                  <a:txBody>
                    <a:bodyPr/>
                    <a:lstStyle/>
                    <a:p>
                      <a:pPr algn="ctr" fontAlgn="b"/>
                      <a:r>
                        <a:rPr lang="en-GB" sz="800" b="0" i="0" u="none" strike="noStrike" dirty="0">
                          <a:solidFill>
                            <a:srgbClr val="000000"/>
                          </a:solidFill>
                          <a:effectLst/>
                          <a:latin typeface="Calibri" panose="020F0502020204030204" pitchFamily="34" charset="0"/>
                        </a:rPr>
                        <a:t>57%</a:t>
                      </a:r>
                    </a:p>
                  </a:txBody>
                  <a:tcPr marL="6350" marR="6350" marT="6350" marB="0" anchor="b">
                    <a:lnL>
                      <a:noFill/>
                    </a:lnL>
                    <a:lnR>
                      <a:noFill/>
                    </a:lnR>
                    <a:lnT>
                      <a:noFill/>
                    </a:lnT>
                    <a:lnB>
                      <a:noFill/>
                    </a:lnB>
                    <a:noFill/>
                  </a:tcPr>
                </a:tc>
                <a:extLst>
                  <a:ext uri="{0D108BD9-81ED-4DB2-BD59-A6C34878D82A}">
                    <a16:rowId xmlns:a16="http://schemas.microsoft.com/office/drawing/2014/main" val="1816510631"/>
                  </a:ext>
                </a:extLst>
              </a:tr>
              <a:tr h="175933">
                <a:tc>
                  <a:txBody>
                    <a:bodyPr/>
                    <a:lstStyle/>
                    <a:p>
                      <a:pPr algn="ctr" fontAlgn="b"/>
                      <a:r>
                        <a:rPr lang="en-GB" sz="800" b="0" i="0" u="none" strike="noStrike" dirty="0">
                          <a:solidFill>
                            <a:srgbClr val="000000"/>
                          </a:solidFill>
                          <a:effectLst/>
                          <a:latin typeface="Calibri" panose="020F0502020204030204" pitchFamily="34" charset="0"/>
                        </a:rPr>
                        <a:t>60%</a:t>
                      </a:r>
                    </a:p>
                  </a:txBody>
                  <a:tcPr marL="6350" marR="6350" marT="6350" marB="0" anchor="b">
                    <a:lnL>
                      <a:noFill/>
                    </a:lnL>
                    <a:lnR>
                      <a:noFill/>
                    </a:lnR>
                    <a:lnT>
                      <a:noFill/>
                    </a:lnT>
                    <a:lnB>
                      <a:noFill/>
                    </a:lnB>
                    <a:noFill/>
                  </a:tcPr>
                </a:tc>
                <a:extLst>
                  <a:ext uri="{0D108BD9-81ED-4DB2-BD59-A6C34878D82A}">
                    <a16:rowId xmlns:a16="http://schemas.microsoft.com/office/drawing/2014/main" val="1164251681"/>
                  </a:ext>
                </a:extLst>
              </a:tr>
              <a:tr h="175933">
                <a:tc>
                  <a:txBody>
                    <a:bodyPr/>
                    <a:lstStyle/>
                    <a:p>
                      <a:pPr algn="ctr" fontAlgn="b"/>
                      <a:r>
                        <a:rPr lang="en-GB" sz="800" b="0" i="0" u="none" strike="noStrike" dirty="0">
                          <a:solidFill>
                            <a:srgbClr val="000000"/>
                          </a:solidFill>
                          <a:effectLst/>
                          <a:latin typeface="Calibri" panose="020F0502020204030204" pitchFamily="34" charset="0"/>
                        </a:rPr>
                        <a:t>60%</a:t>
                      </a:r>
                    </a:p>
                  </a:txBody>
                  <a:tcPr marL="6350" marR="6350" marT="6350" marB="0" anchor="b">
                    <a:lnL>
                      <a:noFill/>
                    </a:lnL>
                    <a:lnR>
                      <a:noFill/>
                    </a:lnR>
                    <a:lnT>
                      <a:noFill/>
                    </a:lnT>
                    <a:lnB>
                      <a:noFill/>
                    </a:lnB>
                    <a:noFill/>
                  </a:tcPr>
                </a:tc>
                <a:extLst>
                  <a:ext uri="{0D108BD9-81ED-4DB2-BD59-A6C34878D82A}">
                    <a16:rowId xmlns:a16="http://schemas.microsoft.com/office/drawing/2014/main" val="668316165"/>
                  </a:ext>
                </a:extLst>
              </a:tr>
              <a:tr h="175933">
                <a:tc>
                  <a:txBody>
                    <a:bodyPr/>
                    <a:lstStyle/>
                    <a:p>
                      <a:pPr algn="ctr" fontAlgn="b"/>
                      <a:r>
                        <a:rPr lang="en-GB" sz="800" b="0" i="0" u="none" strike="noStrike" dirty="0">
                          <a:solidFill>
                            <a:srgbClr val="000000"/>
                          </a:solidFill>
                          <a:effectLst/>
                          <a:latin typeface="Calibri" panose="020F0502020204030204" pitchFamily="34" charset="0"/>
                        </a:rPr>
                        <a:t>60%</a:t>
                      </a:r>
                    </a:p>
                  </a:txBody>
                  <a:tcPr marL="6350" marR="6350" marT="6350" marB="0" anchor="b">
                    <a:lnL>
                      <a:noFill/>
                    </a:lnL>
                    <a:lnR>
                      <a:noFill/>
                    </a:lnR>
                    <a:lnT>
                      <a:noFill/>
                    </a:lnT>
                    <a:lnB>
                      <a:noFill/>
                    </a:lnB>
                    <a:noFill/>
                  </a:tcPr>
                </a:tc>
                <a:extLst>
                  <a:ext uri="{0D108BD9-81ED-4DB2-BD59-A6C34878D82A}">
                    <a16:rowId xmlns:a16="http://schemas.microsoft.com/office/drawing/2014/main" val="3648230933"/>
                  </a:ext>
                </a:extLst>
              </a:tr>
              <a:tr h="175933">
                <a:tc>
                  <a:txBody>
                    <a:bodyPr/>
                    <a:lstStyle/>
                    <a:p>
                      <a:pPr algn="ctr" fontAlgn="b"/>
                      <a:r>
                        <a:rPr lang="en-GB" sz="800" b="0" i="0" u="none" strike="noStrike" dirty="0">
                          <a:solidFill>
                            <a:srgbClr val="000000"/>
                          </a:solidFill>
                          <a:effectLst/>
                          <a:latin typeface="Calibri" panose="020F0502020204030204" pitchFamily="34" charset="0"/>
                        </a:rPr>
                        <a:t>41%</a:t>
                      </a:r>
                    </a:p>
                  </a:txBody>
                  <a:tcPr marL="6350" marR="6350" marT="6350" marB="0" anchor="b">
                    <a:lnL>
                      <a:noFill/>
                    </a:lnL>
                    <a:lnR>
                      <a:noFill/>
                    </a:lnR>
                    <a:lnT>
                      <a:noFill/>
                    </a:lnT>
                    <a:lnB>
                      <a:noFill/>
                    </a:lnB>
                    <a:noFill/>
                  </a:tcPr>
                </a:tc>
                <a:extLst>
                  <a:ext uri="{0D108BD9-81ED-4DB2-BD59-A6C34878D82A}">
                    <a16:rowId xmlns:a16="http://schemas.microsoft.com/office/drawing/2014/main" val="2353731501"/>
                  </a:ext>
                </a:extLst>
              </a:tr>
              <a:tr h="175933">
                <a:tc>
                  <a:txBody>
                    <a:bodyPr/>
                    <a:lstStyle/>
                    <a:p>
                      <a:pPr algn="ctr" fontAlgn="b"/>
                      <a:r>
                        <a:rPr lang="en-GB" sz="800" b="0" i="0" u="none" strike="noStrike" dirty="0">
                          <a:solidFill>
                            <a:srgbClr val="000000"/>
                          </a:solidFill>
                          <a:effectLst/>
                          <a:latin typeface="Calibri" panose="020F0502020204030204" pitchFamily="34" charset="0"/>
                        </a:rPr>
                        <a:t>58%</a:t>
                      </a:r>
                    </a:p>
                  </a:txBody>
                  <a:tcPr marL="6350" marR="6350" marT="6350" marB="0" anchor="b">
                    <a:lnL>
                      <a:noFill/>
                    </a:lnL>
                    <a:lnR>
                      <a:noFill/>
                    </a:lnR>
                    <a:lnT>
                      <a:noFill/>
                    </a:lnT>
                    <a:lnB>
                      <a:noFill/>
                    </a:lnB>
                    <a:noFill/>
                  </a:tcPr>
                </a:tc>
                <a:extLst>
                  <a:ext uri="{0D108BD9-81ED-4DB2-BD59-A6C34878D82A}">
                    <a16:rowId xmlns:a16="http://schemas.microsoft.com/office/drawing/2014/main" val="509657737"/>
                  </a:ext>
                </a:extLst>
              </a:tr>
              <a:tr h="175933">
                <a:tc>
                  <a:txBody>
                    <a:bodyPr/>
                    <a:lstStyle/>
                    <a:p>
                      <a:pPr algn="ctr" fontAlgn="b"/>
                      <a:r>
                        <a:rPr lang="en-GB" sz="800" b="0" i="0" u="none" strike="noStrike" dirty="0">
                          <a:solidFill>
                            <a:srgbClr val="000000"/>
                          </a:solidFill>
                          <a:effectLst/>
                          <a:latin typeface="Calibri" panose="020F0502020204030204" pitchFamily="34" charset="0"/>
                        </a:rPr>
                        <a:t>54%</a:t>
                      </a:r>
                    </a:p>
                  </a:txBody>
                  <a:tcPr marL="6350" marR="6350" marT="6350" marB="0" anchor="b">
                    <a:lnL>
                      <a:noFill/>
                    </a:lnL>
                    <a:lnR>
                      <a:noFill/>
                    </a:lnR>
                    <a:lnT>
                      <a:noFill/>
                    </a:lnT>
                    <a:lnB>
                      <a:noFill/>
                    </a:lnB>
                    <a:noFill/>
                  </a:tcPr>
                </a:tc>
                <a:extLst>
                  <a:ext uri="{0D108BD9-81ED-4DB2-BD59-A6C34878D82A}">
                    <a16:rowId xmlns:a16="http://schemas.microsoft.com/office/drawing/2014/main" val="3016519277"/>
                  </a:ext>
                </a:extLst>
              </a:tr>
              <a:tr h="199987">
                <a:tc>
                  <a:txBody>
                    <a:bodyPr/>
                    <a:lstStyle/>
                    <a:p>
                      <a:pPr algn="ctr" fontAlgn="b"/>
                      <a:r>
                        <a:rPr lang="en-GB" sz="800" b="0" i="0" u="none" strike="noStrike" dirty="0">
                          <a:solidFill>
                            <a:srgbClr val="000000"/>
                          </a:solidFill>
                          <a:effectLst/>
                          <a:latin typeface="Calibri" panose="020F0502020204030204" pitchFamily="34" charset="0"/>
                        </a:rPr>
                        <a:t>56%</a:t>
                      </a:r>
                    </a:p>
                  </a:txBody>
                  <a:tcPr marL="6350" marR="6350" marT="6350" marB="0" anchor="b">
                    <a:lnL>
                      <a:noFill/>
                    </a:lnL>
                    <a:lnR>
                      <a:noFill/>
                    </a:lnR>
                    <a:lnT>
                      <a:noFill/>
                    </a:lnT>
                    <a:lnB>
                      <a:noFill/>
                    </a:lnB>
                    <a:noFill/>
                  </a:tcPr>
                </a:tc>
                <a:extLst>
                  <a:ext uri="{0D108BD9-81ED-4DB2-BD59-A6C34878D82A}">
                    <a16:rowId xmlns:a16="http://schemas.microsoft.com/office/drawing/2014/main" val="3115071310"/>
                  </a:ext>
                </a:extLst>
              </a:tr>
              <a:tr h="175933">
                <a:tc>
                  <a:txBody>
                    <a:bodyPr/>
                    <a:lstStyle/>
                    <a:p>
                      <a:pPr algn="ctr" fontAlgn="b"/>
                      <a:r>
                        <a:rPr lang="en-GB" sz="800" b="0" i="0" u="none" strike="noStrike" dirty="0">
                          <a:solidFill>
                            <a:srgbClr val="000000"/>
                          </a:solidFill>
                          <a:effectLst/>
                          <a:latin typeface="Calibri" panose="020F0502020204030204" pitchFamily="34" charset="0"/>
                        </a:rPr>
                        <a:t>51%</a:t>
                      </a:r>
                    </a:p>
                  </a:txBody>
                  <a:tcPr marL="6350" marR="6350" marT="6350" marB="0" anchor="b">
                    <a:lnL>
                      <a:noFill/>
                    </a:lnL>
                    <a:lnR>
                      <a:noFill/>
                    </a:lnR>
                    <a:lnT>
                      <a:noFill/>
                    </a:lnT>
                    <a:lnB>
                      <a:noFill/>
                    </a:lnB>
                    <a:noFill/>
                  </a:tcPr>
                </a:tc>
                <a:extLst>
                  <a:ext uri="{0D108BD9-81ED-4DB2-BD59-A6C34878D82A}">
                    <a16:rowId xmlns:a16="http://schemas.microsoft.com/office/drawing/2014/main" val="1725124723"/>
                  </a:ext>
                </a:extLst>
              </a:tr>
              <a:tr h="175933">
                <a:tc>
                  <a:txBody>
                    <a:bodyPr/>
                    <a:lstStyle/>
                    <a:p>
                      <a:pPr algn="ctr" fontAlgn="b"/>
                      <a:r>
                        <a:rPr lang="en-GB" sz="800" b="0" i="0" u="none" strike="noStrike" dirty="0">
                          <a:solidFill>
                            <a:srgbClr val="000000"/>
                          </a:solidFill>
                          <a:effectLst/>
                          <a:latin typeface="Calibri" panose="020F0502020204030204" pitchFamily="34" charset="0"/>
                        </a:rPr>
                        <a:t>53%</a:t>
                      </a:r>
                    </a:p>
                  </a:txBody>
                  <a:tcPr marL="6350" marR="6350" marT="6350" marB="0" anchor="b">
                    <a:lnL>
                      <a:noFill/>
                    </a:lnL>
                    <a:lnR>
                      <a:noFill/>
                    </a:lnR>
                    <a:lnT>
                      <a:noFill/>
                    </a:lnT>
                    <a:lnB>
                      <a:noFill/>
                    </a:lnB>
                    <a:noFill/>
                  </a:tcPr>
                </a:tc>
                <a:extLst>
                  <a:ext uri="{0D108BD9-81ED-4DB2-BD59-A6C34878D82A}">
                    <a16:rowId xmlns:a16="http://schemas.microsoft.com/office/drawing/2014/main" val="193001544"/>
                  </a:ext>
                </a:extLst>
              </a:tr>
              <a:tr h="175933">
                <a:tc>
                  <a:txBody>
                    <a:bodyPr/>
                    <a:lstStyle/>
                    <a:p>
                      <a:pPr algn="ctr" fontAlgn="b"/>
                      <a:r>
                        <a:rPr lang="en-GB" sz="800" b="0" i="0" u="none" strike="noStrike" dirty="0">
                          <a:solidFill>
                            <a:srgbClr val="000000"/>
                          </a:solidFill>
                          <a:effectLst/>
                          <a:latin typeface="Calibri" panose="020F0502020204030204" pitchFamily="34" charset="0"/>
                        </a:rPr>
                        <a:t>41%</a:t>
                      </a:r>
                    </a:p>
                  </a:txBody>
                  <a:tcPr marL="6350" marR="6350" marT="6350" marB="0" anchor="b">
                    <a:lnL>
                      <a:noFill/>
                    </a:lnL>
                    <a:lnR>
                      <a:noFill/>
                    </a:lnR>
                    <a:lnT>
                      <a:noFill/>
                    </a:lnT>
                    <a:lnB>
                      <a:noFill/>
                    </a:lnB>
                    <a:noFill/>
                  </a:tcPr>
                </a:tc>
                <a:extLst>
                  <a:ext uri="{0D108BD9-81ED-4DB2-BD59-A6C34878D82A}">
                    <a16:rowId xmlns:a16="http://schemas.microsoft.com/office/drawing/2014/main" val="3610253312"/>
                  </a:ext>
                </a:extLst>
              </a:tr>
              <a:tr h="175933">
                <a:tc>
                  <a:txBody>
                    <a:bodyPr/>
                    <a:lstStyle/>
                    <a:p>
                      <a:pPr algn="ctr" fontAlgn="b"/>
                      <a:r>
                        <a:rPr lang="en-GB" sz="800" b="0" i="0" u="none" strike="noStrike" dirty="0">
                          <a:solidFill>
                            <a:srgbClr val="000000"/>
                          </a:solidFill>
                          <a:effectLst/>
                          <a:latin typeface="Calibri" panose="020F0502020204030204" pitchFamily="34" charset="0"/>
                        </a:rPr>
                        <a:t>45%</a:t>
                      </a:r>
                    </a:p>
                  </a:txBody>
                  <a:tcPr marL="6350" marR="6350" marT="6350" marB="0" anchor="b">
                    <a:lnL>
                      <a:noFill/>
                    </a:lnL>
                    <a:lnR>
                      <a:noFill/>
                    </a:lnR>
                    <a:lnT>
                      <a:noFill/>
                    </a:lnT>
                    <a:lnB>
                      <a:noFill/>
                    </a:lnB>
                    <a:noFill/>
                  </a:tcPr>
                </a:tc>
                <a:extLst>
                  <a:ext uri="{0D108BD9-81ED-4DB2-BD59-A6C34878D82A}">
                    <a16:rowId xmlns:a16="http://schemas.microsoft.com/office/drawing/2014/main" val="101639820"/>
                  </a:ext>
                </a:extLst>
              </a:tr>
              <a:tr h="175933">
                <a:tc>
                  <a:txBody>
                    <a:bodyPr/>
                    <a:lstStyle/>
                    <a:p>
                      <a:pPr algn="ctr" fontAlgn="b"/>
                      <a:r>
                        <a:rPr lang="en-GB" sz="800" b="0" i="0" u="none" strike="noStrike" dirty="0">
                          <a:solidFill>
                            <a:srgbClr val="000000"/>
                          </a:solidFill>
                          <a:effectLst/>
                          <a:latin typeface="Calibri" panose="020F0502020204030204" pitchFamily="34" charset="0"/>
                        </a:rPr>
                        <a:t>43%</a:t>
                      </a:r>
                    </a:p>
                  </a:txBody>
                  <a:tcPr marL="6350" marR="6350" marT="6350" marB="0" anchor="b">
                    <a:lnL>
                      <a:noFill/>
                    </a:lnL>
                    <a:lnR>
                      <a:noFill/>
                    </a:lnR>
                    <a:lnT>
                      <a:noFill/>
                    </a:lnT>
                    <a:lnB>
                      <a:noFill/>
                    </a:lnB>
                    <a:noFill/>
                  </a:tcPr>
                </a:tc>
                <a:extLst>
                  <a:ext uri="{0D108BD9-81ED-4DB2-BD59-A6C34878D82A}">
                    <a16:rowId xmlns:a16="http://schemas.microsoft.com/office/drawing/2014/main" val="2644255146"/>
                  </a:ext>
                </a:extLst>
              </a:tr>
              <a:tr h="175933">
                <a:tc>
                  <a:txBody>
                    <a:bodyPr/>
                    <a:lstStyle/>
                    <a:p>
                      <a:pPr algn="ctr" fontAlgn="b"/>
                      <a:r>
                        <a:rPr lang="en-GB" sz="800" b="0" i="0" u="none" strike="noStrike" dirty="0">
                          <a:solidFill>
                            <a:srgbClr val="000000"/>
                          </a:solidFill>
                          <a:effectLst/>
                          <a:latin typeface="Calibri" panose="020F0502020204030204" pitchFamily="34" charset="0"/>
                        </a:rPr>
                        <a:t>46%</a:t>
                      </a:r>
                    </a:p>
                  </a:txBody>
                  <a:tcPr marL="6350" marR="6350" marT="6350" marB="0" anchor="b">
                    <a:lnL>
                      <a:noFill/>
                    </a:lnL>
                    <a:lnR>
                      <a:noFill/>
                    </a:lnR>
                    <a:lnT>
                      <a:noFill/>
                    </a:lnT>
                    <a:lnB>
                      <a:noFill/>
                    </a:lnB>
                    <a:noFill/>
                  </a:tcPr>
                </a:tc>
                <a:extLst>
                  <a:ext uri="{0D108BD9-81ED-4DB2-BD59-A6C34878D82A}">
                    <a16:rowId xmlns:a16="http://schemas.microsoft.com/office/drawing/2014/main" val="2154036536"/>
                  </a:ext>
                </a:extLst>
              </a:tr>
            </a:tbl>
          </a:graphicData>
        </a:graphic>
      </p:graphicFrame>
      <p:cxnSp>
        <p:nvCxnSpPr>
          <p:cNvPr id="30" name="Straight Connector 29">
            <a:extLst>
              <a:ext uri="{FF2B5EF4-FFF2-40B4-BE49-F238E27FC236}">
                <a16:creationId xmlns:a16="http://schemas.microsoft.com/office/drawing/2014/main" id="{47AFAEE4-AF7B-4F98-9B26-6E24D37B1016}"/>
              </a:ext>
            </a:extLst>
          </p:cNvPr>
          <p:cNvCxnSpPr>
            <a:cxnSpLocks/>
          </p:cNvCxnSpPr>
          <p:nvPr/>
        </p:nvCxnSpPr>
        <p:spPr>
          <a:xfrm>
            <a:off x="197115" y="2827889"/>
            <a:ext cx="77834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58EF8E5-7EC1-411D-96CF-252AC9C8063A}"/>
              </a:ext>
            </a:extLst>
          </p:cNvPr>
          <p:cNvCxnSpPr>
            <a:cxnSpLocks/>
          </p:cNvCxnSpPr>
          <p:nvPr/>
        </p:nvCxnSpPr>
        <p:spPr>
          <a:xfrm flipV="1">
            <a:off x="209375" y="4251093"/>
            <a:ext cx="7771228" cy="871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8428B80-C12B-434C-B34D-B66CF707194F}"/>
              </a:ext>
            </a:extLst>
          </p:cNvPr>
          <p:cNvSpPr txBox="1"/>
          <p:nvPr/>
        </p:nvSpPr>
        <p:spPr>
          <a:xfrm>
            <a:off x="116438" y="1842558"/>
            <a:ext cx="1466216" cy="430887"/>
          </a:xfrm>
          <a:prstGeom prst="rect">
            <a:avLst/>
          </a:prstGeom>
          <a:noFill/>
        </p:spPr>
        <p:txBody>
          <a:bodyPr wrap="square" rtlCol="0">
            <a:spAutoFit/>
          </a:bodyPr>
          <a:lstStyle/>
          <a:p>
            <a:r>
              <a:rPr lang="en-GB" sz="1100" b="1" dirty="0">
                <a:solidFill>
                  <a:schemeClr val="accent5"/>
                </a:solidFill>
              </a:rPr>
              <a:t>HIGH INTEREST EXPERIENCES</a:t>
            </a:r>
          </a:p>
        </p:txBody>
      </p:sp>
      <p:sp>
        <p:nvSpPr>
          <p:cNvPr id="33" name="TextBox 32">
            <a:extLst>
              <a:ext uri="{FF2B5EF4-FFF2-40B4-BE49-F238E27FC236}">
                <a16:creationId xmlns:a16="http://schemas.microsoft.com/office/drawing/2014/main" id="{E88C3B48-BB53-425B-AEA4-433B01CDF4C4}"/>
              </a:ext>
            </a:extLst>
          </p:cNvPr>
          <p:cNvSpPr txBox="1"/>
          <p:nvPr/>
        </p:nvSpPr>
        <p:spPr>
          <a:xfrm>
            <a:off x="94114" y="3051101"/>
            <a:ext cx="1716765" cy="261610"/>
          </a:xfrm>
          <a:prstGeom prst="rect">
            <a:avLst/>
          </a:prstGeom>
          <a:noFill/>
        </p:spPr>
        <p:txBody>
          <a:bodyPr wrap="square" rtlCol="0">
            <a:spAutoFit/>
          </a:bodyPr>
          <a:lstStyle/>
          <a:p>
            <a:r>
              <a:rPr lang="en-GB" sz="1100" b="1" dirty="0">
                <a:solidFill>
                  <a:schemeClr val="accent5"/>
                </a:solidFill>
              </a:rPr>
              <a:t>MID-RANGE INTEREST</a:t>
            </a:r>
          </a:p>
        </p:txBody>
      </p:sp>
      <p:sp>
        <p:nvSpPr>
          <p:cNvPr id="35" name="TextBox 34">
            <a:extLst>
              <a:ext uri="{FF2B5EF4-FFF2-40B4-BE49-F238E27FC236}">
                <a16:creationId xmlns:a16="http://schemas.microsoft.com/office/drawing/2014/main" id="{C00F1DA9-6F3D-4D02-B3A4-75CAFF0E9755}"/>
              </a:ext>
            </a:extLst>
          </p:cNvPr>
          <p:cNvSpPr txBox="1"/>
          <p:nvPr/>
        </p:nvSpPr>
        <p:spPr>
          <a:xfrm>
            <a:off x="177134" y="4386228"/>
            <a:ext cx="1716765" cy="261610"/>
          </a:xfrm>
          <a:prstGeom prst="rect">
            <a:avLst/>
          </a:prstGeom>
          <a:noFill/>
        </p:spPr>
        <p:txBody>
          <a:bodyPr wrap="square" rtlCol="0">
            <a:spAutoFit/>
          </a:bodyPr>
          <a:lstStyle/>
          <a:p>
            <a:r>
              <a:rPr lang="en-GB" sz="1100" b="1" dirty="0">
                <a:solidFill>
                  <a:schemeClr val="accent5"/>
                </a:solidFill>
              </a:rPr>
              <a:t>NICHE INTEREST</a:t>
            </a:r>
          </a:p>
        </p:txBody>
      </p:sp>
      <p:sp>
        <p:nvSpPr>
          <p:cNvPr id="40" name="TextBox 39">
            <a:extLst>
              <a:ext uri="{FF2B5EF4-FFF2-40B4-BE49-F238E27FC236}">
                <a16:creationId xmlns:a16="http://schemas.microsoft.com/office/drawing/2014/main" id="{1F82F5BE-78D5-42AD-9418-0B089133CA19}"/>
              </a:ext>
            </a:extLst>
          </p:cNvPr>
          <p:cNvSpPr txBox="1"/>
          <p:nvPr/>
        </p:nvSpPr>
        <p:spPr>
          <a:xfrm>
            <a:off x="6987343" y="1486164"/>
            <a:ext cx="1154130" cy="261610"/>
          </a:xfrm>
          <a:prstGeom prst="rect">
            <a:avLst/>
          </a:prstGeom>
          <a:noFill/>
        </p:spPr>
        <p:txBody>
          <a:bodyPr wrap="square" rtlCol="0">
            <a:spAutoFit/>
          </a:bodyPr>
          <a:lstStyle/>
          <a:p>
            <a:pPr algn="ctr"/>
            <a:r>
              <a:rPr lang="en-GB" sz="1100" i="1" dirty="0"/>
              <a:t>% Interested</a:t>
            </a:r>
          </a:p>
        </p:txBody>
      </p:sp>
      <p:sp>
        <p:nvSpPr>
          <p:cNvPr id="37" name="Slide Number Placeholder 5">
            <a:extLst>
              <a:ext uri="{FF2B5EF4-FFF2-40B4-BE49-F238E27FC236}">
                <a16:creationId xmlns:a16="http://schemas.microsoft.com/office/drawing/2014/main" id="{4F706DF1-01AD-4E36-A863-291DCCE53A64}"/>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20104DD0-6452-4163-9DA8-10639ECB06EE}"/>
              </a:ext>
            </a:extLst>
          </p:cNvPr>
          <p:cNvSpPr/>
          <p:nvPr/>
        </p:nvSpPr>
        <p:spPr>
          <a:xfrm>
            <a:off x="8141473" y="2909465"/>
            <a:ext cx="1707705" cy="1277273"/>
          </a:xfrm>
          <a:prstGeom prst="rect">
            <a:avLst/>
          </a:prstGeom>
        </p:spPr>
        <p:txBody>
          <a:bodyPr wrap="square">
            <a:spAutoFit/>
          </a:bodyPr>
          <a:lstStyle/>
          <a:p>
            <a:r>
              <a:rPr lang="en-GB" sz="1100" dirty="0">
                <a:solidFill>
                  <a:schemeClr val="accent5"/>
                </a:solidFill>
              </a:rPr>
              <a:t>*Level of participation and interest in doing experiences in England is broadly consistent across all inbound and domestic markets (see appendix)</a:t>
            </a:r>
          </a:p>
          <a:p>
            <a:endParaRPr lang="en-GB" sz="1100" dirty="0"/>
          </a:p>
        </p:txBody>
      </p:sp>
      <p:sp>
        <p:nvSpPr>
          <p:cNvPr id="4" name="Rectangle 3">
            <a:extLst>
              <a:ext uri="{FF2B5EF4-FFF2-40B4-BE49-F238E27FC236}">
                <a16:creationId xmlns:a16="http://schemas.microsoft.com/office/drawing/2014/main" id="{AC281663-0C79-45D8-8440-523C57BC4CE6}"/>
              </a:ext>
            </a:extLst>
          </p:cNvPr>
          <p:cNvSpPr/>
          <p:nvPr/>
        </p:nvSpPr>
        <p:spPr>
          <a:xfrm>
            <a:off x="43610" y="1247637"/>
            <a:ext cx="2845844" cy="307777"/>
          </a:xfrm>
          <a:prstGeom prst="rect">
            <a:avLst/>
          </a:prstGeom>
        </p:spPr>
        <p:txBody>
          <a:bodyPr wrap="none">
            <a:spAutoFit/>
          </a:bodyPr>
          <a:lstStyle/>
          <a:p>
            <a:r>
              <a:rPr lang="en-GB" sz="1400" b="1" dirty="0"/>
              <a:t>Interest in doing activity in England </a:t>
            </a:r>
            <a:endParaRPr lang="en-GB" sz="1400" dirty="0"/>
          </a:p>
        </p:txBody>
      </p:sp>
    </p:spTree>
    <p:extLst>
      <p:ext uri="{BB962C8B-B14F-4D97-AF65-F5344CB8AC3E}">
        <p14:creationId xmlns:p14="http://schemas.microsoft.com/office/powerpoint/2010/main" val="1258510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ADFE5-F52D-401D-B6F0-1E4E9B845FF8}"/>
              </a:ext>
            </a:extLst>
          </p:cNvPr>
          <p:cNvSpPr>
            <a:spLocks noGrp="1"/>
          </p:cNvSpPr>
          <p:nvPr>
            <p:ph type="title"/>
          </p:nvPr>
        </p:nvSpPr>
        <p:spPr>
          <a:xfrm>
            <a:off x="109742" y="-70546"/>
            <a:ext cx="8234362" cy="904000"/>
          </a:xfrm>
        </p:spPr>
        <p:txBody>
          <a:bodyPr/>
          <a:lstStyle/>
          <a:p>
            <a:r>
              <a:rPr lang="en-GB" dirty="0"/>
              <a:t>Target audience for experiential activities</a:t>
            </a:r>
          </a:p>
        </p:txBody>
      </p:sp>
      <p:sp>
        <p:nvSpPr>
          <p:cNvPr id="3" name="Slide Number Placeholder 2">
            <a:extLst>
              <a:ext uri="{FF2B5EF4-FFF2-40B4-BE49-F238E27FC236}">
                <a16:creationId xmlns:a16="http://schemas.microsoft.com/office/drawing/2014/main" id="{B0E00661-CDA4-408D-BDCB-7EF77A13FE91}"/>
              </a:ext>
            </a:extLst>
          </p:cNvPr>
          <p:cNvSpPr>
            <a:spLocks noGrp="1"/>
          </p:cNvSpPr>
          <p:nvPr>
            <p:ph type="sldNum" sz="quarter" idx="12"/>
          </p:nvPr>
        </p:nvSpPr>
        <p:spPr/>
        <p:txBody>
          <a:bodyPr/>
          <a:lstStyle/>
          <a:p>
            <a:fld id="{65C4E51C-5B21-47ED-87F9-7CEAAA8B3069}" type="slidenum">
              <a:rPr lang="en-GB" smtClean="0"/>
              <a:pPr/>
              <a:t>11</a:t>
            </a:fld>
            <a:endParaRPr lang="en-GB"/>
          </a:p>
        </p:txBody>
      </p:sp>
      <p:sp>
        <p:nvSpPr>
          <p:cNvPr id="5" name="Rectangle 4">
            <a:extLst>
              <a:ext uri="{FF2B5EF4-FFF2-40B4-BE49-F238E27FC236}">
                <a16:creationId xmlns:a16="http://schemas.microsoft.com/office/drawing/2014/main" id="{5B897151-4DF5-4C91-BD76-7D6ABBE3CF53}"/>
              </a:ext>
            </a:extLst>
          </p:cNvPr>
          <p:cNvSpPr/>
          <p:nvPr/>
        </p:nvSpPr>
        <p:spPr>
          <a:xfrm>
            <a:off x="109742" y="1902891"/>
            <a:ext cx="2297430" cy="4288907"/>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tx1"/>
                </a:solidFill>
              </a:rPr>
              <a:t>Inbound &amp; Domestic Markets</a:t>
            </a:r>
          </a:p>
          <a:p>
            <a:pPr algn="ctr"/>
            <a:endParaRPr lang="en-GB" sz="1200" b="1" dirty="0">
              <a:solidFill>
                <a:schemeClr val="tx1"/>
              </a:solidFill>
            </a:endParaRPr>
          </a:p>
          <a:p>
            <a:r>
              <a:rPr lang="en-GB" sz="1100" dirty="0">
                <a:solidFill>
                  <a:schemeClr val="tx1"/>
                </a:solidFill>
              </a:rPr>
              <a:t>There are some differences in the appeal of experiences across age groups:</a:t>
            </a:r>
          </a:p>
          <a:p>
            <a:endParaRPr lang="en-GB" sz="1100" dirty="0">
              <a:solidFill>
                <a:schemeClr val="tx1"/>
              </a:solidFill>
            </a:endParaRPr>
          </a:p>
          <a:p>
            <a:r>
              <a:rPr lang="en-GB" sz="1100" b="1" dirty="0">
                <a:solidFill>
                  <a:schemeClr val="accent5">
                    <a:lumMod val="75000"/>
                  </a:schemeClr>
                </a:solidFill>
              </a:rPr>
              <a:t>Younger</a:t>
            </a:r>
            <a:r>
              <a:rPr lang="en-GB" sz="1100" b="1" dirty="0">
                <a:solidFill>
                  <a:schemeClr val="tx1"/>
                </a:solidFill>
              </a:rPr>
              <a:t> appeal:</a:t>
            </a:r>
          </a:p>
          <a:p>
            <a:pPr marL="171450" indent="-171450">
              <a:buFontTx/>
              <a:buChar char="-"/>
            </a:pPr>
            <a:r>
              <a:rPr lang="en-GB" sz="1100" dirty="0">
                <a:solidFill>
                  <a:schemeClr val="tx1"/>
                </a:solidFill>
              </a:rPr>
              <a:t>Niche Wellness Experiences</a:t>
            </a:r>
          </a:p>
          <a:p>
            <a:pPr marL="171450" indent="-171450">
              <a:buFontTx/>
              <a:buChar char="-"/>
            </a:pPr>
            <a:r>
              <a:rPr lang="en-GB" sz="1100" dirty="0">
                <a:solidFill>
                  <a:schemeClr val="tx1"/>
                </a:solidFill>
              </a:rPr>
              <a:t>Street Art</a:t>
            </a:r>
          </a:p>
          <a:p>
            <a:pPr marL="171450" indent="-171450">
              <a:buFontTx/>
              <a:buChar char="-"/>
            </a:pPr>
            <a:r>
              <a:rPr lang="en-GB" sz="1100" dirty="0">
                <a:solidFill>
                  <a:schemeClr val="tx1"/>
                </a:solidFill>
              </a:rPr>
              <a:t>Baking Class (Inbound Markets)</a:t>
            </a:r>
          </a:p>
          <a:p>
            <a:pPr marL="171450" indent="-171450">
              <a:buFontTx/>
              <a:buChar char="-"/>
            </a:pPr>
            <a:r>
              <a:rPr lang="en-GB" sz="1100" dirty="0">
                <a:solidFill>
                  <a:schemeClr val="tx1"/>
                </a:solidFill>
              </a:rPr>
              <a:t>Guided Fishing Experience (UK)</a:t>
            </a:r>
          </a:p>
          <a:p>
            <a:pPr marL="171450" indent="-171450">
              <a:buFontTx/>
              <a:buChar char="-"/>
            </a:pPr>
            <a:endParaRPr lang="en-GB" sz="1100" dirty="0">
              <a:solidFill>
                <a:schemeClr val="tx1"/>
              </a:solidFill>
            </a:endParaRPr>
          </a:p>
          <a:p>
            <a:r>
              <a:rPr lang="en-GB" sz="1100" b="1" dirty="0">
                <a:solidFill>
                  <a:schemeClr val="accent3">
                    <a:lumMod val="50000"/>
                  </a:schemeClr>
                </a:solidFill>
              </a:rPr>
              <a:t>Older</a:t>
            </a:r>
            <a:r>
              <a:rPr lang="en-GB" sz="1100" b="1" dirty="0">
                <a:solidFill>
                  <a:schemeClr val="tx1"/>
                </a:solidFill>
              </a:rPr>
              <a:t> appeal</a:t>
            </a:r>
            <a:r>
              <a:rPr lang="en-GB" sz="1100" dirty="0">
                <a:solidFill>
                  <a:schemeClr val="tx1"/>
                </a:solidFill>
              </a:rPr>
              <a:t>:</a:t>
            </a:r>
          </a:p>
          <a:p>
            <a:pPr marL="171450" indent="-171450">
              <a:buFontTx/>
              <a:buChar char="-"/>
            </a:pPr>
            <a:r>
              <a:rPr lang="en-GB" sz="1100" dirty="0">
                <a:solidFill>
                  <a:schemeClr val="tx1"/>
                </a:solidFill>
              </a:rPr>
              <a:t>Distillery or Brewery Tour</a:t>
            </a:r>
          </a:p>
          <a:p>
            <a:pPr marL="171450" indent="-171450">
              <a:buFontTx/>
              <a:buChar char="-"/>
            </a:pPr>
            <a:r>
              <a:rPr lang="en-GB" sz="1100" dirty="0">
                <a:solidFill>
                  <a:schemeClr val="tx1"/>
                </a:solidFill>
              </a:rPr>
              <a:t>Vineyard Tour and Tasting</a:t>
            </a:r>
          </a:p>
          <a:p>
            <a:pPr marL="171450" indent="-171450">
              <a:buFontTx/>
              <a:buChar char="-"/>
            </a:pPr>
            <a:r>
              <a:rPr lang="en-GB" sz="1100" dirty="0">
                <a:solidFill>
                  <a:schemeClr val="tx1"/>
                </a:solidFill>
              </a:rPr>
              <a:t>Guided Nature Experience</a:t>
            </a:r>
          </a:p>
          <a:p>
            <a:pPr marL="171450" indent="-171450">
              <a:buFontTx/>
              <a:buChar char="-"/>
            </a:pPr>
            <a:r>
              <a:rPr lang="en-GB" sz="1100" dirty="0">
                <a:solidFill>
                  <a:schemeClr val="tx1"/>
                </a:solidFill>
              </a:rPr>
              <a:t>‘Life Behind the Scenes’</a:t>
            </a:r>
          </a:p>
          <a:p>
            <a:pPr algn="ctr"/>
            <a:endParaRPr lang="en-GB" sz="1200" b="1" dirty="0">
              <a:solidFill>
                <a:schemeClr val="tx1"/>
              </a:solidFill>
            </a:endParaRPr>
          </a:p>
        </p:txBody>
      </p:sp>
      <p:sp>
        <p:nvSpPr>
          <p:cNvPr id="6" name="Rectangle 5">
            <a:extLst>
              <a:ext uri="{FF2B5EF4-FFF2-40B4-BE49-F238E27FC236}">
                <a16:creationId xmlns:a16="http://schemas.microsoft.com/office/drawing/2014/main" id="{9790A0B7-D427-45A2-AFB8-22362580E6EC}"/>
              </a:ext>
            </a:extLst>
          </p:cNvPr>
          <p:cNvSpPr/>
          <p:nvPr/>
        </p:nvSpPr>
        <p:spPr>
          <a:xfrm>
            <a:off x="109742" y="1313432"/>
            <a:ext cx="2297430" cy="59148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Age</a:t>
            </a:r>
          </a:p>
        </p:txBody>
      </p:sp>
      <p:sp>
        <p:nvSpPr>
          <p:cNvPr id="7" name="Rectangle 6">
            <a:extLst>
              <a:ext uri="{FF2B5EF4-FFF2-40B4-BE49-F238E27FC236}">
                <a16:creationId xmlns:a16="http://schemas.microsoft.com/office/drawing/2014/main" id="{6FD705A6-3653-4922-A04C-723FAF3F6800}"/>
              </a:ext>
            </a:extLst>
          </p:cNvPr>
          <p:cNvSpPr/>
          <p:nvPr/>
        </p:nvSpPr>
        <p:spPr>
          <a:xfrm>
            <a:off x="2571002" y="1902891"/>
            <a:ext cx="2297430" cy="428890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tx1"/>
                </a:solidFill>
              </a:rPr>
              <a:t>Inbound &amp; Domestic Markets</a:t>
            </a:r>
          </a:p>
          <a:p>
            <a:endParaRPr lang="en-GB" sz="1200" dirty="0">
              <a:solidFill>
                <a:schemeClr val="tx1"/>
              </a:solidFill>
            </a:endParaRPr>
          </a:p>
          <a:p>
            <a:r>
              <a:rPr lang="en-GB" sz="1100" dirty="0">
                <a:solidFill>
                  <a:schemeClr val="tx1"/>
                </a:solidFill>
              </a:rPr>
              <a:t>There are some gender differences in the appeal of experiences:</a:t>
            </a:r>
          </a:p>
          <a:p>
            <a:endParaRPr lang="en-GB" sz="1100" dirty="0">
              <a:solidFill>
                <a:schemeClr val="tx1"/>
              </a:solidFill>
            </a:endParaRPr>
          </a:p>
          <a:p>
            <a:r>
              <a:rPr lang="en-GB" sz="1100" b="1" dirty="0">
                <a:solidFill>
                  <a:schemeClr val="tx1"/>
                </a:solidFill>
              </a:rPr>
              <a:t>Higher </a:t>
            </a:r>
            <a:r>
              <a:rPr lang="en-GB" sz="1100" b="1" dirty="0">
                <a:solidFill>
                  <a:srgbClr val="C00000"/>
                </a:solidFill>
              </a:rPr>
              <a:t>Female</a:t>
            </a:r>
            <a:r>
              <a:rPr lang="en-GB" sz="1100" b="1" dirty="0">
                <a:solidFill>
                  <a:schemeClr val="tx1"/>
                </a:solidFill>
              </a:rPr>
              <a:t> appeal:</a:t>
            </a:r>
          </a:p>
          <a:p>
            <a:pPr marL="171450" indent="-171450">
              <a:buFontTx/>
              <a:buChar char="-"/>
            </a:pPr>
            <a:r>
              <a:rPr lang="en-GB" sz="1100" dirty="0">
                <a:solidFill>
                  <a:schemeClr val="tx1"/>
                </a:solidFill>
              </a:rPr>
              <a:t>Spa Experience</a:t>
            </a:r>
          </a:p>
          <a:p>
            <a:pPr marL="171450" indent="-171450">
              <a:buFontTx/>
              <a:buChar char="-"/>
            </a:pPr>
            <a:r>
              <a:rPr lang="en-GB" sz="1100" dirty="0">
                <a:solidFill>
                  <a:schemeClr val="tx1"/>
                </a:solidFill>
              </a:rPr>
              <a:t>Niche Wellness Experiences</a:t>
            </a:r>
          </a:p>
          <a:p>
            <a:pPr marL="171450" indent="-171450">
              <a:buFontTx/>
              <a:buChar char="-"/>
            </a:pPr>
            <a:r>
              <a:rPr lang="en-GB" sz="1100" dirty="0">
                <a:solidFill>
                  <a:schemeClr val="tx1"/>
                </a:solidFill>
              </a:rPr>
              <a:t>Baking Class (Inbound Markets only)</a:t>
            </a:r>
          </a:p>
          <a:p>
            <a:pPr marL="171450" indent="-171450">
              <a:buFontTx/>
              <a:buChar char="-"/>
            </a:pPr>
            <a:endParaRPr lang="en-GB" sz="1100" dirty="0">
              <a:solidFill>
                <a:schemeClr val="tx1"/>
              </a:solidFill>
            </a:endParaRPr>
          </a:p>
          <a:p>
            <a:r>
              <a:rPr lang="en-GB" sz="1100" b="1" dirty="0">
                <a:solidFill>
                  <a:schemeClr val="tx1"/>
                </a:solidFill>
              </a:rPr>
              <a:t>Higher </a:t>
            </a:r>
            <a:r>
              <a:rPr lang="en-GB" sz="1100" b="1" dirty="0">
                <a:solidFill>
                  <a:schemeClr val="accent2">
                    <a:lumMod val="50000"/>
                  </a:schemeClr>
                </a:solidFill>
              </a:rPr>
              <a:t>Male</a:t>
            </a:r>
            <a:r>
              <a:rPr lang="en-GB" sz="1100" b="1" dirty="0">
                <a:solidFill>
                  <a:schemeClr val="tx1"/>
                </a:solidFill>
              </a:rPr>
              <a:t> appeal</a:t>
            </a:r>
            <a:r>
              <a:rPr lang="en-GB" sz="1100" dirty="0">
                <a:solidFill>
                  <a:schemeClr val="tx1"/>
                </a:solidFill>
              </a:rPr>
              <a:t>:</a:t>
            </a:r>
          </a:p>
          <a:p>
            <a:pPr marL="171450" indent="-171450">
              <a:buFontTx/>
              <a:buChar char="-"/>
            </a:pPr>
            <a:r>
              <a:rPr lang="en-GB" sz="1100" dirty="0">
                <a:solidFill>
                  <a:schemeClr val="tx1"/>
                </a:solidFill>
              </a:rPr>
              <a:t>Guided Fishing Experience</a:t>
            </a:r>
          </a:p>
          <a:p>
            <a:pPr marL="171450" indent="-171450">
              <a:buFontTx/>
              <a:buChar char="-"/>
            </a:pPr>
            <a:r>
              <a:rPr lang="en-GB" sz="1100" dirty="0">
                <a:solidFill>
                  <a:schemeClr val="tx1"/>
                </a:solidFill>
              </a:rPr>
              <a:t>Distillery or Brewery Tour</a:t>
            </a:r>
          </a:p>
          <a:p>
            <a:pPr marL="171450" indent="-171450">
              <a:buFontTx/>
              <a:buChar char="-"/>
            </a:pPr>
            <a:r>
              <a:rPr lang="en-GB" sz="1100" dirty="0">
                <a:solidFill>
                  <a:schemeClr val="tx1"/>
                </a:solidFill>
              </a:rPr>
              <a:t>Foraging Experience</a:t>
            </a:r>
          </a:p>
          <a:p>
            <a:pPr marL="171450" indent="-171450">
              <a:buFontTx/>
              <a:buChar char="-"/>
            </a:pPr>
            <a:r>
              <a:rPr lang="en-GB" sz="1100" dirty="0">
                <a:solidFill>
                  <a:schemeClr val="tx1"/>
                </a:solidFill>
              </a:rPr>
              <a:t>Fossil Hunting</a:t>
            </a:r>
            <a:endParaRPr lang="en-GB" sz="1200" dirty="0">
              <a:solidFill>
                <a:schemeClr val="tx1"/>
              </a:solidFill>
            </a:endParaRPr>
          </a:p>
        </p:txBody>
      </p:sp>
      <p:sp>
        <p:nvSpPr>
          <p:cNvPr id="8" name="Rectangle 7">
            <a:extLst>
              <a:ext uri="{FF2B5EF4-FFF2-40B4-BE49-F238E27FC236}">
                <a16:creationId xmlns:a16="http://schemas.microsoft.com/office/drawing/2014/main" id="{5DDEBD4D-D491-4589-8487-FE69C74F444D}"/>
              </a:ext>
            </a:extLst>
          </p:cNvPr>
          <p:cNvSpPr/>
          <p:nvPr/>
        </p:nvSpPr>
        <p:spPr>
          <a:xfrm>
            <a:off x="2571002" y="1339557"/>
            <a:ext cx="2297430" cy="591482"/>
          </a:xfrm>
          <a:prstGeom prst="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Gender</a:t>
            </a:r>
          </a:p>
        </p:txBody>
      </p:sp>
      <p:sp>
        <p:nvSpPr>
          <p:cNvPr id="9" name="Rectangle 8">
            <a:extLst>
              <a:ext uri="{FF2B5EF4-FFF2-40B4-BE49-F238E27FC236}">
                <a16:creationId xmlns:a16="http://schemas.microsoft.com/office/drawing/2014/main" id="{084BE2D8-30BA-4333-9615-ED0FB378567E}"/>
              </a:ext>
            </a:extLst>
          </p:cNvPr>
          <p:cNvSpPr/>
          <p:nvPr/>
        </p:nvSpPr>
        <p:spPr>
          <a:xfrm>
            <a:off x="5032262" y="1902891"/>
            <a:ext cx="2297430" cy="428890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tx1"/>
                </a:solidFill>
              </a:rPr>
              <a:t>Inbound Markets Only</a:t>
            </a:r>
          </a:p>
          <a:p>
            <a:pPr algn="ctr"/>
            <a:endParaRPr lang="en-GB" sz="1200" dirty="0">
              <a:solidFill>
                <a:schemeClr val="tx1"/>
              </a:solidFill>
            </a:endParaRPr>
          </a:p>
          <a:p>
            <a:r>
              <a:rPr lang="en-GB" sz="1100" dirty="0">
                <a:solidFill>
                  <a:schemeClr val="tx1"/>
                </a:solidFill>
              </a:rPr>
              <a:t>Consistency across experiences, small over-indexing on some:</a:t>
            </a:r>
          </a:p>
          <a:p>
            <a:endParaRPr lang="en-GB" sz="1100" dirty="0">
              <a:solidFill>
                <a:schemeClr val="tx1"/>
              </a:solidFill>
            </a:endParaRPr>
          </a:p>
          <a:p>
            <a:r>
              <a:rPr lang="en-GB" sz="1100" b="1" dirty="0" err="1">
                <a:solidFill>
                  <a:schemeClr val="accent2">
                    <a:lumMod val="50000"/>
                  </a:schemeClr>
                </a:solidFill>
              </a:rPr>
              <a:t>Buzzseekers</a:t>
            </a:r>
            <a:endParaRPr lang="en-GB" sz="1100" b="1" dirty="0">
              <a:solidFill>
                <a:schemeClr val="accent2">
                  <a:lumMod val="50000"/>
                </a:schemeClr>
              </a:solidFill>
            </a:endParaRPr>
          </a:p>
          <a:p>
            <a:r>
              <a:rPr lang="en-GB" sz="1100" dirty="0">
                <a:solidFill>
                  <a:schemeClr val="tx1"/>
                </a:solidFill>
              </a:rPr>
              <a:t>Niche Wellness Experiences</a:t>
            </a:r>
          </a:p>
          <a:p>
            <a:r>
              <a:rPr lang="en-GB" sz="1100" dirty="0">
                <a:solidFill>
                  <a:schemeClr val="tx1"/>
                </a:solidFill>
              </a:rPr>
              <a:t>Street Art</a:t>
            </a:r>
          </a:p>
          <a:p>
            <a:r>
              <a:rPr lang="en-GB" sz="1100" dirty="0">
                <a:solidFill>
                  <a:schemeClr val="tx1"/>
                </a:solidFill>
              </a:rPr>
              <a:t>Guided Fishing Experience</a:t>
            </a:r>
          </a:p>
          <a:p>
            <a:r>
              <a:rPr lang="en-GB" sz="1100" dirty="0">
                <a:solidFill>
                  <a:schemeClr val="tx1"/>
                </a:solidFill>
              </a:rPr>
              <a:t>Volunteering or Working Holiday</a:t>
            </a:r>
          </a:p>
          <a:p>
            <a:endParaRPr lang="en-GB" sz="1100" dirty="0">
              <a:solidFill>
                <a:schemeClr val="tx1"/>
              </a:solidFill>
            </a:endParaRPr>
          </a:p>
          <a:p>
            <a:r>
              <a:rPr lang="en-GB" sz="1100" b="1" dirty="0">
                <a:solidFill>
                  <a:srgbClr val="C00000"/>
                </a:solidFill>
              </a:rPr>
              <a:t>Adventurers</a:t>
            </a:r>
          </a:p>
          <a:p>
            <a:r>
              <a:rPr lang="en-GB" sz="1100" dirty="0">
                <a:solidFill>
                  <a:schemeClr val="tx1"/>
                </a:solidFill>
              </a:rPr>
              <a:t>Shadowing Experience</a:t>
            </a:r>
          </a:p>
          <a:p>
            <a:r>
              <a:rPr lang="en-GB" sz="1100" dirty="0">
                <a:solidFill>
                  <a:schemeClr val="tx1"/>
                </a:solidFill>
              </a:rPr>
              <a:t>Cookery Class</a:t>
            </a:r>
          </a:p>
          <a:p>
            <a:r>
              <a:rPr lang="en-GB" sz="1100" dirty="0">
                <a:solidFill>
                  <a:schemeClr val="tx1"/>
                </a:solidFill>
              </a:rPr>
              <a:t>Photography Class</a:t>
            </a:r>
          </a:p>
          <a:p>
            <a:r>
              <a:rPr lang="en-GB" sz="1100" dirty="0">
                <a:solidFill>
                  <a:schemeClr val="tx1"/>
                </a:solidFill>
              </a:rPr>
              <a:t>Fossil Hunting</a:t>
            </a:r>
          </a:p>
          <a:p>
            <a:r>
              <a:rPr lang="en-GB" sz="1100" dirty="0">
                <a:solidFill>
                  <a:schemeClr val="tx1"/>
                </a:solidFill>
              </a:rPr>
              <a:t>Guided Nature Experience</a:t>
            </a:r>
          </a:p>
          <a:p>
            <a:r>
              <a:rPr lang="en-GB" sz="1100" dirty="0">
                <a:solidFill>
                  <a:schemeClr val="tx1"/>
                </a:solidFill>
              </a:rPr>
              <a:t>Vineyard and Tasting Tour</a:t>
            </a:r>
          </a:p>
          <a:p>
            <a:r>
              <a:rPr lang="en-GB" sz="1100" dirty="0">
                <a:solidFill>
                  <a:schemeClr val="tx1"/>
                </a:solidFill>
              </a:rPr>
              <a:t>Volunteering or Working Holiday</a:t>
            </a:r>
          </a:p>
          <a:p>
            <a:endParaRPr lang="en-GB" sz="1100" b="1" dirty="0">
              <a:solidFill>
                <a:srgbClr val="0070C0"/>
              </a:solidFill>
            </a:endParaRPr>
          </a:p>
          <a:p>
            <a:r>
              <a:rPr lang="en-GB" sz="1100" b="1" dirty="0">
                <a:solidFill>
                  <a:srgbClr val="0070C0"/>
                </a:solidFill>
              </a:rPr>
              <a:t>Explorers</a:t>
            </a:r>
          </a:p>
          <a:p>
            <a:r>
              <a:rPr lang="en-GB" sz="1100" dirty="0">
                <a:solidFill>
                  <a:schemeClr val="tx1"/>
                </a:solidFill>
              </a:rPr>
              <a:t>Guided Nature Experience</a:t>
            </a:r>
          </a:p>
          <a:p>
            <a:r>
              <a:rPr lang="en-GB" sz="1100" dirty="0">
                <a:solidFill>
                  <a:schemeClr val="tx1"/>
                </a:solidFill>
              </a:rPr>
              <a:t>Experience Life Behind the Scenes</a:t>
            </a:r>
          </a:p>
          <a:p>
            <a:r>
              <a:rPr lang="en-GB" sz="1100" dirty="0">
                <a:solidFill>
                  <a:schemeClr val="tx1"/>
                </a:solidFill>
              </a:rPr>
              <a:t>Shadowing Experience</a:t>
            </a:r>
          </a:p>
          <a:p>
            <a:endParaRPr lang="en-GB" sz="1200" dirty="0">
              <a:solidFill>
                <a:schemeClr val="tx1"/>
              </a:solidFill>
            </a:endParaRPr>
          </a:p>
        </p:txBody>
      </p:sp>
      <p:sp>
        <p:nvSpPr>
          <p:cNvPr id="10" name="Rectangle 9">
            <a:extLst>
              <a:ext uri="{FF2B5EF4-FFF2-40B4-BE49-F238E27FC236}">
                <a16:creationId xmlns:a16="http://schemas.microsoft.com/office/drawing/2014/main" id="{958124C1-18BA-4EDE-8C88-4378E375D140}"/>
              </a:ext>
            </a:extLst>
          </p:cNvPr>
          <p:cNvSpPr/>
          <p:nvPr/>
        </p:nvSpPr>
        <p:spPr>
          <a:xfrm>
            <a:off x="5032262" y="1313433"/>
            <a:ext cx="2297430" cy="59148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Segment</a:t>
            </a:r>
          </a:p>
        </p:txBody>
      </p:sp>
      <p:sp>
        <p:nvSpPr>
          <p:cNvPr id="11" name="Rectangle 10">
            <a:extLst>
              <a:ext uri="{FF2B5EF4-FFF2-40B4-BE49-F238E27FC236}">
                <a16:creationId xmlns:a16="http://schemas.microsoft.com/office/drawing/2014/main" id="{BDD6F1A6-8283-413C-A8EA-652A07DB8635}"/>
              </a:ext>
            </a:extLst>
          </p:cNvPr>
          <p:cNvSpPr/>
          <p:nvPr/>
        </p:nvSpPr>
        <p:spPr>
          <a:xfrm>
            <a:off x="7451817" y="1902891"/>
            <a:ext cx="2297430" cy="4288907"/>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b="1" dirty="0">
                <a:solidFill>
                  <a:schemeClr val="tx1"/>
                </a:solidFill>
              </a:rPr>
              <a:t>Inbound &amp; Domestic Markets</a:t>
            </a:r>
          </a:p>
          <a:p>
            <a:endParaRPr lang="en-GB" sz="1200" dirty="0">
              <a:solidFill>
                <a:schemeClr val="tx1"/>
              </a:solidFill>
            </a:endParaRPr>
          </a:p>
          <a:p>
            <a:r>
              <a:rPr lang="en-GB" sz="1100" dirty="0">
                <a:solidFill>
                  <a:schemeClr val="tx1"/>
                </a:solidFill>
              </a:rPr>
              <a:t>Most activities are seen as ones to be done with other adults.</a:t>
            </a:r>
          </a:p>
          <a:p>
            <a:endParaRPr lang="en-GB" sz="1100" dirty="0">
              <a:solidFill>
                <a:schemeClr val="tx1"/>
              </a:solidFill>
            </a:endParaRPr>
          </a:p>
          <a:p>
            <a:r>
              <a:rPr lang="en-GB" sz="1100" dirty="0">
                <a:solidFill>
                  <a:schemeClr val="tx1"/>
                </a:solidFill>
              </a:rPr>
              <a:t>There are a few specialist or solo activities that would be more  likely to be </a:t>
            </a:r>
            <a:r>
              <a:rPr lang="en-GB" sz="1100" b="1" dirty="0">
                <a:solidFill>
                  <a:schemeClr val="accent4">
                    <a:lumMod val="75000"/>
                  </a:schemeClr>
                </a:solidFill>
              </a:rPr>
              <a:t>done alone</a:t>
            </a:r>
            <a:r>
              <a:rPr lang="en-GB" sz="1100" dirty="0">
                <a:solidFill>
                  <a:schemeClr val="tx1"/>
                </a:solidFill>
              </a:rPr>
              <a:t>:</a:t>
            </a:r>
          </a:p>
          <a:p>
            <a:pPr marL="285750" indent="-285750">
              <a:buFontTx/>
              <a:buChar char="-"/>
            </a:pPr>
            <a:r>
              <a:rPr lang="en-GB" sz="1100" dirty="0">
                <a:solidFill>
                  <a:schemeClr val="tx1"/>
                </a:solidFill>
              </a:rPr>
              <a:t>Photography Class</a:t>
            </a:r>
          </a:p>
          <a:p>
            <a:pPr marL="285750" indent="-285750">
              <a:buFontTx/>
              <a:buChar char="-"/>
            </a:pPr>
            <a:r>
              <a:rPr lang="en-GB" sz="1100" dirty="0">
                <a:solidFill>
                  <a:schemeClr val="tx1"/>
                </a:solidFill>
              </a:rPr>
              <a:t>Volunteering or Working Holiday</a:t>
            </a:r>
          </a:p>
          <a:p>
            <a:pPr marL="285750" indent="-285750">
              <a:buFontTx/>
              <a:buChar char="-"/>
            </a:pPr>
            <a:r>
              <a:rPr lang="en-GB" sz="1100" dirty="0">
                <a:solidFill>
                  <a:schemeClr val="tx1"/>
                </a:solidFill>
              </a:rPr>
              <a:t>Mindfulness or Mediation Class</a:t>
            </a:r>
          </a:p>
          <a:p>
            <a:pPr marL="285750" indent="-285750">
              <a:buFontTx/>
              <a:buChar char="-"/>
            </a:pPr>
            <a:endParaRPr lang="en-GB" sz="1100" dirty="0">
              <a:solidFill>
                <a:schemeClr val="tx1"/>
              </a:solidFill>
            </a:endParaRPr>
          </a:p>
          <a:p>
            <a:r>
              <a:rPr lang="en-GB" sz="1100" dirty="0">
                <a:solidFill>
                  <a:schemeClr val="tx1"/>
                </a:solidFill>
              </a:rPr>
              <a:t>More likely to be done with </a:t>
            </a:r>
            <a:r>
              <a:rPr lang="en-GB" sz="1100" b="1" dirty="0">
                <a:solidFill>
                  <a:srgbClr val="00B050"/>
                </a:solidFill>
              </a:rPr>
              <a:t>children</a:t>
            </a:r>
            <a:r>
              <a:rPr lang="en-GB" sz="1100" dirty="0">
                <a:solidFill>
                  <a:schemeClr val="tx1"/>
                </a:solidFill>
              </a:rPr>
              <a:t>:</a:t>
            </a:r>
          </a:p>
          <a:p>
            <a:pPr marL="171450" indent="-171450">
              <a:buFontTx/>
              <a:buChar char="-"/>
            </a:pPr>
            <a:r>
              <a:rPr lang="en-GB" sz="1100" dirty="0">
                <a:solidFill>
                  <a:schemeClr val="tx1"/>
                </a:solidFill>
              </a:rPr>
              <a:t>Guided Nature Experience</a:t>
            </a:r>
          </a:p>
          <a:p>
            <a:pPr marL="171450" indent="-171450">
              <a:buFontTx/>
              <a:buChar char="-"/>
            </a:pPr>
            <a:r>
              <a:rPr lang="en-GB" sz="1100" dirty="0">
                <a:solidFill>
                  <a:schemeClr val="tx1"/>
                </a:solidFill>
              </a:rPr>
              <a:t>‘Life Behind the Scenes’</a:t>
            </a:r>
          </a:p>
          <a:p>
            <a:pPr marL="171450" indent="-171450">
              <a:buFontTx/>
              <a:buChar char="-"/>
            </a:pPr>
            <a:r>
              <a:rPr lang="en-GB" sz="1100" dirty="0">
                <a:solidFill>
                  <a:schemeClr val="tx1"/>
                </a:solidFill>
              </a:rPr>
              <a:t>Street Food</a:t>
            </a:r>
          </a:p>
          <a:p>
            <a:pPr marL="171450" indent="-171450">
              <a:buFontTx/>
              <a:buChar char="-"/>
            </a:pPr>
            <a:r>
              <a:rPr lang="en-GB" sz="1100" dirty="0">
                <a:solidFill>
                  <a:schemeClr val="tx1"/>
                </a:solidFill>
              </a:rPr>
              <a:t>Street Art</a:t>
            </a:r>
          </a:p>
          <a:p>
            <a:pPr marL="171450" indent="-171450">
              <a:buFontTx/>
              <a:buChar char="-"/>
            </a:pPr>
            <a:r>
              <a:rPr lang="en-GB" sz="1100" dirty="0">
                <a:solidFill>
                  <a:schemeClr val="tx1"/>
                </a:solidFill>
              </a:rPr>
              <a:t>Chocolate Making Class</a:t>
            </a:r>
            <a:endParaRPr lang="en-GB" sz="1200" dirty="0">
              <a:solidFill>
                <a:schemeClr val="tx1"/>
              </a:solidFill>
            </a:endParaRPr>
          </a:p>
        </p:txBody>
      </p:sp>
      <p:sp>
        <p:nvSpPr>
          <p:cNvPr id="12" name="Rectangle 11">
            <a:extLst>
              <a:ext uri="{FF2B5EF4-FFF2-40B4-BE49-F238E27FC236}">
                <a16:creationId xmlns:a16="http://schemas.microsoft.com/office/drawing/2014/main" id="{5FAD57F1-B4DC-4A84-996D-1B715BDE7E1F}"/>
              </a:ext>
            </a:extLst>
          </p:cNvPr>
          <p:cNvSpPr/>
          <p:nvPr/>
        </p:nvSpPr>
        <p:spPr>
          <a:xfrm>
            <a:off x="7451817" y="1330848"/>
            <a:ext cx="2297430" cy="591482"/>
          </a:xfrm>
          <a:prstGeom prst="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Companions</a:t>
            </a:r>
          </a:p>
        </p:txBody>
      </p:sp>
      <p:sp>
        <p:nvSpPr>
          <p:cNvPr id="13" name="Slide Number Placeholder 5">
            <a:extLst>
              <a:ext uri="{FF2B5EF4-FFF2-40B4-BE49-F238E27FC236}">
                <a16:creationId xmlns:a16="http://schemas.microsoft.com/office/drawing/2014/main" id="{DBFE4A6A-564F-4566-AD21-CF743856DF8D}"/>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5266DD4-DDA1-4606-9D28-73DFC7F0E3F8}"/>
              </a:ext>
            </a:extLst>
          </p:cNvPr>
          <p:cNvSpPr/>
          <p:nvPr/>
        </p:nvSpPr>
        <p:spPr>
          <a:xfrm>
            <a:off x="0" y="652792"/>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04051F9-7E33-4EC2-B321-1AFB4EF77977}"/>
              </a:ext>
            </a:extLst>
          </p:cNvPr>
          <p:cNvSpPr/>
          <p:nvPr/>
        </p:nvSpPr>
        <p:spPr>
          <a:xfrm>
            <a:off x="148653" y="652792"/>
            <a:ext cx="9432280" cy="738664"/>
          </a:xfrm>
          <a:prstGeom prst="rect">
            <a:avLst/>
          </a:prstGeom>
        </p:spPr>
        <p:txBody>
          <a:bodyPr wrap="square">
            <a:spAutoFit/>
          </a:bodyPr>
          <a:lstStyle/>
          <a:p>
            <a:r>
              <a:rPr lang="en-GB" sz="1400" b="1" dirty="0">
                <a:solidFill>
                  <a:schemeClr val="accent5"/>
                </a:solidFill>
              </a:rPr>
              <a:t>There is relatively consistent appeal for each experience across the key demographics and segments. In general Buzzseekers are more likely to want to do experiences, with minimal skews by age and gender for some experiences.</a:t>
            </a:r>
          </a:p>
          <a:p>
            <a:endParaRPr lang="en-GB" sz="1400" b="1" dirty="0">
              <a:solidFill>
                <a:schemeClr val="accent5"/>
              </a:solidFill>
            </a:endParaRPr>
          </a:p>
        </p:txBody>
      </p:sp>
      <p:sp>
        <p:nvSpPr>
          <p:cNvPr id="16" name="Slide Number Placeholder 3">
            <a:extLst>
              <a:ext uri="{FF2B5EF4-FFF2-40B4-BE49-F238E27FC236}">
                <a16:creationId xmlns:a16="http://schemas.microsoft.com/office/drawing/2014/main" id="{C63805EF-F39D-4493-BDDA-93426183B994}"/>
              </a:ext>
            </a:extLst>
          </p:cNvPr>
          <p:cNvSpPr txBox="1">
            <a:spLocks/>
          </p:cNvSpPr>
          <p:nvPr/>
        </p:nvSpPr>
        <p:spPr>
          <a:xfrm>
            <a:off x="950608" y="6264671"/>
            <a:ext cx="6552629"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solidFill>
                  <a:schemeClr val="bg1">
                    <a:lumMod val="50000"/>
                  </a:schemeClr>
                </a:solidFill>
              </a:rPr>
              <a:t>See appendix and individual experience dashboards for more detail on key demographics, segments and companions.</a:t>
            </a:r>
            <a:endParaRPr lang="en-AU" sz="800" dirty="0">
              <a:solidFill>
                <a:schemeClr val="bg1">
                  <a:lumMod val="50000"/>
                </a:schemeClr>
              </a:solidFill>
            </a:endParaRPr>
          </a:p>
        </p:txBody>
      </p:sp>
    </p:spTree>
    <p:extLst>
      <p:ext uri="{BB962C8B-B14F-4D97-AF65-F5344CB8AC3E}">
        <p14:creationId xmlns:p14="http://schemas.microsoft.com/office/powerpoint/2010/main" val="171976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 36">
            <a:extLst>
              <a:ext uri="{FF2B5EF4-FFF2-40B4-BE49-F238E27FC236}">
                <a16:creationId xmlns:a16="http://schemas.microsoft.com/office/drawing/2014/main" id="{A341D944-1708-4CD7-98FD-798C2C1F3CBB}"/>
              </a:ext>
            </a:extLst>
          </p:cNvPr>
          <p:cNvGraphicFramePr>
            <a:graphicFrameLocks noGrp="1"/>
          </p:cNvGraphicFramePr>
          <p:nvPr/>
        </p:nvGraphicFramePr>
        <p:xfrm>
          <a:off x="5226" y="1411658"/>
          <a:ext cx="9822386" cy="4361821"/>
        </p:xfrm>
        <a:graphic>
          <a:graphicData uri="http://schemas.openxmlformats.org/drawingml/2006/table">
            <a:tbl>
              <a:tblPr firstRow="1" bandRow="1">
                <a:tableStyleId>{5C22544A-7EE6-4342-B048-85BDC9FD1C3A}</a:tableStyleId>
              </a:tblPr>
              <a:tblGrid>
                <a:gridCol w="4911193">
                  <a:extLst>
                    <a:ext uri="{9D8B030D-6E8A-4147-A177-3AD203B41FA5}">
                      <a16:colId xmlns:a16="http://schemas.microsoft.com/office/drawing/2014/main" val="219639565"/>
                    </a:ext>
                  </a:extLst>
                </a:gridCol>
                <a:gridCol w="4911193">
                  <a:extLst>
                    <a:ext uri="{9D8B030D-6E8A-4147-A177-3AD203B41FA5}">
                      <a16:colId xmlns:a16="http://schemas.microsoft.com/office/drawing/2014/main" val="147130133"/>
                    </a:ext>
                  </a:extLst>
                </a:gridCol>
              </a:tblGrid>
              <a:tr h="4361821">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48" name="TextBox 47">
            <a:extLst>
              <a:ext uri="{FF2B5EF4-FFF2-40B4-BE49-F238E27FC236}">
                <a16:creationId xmlns:a16="http://schemas.microsoft.com/office/drawing/2014/main" id="{7EDD7567-4F6B-45ED-B84C-F263D73997C8}"/>
              </a:ext>
            </a:extLst>
          </p:cNvPr>
          <p:cNvSpPr txBox="1"/>
          <p:nvPr/>
        </p:nvSpPr>
        <p:spPr>
          <a:xfrm>
            <a:off x="728175" y="5078186"/>
            <a:ext cx="3832971" cy="276999"/>
          </a:xfrm>
          <a:prstGeom prst="rect">
            <a:avLst/>
          </a:prstGeom>
          <a:noFill/>
        </p:spPr>
        <p:txBody>
          <a:bodyPr wrap="square" rtlCol="0">
            <a:spAutoFit/>
          </a:bodyPr>
          <a:lstStyle/>
          <a:p>
            <a:pPr algn="ctr"/>
            <a:r>
              <a:rPr lang="en-GB" sz="1200" b="1" i="1" dirty="0"/>
              <a:t>Maturity of Experience</a:t>
            </a:r>
          </a:p>
        </p:txBody>
      </p:sp>
      <p:sp>
        <p:nvSpPr>
          <p:cNvPr id="49" name="TextBox 48">
            <a:extLst>
              <a:ext uri="{FF2B5EF4-FFF2-40B4-BE49-F238E27FC236}">
                <a16:creationId xmlns:a16="http://schemas.microsoft.com/office/drawing/2014/main" id="{415FE410-3488-4B7C-A230-A6B5E854430C}"/>
              </a:ext>
            </a:extLst>
          </p:cNvPr>
          <p:cNvSpPr txBox="1"/>
          <p:nvPr/>
        </p:nvSpPr>
        <p:spPr>
          <a:xfrm rot="16200000">
            <a:off x="-1046800" y="3290501"/>
            <a:ext cx="2581098" cy="276999"/>
          </a:xfrm>
          <a:prstGeom prst="rect">
            <a:avLst/>
          </a:prstGeom>
          <a:noFill/>
        </p:spPr>
        <p:txBody>
          <a:bodyPr wrap="square" rtlCol="0">
            <a:spAutoFit/>
          </a:bodyPr>
          <a:lstStyle/>
          <a:p>
            <a:pPr algn="ctr"/>
            <a:r>
              <a:rPr lang="en-GB" sz="1200" b="1" i="1" dirty="0"/>
              <a:t>Freshness of Experience</a:t>
            </a:r>
          </a:p>
        </p:txBody>
      </p:sp>
      <p:sp>
        <p:nvSpPr>
          <p:cNvPr id="75" name="Rectangle 74">
            <a:extLst>
              <a:ext uri="{FF2B5EF4-FFF2-40B4-BE49-F238E27FC236}">
                <a16:creationId xmlns:a16="http://schemas.microsoft.com/office/drawing/2014/main" id="{FA5004B9-9057-4F05-BAE8-9CF8B1D0F2E2}"/>
              </a:ext>
            </a:extLst>
          </p:cNvPr>
          <p:cNvSpPr/>
          <p:nvPr/>
        </p:nvSpPr>
        <p:spPr>
          <a:xfrm>
            <a:off x="0" y="613421"/>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9D456349-D05E-4456-9E45-2DB917D81969}"/>
              </a:ext>
            </a:extLst>
          </p:cNvPr>
          <p:cNvSpPr/>
          <p:nvPr/>
        </p:nvSpPr>
        <p:spPr>
          <a:xfrm>
            <a:off x="148653" y="587475"/>
            <a:ext cx="9432280" cy="523220"/>
          </a:xfrm>
          <a:prstGeom prst="rect">
            <a:avLst/>
          </a:prstGeom>
        </p:spPr>
        <p:txBody>
          <a:bodyPr wrap="square">
            <a:spAutoFit/>
          </a:bodyPr>
          <a:lstStyle/>
          <a:p>
            <a:r>
              <a:rPr lang="en-GB" sz="1400" b="1" dirty="0">
                <a:solidFill>
                  <a:schemeClr val="accent5"/>
                </a:solidFill>
              </a:rPr>
              <a:t>Looking at the maturity vs the freshness or ‘newness’ of individual experiences helps us understand where the growth opportunities are for England</a:t>
            </a:r>
          </a:p>
        </p:txBody>
      </p:sp>
      <p:graphicFrame>
        <p:nvGraphicFramePr>
          <p:cNvPr id="38" name="Table 37">
            <a:extLst>
              <a:ext uri="{FF2B5EF4-FFF2-40B4-BE49-F238E27FC236}">
                <a16:creationId xmlns:a16="http://schemas.microsoft.com/office/drawing/2014/main" id="{775BE16D-F46C-4E57-B6B2-35BEDB8BA128}"/>
              </a:ext>
            </a:extLst>
          </p:cNvPr>
          <p:cNvGraphicFramePr>
            <a:graphicFrameLocks noGrp="1"/>
          </p:cNvGraphicFramePr>
          <p:nvPr>
            <p:extLst>
              <p:ext uri="{D42A27DB-BD31-4B8C-83A1-F6EECF244321}">
                <p14:modId xmlns:p14="http://schemas.microsoft.com/office/powerpoint/2010/main" val="1069096885"/>
              </p:ext>
            </p:extLst>
          </p:nvPr>
        </p:nvGraphicFramePr>
        <p:xfrm>
          <a:off x="559449" y="1719516"/>
          <a:ext cx="4309480" cy="3334706"/>
        </p:xfrm>
        <a:graphic>
          <a:graphicData uri="http://schemas.openxmlformats.org/drawingml/2006/table">
            <a:tbl>
              <a:tblPr firstRow="1" bandRow="1">
                <a:tableStyleId>{5C22544A-7EE6-4342-B048-85BDC9FD1C3A}</a:tableStyleId>
              </a:tblPr>
              <a:tblGrid>
                <a:gridCol w="2079248">
                  <a:extLst>
                    <a:ext uri="{9D8B030D-6E8A-4147-A177-3AD203B41FA5}">
                      <a16:colId xmlns:a16="http://schemas.microsoft.com/office/drawing/2014/main" val="2575262615"/>
                    </a:ext>
                  </a:extLst>
                </a:gridCol>
                <a:gridCol w="2230232">
                  <a:extLst>
                    <a:ext uri="{9D8B030D-6E8A-4147-A177-3AD203B41FA5}">
                      <a16:colId xmlns:a16="http://schemas.microsoft.com/office/drawing/2014/main" val="2470610346"/>
                    </a:ext>
                  </a:extLst>
                </a:gridCol>
              </a:tblGrid>
              <a:tr h="1667353">
                <a:tc>
                  <a:txBody>
                    <a:bodyPr/>
                    <a:lstStyle/>
                    <a:p>
                      <a:endParaRPr lang="en-GB" dirty="0"/>
                    </a:p>
                  </a:txBody>
                  <a:tcPr>
                    <a:solidFill>
                      <a:srgbClr val="FFFF99">
                        <a:alpha val="30000"/>
                      </a:srgb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667353">
                <a:tc>
                  <a:txBody>
                    <a:bodyPr/>
                    <a:lstStyle/>
                    <a:p>
                      <a:endParaRPr lang="en-GB" dirty="0"/>
                    </a:p>
                  </a:txBody>
                  <a:tcPr>
                    <a:solidFill>
                      <a:schemeClr val="accent1">
                        <a:tint val="40000"/>
                        <a:alpha val="30000"/>
                      </a:schemeClr>
                    </a:solidFill>
                  </a:tcPr>
                </a:tc>
                <a:tc>
                  <a:txBody>
                    <a:bodyPr/>
                    <a:lstStyle/>
                    <a:p>
                      <a:endParaRPr lang="en-GB" dirty="0"/>
                    </a:p>
                  </a:txBody>
                  <a:tcPr>
                    <a:solidFill>
                      <a:srgbClr val="FFFF99">
                        <a:alpha val="30000"/>
                      </a:srgbClr>
                    </a:solidFill>
                  </a:tcPr>
                </a:tc>
                <a:extLst>
                  <a:ext uri="{0D108BD9-81ED-4DB2-BD59-A6C34878D82A}">
                    <a16:rowId xmlns:a16="http://schemas.microsoft.com/office/drawing/2014/main" val="880430146"/>
                  </a:ext>
                </a:extLst>
              </a:tr>
            </a:tbl>
          </a:graphicData>
        </a:graphic>
      </p:graphicFrame>
      <p:graphicFrame>
        <p:nvGraphicFramePr>
          <p:cNvPr id="47" name="Chart 46">
            <a:extLst>
              <a:ext uri="{FF2B5EF4-FFF2-40B4-BE49-F238E27FC236}">
                <a16:creationId xmlns:a16="http://schemas.microsoft.com/office/drawing/2014/main" id="{52CC0348-B615-4F61-AC0E-633297749679}"/>
              </a:ext>
            </a:extLst>
          </p:cNvPr>
          <p:cNvGraphicFramePr/>
          <p:nvPr>
            <p:extLst>
              <p:ext uri="{D42A27DB-BD31-4B8C-83A1-F6EECF244321}">
                <p14:modId xmlns:p14="http://schemas.microsoft.com/office/powerpoint/2010/main" val="3004899207"/>
              </p:ext>
            </p:extLst>
          </p:nvPr>
        </p:nvGraphicFramePr>
        <p:xfrm>
          <a:off x="51991" y="1637211"/>
          <a:ext cx="4843065" cy="392756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75E2CF7E-A4A5-4D4D-AAD3-D6D3A077389D}"/>
              </a:ext>
            </a:extLst>
          </p:cNvPr>
          <p:cNvSpPr/>
          <p:nvPr/>
        </p:nvSpPr>
        <p:spPr>
          <a:xfrm>
            <a:off x="1846778" y="5230647"/>
            <a:ext cx="1617751" cy="230832"/>
          </a:xfrm>
          <a:prstGeom prst="rect">
            <a:avLst/>
          </a:prstGeom>
        </p:spPr>
        <p:txBody>
          <a:bodyPr wrap="none">
            <a:spAutoFit/>
          </a:bodyPr>
          <a:lstStyle/>
          <a:p>
            <a:pPr algn="ctr">
              <a:defRPr sz="1330" b="0" i="0" u="none" strike="noStrike" kern="1200" baseline="0">
                <a:solidFill>
                  <a:srgbClr val="000000">
                    <a:lumMod val="65000"/>
                    <a:lumOff val="35000"/>
                  </a:srgbClr>
                </a:solidFill>
                <a:latin typeface="+mn-lt"/>
                <a:ea typeface="+mn-ea"/>
                <a:cs typeface="+mn-cs"/>
              </a:defRPr>
            </a:pPr>
            <a:r>
              <a:rPr lang="en-GB" sz="900" i="1" dirty="0"/>
              <a:t>Done/Booked to Do in England</a:t>
            </a:r>
          </a:p>
        </p:txBody>
      </p:sp>
      <p:sp>
        <p:nvSpPr>
          <p:cNvPr id="33" name="Rectangle 32">
            <a:extLst>
              <a:ext uri="{FF2B5EF4-FFF2-40B4-BE49-F238E27FC236}">
                <a16:creationId xmlns:a16="http://schemas.microsoft.com/office/drawing/2014/main" id="{58D53E34-AF14-41E3-9FEC-CB975CDB1471}"/>
              </a:ext>
            </a:extLst>
          </p:cNvPr>
          <p:cNvSpPr/>
          <p:nvPr/>
        </p:nvSpPr>
        <p:spPr>
          <a:xfrm rot="16200000">
            <a:off x="-829391" y="3356837"/>
            <a:ext cx="2494593" cy="230832"/>
          </a:xfrm>
          <a:prstGeom prst="rect">
            <a:avLst/>
          </a:prstGeom>
        </p:spPr>
        <p:txBody>
          <a:bodyPr wrap="none">
            <a:spAutoFit/>
          </a:bodyPr>
          <a:lstStyle/>
          <a:p>
            <a:pPr algn="ctr">
              <a:defRPr sz="1330" b="0" i="0" u="none" strike="noStrike" kern="1200" baseline="0">
                <a:solidFill>
                  <a:srgbClr val="000000">
                    <a:lumMod val="65000"/>
                    <a:lumOff val="35000"/>
                  </a:srgbClr>
                </a:solidFill>
                <a:latin typeface="+mn-lt"/>
                <a:ea typeface="+mn-ea"/>
                <a:cs typeface="+mn-cs"/>
              </a:defRPr>
            </a:pPr>
            <a:r>
              <a:rPr lang="en-GB" sz="900" dirty="0"/>
              <a:t>Interested but not done/booked to do in England</a:t>
            </a:r>
          </a:p>
        </p:txBody>
      </p:sp>
      <p:sp>
        <p:nvSpPr>
          <p:cNvPr id="34" name="TextBox 33">
            <a:extLst>
              <a:ext uri="{FF2B5EF4-FFF2-40B4-BE49-F238E27FC236}">
                <a16:creationId xmlns:a16="http://schemas.microsoft.com/office/drawing/2014/main" id="{6184231E-A26C-436A-BAF3-B712A67E7185}"/>
              </a:ext>
            </a:extLst>
          </p:cNvPr>
          <p:cNvSpPr txBox="1"/>
          <p:nvPr/>
        </p:nvSpPr>
        <p:spPr>
          <a:xfrm>
            <a:off x="1844172" y="1428509"/>
            <a:ext cx="2146641" cy="307777"/>
          </a:xfrm>
          <a:prstGeom prst="rect">
            <a:avLst/>
          </a:prstGeom>
          <a:noFill/>
        </p:spPr>
        <p:txBody>
          <a:bodyPr wrap="square" rtlCol="0">
            <a:spAutoFit/>
          </a:bodyPr>
          <a:lstStyle/>
          <a:p>
            <a:r>
              <a:rPr lang="en-GB" sz="1400" b="1" u="sng" dirty="0"/>
              <a:t>Inbound</a:t>
            </a:r>
            <a:r>
              <a:rPr lang="en-GB" sz="1400" b="1" dirty="0"/>
              <a:t> Market Interest </a:t>
            </a:r>
            <a:endParaRPr lang="en-GB" sz="1400" b="1" u="sng" dirty="0"/>
          </a:p>
        </p:txBody>
      </p:sp>
      <p:sp>
        <p:nvSpPr>
          <p:cNvPr id="36" name="Rectangle 35">
            <a:extLst>
              <a:ext uri="{FF2B5EF4-FFF2-40B4-BE49-F238E27FC236}">
                <a16:creationId xmlns:a16="http://schemas.microsoft.com/office/drawing/2014/main" id="{8A96CB4E-C77C-4E42-95F1-45370FC8BC4C}"/>
              </a:ext>
            </a:extLst>
          </p:cNvPr>
          <p:cNvSpPr/>
          <p:nvPr/>
        </p:nvSpPr>
        <p:spPr>
          <a:xfrm>
            <a:off x="994754" y="6427919"/>
            <a:ext cx="6691105" cy="215444"/>
          </a:xfrm>
          <a:prstGeom prst="rect">
            <a:avLst/>
          </a:prstGeom>
        </p:spPr>
        <p:txBody>
          <a:bodyPr wrap="square">
            <a:spAutoFit/>
          </a:bodyPr>
          <a:lstStyle/>
          <a:p>
            <a:pPr fontAlgn="b"/>
            <a:r>
              <a:rPr lang="en-GB" sz="800" dirty="0">
                <a:solidFill>
                  <a:schemeClr val="tx2"/>
                </a:solidFill>
              </a:rPr>
              <a:t>Base: All interested in one or more experience, Inbound Markets n=9022, Domestic Market n=1000</a:t>
            </a:r>
          </a:p>
        </p:txBody>
      </p:sp>
      <p:sp>
        <p:nvSpPr>
          <p:cNvPr id="39" name="Slide Number Placeholder 3">
            <a:extLst>
              <a:ext uri="{FF2B5EF4-FFF2-40B4-BE49-F238E27FC236}">
                <a16:creationId xmlns:a16="http://schemas.microsoft.com/office/drawing/2014/main" id="{591C65F6-8D98-48A1-8888-8B6C8043493C}"/>
              </a:ext>
            </a:extLst>
          </p:cNvPr>
          <p:cNvSpPr txBox="1">
            <a:spLocks/>
          </p:cNvSpPr>
          <p:nvPr/>
        </p:nvSpPr>
        <p:spPr>
          <a:xfrm>
            <a:off x="994754" y="6138007"/>
            <a:ext cx="7290249"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800" dirty="0">
                <a:solidFill>
                  <a:schemeClr val="bg1">
                    <a:lumMod val="50000"/>
                  </a:schemeClr>
                </a:solidFill>
              </a:rPr>
              <a:t>Question: B1/B2/B3/ B11. </a:t>
            </a:r>
            <a:r>
              <a:rPr lang="en-GB" sz="800" dirty="0">
                <a:solidFill>
                  <a:schemeClr val="bg1">
                    <a:lumMod val="50000"/>
                  </a:schemeClr>
                </a:solidFill>
              </a:rPr>
              <a:t>Which of the following statements best describes your general interest in or participation in the following types of experiences, whilst on holiday or short break to England.</a:t>
            </a:r>
            <a:r>
              <a:rPr lang="en-AU" sz="800" dirty="0">
                <a:solidFill>
                  <a:schemeClr val="bg1">
                    <a:lumMod val="50000"/>
                  </a:schemeClr>
                </a:solidFill>
              </a:rPr>
              <a:t>  </a:t>
            </a:r>
          </a:p>
        </p:txBody>
      </p:sp>
      <p:sp>
        <p:nvSpPr>
          <p:cNvPr id="40" name="TextBox 39">
            <a:extLst>
              <a:ext uri="{FF2B5EF4-FFF2-40B4-BE49-F238E27FC236}">
                <a16:creationId xmlns:a16="http://schemas.microsoft.com/office/drawing/2014/main" id="{58A260C7-4F07-464F-83D0-36F43E24F3EB}"/>
              </a:ext>
            </a:extLst>
          </p:cNvPr>
          <p:cNvSpPr txBox="1"/>
          <p:nvPr/>
        </p:nvSpPr>
        <p:spPr>
          <a:xfrm>
            <a:off x="5545113" y="5047668"/>
            <a:ext cx="3832971" cy="276999"/>
          </a:xfrm>
          <a:prstGeom prst="rect">
            <a:avLst/>
          </a:prstGeom>
          <a:noFill/>
        </p:spPr>
        <p:txBody>
          <a:bodyPr wrap="square" rtlCol="0">
            <a:spAutoFit/>
          </a:bodyPr>
          <a:lstStyle/>
          <a:p>
            <a:pPr algn="ctr"/>
            <a:r>
              <a:rPr lang="en-GB" sz="1200" b="1" i="1" dirty="0"/>
              <a:t>Maturity of Experience</a:t>
            </a:r>
          </a:p>
        </p:txBody>
      </p:sp>
      <p:sp>
        <p:nvSpPr>
          <p:cNvPr id="41" name="TextBox 40">
            <a:extLst>
              <a:ext uri="{FF2B5EF4-FFF2-40B4-BE49-F238E27FC236}">
                <a16:creationId xmlns:a16="http://schemas.microsoft.com/office/drawing/2014/main" id="{3AED5527-7186-45AE-888C-110A2E49C5DA}"/>
              </a:ext>
            </a:extLst>
          </p:cNvPr>
          <p:cNvSpPr txBox="1"/>
          <p:nvPr/>
        </p:nvSpPr>
        <p:spPr>
          <a:xfrm rot="16200000">
            <a:off x="3770138" y="3259983"/>
            <a:ext cx="2581098" cy="276999"/>
          </a:xfrm>
          <a:prstGeom prst="rect">
            <a:avLst/>
          </a:prstGeom>
          <a:noFill/>
        </p:spPr>
        <p:txBody>
          <a:bodyPr wrap="square" rtlCol="0">
            <a:spAutoFit/>
          </a:bodyPr>
          <a:lstStyle/>
          <a:p>
            <a:pPr algn="ctr"/>
            <a:r>
              <a:rPr lang="en-GB" sz="1200" b="1" i="1" dirty="0"/>
              <a:t>Freshness of Experience</a:t>
            </a:r>
          </a:p>
        </p:txBody>
      </p:sp>
      <p:graphicFrame>
        <p:nvGraphicFramePr>
          <p:cNvPr id="42" name="Table 41">
            <a:extLst>
              <a:ext uri="{FF2B5EF4-FFF2-40B4-BE49-F238E27FC236}">
                <a16:creationId xmlns:a16="http://schemas.microsoft.com/office/drawing/2014/main" id="{EF55FB39-FB71-42A1-AE57-F07F8430C771}"/>
              </a:ext>
            </a:extLst>
          </p:cNvPr>
          <p:cNvGraphicFramePr>
            <a:graphicFrameLocks noGrp="1"/>
          </p:cNvGraphicFramePr>
          <p:nvPr>
            <p:extLst>
              <p:ext uri="{D42A27DB-BD31-4B8C-83A1-F6EECF244321}">
                <p14:modId xmlns:p14="http://schemas.microsoft.com/office/powerpoint/2010/main" val="2221916919"/>
              </p:ext>
            </p:extLst>
          </p:nvPr>
        </p:nvGraphicFramePr>
        <p:xfrm>
          <a:off x="5376387" y="1688998"/>
          <a:ext cx="4309480" cy="3334706"/>
        </p:xfrm>
        <a:graphic>
          <a:graphicData uri="http://schemas.openxmlformats.org/drawingml/2006/table">
            <a:tbl>
              <a:tblPr firstRow="1" bandRow="1">
                <a:tableStyleId>{5C22544A-7EE6-4342-B048-85BDC9FD1C3A}</a:tableStyleId>
              </a:tblPr>
              <a:tblGrid>
                <a:gridCol w="2079248">
                  <a:extLst>
                    <a:ext uri="{9D8B030D-6E8A-4147-A177-3AD203B41FA5}">
                      <a16:colId xmlns:a16="http://schemas.microsoft.com/office/drawing/2014/main" val="2575262615"/>
                    </a:ext>
                  </a:extLst>
                </a:gridCol>
                <a:gridCol w="2230232">
                  <a:extLst>
                    <a:ext uri="{9D8B030D-6E8A-4147-A177-3AD203B41FA5}">
                      <a16:colId xmlns:a16="http://schemas.microsoft.com/office/drawing/2014/main" val="2470610346"/>
                    </a:ext>
                  </a:extLst>
                </a:gridCol>
              </a:tblGrid>
              <a:tr h="1667353">
                <a:tc>
                  <a:txBody>
                    <a:bodyPr/>
                    <a:lstStyle/>
                    <a:p>
                      <a:endParaRPr lang="en-GB" dirty="0"/>
                    </a:p>
                  </a:txBody>
                  <a:tcPr>
                    <a:solidFill>
                      <a:srgbClr val="FFFF99">
                        <a:alpha val="30000"/>
                      </a:srgb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667353">
                <a:tc>
                  <a:txBody>
                    <a:bodyPr/>
                    <a:lstStyle/>
                    <a:p>
                      <a:endParaRPr lang="en-GB" dirty="0"/>
                    </a:p>
                  </a:txBody>
                  <a:tcPr>
                    <a:solidFill>
                      <a:schemeClr val="accent1">
                        <a:tint val="40000"/>
                        <a:alpha val="30000"/>
                      </a:schemeClr>
                    </a:solidFill>
                  </a:tcPr>
                </a:tc>
                <a:tc>
                  <a:txBody>
                    <a:bodyPr/>
                    <a:lstStyle/>
                    <a:p>
                      <a:endParaRPr lang="en-GB" dirty="0"/>
                    </a:p>
                  </a:txBody>
                  <a:tcPr>
                    <a:solidFill>
                      <a:srgbClr val="FFFF99">
                        <a:alpha val="30000"/>
                      </a:srgbClr>
                    </a:solidFill>
                  </a:tcPr>
                </a:tc>
                <a:extLst>
                  <a:ext uri="{0D108BD9-81ED-4DB2-BD59-A6C34878D82A}">
                    <a16:rowId xmlns:a16="http://schemas.microsoft.com/office/drawing/2014/main" val="880430146"/>
                  </a:ext>
                </a:extLst>
              </a:tr>
            </a:tbl>
          </a:graphicData>
        </a:graphic>
      </p:graphicFrame>
      <p:graphicFrame>
        <p:nvGraphicFramePr>
          <p:cNvPr id="43" name="Chart 42">
            <a:extLst>
              <a:ext uri="{FF2B5EF4-FFF2-40B4-BE49-F238E27FC236}">
                <a16:creationId xmlns:a16="http://schemas.microsoft.com/office/drawing/2014/main" id="{4D7514FE-DFC6-4D13-9539-B647F12DF319}"/>
              </a:ext>
            </a:extLst>
          </p:cNvPr>
          <p:cNvGraphicFramePr/>
          <p:nvPr>
            <p:extLst>
              <p:ext uri="{D42A27DB-BD31-4B8C-83A1-F6EECF244321}">
                <p14:modId xmlns:p14="http://schemas.microsoft.com/office/powerpoint/2010/main" val="3863483222"/>
              </p:ext>
            </p:extLst>
          </p:nvPr>
        </p:nvGraphicFramePr>
        <p:xfrm>
          <a:off x="4868929" y="1606693"/>
          <a:ext cx="4843065" cy="3927566"/>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a:extLst>
              <a:ext uri="{FF2B5EF4-FFF2-40B4-BE49-F238E27FC236}">
                <a16:creationId xmlns:a16="http://schemas.microsoft.com/office/drawing/2014/main" id="{4803E486-7477-4E38-BDE1-08D32CECF74E}"/>
              </a:ext>
            </a:extLst>
          </p:cNvPr>
          <p:cNvSpPr/>
          <p:nvPr/>
        </p:nvSpPr>
        <p:spPr>
          <a:xfrm>
            <a:off x="6663716" y="5200129"/>
            <a:ext cx="1617751" cy="230832"/>
          </a:xfrm>
          <a:prstGeom prst="rect">
            <a:avLst/>
          </a:prstGeom>
        </p:spPr>
        <p:txBody>
          <a:bodyPr wrap="none">
            <a:spAutoFit/>
          </a:bodyPr>
          <a:lstStyle/>
          <a:p>
            <a:pPr algn="ctr">
              <a:defRPr sz="1330" b="0" i="0" u="none" strike="noStrike" kern="1200" baseline="0">
                <a:solidFill>
                  <a:srgbClr val="000000">
                    <a:lumMod val="65000"/>
                    <a:lumOff val="35000"/>
                  </a:srgbClr>
                </a:solidFill>
                <a:latin typeface="+mn-lt"/>
                <a:ea typeface="+mn-ea"/>
                <a:cs typeface="+mn-cs"/>
              </a:defRPr>
            </a:pPr>
            <a:r>
              <a:rPr lang="en-GB" sz="900" i="1" dirty="0"/>
              <a:t>Done/Booked to Do in England</a:t>
            </a:r>
          </a:p>
        </p:txBody>
      </p:sp>
      <p:sp>
        <p:nvSpPr>
          <p:cNvPr id="45" name="Rectangle 44">
            <a:extLst>
              <a:ext uri="{FF2B5EF4-FFF2-40B4-BE49-F238E27FC236}">
                <a16:creationId xmlns:a16="http://schemas.microsoft.com/office/drawing/2014/main" id="{0DA63EF5-1B00-4F01-BD68-C257B1ED14D4}"/>
              </a:ext>
            </a:extLst>
          </p:cNvPr>
          <p:cNvSpPr/>
          <p:nvPr/>
        </p:nvSpPr>
        <p:spPr>
          <a:xfrm rot="16200000">
            <a:off x="3987547" y="3326319"/>
            <a:ext cx="2494593" cy="230832"/>
          </a:xfrm>
          <a:prstGeom prst="rect">
            <a:avLst/>
          </a:prstGeom>
        </p:spPr>
        <p:txBody>
          <a:bodyPr wrap="none">
            <a:spAutoFit/>
          </a:bodyPr>
          <a:lstStyle/>
          <a:p>
            <a:pPr algn="ctr">
              <a:defRPr sz="1330" b="0" i="0" u="none" strike="noStrike" kern="1200" baseline="0">
                <a:solidFill>
                  <a:srgbClr val="000000">
                    <a:lumMod val="65000"/>
                    <a:lumOff val="35000"/>
                  </a:srgbClr>
                </a:solidFill>
                <a:latin typeface="+mn-lt"/>
                <a:ea typeface="+mn-ea"/>
                <a:cs typeface="+mn-cs"/>
              </a:defRPr>
            </a:pPr>
            <a:r>
              <a:rPr lang="en-GB" sz="900" dirty="0"/>
              <a:t>Interested but not done/booked to do in England</a:t>
            </a:r>
          </a:p>
        </p:txBody>
      </p:sp>
      <p:sp>
        <p:nvSpPr>
          <p:cNvPr id="46" name="TextBox 45">
            <a:extLst>
              <a:ext uri="{FF2B5EF4-FFF2-40B4-BE49-F238E27FC236}">
                <a16:creationId xmlns:a16="http://schemas.microsoft.com/office/drawing/2014/main" id="{87E91EEB-8965-43EC-9255-0223FD421ABD}"/>
              </a:ext>
            </a:extLst>
          </p:cNvPr>
          <p:cNvSpPr txBox="1"/>
          <p:nvPr/>
        </p:nvSpPr>
        <p:spPr>
          <a:xfrm>
            <a:off x="302489" y="5063057"/>
            <a:ext cx="418704" cy="261610"/>
          </a:xfrm>
          <a:prstGeom prst="rect">
            <a:avLst/>
          </a:prstGeom>
          <a:noFill/>
        </p:spPr>
        <p:txBody>
          <a:bodyPr wrap="none" rtlCol="0">
            <a:spAutoFit/>
          </a:bodyPr>
          <a:lstStyle/>
          <a:p>
            <a:r>
              <a:rPr lang="en-GB" sz="1100" dirty="0"/>
              <a:t>Low</a:t>
            </a:r>
          </a:p>
        </p:txBody>
      </p:sp>
      <p:sp>
        <p:nvSpPr>
          <p:cNvPr id="52" name="TextBox 51">
            <a:extLst>
              <a:ext uri="{FF2B5EF4-FFF2-40B4-BE49-F238E27FC236}">
                <a16:creationId xmlns:a16="http://schemas.microsoft.com/office/drawing/2014/main" id="{496F5F19-5B73-4A1E-B39F-80BB083C7E65}"/>
              </a:ext>
            </a:extLst>
          </p:cNvPr>
          <p:cNvSpPr txBox="1"/>
          <p:nvPr/>
        </p:nvSpPr>
        <p:spPr>
          <a:xfrm>
            <a:off x="4517407" y="5032630"/>
            <a:ext cx="444352" cy="261610"/>
          </a:xfrm>
          <a:prstGeom prst="rect">
            <a:avLst/>
          </a:prstGeom>
          <a:noFill/>
        </p:spPr>
        <p:txBody>
          <a:bodyPr wrap="none" rtlCol="0">
            <a:spAutoFit/>
          </a:bodyPr>
          <a:lstStyle/>
          <a:p>
            <a:r>
              <a:rPr lang="en-GB" sz="1100" dirty="0"/>
              <a:t>High</a:t>
            </a:r>
          </a:p>
        </p:txBody>
      </p:sp>
      <p:sp>
        <p:nvSpPr>
          <p:cNvPr id="53" name="TextBox 52">
            <a:extLst>
              <a:ext uri="{FF2B5EF4-FFF2-40B4-BE49-F238E27FC236}">
                <a16:creationId xmlns:a16="http://schemas.microsoft.com/office/drawing/2014/main" id="{C667798E-0062-4A6E-9C5E-4DCBC6C7AEAB}"/>
              </a:ext>
            </a:extLst>
          </p:cNvPr>
          <p:cNvSpPr txBox="1"/>
          <p:nvPr/>
        </p:nvSpPr>
        <p:spPr>
          <a:xfrm rot="16200000">
            <a:off x="191212" y="1693939"/>
            <a:ext cx="444352" cy="261610"/>
          </a:xfrm>
          <a:prstGeom prst="rect">
            <a:avLst/>
          </a:prstGeom>
          <a:noFill/>
        </p:spPr>
        <p:txBody>
          <a:bodyPr wrap="none" rtlCol="0">
            <a:spAutoFit/>
          </a:bodyPr>
          <a:lstStyle/>
          <a:p>
            <a:r>
              <a:rPr lang="en-GB" sz="1100" dirty="0"/>
              <a:t>High</a:t>
            </a:r>
          </a:p>
        </p:txBody>
      </p:sp>
      <p:sp>
        <p:nvSpPr>
          <p:cNvPr id="54" name="TextBox 53">
            <a:extLst>
              <a:ext uri="{FF2B5EF4-FFF2-40B4-BE49-F238E27FC236}">
                <a16:creationId xmlns:a16="http://schemas.microsoft.com/office/drawing/2014/main" id="{FE1DD710-8B48-4CE2-BBCA-E94779DEA467}"/>
              </a:ext>
            </a:extLst>
          </p:cNvPr>
          <p:cNvSpPr txBox="1"/>
          <p:nvPr/>
        </p:nvSpPr>
        <p:spPr>
          <a:xfrm>
            <a:off x="5131408" y="5067409"/>
            <a:ext cx="418704" cy="261610"/>
          </a:xfrm>
          <a:prstGeom prst="rect">
            <a:avLst/>
          </a:prstGeom>
          <a:noFill/>
        </p:spPr>
        <p:txBody>
          <a:bodyPr wrap="none" rtlCol="0">
            <a:spAutoFit/>
          </a:bodyPr>
          <a:lstStyle/>
          <a:p>
            <a:r>
              <a:rPr lang="en-GB" sz="1100" dirty="0"/>
              <a:t>Low</a:t>
            </a:r>
          </a:p>
        </p:txBody>
      </p:sp>
      <p:sp>
        <p:nvSpPr>
          <p:cNvPr id="55" name="TextBox 54">
            <a:extLst>
              <a:ext uri="{FF2B5EF4-FFF2-40B4-BE49-F238E27FC236}">
                <a16:creationId xmlns:a16="http://schemas.microsoft.com/office/drawing/2014/main" id="{CA5762FD-9DF7-4D08-B0D0-482A1DDB7180}"/>
              </a:ext>
            </a:extLst>
          </p:cNvPr>
          <p:cNvSpPr txBox="1"/>
          <p:nvPr/>
        </p:nvSpPr>
        <p:spPr>
          <a:xfrm>
            <a:off x="9346326" y="5036982"/>
            <a:ext cx="444352" cy="261610"/>
          </a:xfrm>
          <a:prstGeom prst="rect">
            <a:avLst/>
          </a:prstGeom>
          <a:noFill/>
        </p:spPr>
        <p:txBody>
          <a:bodyPr wrap="none" rtlCol="0">
            <a:spAutoFit/>
          </a:bodyPr>
          <a:lstStyle/>
          <a:p>
            <a:r>
              <a:rPr lang="en-GB" sz="1100" dirty="0"/>
              <a:t>High</a:t>
            </a:r>
          </a:p>
        </p:txBody>
      </p:sp>
      <p:sp>
        <p:nvSpPr>
          <p:cNvPr id="56" name="TextBox 55">
            <a:extLst>
              <a:ext uri="{FF2B5EF4-FFF2-40B4-BE49-F238E27FC236}">
                <a16:creationId xmlns:a16="http://schemas.microsoft.com/office/drawing/2014/main" id="{0993B519-8852-4E14-B2C5-80A10BA33757}"/>
              </a:ext>
            </a:extLst>
          </p:cNvPr>
          <p:cNvSpPr txBox="1"/>
          <p:nvPr/>
        </p:nvSpPr>
        <p:spPr>
          <a:xfrm rot="16200000">
            <a:off x="5020131" y="1698291"/>
            <a:ext cx="444352" cy="261610"/>
          </a:xfrm>
          <a:prstGeom prst="rect">
            <a:avLst/>
          </a:prstGeom>
          <a:noFill/>
        </p:spPr>
        <p:txBody>
          <a:bodyPr wrap="none" rtlCol="0">
            <a:spAutoFit/>
          </a:bodyPr>
          <a:lstStyle/>
          <a:p>
            <a:r>
              <a:rPr lang="en-GB" sz="1100" dirty="0"/>
              <a:t>High</a:t>
            </a:r>
          </a:p>
        </p:txBody>
      </p:sp>
      <p:sp>
        <p:nvSpPr>
          <p:cNvPr id="57" name="Rectangle 56">
            <a:extLst>
              <a:ext uri="{FF2B5EF4-FFF2-40B4-BE49-F238E27FC236}">
                <a16:creationId xmlns:a16="http://schemas.microsoft.com/office/drawing/2014/main" id="{62E27BA1-3EC0-46C0-9B62-91341DDE9023}"/>
              </a:ext>
            </a:extLst>
          </p:cNvPr>
          <p:cNvSpPr/>
          <p:nvPr/>
        </p:nvSpPr>
        <p:spPr>
          <a:xfrm>
            <a:off x="397901" y="1721928"/>
            <a:ext cx="1636121" cy="276999"/>
          </a:xfrm>
          <a:prstGeom prst="rect">
            <a:avLst/>
          </a:prstGeom>
          <a:ln>
            <a:noFill/>
          </a:ln>
        </p:spPr>
        <p:txBody>
          <a:bodyPr wrap="square">
            <a:spAutoFit/>
          </a:bodyPr>
          <a:lstStyle/>
          <a:p>
            <a:pPr algn="ctr"/>
            <a:r>
              <a:rPr lang="en-GB" sz="1200" b="1" i="1" dirty="0">
                <a:solidFill>
                  <a:schemeClr val="accent5"/>
                </a:solidFill>
              </a:rPr>
              <a:t>Growth Potential</a:t>
            </a:r>
          </a:p>
        </p:txBody>
      </p:sp>
      <p:sp>
        <p:nvSpPr>
          <p:cNvPr id="58" name="Rectangle 57">
            <a:extLst>
              <a:ext uri="{FF2B5EF4-FFF2-40B4-BE49-F238E27FC236}">
                <a16:creationId xmlns:a16="http://schemas.microsoft.com/office/drawing/2014/main" id="{BD84083F-3380-4819-A481-0F5198C10F73}"/>
              </a:ext>
            </a:extLst>
          </p:cNvPr>
          <p:cNvSpPr/>
          <p:nvPr/>
        </p:nvSpPr>
        <p:spPr>
          <a:xfrm>
            <a:off x="3555667" y="3099074"/>
            <a:ext cx="1636121" cy="276999"/>
          </a:xfrm>
          <a:prstGeom prst="rect">
            <a:avLst/>
          </a:prstGeom>
          <a:ln>
            <a:noFill/>
          </a:ln>
        </p:spPr>
        <p:txBody>
          <a:bodyPr wrap="square">
            <a:spAutoFit/>
          </a:bodyPr>
          <a:lstStyle/>
          <a:p>
            <a:pPr algn="ctr"/>
            <a:r>
              <a:rPr lang="en-GB" sz="1200" b="1" i="1" dirty="0">
                <a:solidFill>
                  <a:schemeClr val="accent5"/>
                </a:solidFill>
              </a:rPr>
              <a:t>Established</a:t>
            </a:r>
          </a:p>
        </p:txBody>
      </p:sp>
      <p:sp>
        <p:nvSpPr>
          <p:cNvPr id="59" name="Rectangle 58">
            <a:extLst>
              <a:ext uri="{FF2B5EF4-FFF2-40B4-BE49-F238E27FC236}">
                <a16:creationId xmlns:a16="http://schemas.microsoft.com/office/drawing/2014/main" id="{C40A8F61-5DB2-464B-BF9F-7351DCFCA28C}"/>
              </a:ext>
            </a:extLst>
          </p:cNvPr>
          <p:cNvSpPr/>
          <p:nvPr/>
        </p:nvSpPr>
        <p:spPr>
          <a:xfrm>
            <a:off x="1558751" y="4786058"/>
            <a:ext cx="1636121" cy="276999"/>
          </a:xfrm>
          <a:prstGeom prst="rect">
            <a:avLst/>
          </a:prstGeom>
          <a:ln>
            <a:noFill/>
          </a:ln>
        </p:spPr>
        <p:txBody>
          <a:bodyPr wrap="square">
            <a:spAutoFit/>
          </a:bodyPr>
          <a:lstStyle/>
          <a:p>
            <a:pPr algn="ctr"/>
            <a:r>
              <a:rPr lang="en-GB" sz="1200" b="1" i="1" dirty="0">
                <a:solidFill>
                  <a:schemeClr val="accent5"/>
                </a:solidFill>
              </a:rPr>
              <a:t>Niche</a:t>
            </a:r>
          </a:p>
        </p:txBody>
      </p:sp>
      <p:sp>
        <p:nvSpPr>
          <p:cNvPr id="60" name="TextBox 59">
            <a:extLst>
              <a:ext uri="{FF2B5EF4-FFF2-40B4-BE49-F238E27FC236}">
                <a16:creationId xmlns:a16="http://schemas.microsoft.com/office/drawing/2014/main" id="{AD8317C1-1D47-490F-A874-CEF138BAD3AE}"/>
              </a:ext>
            </a:extLst>
          </p:cNvPr>
          <p:cNvSpPr txBox="1"/>
          <p:nvPr/>
        </p:nvSpPr>
        <p:spPr>
          <a:xfrm>
            <a:off x="6493670" y="1387286"/>
            <a:ext cx="2146641" cy="307777"/>
          </a:xfrm>
          <a:prstGeom prst="rect">
            <a:avLst/>
          </a:prstGeom>
          <a:noFill/>
        </p:spPr>
        <p:txBody>
          <a:bodyPr wrap="square" rtlCol="0">
            <a:spAutoFit/>
          </a:bodyPr>
          <a:lstStyle/>
          <a:p>
            <a:r>
              <a:rPr lang="en-GB" sz="1400" b="1" u="sng" dirty="0"/>
              <a:t>Domestic</a:t>
            </a:r>
            <a:r>
              <a:rPr lang="en-GB" sz="1400" b="1" dirty="0"/>
              <a:t> Market Interest </a:t>
            </a:r>
            <a:endParaRPr lang="en-GB" sz="1400" b="1" u="sng" dirty="0"/>
          </a:p>
        </p:txBody>
      </p:sp>
      <p:sp>
        <p:nvSpPr>
          <p:cNvPr id="61" name="Rectangle 60">
            <a:extLst>
              <a:ext uri="{FF2B5EF4-FFF2-40B4-BE49-F238E27FC236}">
                <a16:creationId xmlns:a16="http://schemas.microsoft.com/office/drawing/2014/main" id="{2343EA81-ACF6-4D85-9D2F-CFF364E4D6CF}"/>
              </a:ext>
            </a:extLst>
          </p:cNvPr>
          <p:cNvSpPr/>
          <p:nvPr/>
        </p:nvSpPr>
        <p:spPr>
          <a:xfrm>
            <a:off x="5166233" y="1665034"/>
            <a:ext cx="1636121" cy="276999"/>
          </a:xfrm>
          <a:prstGeom prst="rect">
            <a:avLst/>
          </a:prstGeom>
          <a:ln>
            <a:noFill/>
          </a:ln>
        </p:spPr>
        <p:txBody>
          <a:bodyPr wrap="square">
            <a:spAutoFit/>
          </a:bodyPr>
          <a:lstStyle/>
          <a:p>
            <a:pPr algn="ctr"/>
            <a:r>
              <a:rPr lang="en-GB" sz="1200" b="1" i="1" dirty="0">
                <a:solidFill>
                  <a:schemeClr val="accent5"/>
                </a:solidFill>
              </a:rPr>
              <a:t>Growth Potential</a:t>
            </a:r>
          </a:p>
        </p:txBody>
      </p:sp>
      <p:sp>
        <p:nvSpPr>
          <p:cNvPr id="82" name="Rectangle 81">
            <a:extLst>
              <a:ext uri="{FF2B5EF4-FFF2-40B4-BE49-F238E27FC236}">
                <a16:creationId xmlns:a16="http://schemas.microsoft.com/office/drawing/2014/main" id="{F14039F1-C531-4AD8-A380-98886DCD5A86}"/>
              </a:ext>
            </a:extLst>
          </p:cNvPr>
          <p:cNvSpPr/>
          <p:nvPr/>
        </p:nvSpPr>
        <p:spPr>
          <a:xfrm>
            <a:off x="8435017" y="1652886"/>
            <a:ext cx="1636121" cy="276999"/>
          </a:xfrm>
          <a:prstGeom prst="rect">
            <a:avLst/>
          </a:prstGeom>
          <a:ln>
            <a:noFill/>
          </a:ln>
        </p:spPr>
        <p:txBody>
          <a:bodyPr wrap="square">
            <a:spAutoFit/>
          </a:bodyPr>
          <a:lstStyle/>
          <a:p>
            <a:pPr algn="ctr"/>
            <a:r>
              <a:rPr lang="en-GB" sz="1200" b="1" i="1" dirty="0">
                <a:solidFill>
                  <a:schemeClr val="accent5"/>
                </a:solidFill>
              </a:rPr>
              <a:t>Established</a:t>
            </a:r>
          </a:p>
        </p:txBody>
      </p:sp>
      <p:sp>
        <p:nvSpPr>
          <p:cNvPr id="84" name="Rectangle 83">
            <a:extLst>
              <a:ext uri="{FF2B5EF4-FFF2-40B4-BE49-F238E27FC236}">
                <a16:creationId xmlns:a16="http://schemas.microsoft.com/office/drawing/2014/main" id="{BA61B348-F5B3-49DD-A405-0135BD73020D}"/>
              </a:ext>
            </a:extLst>
          </p:cNvPr>
          <p:cNvSpPr/>
          <p:nvPr/>
        </p:nvSpPr>
        <p:spPr>
          <a:xfrm>
            <a:off x="4854872" y="4781640"/>
            <a:ext cx="1636121" cy="276999"/>
          </a:xfrm>
          <a:prstGeom prst="rect">
            <a:avLst/>
          </a:prstGeom>
          <a:ln>
            <a:noFill/>
          </a:ln>
        </p:spPr>
        <p:txBody>
          <a:bodyPr wrap="square">
            <a:spAutoFit/>
          </a:bodyPr>
          <a:lstStyle/>
          <a:p>
            <a:pPr algn="ctr"/>
            <a:r>
              <a:rPr lang="en-GB" sz="1200" b="1" i="1" dirty="0">
                <a:solidFill>
                  <a:schemeClr val="accent5"/>
                </a:solidFill>
              </a:rPr>
              <a:t>Niche</a:t>
            </a:r>
          </a:p>
        </p:txBody>
      </p:sp>
      <p:sp>
        <p:nvSpPr>
          <p:cNvPr id="85" name="Title 1">
            <a:extLst>
              <a:ext uri="{FF2B5EF4-FFF2-40B4-BE49-F238E27FC236}">
                <a16:creationId xmlns:a16="http://schemas.microsoft.com/office/drawing/2014/main" id="{EFC3F9D4-6AF5-4A84-9424-D81A7A375210}"/>
              </a:ext>
            </a:extLst>
          </p:cNvPr>
          <p:cNvSpPr txBox="1">
            <a:spLocks/>
          </p:cNvSpPr>
          <p:nvPr/>
        </p:nvSpPr>
        <p:spPr>
          <a:xfrm>
            <a:off x="156862" y="110696"/>
            <a:ext cx="9429307" cy="54794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pPr defTabSz="457200">
              <a:lnSpc>
                <a:spcPct val="100000"/>
              </a:lnSpc>
              <a:spcBef>
                <a:spcPts val="0"/>
              </a:spcBef>
            </a:pPr>
            <a:r>
              <a:rPr lang="en-GB" dirty="0"/>
              <a:t>Maturity versus ‘newness’ of experiential activities</a:t>
            </a:r>
          </a:p>
        </p:txBody>
      </p:sp>
      <p:sp>
        <p:nvSpPr>
          <p:cNvPr id="35" name="Slide Number Placeholder 5">
            <a:extLst>
              <a:ext uri="{FF2B5EF4-FFF2-40B4-BE49-F238E27FC236}">
                <a16:creationId xmlns:a16="http://schemas.microsoft.com/office/drawing/2014/main" id="{930052CA-5714-4F5A-A417-5B0317ED04B2}"/>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945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4" name="Table 23">
            <a:extLst>
              <a:ext uri="{FF2B5EF4-FFF2-40B4-BE49-F238E27FC236}">
                <a16:creationId xmlns:a16="http://schemas.microsoft.com/office/drawing/2014/main" id="{3E314488-B7E8-41AB-A0D6-7EB127859DF1}"/>
              </a:ext>
            </a:extLst>
          </p:cNvPr>
          <p:cNvGraphicFramePr>
            <a:graphicFrameLocks noGrp="1"/>
          </p:cNvGraphicFramePr>
          <p:nvPr>
            <p:extLst>
              <p:ext uri="{D42A27DB-BD31-4B8C-83A1-F6EECF244321}">
                <p14:modId xmlns:p14="http://schemas.microsoft.com/office/powerpoint/2010/main" val="1358109376"/>
              </p:ext>
            </p:extLst>
          </p:nvPr>
        </p:nvGraphicFramePr>
        <p:xfrm>
          <a:off x="5226" y="1411658"/>
          <a:ext cx="9822386" cy="4361821"/>
        </p:xfrm>
        <a:graphic>
          <a:graphicData uri="http://schemas.openxmlformats.org/drawingml/2006/table">
            <a:tbl>
              <a:tblPr firstRow="1" bandRow="1">
                <a:tableStyleId>{5C22544A-7EE6-4342-B048-85BDC9FD1C3A}</a:tableStyleId>
              </a:tblPr>
              <a:tblGrid>
                <a:gridCol w="7562523">
                  <a:extLst>
                    <a:ext uri="{9D8B030D-6E8A-4147-A177-3AD203B41FA5}">
                      <a16:colId xmlns:a16="http://schemas.microsoft.com/office/drawing/2014/main" val="219639565"/>
                    </a:ext>
                  </a:extLst>
                </a:gridCol>
                <a:gridCol w="2259863">
                  <a:extLst>
                    <a:ext uri="{9D8B030D-6E8A-4147-A177-3AD203B41FA5}">
                      <a16:colId xmlns:a16="http://schemas.microsoft.com/office/drawing/2014/main" val="147130133"/>
                    </a:ext>
                  </a:extLst>
                </a:gridCol>
              </a:tblGrid>
              <a:tr h="4361821">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2" name="Title 1">
            <a:extLst>
              <a:ext uri="{FF2B5EF4-FFF2-40B4-BE49-F238E27FC236}">
                <a16:creationId xmlns:a16="http://schemas.microsoft.com/office/drawing/2014/main" id="{CC208BB2-B957-4057-AC66-F905B45C42B0}"/>
              </a:ext>
            </a:extLst>
          </p:cNvPr>
          <p:cNvSpPr>
            <a:spLocks noGrp="1"/>
          </p:cNvSpPr>
          <p:nvPr>
            <p:ph type="title"/>
          </p:nvPr>
        </p:nvSpPr>
        <p:spPr>
          <a:xfrm>
            <a:off x="83614" y="-86966"/>
            <a:ext cx="9121345" cy="904000"/>
          </a:xfrm>
        </p:spPr>
        <p:txBody>
          <a:bodyPr/>
          <a:lstStyle/>
          <a:p>
            <a:r>
              <a:rPr lang="en-GB" dirty="0"/>
              <a:t>The role of experiences in driving holiday decisions: </a:t>
            </a:r>
            <a:r>
              <a:rPr lang="en-GB" u="sng" dirty="0"/>
              <a:t>1. The decision to go on holiday</a:t>
            </a:r>
          </a:p>
        </p:txBody>
      </p:sp>
      <p:sp>
        <p:nvSpPr>
          <p:cNvPr id="3" name="Slide Number Placeholder 2">
            <a:extLst>
              <a:ext uri="{FF2B5EF4-FFF2-40B4-BE49-F238E27FC236}">
                <a16:creationId xmlns:a16="http://schemas.microsoft.com/office/drawing/2014/main" id="{CCD12755-5A8E-4788-8220-7EFD5140616B}"/>
              </a:ext>
            </a:extLst>
          </p:cNvPr>
          <p:cNvSpPr>
            <a:spLocks noGrp="1"/>
          </p:cNvSpPr>
          <p:nvPr>
            <p:ph type="sldNum" sz="quarter" idx="12"/>
          </p:nvPr>
        </p:nvSpPr>
        <p:spPr/>
        <p:txBody>
          <a:bodyPr/>
          <a:lstStyle/>
          <a:p>
            <a:fld id="{65C4E51C-5B21-47ED-87F9-7CEAAA8B3069}" type="slidenum">
              <a:rPr lang="en-GB" smtClean="0"/>
              <a:pPr/>
              <a:t>13</a:t>
            </a:fld>
            <a:endParaRPr lang="en-GB"/>
          </a:p>
        </p:txBody>
      </p:sp>
      <p:sp>
        <p:nvSpPr>
          <p:cNvPr id="9" name="Rectangle 8">
            <a:extLst>
              <a:ext uri="{FF2B5EF4-FFF2-40B4-BE49-F238E27FC236}">
                <a16:creationId xmlns:a16="http://schemas.microsoft.com/office/drawing/2014/main" id="{25B2B3C9-27A8-44EF-82C1-C052619C2520}"/>
              </a:ext>
            </a:extLst>
          </p:cNvPr>
          <p:cNvSpPr/>
          <p:nvPr/>
        </p:nvSpPr>
        <p:spPr>
          <a:xfrm>
            <a:off x="466604" y="1703522"/>
            <a:ext cx="3335031" cy="628650"/>
          </a:xfrm>
          <a:prstGeom prst="rect">
            <a:avLst/>
          </a:prstGeom>
          <a:solidFill>
            <a:schemeClr val="accent4">
              <a:lumMod val="75000"/>
              <a:alpha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Experiences </a:t>
            </a:r>
            <a:r>
              <a:rPr lang="en-GB" sz="1400" b="1" dirty="0">
                <a:solidFill>
                  <a:schemeClr val="bg1"/>
                </a:solidFill>
              </a:rPr>
              <a:t>Most</a:t>
            </a:r>
            <a:r>
              <a:rPr lang="en-GB" sz="1400" dirty="0">
                <a:solidFill>
                  <a:schemeClr val="bg1"/>
                </a:solidFill>
              </a:rPr>
              <a:t> likely to drive the decision to go on an </a:t>
            </a:r>
            <a:r>
              <a:rPr lang="en-GB" sz="1400" b="1" dirty="0">
                <a:solidFill>
                  <a:schemeClr val="bg1"/>
                </a:solidFill>
              </a:rPr>
              <a:t>International</a:t>
            </a:r>
            <a:r>
              <a:rPr lang="en-GB" sz="1400" dirty="0">
                <a:solidFill>
                  <a:schemeClr val="bg1"/>
                </a:solidFill>
              </a:rPr>
              <a:t> holiday</a:t>
            </a:r>
          </a:p>
        </p:txBody>
      </p:sp>
      <p:sp>
        <p:nvSpPr>
          <p:cNvPr id="10" name="Rectangle 9">
            <a:extLst>
              <a:ext uri="{FF2B5EF4-FFF2-40B4-BE49-F238E27FC236}">
                <a16:creationId xmlns:a16="http://schemas.microsoft.com/office/drawing/2014/main" id="{044EA200-D304-4C21-9F61-E350E94F5E45}"/>
              </a:ext>
            </a:extLst>
          </p:cNvPr>
          <p:cNvSpPr/>
          <p:nvPr/>
        </p:nvSpPr>
        <p:spPr>
          <a:xfrm>
            <a:off x="3912719" y="1699516"/>
            <a:ext cx="3335032" cy="628650"/>
          </a:xfrm>
          <a:prstGeom prst="rect">
            <a:avLst/>
          </a:prstGeom>
          <a:solidFill>
            <a:schemeClr val="accent4">
              <a:lumMod val="75000"/>
              <a:alpha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Experiences Most likely to drive the decision to go on a </a:t>
            </a:r>
            <a:r>
              <a:rPr lang="en-GB" sz="1400" b="1" dirty="0">
                <a:solidFill>
                  <a:schemeClr val="bg1"/>
                </a:solidFill>
              </a:rPr>
              <a:t>Domestic</a:t>
            </a:r>
            <a:r>
              <a:rPr lang="en-GB" sz="1400" dirty="0">
                <a:solidFill>
                  <a:schemeClr val="bg1"/>
                </a:solidFill>
              </a:rPr>
              <a:t> holiday</a:t>
            </a:r>
          </a:p>
        </p:txBody>
      </p:sp>
      <p:sp>
        <p:nvSpPr>
          <p:cNvPr id="11" name="Slide Number Placeholder 3">
            <a:extLst>
              <a:ext uri="{FF2B5EF4-FFF2-40B4-BE49-F238E27FC236}">
                <a16:creationId xmlns:a16="http://schemas.microsoft.com/office/drawing/2014/main" id="{A7D0E109-2988-4462-8D52-0A4EBE4769FC}"/>
              </a:ext>
            </a:extLst>
          </p:cNvPr>
          <p:cNvSpPr txBox="1">
            <a:spLocks/>
          </p:cNvSpPr>
          <p:nvPr/>
        </p:nvSpPr>
        <p:spPr>
          <a:xfrm>
            <a:off x="1041988" y="6142571"/>
            <a:ext cx="729024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00" dirty="0">
                <a:solidFill>
                  <a:schemeClr val="bg1">
                    <a:lumMod val="50000"/>
                  </a:schemeClr>
                </a:solidFill>
              </a:rPr>
              <a:t>Question:B10. </a:t>
            </a:r>
            <a:r>
              <a:rPr lang="en-GB" sz="1000" dirty="0">
                <a:solidFill>
                  <a:schemeClr val="bg1">
                    <a:lumMod val="50000"/>
                  </a:schemeClr>
                </a:solidFill>
              </a:rPr>
              <a:t>Which of the following statements best describes the level of influence the experience would / did have on your decision to go on holiday (International: overseas - any destination, Domestic: holiday in England)?</a:t>
            </a:r>
            <a:r>
              <a:rPr lang="en-AU" sz="1000" dirty="0">
                <a:solidFill>
                  <a:schemeClr val="bg1">
                    <a:lumMod val="50000"/>
                  </a:schemeClr>
                </a:solidFill>
              </a:rPr>
              <a:t> </a:t>
            </a:r>
          </a:p>
        </p:txBody>
      </p:sp>
      <p:sp>
        <p:nvSpPr>
          <p:cNvPr id="12" name="Rectangle 11">
            <a:extLst>
              <a:ext uri="{FF2B5EF4-FFF2-40B4-BE49-F238E27FC236}">
                <a16:creationId xmlns:a16="http://schemas.microsoft.com/office/drawing/2014/main" id="{04385C47-277E-4821-ADAE-29060BB3821B}"/>
              </a:ext>
            </a:extLst>
          </p:cNvPr>
          <p:cNvSpPr/>
          <p:nvPr/>
        </p:nvSpPr>
        <p:spPr>
          <a:xfrm>
            <a:off x="466601" y="2348528"/>
            <a:ext cx="3335032" cy="120411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Guided Nature Experience		26%</a:t>
            </a:r>
          </a:p>
          <a:p>
            <a:r>
              <a:rPr lang="en-GB" sz="1400" dirty="0">
                <a:solidFill>
                  <a:schemeClr val="tx1"/>
                </a:solidFill>
              </a:rPr>
              <a:t>Volunteering or Working Holiday	26%</a:t>
            </a:r>
          </a:p>
          <a:p>
            <a:r>
              <a:rPr lang="en-GB" sz="1400" dirty="0">
                <a:solidFill>
                  <a:schemeClr val="tx1"/>
                </a:solidFill>
              </a:rPr>
              <a:t>Remote Wellness Retreat			24%</a:t>
            </a:r>
          </a:p>
          <a:p>
            <a:r>
              <a:rPr lang="en-GB" sz="1400" dirty="0">
                <a:solidFill>
                  <a:schemeClr val="tx1"/>
                </a:solidFill>
              </a:rPr>
              <a:t>Shadowing Experience			20%</a:t>
            </a:r>
            <a:endParaRPr lang="en-GB" sz="1400" dirty="0">
              <a:solidFill>
                <a:schemeClr val="bg1"/>
              </a:solidFill>
            </a:endParaRPr>
          </a:p>
        </p:txBody>
      </p:sp>
      <p:sp>
        <p:nvSpPr>
          <p:cNvPr id="13" name="Rectangle 12">
            <a:extLst>
              <a:ext uri="{FF2B5EF4-FFF2-40B4-BE49-F238E27FC236}">
                <a16:creationId xmlns:a16="http://schemas.microsoft.com/office/drawing/2014/main" id="{509D1915-5EEB-4959-AF01-11795984E3D2}"/>
              </a:ext>
            </a:extLst>
          </p:cNvPr>
          <p:cNvSpPr/>
          <p:nvPr/>
        </p:nvSpPr>
        <p:spPr>
          <a:xfrm>
            <a:off x="3912719" y="2328166"/>
            <a:ext cx="3335032" cy="120411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Remote Wellness Retreat			29%</a:t>
            </a:r>
          </a:p>
          <a:p>
            <a:r>
              <a:rPr lang="en-GB" sz="1400" dirty="0">
                <a:solidFill>
                  <a:schemeClr val="tx1"/>
                </a:solidFill>
              </a:rPr>
              <a:t>Volunteering or Working Holiday	22%</a:t>
            </a:r>
          </a:p>
          <a:p>
            <a:r>
              <a:rPr lang="en-GB" sz="1400" dirty="0">
                <a:solidFill>
                  <a:schemeClr val="tx1"/>
                </a:solidFill>
              </a:rPr>
              <a:t>Yoga Experience				21%</a:t>
            </a:r>
          </a:p>
          <a:p>
            <a:r>
              <a:rPr lang="en-GB" sz="1400" dirty="0">
                <a:solidFill>
                  <a:schemeClr val="tx1"/>
                </a:solidFill>
              </a:rPr>
              <a:t>Guided Fishing Experience		20%</a:t>
            </a:r>
            <a:endParaRPr lang="en-GB" sz="1400" dirty="0">
              <a:solidFill>
                <a:schemeClr val="bg1"/>
              </a:solidFill>
            </a:endParaRPr>
          </a:p>
        </p:txBody>
      </p:sp>
      <p:sp>
        <p:nvSpPr>
          <p:cNvPr id="14" name="Rectangle 13">
            <a:extLst>
              <a:ext uri="{FF2B5EF4-FFF2-40B4-BE49-F238E27FC236}">
                <a16:creationId xmlns:a16="http://schemas.microsoft.com/office/drawing/2014/main" id="{B9BADE10-A21C-4445-A3EB-119B313B3F5E}"/>
              </a:ext>
            </a:extLst>
          </p:cNvPr>
          <p:cNvSpPr/>
          <p:nvPr/>
        </p:nvSpPr>
        <p:spPr>
          <a:xfrm>
            <a:off x="466602" y="3718962"/>
            <a:ext cx="3335031" cy="628650"/>
          </a:xfrm>
          <a:prstGeom prst="rect">
            <a:avLst/>
          </a:prstGeom>
          <a:solidFill>
            <a:srgbClr val="FF7C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Experiences </a:t>
            </a:r>
            <a:r>
              <a:rPr lang="en-GB" sz="1400" b="1" dirty="0">
                <a:solidFill>
                  <a:schemeClr val="bg1"/>
                </a:solidFill>
              </a:rPr>
              <a:t>Least</a:t>
            </a:r>
            <a:r>
              <a:rPr lang="en-GB" sz="1400" dirty="0">
                <a:solidFill>
                  <a:schemeClr val="bg1"/>
                </a:solidFill>
              </a:rPr>
              <a:t> likely to drive the decision to go on an </a:t>
            </a:r>
            <a:r>
              <a:rPr lang="en-GB" sz="1400" b="1" dirty="0">
                <a:solidFill>
                  <a:schemeClr val="bg1"/>
                </a:solidFill>
              </a:rPr>
              <a:t>International</a:t>
            </a:r>
            <a:r>
              <a:rPr lang="en-GB" sz="1400" dirty="0">
                <a:solidFill>
                  <a:schemeClr val="bg1"/>
                </a:solidFill>
              </a:rPr>
              <a:t> holiday</a:t>
            </a:r>
          </a:p>
        </p:txBody>
      </p:sp>
      <p:sp>
        <p:nvSpPr>
          <p:cNvPr id="15" name="Rectangle 14">
            <a:extLst>
              <a:ext uri="{FF2B5EF4-FFF2-40B4-BE49-F238E27FC236}">
                <a16:creationId xmlns:a16="http://schemas.microsoft.com/office/drawing/2014/main" id="{84733646-5190-447E-AC94-6E8E6A0540FA}"/>
              </a:ext>
            </a:extLst>
          </p:cNvPr>
          <p:cNvSpPr/>
          <p:nvPr/>
        </p:nvSpPr>
        <p:spPr>
          <a:xfrm>
            <a:off x="466603" y="4364682"/>
            <a:ext cx="3335032" cy="10705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600" dirty="0">
              <a:solidFill>
                <a:schemeClr val="tx1"/>
              </a:solidFill>
            </a:endParaRPr>
          </a:p>
          <a:p>
            <a:r>
              <a:rPr lang="en-GB" sz="1400" dirty="0">
                <a:solidFill>
                  <a:schemeClr val="tx1"/>
                </a:solidFill>
              </a:rPr>
              <a:t>Distillery or Brewery Tour		9%</a:t>
            </a:r>
          </a:p>
          <a:p>
            <a:r>
              <a:rPr lang="en-GB" sz="1400" dirty="0">
                <a:solidFill>
                  <a:schemeClr val="tx1"/>
                </a:solidFill>
              </a:rPr>
              <a:t>Chocolate Making Class			9%</a:t>
            </a:r>
          </a:p>
          <a:p>
            <a:r>
              <a:rPr lang="en-GB" sz="1400" dirty="0">
                <a:solidFill>
                  <a:schemeClr val="tx1"/>
                </a:solidFill>
              </a:rPr>
              <a:t>Cookery Class				10%</a:t>
            </a:r>
            <a:endParaRPr lang="en-GB" sz="1400" dirty="0">
              <a:solidFill>
                <a:schemeClr val="bg1"/>
              </a:solidFill>
            </a:endParaRPr>
          </a:p>
        </p:txBody>
      </p:sp>
      <p:sp>
        <p:nvSpPr>
          <p:cNvPr id="16" name="Rectangle 15">
            <a:extLst>
              <a:ext uri="{FF2B5EF4-FFF2-40B4-BE49-F238E27FC236}">
                <a16:creationId xmlns:a16="http://schemas.microsoft.com/office/drawing/2014/main" id="{62416105-F745-4141-9DFF-94B3FCDD2E77}"/>
              </a:ext>
            </a:extLst>
          </p:cNvPr>
          <p:cNvSpPr/>
          <p:nvPr/>
        </p:nvSpPr>
        <p:spPr>
          <a:xfrm>
            <a:off x="3898458" y="3718916"/>
            <a:ext cx="3335031" cy="628650"/>
          </a:xfrm>
          <a:prstGeom prst="rect">
            <a:avLst/>
          </a:prstGeom>
          <a:solidFill>
            <a:srgbClr val="FF7C8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Experiences </a:t>
            </a:r>
            <a:r>
              <a:rPr lang="en-GB" sz="1400" b="1" dirty="0">
                <a:solidFill>
                  <a:schemeClr val="bg1"/>
                </a:solidFill>
              </a:rPr>
              <a:t>Least</a:t>
            </a:r>
            <a:r>
              <a:rPr lang="en-GB" sz="1400" dirty="0">
                <a:solidFill>
                  <a:schemeClr val="bg1"/>
                </a:solidFill>
              </a:rPr>
              <a:t> likely to drive the decision to go on a </a:t>
            </a:r>
            <a:r>
              <a:rPr lang="en-GB" sz="1400" b="1" dirty="0">
                <a:solidFill>
                  <a:schemeClr val="bg1"/>
                </a:solidFill>
              </a:rPr>
              <a:t>Domestic</a:t>
            </a:r>
            <a:r>
              <a:rPr lang="en-GB" sz="1400" dirty="0">
                <a:solidFill>
                  <a:schemeClr val="bg1"/>
                </a:solidFill>
              </a:rPr>
              <a:t> holiday</a:t>
            </a:r>
          </a:p>
        </p:txBody>
      </p:sp>
      <p:sp>
        <p:nvSpPr>
          <p:cNvPr id="17" name="Rectangle 16">
            <a:extLst>
              <a:ext uri="{FF2B5EF4-FFF2-40B4-BE49-F238E27FC236}">
                <a16:creationId xmlns:a16="http://schemas.microsoft.com/office/drawing/2014/main" id="{7732FED0-F524-421A-8D47-E806EDE8ADA5}"/>
              </a:ext>
            </a:extLst>
          </p:cNvPr>
          <p:cNvSpPr/>
          <p:nvPr/>
        </p:nvSpPr>
        <p:spPr>
          <a:xfrm>
            <a:off x="3898459" y="4364636"/>
            <a:ext cx="3335032" cy="10705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600" dirty="0">
              <a:solidFill>
                <a:schemeClr val="tx1"/>
              </a:solidFill>
            </a:endParaRPr>
          </a:p>
          <a:p>
            <a:r>
              <a:rPr lang="en-GB" sz="1400" dirty="0">
                <a:solidFill>
                  <a:schemeClr val="tx1"/>
                </a:solidFill>
              </a:rPr>
              <a:t>Distillery or Brewery Tour		6%</a:t>
            </a:r>
          </a:p>
          <a:p>
            <a:r>
              <a:rPr lang="en-GB" sz="1400" dirty="0">
                <a:solidFill>
                  <a:schemeClr val="tx1"/>
                </a:solidFill>
              </a:rPr>
              <a:t>Vineyard Tour &amp; Tasting			6%</a:t>
            </a:r>
          </a:p>
          <a:p>
            <a:r>
              <a:rPr lang="en-GB" sz="1400" dirty="0">
                <a:solidFill>
                  <a:schemeClr val="tx1"/>
                </a:solidFill>
              </a:rPr>
              <a:t>Chocolate Making Class			7%</a:t>
            </a:r>
          </a:p>
          <a:p>
            <a:endParaRPr lang="en-GB" sz="1400" dirty="0">
              <a:solidFill>
                <a:schemeClr val="bg1"/>
              </a:solidFill>
            </a:endParaRPr>
          </a:p>
        </p:txBody>
      </p:sp>
      <p:pic>
        <p:nvPicPr>
          <p:cNvPr id="18" name="Picture 17">
            <a:extLst>
              <a:ext uri="{FF2B5EF4-FFF2-40B4-BE49-F238E27FC236}">
                <a16:creationId xmlns:a16="http://schemas.microsoft.com/office/drawing/2014/main" id="{F549C980-FC01-4C12-ACF7-B134C1170ADF}"/>
              </a:ext>
            </a:extLst>
          </p:cNvPr>
          <p:cNvPicPr>
            <a:picLocks noChangeAspect="1" noChangeArrowheads="1"/>
          </p:cNvPicPr>
          <p:nvPr>
            <p:custDataLst>
              <p:tags r:id="rId1"/>
            </p:custDataLst>
          </p:nvPr>
        </p:nvPicPr>
        <p:blipFill>
          <a:blip r:embed="rId4" cstate="email">
            <a:extLst>
              <a:ext uri="{28A0092B-C50C-407E-A947-70E740481C1C}">
                <a14:useLocalDpi xmlns:a14="http://schemas.microsoft.com/office/drawing/2010/main"/>
              </a:ext>
            </a:extLst>
          </a:blip>
          <a:srcRect/>
          <a:stretch>
            <a:fillRect/>
          </a:stretch>
        </p:blipFill>
        <p:spPr bwMode="gray">
          <a:xfrm>
            <a:off x="6858658" y="3296346"/>
            <a:ext cx="389093" cy="25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D505E73A-7731-49E7-B6F0-2DF1ED07D932}"/>
              </a:ext>
            </a:extLst>
          </p:cNvPr>
          <p:cNvPicPr>
            <a:picLocks noChangeAspect="1" noChangeArrowheads="1"/>
          </p:cNvPicPr>
          <p:nvPr>
            <p:custDataLst>
              <p:tags r:id="rId2"/>
            </p:custDataLst>
          </p:nvPr>
        </p:nvPicPr>
        <p:blipFill>
          <a:blip r:embed="rId4" cstate="email">
            <a:extLst>
              <a:ext uri="{28A0092B-C50C-407E-A947-70E740481C1C}">
                <a14:useLocalDpi xmlns:a14="http://schemas.microsoft.com/office/drawing/2010/main"/>
              </a:ext>
            </a:extLst>
          </a:blip>
          <a:srcRect/>
          <a:stretch>
            <a:fillRect/>
          </a:stretch>
        </p:blipFill>
        <p:spPr bwMode="gray">
          <a:xfrm>
            <a:off x="6844396" y="5175777"/>
            <a:ext cx="389093" cy="259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a:extLst>
              <a:ext uri="{FF2B5EF4-FFF2-40B4-BE49-F238E27FC236}">
                <a16:creationId xmlns:a16="http://schemas.microsoft.com/office/drawing/2014/main" id="{33E38DFF-B224-4EB0-B819-69EBC45A39C7}"/>
              </a:ext>
            </a:extLst>
          </p:cNvPr>
          <p:cNvSpPr/>
          <p:nvPr/>
        </p:nvSpPr>
        <p:spPr>
          <a:xfrm>
            <a:off x="0" y="652792"/>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A758B41-F063-49CF-AA95-CA896AA6CDC3}"/>
              </a:ext>
            </a:extLst>
          </p:cNvPr>
          <p:cNvSpPr/>
          <p:nvPr/>
        </p:nvSpPr>
        <p:spPr>
          <a:xfrm>
            <a:off x="439976" y="619013"/>
            <a:ext cx="7009793" cy="523220"/>
          </a:xfrm>
          <a:prstGeom prst="rect">
            <a:avLst/>
          </a:prstGeom>
        </p:spPr>
        <p:txBody>
          <a:bodyPr wrap="square">
            <a:spAutoFit/>
          </a:bodyPr>
          <a:lstStyle/>
          <a:p>
            <a:r>
              <a:rPr lang="en-GB" sz="1400" b="1" dirty="0">
                <a:solidFill>
                  <a:schemeClr val="accent5"/>
                </a:solidFill>
              </a:rPr>
              <a:t>Experiences are the main reason for </a:t>
            </a:r>
            <a:r>
              <a:rPr lang="en-GB" sz="2800" b="1" dirty="0">
                <a:solidFill>
                  <a:schemeClr val="accent5"/>
                </a:solidFill>
              </a:rPr>
              <a:t>1</a:t>
            </a:r>
            <a:r>
              <a:rPr lang="en-GB" sz="1400" b="1" dirty="0">
                <a:solidFill>
                  <a:schemeClr val="accent5"/>
                </a:solidFill>
              </a:rPr>
              <a:t> in </a:t>
            </a:r>
            <a:r>
              <a:rPr lang="en-GB" sz="2800" b="1" dirty="0">
                <a:solidFill>
                  <a:schemeClr val="accent5"/>
                </a:solidFill>
              </a:rPr>
              <a:t>7</a:t>
            </a:r>
            <a:r>
              <a:rPr lang="en-GB" sz="1400" b="1" dirty="0">
                <a:solidFill>
                  <a:schemeClr val="accent5"/>
                </a:solidFill>
              </a:rPr>
              <a:t> decisions to go on holiday</a:t>
            </a:r>
          </a:p>
        </p:txBody>
      </p:sp>
      <p:sp>
        <p:nvSpPr>
          <p:cNvPr id="22" name="Rectangle 21">
            <a:extLst>
              <a:ext uri="{FF2B5EF4-FFF2-40B4-BE49-F238E27FC236}">
                <a16:creationId xmlns:a16="http://schemas.microsoft.com/office/drawing/2014/main" id="{884A0822-06EB-406D-8B0F-9E533888B929}"/>
              </a:ext>
            </a:extLst>
          </p:cNvPr>
          <p:cNvSpPr/>
          <p:nvPr/>
        </p:nvSpPr>
        <p:spPr>
          <a:xfrm>
            <a:off x="7772401" y="1689753"/>
            <a:ext cx="1897584" cy="3735656"/>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b="1" dirty="0">
                <a:solidFill>
                  <a:srgbClr val="996633"/>
                </a:solidFill>
              </a:rPr>
              <a:t>Experiential activities expand &amp; develop holiday plans</a:t>
            </a:r>
            <a:endParaRPr lang="en-GB" sz="1200" b="1" dirty="0">
              <a:solidFill>
                <a:srgbClr val="996633"/>
              </a:solidFill>
            </a:endParaRPr>
          </a:p>
          <a:p>
            <a:endParaRPr lang="en-GB" sz="1200" dirty="0">
              <a:solidFill>
                <a:srgbClr val="996633"/>
              </a:solidFill>
            </a:endParaRPr>
          </a:p>
          <a:p>
            <a:r>
              <a:rPr lang="en-GB" sz="1200" dirty="0">
                <a:solidFill>
                  <a:srgbClr val="996633"/>
                </a:solidFill>
              </a:rPr>
              <a:t>Very few want experiential to be their whole trip- </a:t>
            </a:r>
            <a:r>
              <a:rPr lang="en-GB" sz="1200" b="1" dirty="0">
                <a:solidFill>
                  <a:srgbClr val="996633"/>
                </a:solidFill>
              </a:rPr>
              <a:t>it is a supplement to other activities</a:t>
            </a:r>
            <a:r>
              <a:rPr lang="en-GB" sz="1200" dirty="0">
                <a:solidFill>
                  <a:srgbClr val="996633"/>
                </a:solidFill>
              </a:rPr>
              <a:t> and so needs to fit in with other plans. </a:t>
            </a:r>
          </a:p>
          <a:p>
            <a:endParaRPr lang="en-GB" sz="1200" dirty="0">
              <a:solidFill>
                <a:srgbClr val="996633"/>
              </a:solidFill>
            </a:endParaRPr>
          </a:p>
          <a:p>
            <a:r>
              <a:rPr lang="en-GB" sz="1200" dirty="0">
                <a:solidFill>
                  <a:srgbClr val="996633"/>
                </a:solidFill>
              </a:rPr>
              <a:t>However, experiential was seen to be an </a:t>
            </a:r>
            <a:r>
              <a:rPr lang="en-GB" sz="1200" b="1" dirty="0">
                <a:solidFill>
                  <a:srgbClr val="996633"/>
                </a:solidFill>
              </a:rPr>
              <a:t>integral part of the trip</a:t>
            </a:r>
          </a:p>
          <a:p>
            <a:endParaRPr lang="en-GB" sz="1200" dirty="0">
              <a:solidFill>
                <a:srgbClr val="996633"/>
              </a:solidFill>
            </a:endParaRPr>
          </a:p>
          <a:p>
            <a:r>
              <a:rPr lang="en-GB" sz="1200" dirty="0">
                <a:solidFill>
                  <a:srgbClr val="996633"/>
                </a:solidFill>
              </a:rPr>
              <a:t>It can also have the power to </a:t>
            </a:r>
            <a:r>
              <a:rPr lang="en-GB" sz="1200" b="1" dirty="0">
                <a:solidFill>
                  <a:srgbClr val="996633"/>
                </a:solidFill>
              </a:rPr>
              <a:t>drive location choice / add new locations </a:t>
            </a:r>
            <a:r>
              <a:rPr lang="en-GB" sz="1200" dirty="0">
                <a:solidFill>
                  <a:srgbClr val="996633"/>
                </a:solidFill>
              </a:rPr>
              <a:t>into an itinerary</a:t>
            </a:r>
          </a:p>
        </p:txBody>
      </p:sp>
      <p:pic>
        <p:nvPicPr>
          <p:cNvPr id="23" name="Picture 22">
            <a:extLst>
              <a:ext uri="{FF2B5EF4-FFF2-40B4-BE49-F238E27FC236}">
                <a16:creationId xmlns:a16="http://schemas.microsoft.com/office/drawing/2014/main" id="{549A807D-D1F5-4FA8-BCE5-17C288E65C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29304" y="5011800"/>
            <a:ext cx="1078542" cy="308425"/>
          </a:xfrm>
          <a:prstGeom prst="rect">
            <a:avLst/>
          </a:prstGeom>
        </p:spPr>
      </p:pic>
      <p:sp>
        <p:nvSpPr>
          <p:cNvPr id="25" name="Slide Number Placeholder 5">
            <a:extLst>
              <a:ext uri="{FF2B5EF4-FFF2-40B4-BE49-F238E27FC236}">
                <a16:creationId xmlns:a16="http://schemas.microsoft.com/office/drawing/2014/main" id="{752BCFDA-BA2E-4C4E-B021-A8F230496091}"/>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509E199-EFC7-4871-8086-EEE037D62503}"/>
              </a:ext>
            </a:extLst>
          </p:cNvPr>
          <p:cNvSpPr txBox="1"/>
          <p:nvPr/>
        </p:nvSpPr>
        <p:spPr>
          <a:xfrm>
            <a:off x="1486477" y="1371623"/>
            <a:ext cx="1504194" cy="307777"/>
          </a:xfrm>
          <a:prstGeom prst="rect">
            <a:avLst/>
          </a:prstGeom>
          <a:noFill/>
        </p:spPr>
        <p:txBody>
          <a:bodyPr wrap="none" rtlCol="0">
            <a:spAutoFit/>
          </a:bodyPr>
          <a:lstStyle/>
          <a:p>
            <a:r>
              <a:rPr lang="en-GB" sz="1400" b="1" dirty="0"/>
              <a:t>Inbound Markets </a:t>
            </a:r>
          </a:p>
        </p:txBody>
      </p:sp>
      <p:sp>
        <p:nvSpPr>
          <p:cNvPr id="26" name="TextBox 25">
            <a:extLst>
              <a:ext uri="{FF2B5EF4-FFF2-40B4-BE49-F238E27FC236}">
                <a16:creationId xmlns:a16="http://schemas.microsoft.com/office/drawing/2014/main" id="{753FB3D8-8881-48EE-8D3D-97590B264849}"/>
              </a:ext>
            </a:extLst>
          </p:cNvPr>
          <p:cNvSpPr txBox="1"/>
          <p:nvPr/>
        </p:nvSpPr>
        <p:spPr>
          <a:xfrm>
            <a:off x="4644286" y="1350818"/>
            <a:ext cx="1465338" cy="307777"/>
          </a:xfrm>
          <a:prstGeom prst="rect">
            <a:avLst/>
          </a:prstGeom>
          <a:noFill/>
        </p:spPr>
        <p:txBody>
          <a:bodyPr wrap="none" rtlCol="0">
            <a:spAutoFit/>
          </a:bodyPr>
          <a:lstStyle/>
          <a:p>
            <a:r>
              <a:rPr lang="en-GB" sz="1400" b="1" dirty="0"/>
              <a:t>Domestic Market</a:t>
            </a:r>
          </a:p>
        </p:txBody>
      </p:sp>
    </p:spTree>
    <p:extLst>
      <p:ext uri="{BB962C8B-B14F-4D97-AF65-F5344CB8AC3E}">
        <p14:creationId xmlns:p14="http://schemas.microsoft.com/office/powerpoint/2010/main" val="232737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8BB2-B957-4057-AC66-F905B45C42B0}"/>
              </a:ext>
            </a:extLst>
          </p:cNvPr>
          <p:cNvSpPr>
            <a:spLocks noGrp="1"/>
          </p:cNvSpPr>
          <p:nvPr>
            <p:ph type="title"/>
          </p:nvPr>
        </p:nvSpPr>
        <p:spPr>
          <a:xfrm>
            <a:off x="83614" y="-86966"/>
            <a:ext cx="9646053" cy="904000"/>
          </a:xfrm>
        </p:spPr>
        <p:txBody>
          <a:bodyPr/>
          <a:lstStyle/>
          <a:p>
            <a:r>
              <a:rPr lang="en-GB" dirty="0"/>
              <a:t>The role of experiences in driving holiday decisions: </a:t>
            </a:r>
            <a:r>
              <a:rPr lang="en-GB" u="sng" dirty="0"/>
              <a:t>2. The choice of holiday destination </a:t>
            </a:r>
          </a:p>
        </p:txBody>
      </p:sp>
      <p:sp>
        <p:nvSpPr>
          <p:cNvPr id="3" name="Slide Number Placeholder 2">
            <a:extLst>
              <a:ext uri="{FF2B5EF4-FFF2-40B4-BE49-F238E27FC236}">
                <a16:creationId xmlns:a16="http://schemas.microsoft.com/office/drawing/2014/main" id="{CCD12755-5A8E-4788-8220-7EFD5140616B}"/>
              </a:ext>
            </a:extLst>
          </p:cNvPr>
          <p:cNvSpPr>
            <a:spLocks noGrp="1"/>
          </p:cNvSpPr>
          <p:nvPr>
            <p:ph type="sldNum" sz="quarter" idx="12"/>
          </p:nvPr>
        </p:nvSpPr>
        <p:spPr/>
        <p:txBody>
          <a:bodyPr/>
          <a:lstStyle/>
          <a:p>
            <a:fld id="{65C4E51C-5B21-47ED-87F9-7CEAAA8B3069}" type="slidenum">
              <a:rPr lang="en-GB" smtClean="0"/>
              <a:pPr/>
              <a:t>14</a:t>
            </a:fld>
            <a:endParaRPr lang="en-GB"/>
          </a:p>
        </p:txBody>
      </p:sp>
      <p:sp>
        <p:nvSpPr>
          <p:cNvPr id="20" name="Rectangle 19">
            <a:extLst>
              <a:ext uri="{FF2B5EF4-FFF2-40B4-BE49-F238E27FC236}">
                <a16:creationId xmlns:a16="http://schemas.microsoft.com/office/drawing/2014/main" id="{33E38DFF-B224-4EB0-B819-69EBC45A39C7}"/>
              </a:ext>
            </a:extLst>
          </p:cNvPr>
          <p:cNvSpPr/>
          <p:nvPr/>
        </p:nvSpPr>
        <p:spPr>
          <a:xfrm>
            <a:off x="0" y="652792"/>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A758B41-F063-49CF-AA95-CA896AA6CDC3}"/>
              </a:ext>
            </a:extLst>
          </p:cNvPr>
          <p:cNvSpPr/>
          <p:nvPr/>
        </p:nvSpPr>
        <p:spPr>
          <a:xfrm>
            <a:off x="148653" y="626667"/>
            <a:ext cx="9581014" cy="523220"/>
          </a:xfrm>
          <a:prstGeom prst="rect">
            <a:avLst/>
          </a:prstGeom>
        </p:spPr>
        <p:txBody>
          <a:bodyPr wrap="square">
            <a:spAutoFit/>
          </a:bodyPr>
          <a:lstStyle/>
          <a:p>
            <a:r>
              <a:rPr lang="en-GB" sz="1400" b="1" dirty="0">
                <a:solidFill>
                  <a:schemeClr val="accent5"/>
                </a:solidFill>
              </a:rPr>
              <a:t>Experiences play a role in destination decisions for 50% of international travel, though this is driven by a sub-set of activities. Domestic travel is more likely to be influenced by availability of activities</a:t>
            </a:r>
          </a:p>
        </p:txBody>
      </p:sp>
      <p:graphicFrame>
        <p:nvGraphicFramePr>
          <p:cNvPr id="28" name="Table 27">
            <a:extLst>
              <a:ext uri="{FF2B5EF4-FFF2-40B4-BE49-F238E27FC236}">
                <a16:creationId xmlns:a16="http://schemas.microsoft.com/office/drawing/2014/main" id="{C1341946-A2C4-4899-8E6A-C1D8D1B9356D}"/>
              </a:ext>
            </a:extLst>
          </p:cNvPr>
          <p:cNvGraphicFramePr>
            <a:graphicFrameLocks noGrp="1"/>
          </p:cNvGraphicFramePr>
          <p:nvPr/>
        </p:nvGraphicFramePr>
        <p:xfrm>
          <a:off x="0" y="1290742"/>
          <a:ext cx="9822386" cy="4735590"/>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4735590">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52" name="Slide Number Placeholder 5">
            <a:extLst>
              <a:ext uri="{FF2B5EF4-FFF2-40B4-BE49-F238E27FC236}">
                <a16:creationId xmlns:a16="http://schemas.microsoft.com/office/drawing/2014/main" id="{53F78B1A-E7AE-46DE-8F4E-5A7EA01D06EA}"/>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6" name="Slide Number Placeholder 3">
            <a:extLst>
              <a:ext uri="{FF2B5EF4-FFF2-40B4-BE49-F238E27FC236}">
                <a16:creationId xmlns:a16="http://schemas.microsoft.com/office/drawing/2014/main" id="{8D37B3C5-17DD-4A44-B42D-C4177249C8DD}"/>
              </a:ext>
            </a:extLst>
          </p:cNvPr>
          <p:cNvSpPr txBox="1">
            <a:spLocks/>
          </p:cNvSpPr>
          <p:nvPr/>
        </p:nvSpPr>
        <p:spPr>
          <a:xfrm>
            <a:off x="1041988" y="6142571"/>
            <a:ext cx="729024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00" dirty="0">
                <a:solidFill>
                  <a:schemeClr val="bg1">
                    <a:lumMod val="50000"/>
                  </a:schemeClr>
                </a:solidFill>
              </a:rPr>
              <a:t>Question:B6. </a:t>
            </a:r>
            <a:r>
              <a:rPr lang="en-GB" sz="1000" dirty="0">
                <a:solidFill>
                  <a:schemeClr val="bg1">
                    <a:lumMod val="50000"/>
                  </a:schemeClr>
                </a:solidFill>
              </a:rPr>
              <a:t>Please indicate which of the following statements best describes why you chose that destination for each activity?</a:t>
            </a:r>
            <a:endParaRPr lang="en-AU" sz="1000" dirty="0">
              <a:solidFill>
                <a:schemeClr val="bg1">
                  <a:lumMod val="50000"/>
                </a:schemeClr>
              </a:solidFill>
            </a:endParaRPr>
          </a:p>
        </p:txBody>
      </p:sp>
      <p:graphicFrame>
        <p:nvGraphicFramePr>
          <p:cNvPr id="7" name="Chart 6">
            <a:extLst>
              <a:ext uri="{FF2B5EF4-FFF2-40B4-BE49-F238E27FC236}">
                <a16:creationId xmlns:a16="http://schemas.microsoft.com/office/drawing/2014/main" id="{EB3CF89A-8F32-49CC-9C6D-48CEDE497FEF}"/>
              </a:ext>
            </a:extLst>
          </p:cNvPr>
          <p:cNvGraphicFramePr/>
          <p:nvPr>
            <p:extLst>
              <p:ext uri="{D42A27DB-BD31-4B8C-83A1-F6EECF244321}">
                <p14:modId xmlns:p14="http://schemas.microsoft.com/office/powerpoint/2010/main" val="11818373"/>
              </p:ext>
            </p:extLst>
          </p:nvPr>
        </p:nvGraphicFramePr>
        <p:xfrm>
          <a:off x="1485535" y="1724219"/>
          <a:ext cx="4540794" cy="405827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id="{2B39D609-85BA-41A6-8031-9A2D25E12990}"/>
              </a:ext>
            </a:extLst>
          </p:cNvPr>
          <p:cNvSpPr/>
          <p:nvPr/>
        </p:nvSpPr>
        <p:spPr>
          <a:xfrm>
            <a:off x="196982" y="4840359"/>
            <a:ext cx="1926823" cy="430887"/>
          </a:xfrm>
          <a:prstGeom prst="rect">
            <a:avLst/>
          </a:prstGeom>
        </p:spPr>
        <p:txBody>
          <a:bodyPr wrap="square">
            <a:spAutoFit/>
          </a:bodyPr>
          <a:lstStyle/>
          <a:p>
            <a:pPr algn="r"/>
            <a:r>
              <a:rPr lang="en-GB" sz="1100" b="1" u="sng" dirty="0">
                <a:solidFill>
                  <a:schemeClr val="accent5"/>
                </a:solidFill>
              </a:rPr>
              <a:t>Chose the activity first </a:t>
            </a:r>
            <a:r>
              <a:rPr lang="en-GB" sz="1100" b="1" dirty="0">
                <a:solidFill>
                  <a:schemeClr val="accent5"/>
                </a:solidFill>
              </a:rPr>
              <a:t>and then found a destination </a:t>
            </a:r>
            <a:endParaRPr lang="en-GB" sz="1100" dirty="0"/>
          </a:p>
        </p:txBody>
      </p:sp>
      <p:sp>
        <p:nvSpPr>
          <p:cNvPr id="23" name="Rectangle 22">
            <a:extLst>
              <a:ext uri="{FF2B5EF4-FFF2-40B4-BE49-F238E27FC236}">
                <a16:creationId xmlns:a16="http://schemas.microsoft.com/office/drawing/2014/main" id="{0DF141B9-C254-4113-9FED-6D53683B1D32}"/>
              </a:ext>
            </a:extLst>
          </p:cNvPr>
          <p:cNvSpPr/>
          <p:nvPr/>
        </p:nvSpPr>
        <p:spPr>
          <a:xfrm>
            <a:off x="214018" y="4065591"/>
            <a:ext cx="1892753" cy="600164"/>
          </a:xfrm>
          <a:prstGeom prst="rect">
            <a:avLst/>
          </a:prstGeom>
        </p:spPr>
        <p:txBody>
          <a:bodyPr wrap="square">
            <a:spAutoFit/>
          </a:bodyPr>
          <a:lstStyle/>
          <a:p>
            <a:pPr algn="r"/>
            <a:r>
              <a:rPr lang="en-GB" sz="1100" b="1" dirty="0">
                <a:solidFill>
                  <a:schemeClr val="accent5"/>
                </a:solidFill>
              </a:rPr>
              <a:t>Chose the destination because could do the activity there</a:t>
            </a:r>
            <a:endParaRPr lang="en-GB" sz="1100" dirty="0"/>
          </a:p>
        </p:txBody>
      </p:sp>
      <p:sp>
        <p:nvSpPr>
          <p:cNvPr id="24" name="Rectangle 23">
            <a:extLst>
              <a:ext uri="{FF2B5EF4-FFF2-40B4-BE49-F238E27FC236}">
                <a16:creationId xmlns:a16="http://schemas.microsoft.com/office/drawing/2014/main" id="{F60B86D9-8DD7-4C08-AA59-6EBEF721EB41}"/>
              </a:ext>
            </a:extLst>
          </p:cNvPr>
          <p:cNvSpPr/>
          <p:nvPr/>
        </p:nvSpPr>
        <p:spPr>
          <a:xfrm>
            <a:off x="248088" y="2788906"/>
            <a:ext cx="1892753" cy="600164"/>
          </a:xfrm>
          <a:prstGeom prst="rect">
            <a:avLst/>
          </a:prstGeom>
        </p:spPr>
        <p:txBody>
          <a:bodyPr wrap="square">
            <a:spAutoFit/>
          </a:bodyPr>
          <a:lstStyle/>
          <a:p>
            <a:pPr algn="r"/>
            <a:r>
              <a:rPr lang="en-GB" sz="1100" b="1" u="sng" dirty="0">
                <a:solidFill>
                  <a:schemeClr val="accent3">
                    <a:lumMod val="75000"/>
                  </a:schemeClr>
                </a:solidFill>
              </a:rPr>
              <a:t>Chose destination first </a:t>
            </a:r>
            <a:r>
              <a:rPr lang="en-GB" sz="1100" b="1" dirty="0">
                <a:solidFill>
                  <a:schemeClr val="accent3">
                    <a:lumMod val="75000"/>
                  </a:schemeClr>
                </a:solidFill>
              </a:rPr>
              <a:t>and then found could do the activity there</a:t>
            </a:r>
            <a:endParaRPr lang="en-GB" sz="1100" dirty="0">
              <a:solidFill>
                <a:schemeClr val="accent3">
                  <a:lumMod val="75000"/>
                </a:schemeClr>
              </a:solidFill>
            </a:endParaRPr>
          </a:p>
        </p:txBody>
      </p:sp>
      <p:cxnSp>
        <p:nvCxnSpPr>
          <p:cNvPr id="10" name="Straight Arrow Connector 9">
            <a:extLst>
              <a:ext uri="{FF2B5EF4-FFF2-40B4-BE49-F238E27FC236}">
                <a16:creationId xmlns:a16="http://schemas.microsoft.com/office/drawing/2014/main" id="{268BD1C8-B9C0-46BB-9805-0FFC817D565C}"/>
              </a:ext>
            </a:extLst>
          </p:cNvPr>
          <p:cNvCxnSpPr>
            <a:cxnSpLocks/>
          </p:cNvCxnSpPr>
          <p:nvPr/>
        </p:nvCxnSpPr>
        <p:spPr>
          <a:xfrm>
            <a:off x="2106771" y="3033545"/>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0D0A33F-4B9C-4C21-B1E7-75730D4022D6}"/>
              </a:ext>
            </a:extLst>
          </p:cNvPr>
          <p:cNvCxnSpPr>
            <a:cxnSpLocks/>
          </p:cNvCxnSpPr>
          <p:nvPr/>
        </p:nvCxnSpPr>
        <p:spPr>
          <a:xfrm>
            <a:off x="2106770" y="4370318"/>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FB8B13C-A94C-40CC-9DC6-E479FBE2DEC3}"/>
              </a:ext>
            </a:extLst>
          </p:cNvPr>
          <p:cNvCxnSpPr>
            <a:cxnSpLocks/>
          </p:cNvCxnSpPr>
          <p:nvPr/>
        </p:nvCxnSpPr>
        <p:spPr>
          <a:xfrm>
            <a:off x="2098060" y="5071575"/>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388D9F78-AD9F-44FE-9F79-E2611228CEA2}"/>
              </a:ext>
            </a:extLst>
          </p:cNvPr>
          <p:cNvGraphicFramePr>
            <a:graphicFrameLocks noGrp="1"/>
          </p:cNvGraphicFramePr>
          <p:nvPr>
            <p:extLst>
              <p:ext uri="{D42A27DB-BD31-4B8C-83A1-F6EECF244321}">
                <p14:modId xmlns:p14="http://schemas.microsoft.com/office/powerpoint/2010/main" val="2559731054"/>
              </p:ext>
            </p:extLst>
          </p:nvPr>
        </p:nvGraphicFramePr>
        <p:xfrm>
          <a:off x="5199173" y="2166491"/>
          <a:ext cx="4390137" cy="3322320"/>
        </p:xfrm>
        <a:graphic>
          <a:graphicData uri="http://schemas.openxmlformats.org/drawingml/2006/table">
            <a:tbl>
              <a:tblPr firstRow="1" bandRow="1">
                <a:tableStyleId>{7DF18680-E054-41AD-8BC1-D1AEF772440D}</a:tableStyleId>
              </a:tblPr>
              <a:tblGrid>
                <a:gridCol w="1463379">
                  <a:extLst>
                    <a:ext uri="{9D8B030D-6E8A-4147-A177-3AD203B41FA5}">
                      <a16:colId xmlns:a16="http://schemas.microsoft.com/office/drawing/2014/main" val="3260055514"/>
                    </a:ext>
                  </a:extLst>
                </a:gridCol>
                <a:gridCol w="1463379">
                  <a:extLst>
                    <a:ext uri="{9D8B030D-6E8A-4147-A177-3AD203B41FA5}">
                      <a16:colId xmlns:a16="http://schemas.microsoft.com/office/drawing/2014/main" val="4145274215"/>
                    </a:ext>
                  </a:extLst>
                </a:gridCol>
                <a:gridCol w="1463379">
                  <a:extLst>
                    <a:ext uri="{9D8B030D-6E8A-4147-A177-3AD203B41FA5}">
                      <a16:colId xmlns:a16="http://schemas.microsoft.com/office/drawing/2014/main" val="2340765485"/>
                    </a:ext>
                  </a:extLst>
                </a:gridCol>
              </a:tblGrid>
              <a:tr h="232817">
                <a:tc>
                  <a:txBody>
                    <a:bodyPr/>
                    <a:lstStyle/>
                    <a:p>
                      <a:pPr algn="ctr"/>
                      <a:r>
                        <a:rPr lang="en-GB" sz="800" b="1" dirty="0">
                          <a:solidFill>
                            <a:schemeClr val="tx1"/>
                          </a:solidFill>
                        </a:rPr>
                        <a:t>Inbound &amp; Domestic Markets</a:t>
                      </a:r>
                    </a:p>
                    <a:p>
                      <a:pPr algn="ctr"/>
                      <a:r>
                        <a:rPr lang="en-GB" sz="800" i="1" dirty="0">
                          <a:solidFill>
                            <a:schemeClr val="tx1"/>
                          </a:solidFill>
                        </a:rPr>
                        <a:t>Consistent across Inbound and domestic markets</a:t>
                      </a:r>
                    </a:p>
                  </a:txBody>
                  <a:tcPr anchor="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Inbound Markets</a:t>
                      </a:r>
                    </a:p>
                  </a:txBody>
                  <a:tcPr anchor="b">
                    <a:noFill/>
                  </a:tcPr>
                </a:tc>
                <a:tc>
                  <a:txBody>
                    <a:bodyPr/>
                    <a:lstStyle/>
                    <a:p>
                      <a:pPr marL="0" marR="0" lvl="0" indent="0" algn="ctr"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solidFill>
                            <a:schemeClr val="tx1"/>
                          </a:solidFill>
                        </a:rPr>
                        <a:t>Domestic Market</a:t>
                      </a:r>
                    </a:p>
                  </a:txBody>
                  <a:tcPr anchor="b">
                    <a:noFill/>
                  </a:tcPr>
                </a:tc>
                <a:extLst>
                  <a:ext uri="{0D108BD9-81ED-4DB2-BD59-A6C34878D82A}">
                    <a16:rowId xmlns:a16="http://schemas.microsoft.com/office/drawing/2014/main" val="1525550442"/>
                  </a:ext>
                </a:extLst>
              </a:tr>
              <a:tr h="725269">
                <a:tc>
                  <a:txBody>
                    <a:bodyPr/>
                    <a:lstStyle/>
                    <a:p>
                      <a:pPr marL="0" indent="0">
                        <a:buFont typeface="Arial" panose="020B0604020202020204" pitchFamily="34" charset="0"/>
                        <a:buNone/>
                      </a:pPr>
                      <a:r>
                        <a:rPr lang="en-GB" sz="1000" dirty="0">
                          <a:solidFill>
                            <a:schemeClr val="bg1"/>
                          </a:solidFill>
                        </a:rPr>
                        <a:t>Distillery or Brewery Experience</a:t>
                      </a:r>
                    </a:p>
                    <a:p>
                      <a:pPr marL="0" indent="0">
                        <a:buFont typeface="Arial" panose="020B0604020202020204" pitchFamily="34" charset="0"/>
                        <a:buNone/>
                      </a:pPr>
                      <a:r>
                        <a:rPr lang="en-GB" sz="1000" dirty="0">
                          <a:solidFill>
                            <a:schemeClr val="bg1"/>
                          </a:solidFill>
                        </a:rPr>
                        <a:t>Vineyard Tour &amp; Tasting</a:t>
                      </a:r>
                    </a:p>
                    <a:p>
                      <a:pPr marL="0" indent="0">
                        <a:buFont typeface="Arial" panose="020B0604020202020204" pitchFamily="34" charset="0"/>
                        <a:buNone/>
                      </a:pPr>
                      <a:r>
                        <a:rPr lang="en-GB" sz="1000" dirty="0">
                          <a:solidFill>
                            <a:schemeClr val="bg1"/>
                          </a:solidFill>
                        </a:rPr>
                        <a:t>Homeopathy Experience</a:t>
                      </a:r>
                    </a:p>
                    <a:p>
                      <a:pPr marL="0" indent="0">
                        <a:buFont typeface="Arial" panose="020B0604020202020204" pitchFamily="34" charset="0"/>
                        <a:buNone/>
                      </a:pPr>
                      <a:r>
                        <a:rPr lang="en-GB" sz="1000" dirty="0">
                          <a:solidFill>
                            <a:schemeClr val="bg1"/>
                          </a:solidFill>
                        </a:rPr>
                        <a:t>Cookery Class</a:t>
                      </a:r>
                    </a:p>
                    <a:p>
                      <a:pPr marL="0" indent="0" algn="l" defTabSz="742950" rtl="0" eaLnBrk="1" latinLnBrk="0" hangingPunct="1">
                        <a:buFont typeface="Arial" panose="020B0604020202020204" pitchFamily="34" charset="0"/>
                        <a:buNone/>
                      </a:pPr>
                      <a:r>
                        <a:rPr lang="en-GB" sz="1000" kern="1200" dirty="0">
                          <a:solidFill>
                            <a:schemeClr val="bg1"/>
                          </a:solidFill>
                          <a:latin typeface="+mn-lt"/>
                          <a:ea typeface="+mn-ea"/>
                          <a:cs typeface="+mn-cs"/>
                        </a:rPr>
                        <a:t>Spa Experience</a:t>
                      </a:r>
                    </a:p>
                  </a:txBody>
                  <a:tcPr>
                    <a:solidFill>
                      <a:schemeClr val="accent3">
                        <a:lumMod val="7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GB" sz="1000" dirty="0">
                          <a:solidFill>
                            <a:schemeClr val="bg1"/>
                          </a:solidFill>
                        </a:rPr>
                        <a:t>‘Life Behind the Scenes’</a:t>
                      </a:r>
                    </a:p>
                    <a:p>
                      <a:endParaRPr lang="en-GB" sz="1000" dirty="0">
                        <a:solidFill>
                          <a:schemeClr val="bg1"/>
                        </a:solidFill>
                      </a:endParaRPr>
                    </a:p>
                  </a:txBody>
                  <a:tcPr>
                    <a:solidFill>
                      <a:schemeClr val="accent3">
                        <a:lumMod val="75000"/>
                      </a:schemeClr>
                    </a:solidFill>
                  </a:tcPr>
                </a:tc>
                <a:tc>
                  <a:txBody>
                    <a:bodyPr/>
                    <a:lstStyle/>
                    <a:p>
                      <a:pPr marL="0" indent="0">
                        <a:buFont typeface="Arial" panose="020B0604020202020204" pitchFamily="34" charset="0"/>
                        <a:buNone/>
                      </a:pPr>
                      <a:r>
                        <a:rPr lang="en-GB" sz="1000" b="0" dirty="0">
                          <a:solidFill>
                            <a:schemeClr val="bg1"/>
                          </a:solidFill>
                        </a:rPr>
                        <a:t>Photography Class</a:t>
                      </a:r>
                    </a:p>
                    <a:p>
                      <a:pPr marL="0" indent="0">
                        <a:buFont typeface="Arial" panose="020B0604020202020204" pitchFamily="34" charset="0"/>
                        <a:buNone/>
                      </a:pPr>
                      <a:r>
                        <a:rPr lang="en-GB" sz="1000" b="0" dirty="0">
                          <a:solidFill>
                            <a:schemeClr val="bg1"/>
                          </a:solidFill>
                        </a:rPr>
                        <a:t>Authentic Craft Workshop</a:t>
                      </a:r>
                    </a:p>
                    <a:p>
                      <a:pPr marL="0" indent="0">
                        <a:buFont typeface="Arial" panose="020B0604020202020204" pitchFamily="34" charset="0"/>
                        <a:buNone/>
                      </a:pPr>
                      <a:endParaRPr lang="en-GB" sz="1000" kern="1200" dirty="0">
                        <a:solidFill>
                          <a:schemeClr val="bg1"/>
                        </a:solidFill>
                        <a:latin typeface="+mn-lt"/>
                        <a:ea typeface="+mn-ea"/>
                        <a:cs typeface="+mn-cs"/>
                      </a:endParaRPr>
                    </a:p>
                  </a:txBody>
                  <a:tcPr>
                    <a:solidFill>
                      <a:schemeClr val="accent3">
                        <a:lumMod val="75000"/>
                      </a:schemeClr>
                    </a:solidFill>
                  </a:tcPr>
                </a:tc>
                <a:extLst>
                  <a:ext uri="{0D108BD9-81ED-4DB2-BD59-A6C34878D82A}">
                    <a16:rowId xmlns:a16="http://schemas.microsoft.com/office/drawing/2014/main" val="139569348"/>
                  </a:ext>
                </a:extLst>
              </a:tr>
              <a:tr h="558775">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Remote Wellness Retreat</a:t>
                      </a:r>
                    </a:p>
                    <a:p>
                      <a:pPr marL="0" indent="0" algn="l" defTabSz="742950" rtl="0" eaLnBrk="1" latinLnBrk="0" hangingPunct="1">
                        <a:buFont typeface="Arial" panose="020B0604020202020204" pitchFamily="34" charset="0"/>
                        <a:buNone/>
                      </a:pPr>
                      <a:endParaRPr lang="en-GB" sz="1000" kern="1200" dirty="0">
                        <a:solidFill>
                          <a:schemeClr val="bg1"/>
                        </a:solidFill>
                        <a:latin typeface="+mn-lt"/>
                        <a:ea typeface="+mn-ea"/>
                        <a:cs typeface="+mn-cs"/>
                      </a:endParaRPr>
                    </a:p>
                  </a:txBody>
                  <a:tcPr>
                    <a:solidFill>
                      <a:schemeClr val="accent5">
                        <a:lumMod val="40000"/>
                        <a:lumOff val="60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t>Tai Chi Experience </a:t>
                      </a:r>
                    </a:p>
                    <a:p>
                      <a:pPr marL="0" indent="0" algn="l" defTabSz="742950" rtl="0" eaLnBrk="1" latinLnBrk="0" hangingPunct="1">
                        <a:buFont typeface="Arial" panose="020B0604020202020204" pitchFamily="34" charset="0"/>
                        <a:buNone/>
                      </a:pPr>
                      <a:endParaRPr lang="en-GB" sz="1000" kern="1200" dirty="0">
                        <a:solidFill>
                          <a:schemeClr val="bg1"/>
                        </a:solidFill>
                        <a:latin typeface="+mn-lt"/>
                        <a:ea typeface="+mn-ea"/>
                        <a:cs typeface="+mn-cs"/>
                      </a:endParaRPr>
                    </a:p>
                  </a:txBody>
                  <a:tcPr>
                    <a:solidFill>
                      <a:schemeClr val="accent5">
                        <a:lumMod val="40000"/>
                        <a:lumOff val="60000"/>
                      </a:schemeClr>
                    </a:solidFill>
                  </a:tcPr>
                </a:tc>
                <a:tc>
                  <a:txBody>
                    <a:bodyPr/>
                    <a:lstStyle/>
                    <a:p>
                      <a:pPr marL="0" indent="0">
                        <a:buFont typeface="Arial" panose="020B0604020202020204" pitchFamily="34" charset="0"/>
                        <a:buNone/>
                      </a:pPr>
                      <a:r>
                        <a:rPr lang="en-GB" sz="1000" dirty="0"/>
                        <a:t>Fossil Hunting</a:t>
                      </a:r>
                    </a:p>
                    <a:p>
                      <a:pPr marL="0" indent="0">
                        <a:buFont typeface="Arial" panose="020B0604020202020204" pitchFamily="34" charset="0"/>
                        <a:buNone/>
                      </a:pPr>
                      <a:r>
                        <a:rPr lang="en-GB" sz="1000" dirty="0"/>
                        <a:t>Mindfulness and Meditation Class</a:t>
                      </a:r>
                    </a:p>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kern="1200" dirty="0">
                        <a:solidFill>
                          <a:schemeClr val="bg1"/>
                        </a:solidFill>
                        <a:latin typeface="+mn-lt"/>
                        <a:ea typeface="+mn-ea"/>
                        <a:cs typeface="+mn-cs"/>
                      </a:endParaRPr>
                    </a:p>
                  </a:txBody>
                  <a:tcPr>
                    <a:solidFill>
                      <a:schemeClr val="accent5">
                        <a:lumMod val="40000"/>
                        <a:lumOff val="60000"/>
                      </a:schemeClr>
                    </a:solidFill>
                  </a:tcPr>
                </a:tc>
                <a:extLst>
                  <a:ext uri="{0D108BD9-81ED-4DB2-BD59-A6C34878D82A}">
                    <a16:rowId xmlns:a16="http://schemas.microsoft.com/office/drawing/2014/main" val="18097819"/>
                  </a:ext>
                </a:extLst>
              </a:tr>
              <a:tr h="854782">
                <a:tc>
                  <a:txBody>
                    <a:bodyPr/>
                    <a:lstStyle/>
                    <a:p>
                      <a:pPr marL="0" marR="0" lvl="0" indent="0" algn="l"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solidFill>
                            <a:schemeClr val="bg1"/>
                          </a:solidFill>
                        </a:rPr>
                        <a:t>Volunteering or Working Holiday</a:t>
                      </a:r>
                    </a:p>
                    <a:p>
                      <a:pPr marL="171450" indent="-171450" algn="l" defTabSz="742950" rtl="0" eaLnBrk="1" latinLnBrk="0" hangingPunct="1">
                        <a:buFont typeface="Arial" panose="020B0604020202020204" pitchFamily="34" charset="0"/>
                        <a:buChar char="•"/>
                      </a:pPr>
                      <a:endParaRPr lang="en-GB" sz="1000" kern="1200" dirty="0">
                        <a:solidFill>
                          <a:schemeClr val="bg1"/>
                        </a:solidFill>
                        <a:latin typeface="+mn-lt"/>
                        <a:ea typeface="+mn-ea"/>
                        <a:cs typeface="+mn-cs"/>
                      </a:endParaRPr>
                    </a:p>
                  </a:txBody>
                  <a:tcPr>
                    <a:solidFill>
                      <a:schemeClr val="accent5"/>
                    </a:solidFill>
                  </a:tcPr>
                </a:tc>
                <a:tc>
                  <a:txBody>
                    <a:bodyPr/>
                    <a:lstStyle/>
                    <a:p>
                      <a:pPr marL="0" indent="0">
                        <a:buFont typeface="Arial" panose="020B0604020202020204" pitchFamily="34" charset="0"/>
                        <a:buNone/>
                      </a:pPr>
                      <a:r>
                        <a:rPr lang="en-GB" sz="1000" b="0" dirty="0">
                          <a:solidFill>
                            <a:schemeClr val="bg1"/>
                          </a:solidFill>
                        </a:rPr>
                        <a:t>Foraging Experience</a:t>
                      </a:r>
                    </a:p>
                    <a:p>
                      <a:pPr marL="0" indent="0">
                        <a:buFont typeface="Arial" panose="020B0604020202020204" pitchFamily="34" charset="0"/>
                        <a:buNone/>
                      </a:pPr>
                      <a:r>
                        <a:rPr lang="en-GB" sz="1000" b="0" dirty="0">
                          <a:solidFill>
                            <a:schemeClr val="bg1"/>
                          </a:solidFill>
                        </a:rPr>
                        <a:t>Photography Class</a:t>
                      </a:r>
                    </a:p>
                    <a:p>
                      <a:pPr marL="0" indent="0">
                        <a:buFont typeface="Arial" panose="020B0604020202020204" pitchFamily="34" charset="0"/>
                        <a:buNone/>
                      </a:pPr>
                      <a:r>
                        <a:rPr lang="en-GB" sz="1000" b="0" dirty="0">
                          <a:solidFill>
                            <a:schemeClr val="bg1"/>
                          </a:solidFill>
                        </a:rPr>
                        <a:t>Shadowing Experience</a:t>
                      </a:r>
                    </a:p>
                    <a:p>
                      <a:pPr marL="0" indent="0">
                        <a:buFont typeface="Arial" panose="020B0604020202020204" pitchFamily="34" charset="0"/>
                        <a:buNone/>
                      </a:pPr>
                      <a:r>
                        <a:rPr lang="en-GB" sz="1000" b="0" dirty="0">
                          <a:solidFill>
                            <a:schemeClr val="bg1"/>
                          </a:solidFill>
                        </a:rPr>
                        <a:t>Fossil Hunting</a:t>
                      </a:r>
                    </a:p>
                    <a:p>
                      <a:pPr marL="0" indent="0">
                        <a:buFont typeface="Arial" panose="020B0604020202020204" pitchFamily="34" charset="0"/>
                        <a:buNone/>
                      </a:pPr>
                      <a:r>
                        <a:rPr lang="en-GB" sz="1000" b="0" dirty="0">
                          <a:solidFill>
                            <a:schemeClr val="bg1"/>
                          </a:solidFill>
                        </a:rPr>
                        <a:t>Pilates Experience</a:t>
                      </a:r>
                    </a:p>
                    <a:p>
                      <a:pPr marL="0" indent="0">
                        <a:buFont typeface="Arial" panose="020B0604020202020204" pitchFamily="34" charset="0"/>
                        <a:buNone/>
                      </a:pPr>
                      <a:r>
                        <a:rPr lang="en-GB" sz="1000" b="0" dirty="0">
                          <a:solidFill>
                            <a:schemeClr val="bg1"/>
                          </a:solidFill>
                        </a:rPr>
                        <a:t>Mindfulness and Meditation Class</a:t>
                      </a:r>
                    </a:p>
                  </a:txBody>
                  <a:tcPr>
                    <a:solidFill>
                      <a:schemeClr val="accent5"/>
                    </a:solidFill>
                  </a:tcPr>
                </a:tc>
                <a:tc>
                  <a:txBody>
                    <a:bodyPr/>
                    <a:lstStyle/>
                    <a:p>
                      <a:pPr marL="0" indent="0">
                        <a:buFont typeface="Arial" panose="020B0604020202020204" pitchFamily="34" charset="0"/>
                        <a:buNone/>
                      </a:pPr>
                      <a:r>
                        <a:rPr lang="en-GB" sz="1000" dirty="0">
                          <a:solidFill>
                            <a:schemeClr val="bg1"/>
                          </a:solidFill>
                        </a:rPr>
                        <a:t>Guided Fishing Experience</a:t>
                      </a:r>
                    </a:p>
                    <a:p>
                      <a:pPr marL="0" indent="0">
                        <a:buFont typeface="Arial" panose="020B0604020202020204" pitchFamily="34" charset="0"/>
                        <a:buNone/>
                      </a:pPr>
                      <a:r>
                        <a:rPr lang="en-GB" sz="1000" b="0" dirty="0">
                          <a:solidFill>
                            <a:schemeClr val="bg1"/>
                          </a:solidFill>
                        </a:rPr>
                        <a:t>Spa Experience </a:t>
                      </a:r>
                    </a:p>
                    <a:p>
                      <a:pPr marL="0" indent="0" algn="l" defTabSz="742950" rtl="0" eaLnBrk="1" latinLnBrk="0" hangingPunct="1">
                        <a:buFont typeface="Arial" panose="020B0604020202020204" pitchFamily="34" charset="0"/>
                        <a:buNone/>
                      </a:pPr>
                      <a:endParaRPr lang="en-GB" sz="1000" kern="1200" dirty="0">
                        <a:solidFill>
                          <a:schemeClr val="bg1"/>
                        </a:solidFill>
                        <a:latin typeface="+mn-lt"/>
                        <a:ea typeface="+mn-ea"/>
                        <a:cs typeface="+mn-cs"/>
                      </a:endParaRPr>
                    </a:p>
                  </a:txBody>
                  <a:tcPr>
                    <a:solidFill>
                      <a:schemeClr val="accent5"/>
                    </a:solidFill>
                  </a:tcPr>
                </a:tc>
                <a:extLst>
                  <a:ext uri="{0D108BD9-81ED-4DB2-BD59-A6C34878D82A}">
                    <a16:rowId xmlns:a16="http://schemas.microsoft.com/office/drawing/2014/main" val="421022080"/>
                  </a:ext>
                </a:extLst>
              </a:tr>
            </a:tbl>
          </a:graphicData>
        </a:graphic>
      </p:graphicFrame>
      <p:sp>
        <p:nvSpPr>
          <p:cNvPr id="14" name="Rectangle 13">
            <a:extLst>
              <a:ext uri="{FF2B5EF4-FFF2-40B4-BE49-F238E27FC236}">
                <a16:creationId xmlns:a16="http://schemas.microsoft.com/office/drawing/2014/main" id="{787D9F47-B43A-4974-9FA3-A9B3BB98D311}"/>
              </a:ext>
            </a:extLst>
          </p:cNvPr>
          <p:cNvSpPr/>
          <p:nvPr/>
        </p:nvSpPr>
        <p:spPr>
          <a:xfrm>
            <a:off x="5708523" y="1717479"/>
            <a:ext cx="3371436" cy="415498"/>
          </a:xfrm>
          <a:prstGeom prst="rect">
            <a:avLst/>
          </a:prstGeom>
        </p:spPr>
        <p:txBody>
          <a:bodyPr wrap="none">
            <a:spAutoFit/>
          </a:bodyPr>
          <a:lstStyle/>
          <a:p>
            <a:pPr lvl="0" algn="ctr" defTabSz="742950">
              <a:defRPr/>
            </a:pPr>
            <a:r>
              <a:rPr lang="en-GB" sz="1050" b="1" dirty="0"/>
              <a:t>Experiences which over-index in terms of level of </a:t>
            </a:r>
          </a:p>
          <a:p>
            <a:pPr lvl="0" algn="ctr" defTabSz="742950">
              <a:defRPr/>
            </a:pPr>
            <a:r>
              <a:rPr lang="en-GB" sz="1050" b="1" dirty="0"/>
              <a:t>influence experience had on chose of holiday destination</a:t>
            </a:r>
          </a:p>
        </p:txBody>
      </p:sp>
      <p:cxnSp>
        <p:nvCxnSpPr>
          <p:cNvPr id="37" name="Straight Arrow Connector 36">
            <a:extLst>
              <a:ext uri="{FF2B5EF4-FFF2-40B4-BE49-F238E27FC236}">
                <a16:creationId xmlns:a16="http://schemas.microsoft.com/office/drawing/2014/main" id="{01150EC1-6B0C-4913-9600-D11CA6363B7A}"/>
              </a:ext>
            </a:extLst>
          </p:cNvPr>
          <p:cNvCxnSpPr>
            <a:cxnSpLocks/>
          </p:cNvCxnSpPr>
          <p:nvPr/>
        </p:nvCxnSpPr>
        <p:spPr>
          <a:xfrm>
            <a:off x="4780459" y="5014966"/>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1556FE-0A78-4A80-A74A-1F9BB09117EF}"/>
              </a:ext>
            </a:extLst>
          </p:cNvPr>
          <p:cNvCxnSpPr>
            <a:cxnSpLocks/>
          </p:cNvCxnSpPr>
          <p:nvPr/>
        </p:nvCxnSpPr>
        <p:spPr>
          <a:xfrm>
            <a:off x="4780460" y="3817318"/>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24D23F2-C380-409C-A131-F3189E0EA74C}"/>
              </a:ext>
            </a:extLst>
          </p:cNvPr>
          <p:cNvCxnSpPr>
            <a:cxnSpLocks/>
          </p:cNvCxnSpPr>
          <p:nvPr/>
        </p:nvCxnSpPr>
        <p:spPr>
          <a:xfrm>
            <a:off x="4780459" y="2772507"/>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31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D90541-3F39-4A22-AAFA-8F966B9BA977}"/>
              </a:ext>
            </a:extLst>
          </p:cNvPr>
          <p:cNvSpPr>
            <a:spLocks noGrp="1"/>
          </p:cNvSpPr>
          <p:nvPr>
            <p:ph type="sldNum" sz="quarter" idx="12"/>
          </p:nvPr>
        </p:nvSpPr>
        <p:spPr/>
        <p:txBody>
          <a:bodyPr/>
          <a:lstStyle/>
          <a:p>
            <a:fld id="{65C4E51C-5B21-47ED-87F9-7CEAAA8B3069}" type="slidenum">
              <a:rPr lang="en-GB" smtClean="0"/>
              <a:pPr/>
              <a:t>15</a:t>
            </a:fld>
            <a:endParaRPr lang="en-GB"/>
          </a:p>
        </p:txBody>
      </p:sp>
      <p:sp>
        <p:nvSpPr>
          <p:cNvPr id="19" name="Title 1">
            <a:extLst>
              <a:ext uri="{FF2B5EF4-FFF2-40B4-BE49-F238E27FC236}">
                <a16:creationId xmlns:a16="http://schemas.microsoft.com/office/drawing/2014/main" id="{75CC1F56-76B9-4E05-9885-05E8E47BDF8C}"/>
              </a:ext>
            </a:extLst>
          </p:cNvPr>
          <p:cNvSpPr>
            <a:spLocks noGrp="1"/>
          </p:cNvSpPr>
          <p:nvPr>
            <p:ph type="title"/>
          </p:nvPr>
        </p:nvSpPr>
        <p:spPr>
          <a:xfrm>
            <a:off x="110247" y="113029"/>
            <a:ext cx="9517585" cy="779146"/>
          </a:xfrm>
        </p:spPr>
        <p:txBody>
          <a:bodyPr>
            <a:normAutofit/>
          </a:bodyPr>
          <a:lstStyle/>
          <a:p>
            <a:r>
              <a:rPr lang="en-GB" dirty="0"/>
              <a:t>The overall opportunity: key take-aways</a:t>
            </a:r>
          </a:p>
        </p:txBody>
      </p:sp>
      <p:sp>
        <p:nvSpPr>
          <p:cNvPr id="17" name="Slide Number Placeholder 5">
            <a:extLst>
              <a:ext uri="{FF2B5EF4-FFF2-40B4-BE49-F238E27FC236}">
                <a16:creationId xmlns:a16="http://schemas.microsoft.com/office/drawing/2014/main" id="{A2965314-5D97-4A77-A152-42673FA8B1E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9C68722-110D-4D0B-A509-2886DE7A397F}"/>
              </a:ext>
            </a:extLst>
          </p:cNvPr>
          <p:cNvGraphicFramePr>
            <a:graphicFrameLocks noGrp="1"/>
          </p:cNvGraphicFramePr>
          <p:nvPr>
            <p:extLst>
              <p:ext uri="{D42A27DB-BD31-4B8C-83A1-F6EECF244321}">
                <p14:modId xmlns:p14="http://schemas.microsoft.com/office/powerpoint/2010/main" val="2824337425"/>
              </p:ext>
            </p:extLst>
          </p:nvPr>
        </p:nvGraphicFramePr>
        <p:xfrm>
          <a:off x="402771" y="1497631"/>
          <a:ext cx="9100458" cy="3718560"/>
        </p:xfrm>
        <a:graphic>
          <a:graphicData uri="http://schemas.openxmlformats.org/drawingml/2006/table">
            <a:tbl>
              <a:tblPr firstRow="1" bandRow="1">
                <a:tableStyleId>{5C22544A-7EE6-4342-B048-85BDC9FD1C3A}</a:tableStyleId>
              </a:tblPr>
              <a:tblGrid>
                <a:gridCol w="3033486">
                  <a:extLst>
                    <a:ext uri="{9D8B030D-6E8A-4147-A177-3AD203B41FA5}">
                      <a16:colId xmlns:a16="http://schemas.microsoft.com/office/drawing/2014/main" val="817636538"/>
                    </a:ext>
                  </a:extLst>
                </a:gridCol>
                <a:gridCol w="3033486">
                  <a:extLst>
                    <a:ext uri="{9D8B030D-6E8A-4147-A177-3AD203B41FA5}">
                      <a16:colId xmlns:a16="http://schemas.microsoft.com/office/drawing/2014/main" val="1041650395"/>
                    </a:ext>
                  </a:extLst>
                </a:gridCol>
                <a:gridCol w="3033486">
                  <a:extLst>
                    <a:ext uri="{9D8B030D-6E8A-4147-A177-3AD203B41FA5}">
                      <a16:colId xmlns:a16="http://schemas.microsoft.com/office/drawing/2014/main" val="3168589553"/>
                    </a:ext>
                  </a:extLst>
                </a:gridCol>
              </a:tblGrid>
              <a:tr h="370840">
                <a:tc>
                  <a:txBody>
                    <a:bodyPr/>
                    <a:lstStyle/>
                    <a:p>
                      <a:r>
                        <a:rPr lang="en-GB" sz="1600" dirty="0"/>
                        <a:t>There is an experiential holiday activity for nearly everyone</a:t>
                      </a:r>
                    </a:p>
                  </a:txBody>
                  <a:tcPr>
                    <a:solidFill>
                      <a:schemeClr val="accent5"/>
                    </a:solidFill>
                  </a:tcPr>
                </a:tc>
                <a:tc>
                  <a:txBody>
                    <a:bodyPr/>
                    <a:lstStyle/>
                    <a:p>
                      <a:r>
                        <a:rPr lang="en-GB" sz="1600" dirty="0"/>
                        <a:t>Relative appeal of doing experiential activities in England is similar across inbound / domestic markets</a:t>
                      </a:r>
                    </a:p>
                  </a:txBody>
                  <a:tcPr>
                    <a:solidFill>
                      <a:schemeClr val="accent5"/>
                    </a:solidFill>
                  </a:tcPr>
                </a:tc>
                <a:tc>
                  <a:txBody>
                    <a:bodyPr/>
                    <a:lstStyle/>
                    <a:p>
                      <a:r>
                        <a:rPr lang="en-GB" sz="1600" dirty="0"/>
                        <a:t>Not all experiential activities are equal in driving decisions to go on holiday or choosing a destination</a:t>
                      </a:r>
                    </a:p>
                  </a:txBody>
                  <a:tcPr>
                    <a:solidFill>
                      <a:schemeClr val="accent5"/>
                    </a:solidFill>
                  </a:tcPr>
                </a:tc>
                <a:extLst>
                  <a:ext uri="{0D108BD9-81ED-4DB2-BD59-A6C34878D82A}">
                    <a16:rowId xmlns:a16="http://schemas.microsoft.com/office/drawing/2014/main" val="1168063328"/>
                  </a:ext>
                </a:extLst>
              </a:tr>
              <a:tr h="370840">
                <a:tc>
                  <a:txBody>
                    <a:bodyPr/>
                    <a:lstStyle/>
                    <a:p>
                      <a:pPr marL="182563" indent="-171450">
                        <a:buFont typeface="Arial" panose="020B0604020202020204" pitchFamily="34" charset="0"/>
                        <a:buChar char="•"/>
                      </a:pPr>
                      <a:r>
                        <a:rPr lang="en-GB" sz="1200" dirty="0">
                          <a:solidFill>
                            <a:schemeClr val="tx1"/>
                          </a:solidFill>
                        </a:rPr>
                        <a:t>High levels of interest exist for participating in experiential activities whilst on holiday (any destination), with </a:t>
                      </a:r>
                      <a:r>
                        <a:rPr lang="en-GB" sz="1200" b="1" dirty="0">
                          <a:solidFill>
                            <a:schemeClr val="tx1"/>
                          </a:solidFill>
                        </a:rPr>
                        <a:t>less than 1% suggesting they have no interest </a:t>
                      </a:r>
                      <a:r>
                        <a:rPr lang="en-GB" sz="1200" dirty="0">
                          <a:solidFill>
                            <a:schemeClr val="tx1"/>
                          </a:solidFill>
                        </a:rPr>
                        <a:t>in any activities tested.</a:t>
                      </a:r>
                    </a:p>
                    <a:p>
                      <a:pPr marL="182563" indent="-171450">
                        <a:buFont typeface="Arial" panose="020B0604020202020204" pitchFamily="34" charset="0"/>
                        <a:buChar char="•"/>
                      </a:pPr>
                      <a:endParaRPr lang="en-GB" sz="1200" dirty="0">
                        <a:solidFill>
                          <a:schemeClr val="tx1"/>
                        </a:solidFill>
                      </a:endParaRPr>
                    </a:p>
                    <a:p>
                      <a:pPr marL="182563" indent="-171450">
                        <a:buFont typeface="Arial" panose="020B0604020202020204" pitchFamily="34" charset="0"/>
                        <a:buChar char="•"/>
                      </a:pPr>
                      <a:endParaRPr lang="en-GB" sz="1200" dirty="0">
                        <a:solidFill>
                          <a:schemeClr val="tx1"/>
                        </a:solidFill>
                      </a:endParaRPr>
                    </a:p>
                    <a:p>
                      <a:pPr marL="182563" indent="-171450">
                        <a:buFont typeface="Arial" panose="020B0604020202020204" pitchFamily="34" charset="0"/>
                        <a:buChar char="•"/>
                      </a:pPr>
                      <a:r>
                        <a:rPr lang="en-GB" sz="1200" dirty="0">
                          <a:solidFill>
                            <a:schemeClr val="tx1"/>
                          </a:solidFill>
                        </a:rPr>
                        <a:t>There is </a:t>
                      </a:r>
                      <a:r>
                        <a:rPr lang="en-GB" sz="1200" b="1" dirty="0">
                          <a:solidFill>
                            <a:schemeClr val="tx1"/>
                          </a:solidFill>
                        </a:rPr>
                        <a:t>relatively broad appeal across experiences</a:t>
                      </a:r>
                      <a:r>
                        <a:rPr lang="en-GB" sz="1200" dirty="0">
                          <a:solidFill>
                            <a:schemeClr val="tx1"/>
                          </a:solidFill>
                        </a:rPr>
                        <a:t> for the key demographics and segments – in general Buzzseekers are more likely to want to do experiences, with minimal skews by age and gender for some experiences.</a:t>
                      </a:r>
                    </a:p>
                    <a:p>
                      <a:endParaRPr lang="en-GB" sz="1200" dirty="0">
                        <a:solidFill>
                          <a:schemeClr val="tx1"/>
                        </a:solidFill>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171450" indent="-171450">
                        <a:buFont typeface="Arial" panose="020B0604020202020204" pitchFamily="34" charset="0"/>
                        <a:buChar char="•"/>
                      </a:pPr>
                      <a:r>
                        <a:rPr lang="en-GB" sz="1200" b="1" dirty="0">
                          <a:solidFill>
                            <a:schemeClr val="tx1"/>
                          </a:solidFill>
                        </a:rPr>
                        <a:t>Learning and food and drink experiences are most popular experiences</a:t>
                      </a:r>
                      <a:r>
                        <a:rPr lang="en-GB" sz="1200" dirty="0">
                          <a:solidFill>
                            <a:schemeClr val="tx1"/>
                          </a:solidFill>
                        </a:rPr>
                        <a:t>, both for the inbound and domestic markets – with wellness experiences (beyond Spa) being of niche appeal.  </a:t>
                      </a:r>
                    </a:p>
                    <a:p>
                      <a:pPr marL="171450" indent="-171450">
                        <a:buFont typeface="Arial" panose="020B0604020202020204" pitchFamily="34" charset="0"/>
                        <a:buChar char="•"/>
                      </a:pPr>
                      <a:endParaRPr lang="en-GB" sz="1200" dirty="0">
                        <a:solidFill>
                          <a:schemeClr val="tx1"/>
                        </a:solidFill>
                      </a:endParaRPr>
                    </a:p>
                    <a:p>
                      <a:pPr marL="171450" indent="-171450">
                        <a:buFont typeface="Arial" panose="020B0604020202020204" pitchFamily="34" charset="0"/>
                        <a:buChar char="•"/>
                      </a:pP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Looking at the maturity vs the freshness or ‘newness’ of individual experiences helps us </a:t>
                      </a:r>
                      <a:r>
                        <a:rPr lang="en-GB" sz="1200" b="1" dirty="0">
                          <a:solidFill>
                            <a:schemeClr val="tx1"/>
                          </a:solidFill>
                        </a:rPr>
                        <a:t>understand where the growth opportunities are likely to be</a:t>
                      </a:r>
                      <a:r>
                        <a:rPr lang="en-GB" sz="1200" dirty="0">
                          <a:solidFill>
                            <a:schemeClr val="tx1"/>
                          </a:solidFill>
                        </a:rPr>
                        <a:t>.</a:t>
                      </a: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182563" indent="-171450">
                        <a:buFont typeface="Arial" panose="020B0604020202020204" pitchFamily="34" charset="0"/>
                        <a:buChar char="•"/>
                      </a:pPr>
                      <a:r>
                        <a:rPr lang="en-GB" sz="1200" b="1" dirty="0">
                          <a:solidFill>
                            <a:schemeClr val="tx1"/>
                          </a:solidFill>
                        </a:rPr>
                        <a:t>Experiences are the main reason for 1 in 7 decisions to go on holiday </a:t>
                      </a:r>
                      <a:r>
                        <a:rPr lang="en-GB" sz="1200" dirty="0">
                          <a:solidFill>
                            <a:schemeClr val="tx1"/>
                          </a:solidFill>
                        </a:rPr>
                        <a:t>– but these tend to be the niche / low interest experiences. </a:t>
                      </a:r>
                    </a:p>
                    <a:p>
                      <a:pPr marL="11113" indent="0">
                        <a:buFont typeface="Arial" panose="020B0604020202020204" pitchFamily="34" charset="0"/>
                        <a:buNone/>
                      </a:pPr>
                      <a:endParaRPr lang="en-GB" sz="1200" dirty="0">
                        <a:solidFill>
                          <a:schemeClr val="tx1"/>
                        </a:solidFill>
                      </a:endParaRPr>
                    </a:p>
                    <a:p>
                      <a:pPr marL="182563" indent="-171450">
                        <a:buFont typeface="Arial" panose="020B0604020202020204" pitchFamily="34" charset="0"/>
                        <a:buChar char="•"/>
                      </a:pPr>
                      <a:r>
                        <a:rPr lang="en-GB" sz="1200" dirty="0">
                          <a:solidFill>
                            <a:schemeClr val="tx1"/>
                          </a:solidFill>
                        </a:rPr>
                        <a:t>Experiences </a:t>
                      </a:r>
                      <a:r>
                        <a:rPr lang="en-GB" sz="1200" b="1" dirty="0">
                          <a:solidFill>
                            <a:schemeClr val="tx1"/>
                          </a:solidFill>
                        </a:rPr>
                        <a:t>play a role in destination decisions for 50% of international travellers</a:t>
                      </a:r>
                      <a:r>
                        <a:rPr lang="en-GB" sz="1200" dirty="0">
                          <a:solidFill>
                            <a:schemeClr val="tx1"/>
                          </a:solidFill>
                        </a:rPr>
                        <a:t>, though again driven by a sub-set of activities. </a:t>
                      </a:r>
                    </a:p>
                    <a:p>
                      <a:pPr marL="182563" indent="-171450">
                        <a:buFont typeface="Arial" panose="020B0604020202020204" pitchFamily="34" charset="0"/>
                        <a:buChar char="•"/>
                      </a:pPr>
                      <a:endParaRPr lang="en-GB" sz="1200" dirty="0">
                        <a:solidFill>
                          <a:schemeClr val="tx1"/>
                        </a:solidFill>
                      </a:endParaRPr>
                    </a:p>
                    <a:p>
                      <a:pPr marL="182563" indent="-171450">
                        <a:buFont typeface="Arial" panose="020B0604020202020204" pitchFamily="34" charset="0"/>
                        <a:buChar char="•"/>
                      </a:pPr>
                      <a:endParaRPr lang="en-GB" sz="1200" dirty="0">
                        <a:solidFill>
                          <a:schemeClr val="tx1"/>
                        </a:solidFill>
                      </a:endParaRPr>
                    </a:p>
                    <a:p>
                      <a:pPr marL="182563" indent="-171450">
                        <a:buFont typeface="Arial" panose="020B0604020202020204" pitchFamily="34" charset="0"/>
                        <a:buChar char="•"/>
                      </a:pPr>
                      <a:r>
                        <a:rPr lang="en-GB" sz="1200" b="1" dirty="0">
                          <a:solidFill>
                            <a:schemeClr val="tx1"/>
                          </a:solidFill>
                        </a:rPr>
                        <a:t>Very few want experiential to be their whole trip</a:t>
                      </a:r>
                      <a:r>
                        <a:rPr lang="en-GB" sz="1200" dirty="0">
                          <a:solidFill>
                            <a:schemeClr val="tx1"/>
                          </a:solidFill>
                        </a:rPr>
                        <a:t>.</a:t>
                      </a: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4065567123"/>
                  </a:ext>
                </a:extLst>
              </a:tr>
            </a:tbl>
          </a:graphicData>
        </a:graphic>
      </p:graphicFrame>
    </p:spTree>
    <p:extLst>
      <p:ext uri="{BB962C8B-B14F-4D97-AF65-F5344CB8AC3E}">
        <p14:creationId xmlns:p14="http://schemas.microsoft.com/office/powerpoint/2010/main" val="286876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8CD4157-5A13-48CB-B7B0-0B75DCDB11BC}"/>
              </a:ext>
            </a:extLst>
          </p:cNvPr>
          <p:cNvSpPr txBox="1">
            <a:spLocks/>
          </p:cNvSpPr>
          <p:nvPr/>
        </p:nvSpPr>
        <p:spPr>
          <a:xfrm>
            <a:off x="7677150" y="6002949"/>
            <a:ext cx="2228850" cy="296664"/>
          </a:xfrm>
          <a:prstGeom prst="rect">
            <a:avLst/>
          </a:prstGeom>
        </p:spPr>
        <p:txBody>
          <a:bodyP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4E51C-5B21-47ED-87F9-7CEAAA8B3069}" type="slidenum">
              <a:rPr lang="en-GB" sz="1138"/>
              <a:pPr/>
              <a:t>16</a:t>
            </a:fld>
            <a:endParaRPr lang="en-GB" sz="1138"/>
          </a:p>
        </p:txBody>
      </p:sp>
      <p:pic>
        <p:nvPicPr>
          <p:cNvPr id="5" name="Picture 4">
            <a:extLst>
              <a:ext uri="{FF2B5EF4-FFF2-40B4-BE49-F238E27FC236}">
                <a16:creationId xmlns:a16="http://schemas.microsoft.com/office/drawing/2014/main" id="{15F2B06E-FDD3-449B-A26B-FC49F7A75E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2140" y="481265"/>
            <a:ext cx="1667636" cy="2844857"/>
          </a:xfrm>
          <a:prstGeom prst="rect">
            <a:avLst/>
          </a:prstGeom>
        </p:spPr>
      </p:pic>
      <p:pic>
        <p:nvPicPr>
          <p:cNvPr id="6" name="Picture 5">
            <a:extLst>
              <a:ext uri="{FF2B5EF4-FFF2-40B4-BE49-F238E27FC236}">
                <a16:creationId xmlns:a16="http://schemas.microsoft.com/office/drawing/2014/main" id="{4D35D27D-B383-47CA-ADDA-810BF145AC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 b="-6"/>
          <a:stretch/>
        </p:blipFill>
        <p:spPr>
          <a:xfrm>
            <a:off x="7447779" y="481265"/>
            <a:ext cx="2064455" cy="1610426"/>
          </a:xfrm>
          <a:prstGeom prst="rect">
            <a:avLst/>
          </a:prstGeom>
        </p:spPr>
      </p:pic>
      <p:pic>
        <p:nvPicPr>
          <p:cNvPr id="7" name="Picture 6" descr="A picture containing wooden, ground, sitting&#10;&#10;Description automatically generated">
            <a:extLst>
              <a:ext uri="{FF2B5EF4-FFF2-40B4-BE49-F238E27FC236}">
                <a16:creationId xmlns:a16="http://schemas.microsoft.com/office/drawing/2014/main" id="{0D56A793-8335-41CB-B350-E64CE3E91F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2140" y="3429001"/>
            <a:ext cx="1667636" cy="2099352"/>
          </a:xfrm>
          <a:prstGeom prst="rect">
            <a:avLst/>
          </a:prstGeom>
        </p:spPr>
      </p:pic>
      <p:pic>
        <p:nvPicPr>
          <p:cNvPr id="8" name="Picture 7">
            <a:extLst>
              <a:ext uri="{FF2B5EF4-FFF2-40B4-BE49-F238E27FC236}">
                <a16:creationId xmlns:a16="http://schemas.microsoft.com/office/drawing/2014/main" id="{F8DDDE25-8F76-4261-8D3B-EE250650AE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7483475" y="2195117"/>
            <a:ext cx="2036583" cy="3332425"/>
          </a:xfrm>
          <a:prstGeom prst="rect">
            <a:avLst/>
          </a:prstGeom>
        </p:spPr>
      </p:pic>
      <p:cxnSp>
        <p:nvCxnSpPr>
          <p:cNvPr id="14" name="Straight Connector 13">
            <a:extLst>
              <a:ext uri="{FF2B5EF4-FFF2-40B4-BE49-F238E27FC236}">
                <a16:creationId xmlns:a16="http://schemas.microsoft.com/office/drawing/2014/main" id="{0B127FF5-469B-4D22-B987-FB5610902920}"/>
              </a:ext>
            </a:extLst>
          </p:cNvPr>
          <p:cNvCxnSpPr/>
          <p:nvPr/>
        </p:nvCxnSpPr>
        <p:spPr>
          <a:xfrm flipH="1">
            <a:off x="603694" y="2845590"/>
            <a:ext cx="4589336" cy="0"/>
          </a:xfrm>
          <a:prstGeom prst="line">
            <a:avLst/>
          </a:prstGeom>
          <a:ln w="222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5856DC-6F60-4BBA-87A5-B0F7500E65EE}"/>
              </a:ext>
            </a:extLst>
          </p:cNvPr>
          <p:cNvSpPr/>
          <p:nvPr/>
        </p:nvSpPr>
        <p:spPr>
          <a:xfrm>
            <a:off x="603694" y="2091691"/>
            <a:ext cx="4589336" cy="707886"/>
          </a:xfrm>
          <a:prstGeom prst="rect">
            <a:avLst/>
          </a:prstGeom>
        </p:spPr>
        <p:txBody>
          <a:bodyPr wrap="square">
            <a:spAutoFit/>
          </a:bodyPr>
          <a:lstStyle/>
          <a:p>
            <a:r>
              <a:rPr lang="en-GB" sz="2000" dirty="0"/>
              <a:t>Maximising the opportunity for experiential activities in England</a:t>
            </a:r>
          </a:p>
        </p:txBody>
      </p:sp>
    </p:spTree>
    <p:extLst>
      <p:ext uri="{BB962C8B-B14F-4D97-AF65-F5344CB8AC3E}">
        <p14:creationId xmlns:p14="http://schemas.microsoft.com/office/powerpoint/2010/main" val="3421099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a:extLst>
              <a:ext uri="{FF2B5EF4-FFF2-40B4-BE49-F238E27FC236}">
                <a16:creationId xmlns:a16="http://schemas.microsoft.com/office/drawing/2014/main" id="{9198F371-1914-4CED-ADCE-C42B1E82C0EF}"/>
              </a:ext>
            </a:extLst>
          </p:cNvPr>
          <p:cNvGraphicFramePr>
            <a:graphicFrameLocks noGrp="1"/>
          </p:cNvGraphicFramePr>
          <p:nvPr>
            <p:extLst>
              <p:ext uri="{D42A27DB-BD31-4B8C-83A1-F6EECF244321}">
                <p14:modId xmlns:p14="http://schemas.microsoft.com/office/powerpoint/2010/main" val="226610679"/>
              </p:ext>
            </p:extLst>
          </p:nvPr>
        </p:nvGraphicFramePr>
        <p:xfrm>
          <a:off x="5226" y="1411658"/>
          <a:ext cx="9822386" cy="4710468"/>
        </p:xfrm>
        <a:graphic>
          <a:graphicData uri="http://schemas.openxmlformats.org/drawingml/2006/table">
            <a:tbl>
              <a:tblPr firstRow="1" bandRow="1">
                <a:tableStyleId>{5C22544A-7EE6-4342-B048-85BDC9FD1C3A}</a:tableStyleId>
              </a:tblPr>
              <a:tblGrid>
                <a:gridCol w="4244557">
                  <a:extLst>
                    <a:ext uri="{9D8B030D-6E8A-4147-A177-3AD203B41FA5}">
                      <a16:colId xmlns:a16="http://schemas.microsoft.com/office/drawing/2014/main" val="219639565"/>
                    </a:ext>
                  </a:extLst>
                </a:gridCol>
                <a:gridCol w="5577829">
                  <a:extLst>
                    <a:ext uri="{9D8B030D-6E8A-4147-A177-3AD203B41FA5}">
                      <a16:colId xmlns:a16="http://schemas.microsoft.com/office/drawing/2014/main" val="147130133"/>
                    </a:ext>
                  </a:extLst>
                </a:gridCol>
              </a:tblGrid>
              <a:tr h="4710468">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2CD90541-3F39-4A22-AAFA-8F966B9BA977}"/>
              </a:ext>
            </a:extLst>
          </p:cNvPr>
          <p:cNvSpPr>
            <a:spLocks noGrp="1"/>
          </p:cNvSpPr>
          <p:nvPr>
            <p:ph type="sldNum" sz="quarter" idx="12"/>
          </p:nvPr>
        </p:nvSpPr>
        <p:spPr/>
        <p:txBody>
          <a:bodyPr/>
          <a:lstStyle/>
          <a:p>
            <a:fld id="{65C4E51C-5B21-47ED-87F9-7CEAAA8B3069}" type="slidenum">
              <a:rPr lang="en-GB" smtClean="0"/>
              <a:pPr/>
              <a:t>17</a:t>
            </a:fld>
            <a:endParaRPr lang="en-GB"/>
          </a:p>
        </p:txBody>
      </p:sp>
      <p:sp>
        <p:nvSpPr>
          <p:cNvPr id="19" name="Title 1">
            <a:extLst>
              <a:ext uri="{FF2B5EF4-FFF2-40B4-BE49-F238E27FC236}">
                <a16:creationId xmlns:a16="http://schemas.microsoft.com/office/drawing/2014/main" id="{75CC1F56-76B9-4E05-9885-05E8E47BDF8C}"/>
              </a:ext>
            </a:extLst>
          </p:cNvPr>
          <p:cNvSpPr>
            <a:spLocks noGrp="1"/>
          </p:cNvSpPr>
          <p:nvPr>
            <p:ph type="title"/>
          </p:nvPr>
        </p:nvSpPr>
        <p:spPr>
          <a:xfrm>
            <a:off x="83614" y="-43272"/>
            <a:ext cx="9517585" cy="779146"/>
          </a:xfrm>
        </p:spPr>
        <p:txBody>
          <a:bodyPr/>
          <a:lstStyle/>
          <a:p>
            <a:r>
              <a:rPr lang="en-GB" dirty="0"/>
              <a:t>Strengthening the opportunity: core components of experiential activities </a:t>
            </a:r>
          </a:p>
        </p:txBody>
      </p:sp>
      <p:sp>
        <p:nvSpPr>
          <p:cNvPr id="20" name="Slide Number Placeholder 3">
            <a:extLst>
              <a:ext uri="{FF2B5EF4-FFF2-40B4-BE49-F238E27FC236}">
                <a16:creationId xmlns:a16="http://schemas.microsoft.com/office/drawing/2014/main" id="{50CC18BE-F91D-498C-9C7F-E4A58F8241FF}"/>
              </a:ext>
            </a:extLst>
          </p:cNvPr>
          <p:cNvSpPr txBox="1">
            <a:spLocks/>
          </p:cNvSpPr>
          <p:nvPr/>
        </p:nvSpPr>
        <p:spPr>
          <a:xfrm>
            <a:off x="1041988" y="6239261"/>
            <a:ext cx="7290249"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00" dirty="0">
                <a:solidFill>
                  <a:schemeClr val="bg1">
                    <a:lumMod val="50000"/>
                  </a:schemeClr>
                </a:solidFill>
              </a:rPr>
              <a:t>Question:C14. </a:t>
            </a:r>
            <a:r>
              <a:rPr lang="en-GB" sz="1000" dirty="0">
                <a:solidFill>
                  <a:schemeClr val="bg1">
                    <a:lumMod val="50000"/>
                  </a:schemeClr>
                </a:solidFill>
              </a:rPr>
              <a:t>Which of the following would encourage you to do this activity specifically in England</a:t>
            </a:r>
            <a:endParaRPr lang="en-AU" sz="1000" dirty="0">
              <a:solidFill>
                <a:schemeClr val="bg1">
                  <a:lumMod val="50000"/>
                </a:schemeClr>
              </a:solidFill>
            </a:endParaRPr>
          </a:p>
        </p:txBody>
      </p:sp>
      <p:sp>
        <p:nvSpPr>
          <p:cNvPr id="26" name="Rectangle 25">
            <a:extLst>
              <a:ext uri="{FF2B5EF4-FFF2-40B4-BE49-F238E27FC236}">
                <a16:creationId xmlns:a16="http://schemas.microsoft.com/office/drawing/2014/main" id="{1C2AA1AC-0122-46BD-8E9A-0111345144F9}"/>
              </a:ext>
            </a:extLst>
          </p:cNvPr>
          <p:cNvSpPr/>
          <p:nvPr/>
        </p:nvSpPr>
        <p:spPr>
          <a:xfrm>
            <a:off x="0" y="652792"/>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B7E812C-21F7-4037-AB90-02FE802BA453}"/>
              </a:ext>
            </a:extLst>
          </p:cNvPr>
          <p:cNvSpPr/>
          <p:nvPr/>
        </p:nvSpPr>
        <p:spPr>
          <a:xfrm>
            <a:off x="147148" y="627282"/>
            <a:ext cx="9581014" cy="523220"/>
          </a:xfrm>
          <a:prstGeom prst="rect">
            <a:avLst/>
          </a:prstGeom>
        </p:spPr>
        <p:txBody>
          <a:bodyPr wrap="square">
            <a:spAutoFit/>
          </a:bodyPr>
          <a:lstStyle/>
          <a:p>
            <a:r>
              <a:rPr lang="en-GB" sz="1400" b="1" dirty="0">
                <a:solidFill>
                  <a:schemeClr val="accent5"/>
                </a:solidFill>
              </a:rPr>
              <a:t>There are four common components that experiential activity providers should look to emulate and amplify in order to encourage travellers to participate in experiences in England</a:t>
            </a:r>
          </a:p>
        </p:txBody>
      </p:sp>
      <p:graphicFrame>
        <p:nvGraphicFramePr>
          <p:cNvPr id="31" name="Chart 30">
            <a:extLst>
              <a:ext uri="{FF2B5EF4-FFF2-40B4-BE49-F238E27FC236}">
                <a16:creationId xmlns:a16="http://schemas.microsoft.com/office/drawing/2014/main" id="{66C29A5B-50FA-4CAB-881D-EECBA3BDFB59}"/>
              </a:ext>
            </a:extLst>
          </p:cNvPr>
          <p:cNvGraphicFramePr/>
          <p:nvPr>
            <p:extLst>
              <p:ext uri="{D42A27DB-BD31-4B8C-83A1-F6EECF244321}">
                <p14:modId xmlns:p14="http://schemas.microsoft.com/office/powerpoint/2010/main" val="464920106"/>
              </p:ext>
            </p:extLst>
          </p:nvPr>
        </p:nvGraphicFramePr>
        <p:xfrm>
          <a:off x="148653" y="1441431"/>
          <a:ext cx="4859383" cy="4541207"/>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c 4">
            <a:extLst>
              <a:ext uri="{FF2B5EF4-FFF2-40B4-BE49-F238E27FC236}">
                <a16:creationId xmlns:a16="http://schemas.microsoft.com/office/drawing/2014/main" id="{72A0C747-6AA0-40B3-846B-1BE604D6DE6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290945" y="1854345"/>
            <a:ext cx="4249819" cy="4249819"/>
          </a:xfrm>
          <a:prstGeom prst="rect">
            <a:avLst/>
          </a:prstGeom>
        </p:spPr>
      </p:pic>
      <p:sp>
        <p:nvSpPr>
          <p:cNvPr id="8" name="Rectangle 7">
            <a:extLst>
              <a:ext uri="{FF2B5EF4-FFF2-40B4-BE49-F238E27FC236}">
                <a16:creationId xmlns:a16="http://schemas.microsoft.com/office/drawing/2014/main" id="{8DCAE731-4EB1-4D41-9304-6645E31E4E9D}"/>
              </a:ext>
            </a:extLst>
          </p:cNvPr>
          <p:cNvSpPr/>
          <p:nvPr/>
        </p:nvSpPr>
        <p:spPr>
          <a:xfrm>
            <a:off x="4520187" y="1513304"/>
            <a:ext cx="3812049" cy="523220"/>
          </a:xfrm>
          <a:prstGeom prst="rect">
            <a:avLst/>
          </a:prstGeom>
        </p:spPr>
        <p:txBody>
          <a:bodyPr wrap="square">
            <a:spAutoFit/>
          </a:bodyPr>
          <a:lstStyle/>
          <a:p>
            <a:pPr algn="ctr"/>
            <a:r>
              <a:rPr lang="en-GB" sz="1400" b="1" i="1" dirty="0">
                <a:solidFill>
                  <a:schemeClr val="tx1">
                    <a:lumMod val="65000"/>
                    <a:lumOff val="35000"/>
                  </a:schemeClr>
                </a:solidFill>
              </a:rPr>
              <a:t>Framework for product positioning to encourage travellers to do in England </a:t>
            </a:r>
            <a:endParaRPr lang="en-GB" sz="1400" i="1" dirty="0">
              <a:solidFill>
                <a:schemeClr val="tx1">
                  <a:lumMod val="65000"/>
                  <a:lumOff val="35000"/>
                </a:schemeClr>
              </a:solidFill>
            </a:endParaRPr>
          </a:p>
        </p:txBody>
      </p:sp>
      <p:sp>
        <p:nvSpPr>
          <p:cNvPr id="32" name="Rectangle 31">
            <a:extLst>
              <a:ext uri="{FF2B5EF4-FFF2-40B4-BE49-F238E27FC236}">
                <a16:creationId xmlns:a16="http://schemas.microsoft.com/office/drawing/2014/main" id="{D3AB0FED-2EDC-4A24-BE2E-F0F1BFBC3FDF}"/>
              </a:ext>
            </a:extLst>
          </p:cNvPr>
          <p:cNvSpPr/>
          <p:nvPr/>
        </p:nvSpPr>
        <p:spPr>
          <a:xfrm>
            <a:off x="6501634" y="2095400"/>
            <a:ext cx="1769392" cy="1600438"/>
          </a:xfrm>
          <a:prstGeom prst="rect">
            <a:avLst/>
          </a:prstGeom>
        </p:spPr>
        <p:txBody>
          <a:bodyPr wrap="square">
            <a:spAutoFit/>
          </a:bodyPr>
          <a:lstStyle/>
          <a:p>
            <a:r>
              <a:rPr lang="en-GB" sz="1400" b="1" i="1" dirty="0">
                <a:solidFill>
                  <a:schemeClr val="bg1"/>
                </a:solidFill>
              </a:rPr>
              <a:t>2) Create </a:t>
            </a:r>
            <a:r>
              <a:rPr lang="en-GB" sz="1400" b="1" i="1" u="sng" dirty="0">
                <a:solidFill>
                  <a:schemeClr val="bg1"/>
                </a:solidFill>
              </a:rPr>
              <a:t>distinctive memories</a:t>
            </a:r>
            <a:r>
              <a:rPr lang="en-GB" sz="1400" i="1" dirty="0">
                <a:solidFill>
                  <a:schemeClr val="bg1"/>
                </a:solidFill>
              </a:rPr>
              <a:t> – to remember the holiday / share experiences with others</a:t>
            </a:r>
          </a:p>
          <a:p>
            <a:r>
              <a:rPr lang="en-GB" sz="1400" b="1" i="1" dirty="0">
                <a:solidFill>
                  <a:schemeClr val="bg1"/>
                </a:solidFill>
              </a:rPr>
              <a:t> </a:t>
            </a:r>
            <a:endParaRPr lang="en-GB" sz="1400" i="1" dirty="0">
              <a:solidFill>
                <a:schemeClr val="bg1"/>
              </a:solidFill>
            </a:endParaRPr>
          </a:p>
        </p:txBody>
      </p:sp>
      <p:sp>
        <p:nvSpPr>
          <p:cNvPr id="36" name="Rectangle 35">
            <a:extLst>
              <a:ext uri="{FF2B5EF4-FFF2-40B4-BE49-F238E27FC236}">
                <a16:creationId xmlns:a16="http://schemas.microsoft.com/office/drawing/2014/main" id="{8272C595-49E1-4906-8726-D5B439026110}"/>
              </a:ext>
            </a:extLst>
          </p:cNvPr>
          <p:cNvSpPr/>
          <p:nvPr/>
        </p:nvSpPr>
        <p:spPr>
          <a:xfrm>
            <a:off x="4526196" y="4426046"/>
            <a:ext cx="1331143" cy="1600438"/>
          </a:xfrm>
          <a:prstGeom prst="rect">
            <a:avLst/>
          </a:prstGeom>
        </p:spPr>
        <p:txBody>
          <a:bodyPr wrap="square">
            <a:spAutoFit/>
          </a:bodyPr>
          <a:lstStyle/>
          <a:p>
            <a:r>
              <a:rPr lang="en-GB" sz="1400" b="1" i="1" dirty="0">
                <a:solidFill>
                  <a:schemeClr val="bg1"/>
                </a:solidFill>
              </a:rPr>
              <a:t>3) </a:t>
            </a:r>
            <a:r>
              <a:rPr lang="en-GB" sz="1400" i="1" dirty="0">
                <a:solidFill>
                  <a:schemeClr val="bg1"/>
                </a:solidFill>
              </a:rPr>
              <a:t>Provide the chance to </a:t>
            </a:r>
            <a:r>
              <a:rPr lang="en-GB" sz="1400" b="1" i="1" u="sng" dirty="0">
                <a:solidFill>
                  <a:schemeClr val="bg1"/>
                </a:solidFill>
              </a:rPr>
              <a:t>learn</a:t>
            </a:r>
            <a:r>
              <a:rPr lang="en-GB" sz="1400" b="1" i="1" dirty="0">
                <a:solidFill>
                  <a:schemeClr val="bg1"/>
                </a:solidFill>
              </a:rPr>
              <a:t> / </a:t>
            </a:r>
            <a:r>
              <a:rPr lang="en-GB" sz="1400" b="1" i="1" u="sng" dirty="0">
                <a:solidFill>
                  <a:schemeClr val="bg1"/>
                </a:solidFill>
              </a:rPr>
              <a:t>immerse in culture or history</a:t>
            </a:r>
            <a:r>
              <a:rPr lang="en-GB" sz="1400" b="1" i="1" dirty="0">
                <a:solidFill>
                  <a:schemeClr val="bg1"/>
                </a:solidFill>
              </a:rPr>
              <a:t> </a:t>
            </a:r>
            <a:r>
              <a:rPr lang="en-GB" sz="1400" i="1" dirty="0">
                <a:solidFill>
                  <a:schemeClr val="bg1"/>
                </a:solidFill>
              </a:rPr>
              <a:t>of England</a:t>
            </a:r>
          </a:p>
          <a:p>
            <a:pPr algn="r"/>
            <a:r>
              <a:rPr lang="en-GB" sz="1400" b="1" i="1" dirty="0">
                <a:solidFill>
                  <a:schemeClr val="bg1"/>
                </a:solidFill>
              </a:rPr>
              <a:t> </a:t>
            </a:r>
            <a:endParaRPr lang="en-GB" sz="1400" i="1" dirty="0">
              <a:solidFill>
                <a:schemeClr val="bg1"/>
              </a:solidFill>
            </a:endParaRPr>
          </a:p>
        </p:txBody>
      </p:sp>
      <p:sp>
        <p:nvSpPr>
          <p:cNvPr id="39" name="Rectangle 38">
            <a:extLst>
              <a:ext uri="{FF2B5EF4-FFF2-40B4-BE49-F238E27FC236}">
                <a16:creationId xmlns:a16="http://schemas.microsoft.com/office/drawing/2014/main" id="{F89CAF0E-D26F-4349-8542-9A08B352EAFF}"/>
              </a:ext>
            </a:extLst>
          </p:cNvPr>
          <p:cNvSpPr/>
          <p:nvPr/>
        </p:nvSpPr>
        <p:spPr>
          <a:xfrm>
            <a:off x="6501634" y="4628449"/>
            <a:ext cx="1626149" cy="1169551"/>
          </a:xfrm>
          <a:prstGeom prst="rect">
            <a:avLst/>
          </a:prstGeom>
        </p:spPr>
        <p:txBody>
          <a:bodyPr wrap="square">
            <a:spAutoFit/>
          </a:bodyPr>
          <a:lstStyle/>
          <a:p>
            <a:r>
              <a:rPr lang="en-GB" sz="1400" b="1" i="1" u="sng" dirty="0">
                <a:solidFill>
                  <a:schemeClr val="bg1"/>
                </a:solidFill>
              </a:rPr>
              <a:t>4) Provide a new challenge</a:t>
            </a:r>
            <a:r>
              <a:rPr lang="en-GB" sz="1400" b="1" i="1" dirty="0">
                <a:solidFill>
                  <a:schemeClr val="bg1"/>
                </a:solidFill>
              </a:rPr>
              <a:t> – </a:t>
            </a:r>
            <a:r>
              <a:rPr lang="en-GB" sz="1400" i="1" dirty="0">
                <a:solidFill>
                  <a:schemeClr val="bg1"/>
                </a:solidFill>
              </a:rPr>
              <a:t>something different to what they do at home</a:t>
            </a:r>
          </a:p>
        </p:txBody>
      </p:sp>
      <p:sp>
        <p:nvSpPr>
          <p:cNvPr id="40" name="Rectangle 39">
            <a:extLst>
              <a:ext uri="{FF2B5EF4-FFF2-40B4-BE49-F238E27FC236}">
                <a16:creationId xmlns:a16="http://schemas.microsoft.com/office/drawing/2014/main" id="{ED4BC191-A7AF-4EB6-BD1C-A908844F1D57}"/>
              </a:ext>
            </a:extLst>
          </p:cNvPr>
          <p:cNvSpPr/>
          <p:nvPr/>
        </p:nvSpPr>
        <p:spPr>
          <a:xfrm>
            <a:off x="4520188" y="2114927"/>
            <a:ext cx="1343161" cy="1169551"/>
          </a:xfrm>
          <a:prstGeom prst="rect">
            <a:avLst/>
          </a:prstGeom>
        </p:spPr>
        <p:txBody>
          <a:bodyPr wrap="square">
            <a:spAutoFit/>
          </a:bodyPr>
          <a:lstStyle/>
          <a:p>
            <a:r>
              <a:rPr lang="en-GB" sz="1400" b="1" i="1" dirty="0">
                <a:solidFill>
                  <a:schemeClr val="bg1"/>
                </a:solidFill>
              </a:rPr>
              <a:t>1) </a:t>
            </a:r>
            <a:r>
              <a:rPr lang="en-GB" sz="1400" i="1" dirty="0">
                <a:solidFill>
                  <a:schemeClr val="bg1"/>
                </a:solidFill>
              </a:rPr>
              <a:t>Offer an </a:t>
            </a:r>
            <a:r>
              <a:rPr lang="en-GB" sz="1400" b="1" i="1" u="sng" dirty="0">
                <a:solidFill>
                  <a:schemeClr val="bg1"/>
                </a:solidFill>
              </a:rPr>
              <a:t>authentic / unique view</a:t>
            </a:r>
            <a:r>
              <a:rPr lang="en-GB" sz="1400" b="1" i="1" dirty="0">
                <a:solidFill>
                  <a:schemeClr val="bg1"/>
                </a:solidFill>
              </a:rPr>
              <a:t> </a:t>
            </a:r>
            <a:r>
              <a:rPr lang="en-GB" sz="1400" i="1" dirty="0">
                <a:solidFill>
                  <a:schemeClr val="bg1"/>
                </a:solidFill>
              </a:rPr>
              <a:t>of England</a:t>
            </a:r>
            <a:endParaRPr lang="en-GB" sz="1400" b="1" i="1" dirty="0">
              <a:solidFill>
                <a:schemeClr val="bg1"/>
              </a:solidFill>
            </a:endParaRPr>
          </a:p>
          <a:p>
            <a:r>
              <a:rPr lang="en-GB" sz="1400" b="1" i="1" dirty="0">
                <a:solidFill>
                  <a:schemeClr val="bg1"/>
                </a:solidFill>
              </a:rPr>
              <a:t> </a:t>
            </a:r>
            <a:endParaRPr lang="en-GB" sz="1400" i="1" dirty="0">
              <a:solidFill>
                <a:schemeClr val="bg1"/>
              </a:solidFill>
            </a:endParaRPr>
          </a:p>
        </p:txBody>
      </p:sp>
      <p:sp>
        <p:nvSpPr>
          <p:cNvPr id="15" name="Slide Number Placeholder 5">
            <a:extLst>
              <a:ext uri="{FF2B5EF4-FFF2-40B4-BE49-F238E27FC236}">
                <a16:creationId xmlns:a16="http://schemas.microsoft.com/office/drawing/2014/main" id="{AF0ADAE1-B424-433F-AA30-FB7412D38313}"/>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8" name="Speech Bubble: Rectangle with Corners Rounded 17">
            <a:extLst>
              <a:ext uri="{FF2B5EF4-FFF2-40B4-BE49-F238E27FC236}">
                <a16:creationId xmlns:a16="http://schemas.microsoft.com/office/drawing/2014/main" id="{BA6EFC3D-74CC-4FD8-8AA0-AE285C009C53}"/>
              </a:ext>
            </a:extLst>
          </p:cNvPr>
          <p:cNvSpPr/>
          <p:nvPr/>
        </p:nvSpPr>
        <p:spPr>
          <a:xfrm>
            <a:off x="8388707" y="2492636"/>
            <a:ext cx="1339455" cy="2953705"/>
          </a:xfrm>
          <a:prstGeom prst="wedgeRoundRectCallout">
            <a:avLst>
              <a:gd name="adj1" fmla="val 1075"/>
              <a:gd name="adj2" fmla="val -56613"/>
              <a:gd name="adj3" fmla="val 16667"/>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i="1" dirty="0">
                <a:solidFill>
                  <a:schemeClr val="tx1"/>
                </a:solidFill>
              </a:rPr>
              <a:t>“I enjoyed wandering through the jungle and hearing the sounds of the island. Showing us the different birds and understanding which ones made what sounds, was really interesting. I feel like I got a </a:t>
            </a:r>
            <a:r>
              <a:rPr lang="en-GB" sz="1050" b="1" i="1" dirty="0">
                <a:solidFill>
                  <a:schemeClr val="tx1"/>
                </a:solidFill>
              </a:rPr>
              <a:t>unique view of the island and experienced the real island</a:t>
            </a:r>
            <a:r>
              <a:rPr lang="en-GB" sz="1050" i="1" dirty="0">
                <a:solidFill>
                  <a:schemeClr val="tx1"/>
                </a:solidFill>
              </a:rPr>
              <a:t>, vs the touristy views.” </a:t>
            </a:r>
          </a:p>
        </p:txBody>
      </p:sp>
    </p:spTree>
    <p:extLst>
      <p:ext uri="{BB962C8B-B14F-4D97-AF65-F5344CB8AC3E}">
        <p14:creationId xmlns:p14="http://schemas.microsoft.com/office/powerpoint/2010/main" val="1934392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85AF3ADD-19DA-46C0-BA18-B68B14CED5C3}"/>
              </a:ext>
            </a:extLst>
          </p:cNvPr>
          <p:cNvGraphicFramePr>
            <a:graphicFrameLocks noGrp="1"/>
          </p:cNvGraphicFramePr>
          <p:nvPr>
            <p:extLst>
              <p:ext uri="{D42A27DB-BD31-4B8C-83A1-F6EECF244321}">
                <p14:modId xmlns:p14="http://schemas.microsoft.com/office/powerpoint/2010/main" val="1860591334"/>
              </p:ext>
            </p:extLst>
          </p:nvPr>
        </p:nvGraphicFramePr>
        <p:xfrm>
          <a:off x="5226" y="1411658"/>
          <a:ext cx="9822386" cy="4710468"/>
        </p:xfrm>
        <a:graphic>
          <a:graphicData uri="http://schemas.openxmlformats.org/drawingml/2006/table">
            <a:tbl>
              <a:tblPr firstRow="1" bandRow="1">
                <a:tableStyleId>{5C22544A-7EE6-4342-B048-85BDC9FD1C3A}</a:tableStyleId>
              </a:tblPr>
              <a:tblGrid>
                <a:gridCol w="4427437">
                  <a:extLst>
                    <a:ext uri="{9D8B030D-6E8A-4147-A177-3AD203B41FA5}">
                      <a16:colId xmlns:a16="http://schemas.microsoft.com/office/drawing/2014/main" val="219639565"/>
                    </a:ext>
                  </a:extLst>
                </a:gridCol>
                <a:gridCol w="5394949">
                  <a:extLst>
                    <a:ext uri="{9D8B030D-6E8A-4147-A177-3AD203B41FA5}">
                      <a16:colId xmlns:a16="http://schemas.microsoft.com/office/drawing/2014/main" val="147130133"/>
                    </a:ext>
                  </a:extLst>
                </a:gridCol>
              </a:tblGrid>
              <a:tr h="4710468">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2CD90541-3F39-4A22-AAFA-8F966B9BA977}"/>
              </a:ext>
            </a:extLst>
          </p:cNvPr>
          <p:cNvSpPr>
            <a:spLocks noGrp="1"/>
          </p:cNvSpPr>
          <p:nvPr>
            <p:ph type="sldNum" sz="quarter" idx="12"/>
          </p:nvPr>
        </p:nvSpPr>
        <p:spPr/>
        <p:txBody>
          <a:bodyPr/>
          <a:lstStyle/>
          <a:p>
            <a:fld id="{65C4E51C-5B21-47ED-87F9-7CEAAA8B3069}" type="slidenum">
              <a:rPr lang="en-GB" smtClean="0"/>
              <a:pPr/>
              <a:t>18</a:t>
            </a:fld>
            <a:endParaRPr lang="en-GB"/>
          </a:p>
        </p:txBody>
      </p:sp>
      <p:sp>
        <p:nvSpPr>
          <p:cNvPr id="19" name="Title 1">
            <a:extLst>
              <a:ext uri="{FF2B5EF4-FFF2-40B4-BE49-F238E27FC236}">
                <a16:creationId xmlns:a16="http://schemas.microsoft.com/office/drawing/2014/main" id="{75CC1F56-76B9-4E05-9885-05E8E47BDF8C}"/>
              </a:ext>
            </a:extLst>
          </p:cNvPr>
          <p:cNvSpPr>
            <a:spLocks noGrp="1"/>
          </p:cNvSpPr>
          <p:nvPr>
            <p:ph type="title"/>
          </p:nvPr>
        </p:nvSpPr>
        <p:spPr>
          <a:xfrm>
            <a:off x="83615" y="37151"/>
            <a:ext cx="9517585" cy="779146"/>
          </a:xfrm>
        </p:spPr>
        <p:txBody>
          <a:bodyPr/>
          <a:lstStyle/>
          <a:p>
            <a:r>
              <a:rPr lang="en-GB" sz="2000" dirty="0"/>
              <a:t>Address barriers to maximise the opportunity: common challenges to overcome</a:t>
            </a:r>
            <a:endParaRPr lang="en-GB" sz="1600" dirty="0">
              <a:solidFill>
                <a:schemeClr val="bg1"/>
              </a:solidFill>
            </a:endParaRPr>
          </a:p>
        </p:txBody>
      </p:sp>
      <p:sp>
        <p:nvSpPr>
          <p:cNvPr id="26" name="Rectangle 25">
            <a:extLst>
              <a:ext uri="{FF2B5EF4-FFF2-40B4-BE49-F238E27FC236}">
                <a16:creationId xmlns:a16="http://schemas.microsoft.com/office/drawing/2014/main" id="{1C2AA1AC-0122-46BD-8E9A-0111345144F9}"/>
              </a:ext>
            </a:extLst>
          </p:cNvPr>
          <p:cNvSpPr/>
          <p:nvPr/>
        </p:nvSpPr>
        <p:spPr>
          <a:xfrm>
            <a:off x="0" y="652792"/>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B7E812C-21F7-4037-AB90-02FE802BA453}"/>
              </a:ext>
            </a:extLst>
          </p:cNvPr>
          <p:cNvSpPr/>
          <p:nvPr/>
        </p:nvSpPr>
        <p:spPr>
          <a:xfrm>
            <a:off x="148653" y="626667"/>
            <a:ext cx="9581014" cy="523220"/>
          </a:xfrm>
          <a:prstGeom prst="rect">
            <a:avLst/>
          </a:prstGeom>
        </p:spPr>
        <p:txBody>
          <a:bodyPr wrap="square">
            <a:spAutoFit/>
          </a:bodyPr>
          <a:lstStyle/>
          <a:p>
            <a:r>
              <a:rPr lang="en-GB" sz="1400" b="1" dirty="0">
                <a:solidFill>
                  <a:schemeClr val="accent5"/>
                </a:solidFill>
              </a:rPr>
              <a:t>Irrespective of the type of experiences there are 4 common challenges to doing experiences in England - Cost, the pull of other destinations, the suitability for all those travelling in the group and the weather!</a:t>
            </a:r>
          </a:p>
        </p:txBody>
      </p:sp>
      <p:graphicFrame>
        <p:nvGraphicFramePr>
          <p:cNvPr id="31" name="Chart 30">
            <a:extLst>
              <a:ext uri="{FF2B5EF4-FFF2-40B4-BE49-F238E27FC236}">
                <a16:creationId xmlns:a16="http://schemas.microsoft.com/office/drawing/2014/main" id="{66C29A5B-50FA-4CAB-881D-EECBA3BDFB59}"/>
              </a:ext>
            </a:extLst>
          </p:cNvPr>
          <p:cNvGraphicFramePr/>
          <p:nvPr>
            <p:extLst>
              <p:ext uri="{D42A27DB-BD31-4B8C-83A1-F6EECF244321}">
                <p14:modId xmlns:p14="http://schemas.microsoft.com/office/powerpoint/2010/main" val="1060360948"/>
              </p:ext>
            </p:extLst>
          </p:nvPr>
        </p:nvGraphicFramePr>
        <p:xfrm>
          <a:off x="220743" y="1405813"/>
          <a:ext cx="5270597" cy="4598319"/>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c 4">
            <a:extLst>
              <a:ext uri="{FF2B5EF4-FFF2-40B4-BE49-F238E27FC236}">
                <a16:creationId xmlns:a16="http://schemas.microsoft.com/office/drawing/2014/main" id="{72A0C747-6AA0-40B3-846B-1BE604D6DE6C}"/>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771772" y="1800198"/>
            <a:ext cx="4308566" cy="4308566"/>
          </a:xfrm>
          <a:prstGeom prst="rect">
            <a:avLst/>
          </a:prstGeom>
        </p:spPr>
      </p:pic>
      <p:sp>
        <p:nvSpPr>
          <p:cNvPr id="8" name="Rectangle 7">
            <a:extLst>
              <a:ext uri="{FF2B5EF4-FFF2-40B4-BE49-F238E27FC236}">
                <a16:creationId xmlns:a16="http://schemas.microsoft.com/office/drawing/2014/main" id="{8DCAE731-4EB1-4D41-9304-6645E31E4E9D}"/>
              </a:ext>
            </a:extLst>
          </p:cNvPr>
          <p:cNvSpPr/>
          <p:nvPr/>
        </p:nvSpPr>
        <p:spPr>
          <a:xfrm>
            <a:off x="4989489" y="1439368"/>
            <a:ext cx="3904686" cy="523220"/>
          </a:xfrm>
          <a:prstGeom prst="rect">
            <a:avLst/>
          </a:prstGeom>
        </p:spPr>
        <p:txBody>
          <a:bodyPr wrap="square">
            <a:spAutoFit/>
          </a:bodyPr>
          <a:lstStyle/>
          <a:p>
            <a:pPr algn="ctr"/>
            <a:r>
              <a:rPr lang="en-GB" sz="1400" b="1" i="1" dirty="0">
                <a:solidFill>
                  <a:schemeClr val="tx1">
                    <a:lumMod val="65000"/>
                    <a:lumOff val="35000"/>
                  </a:schemeClr>
                </a:solidFill>
              </a:rPr>
              <a:t>Four common challenges to overcome to encourage travellers to do experiences in England</a:t>
            </a:r>
            <a:endParaRPr lang="en-GB" sz="1400" i="1" dirty="0">
              <a:solidFill>
                <a:schemeClr val="tx1">
                  <a:lumMod val="65000"/>
                  <a:lumOff val="35000"/>
                </a:schemeClr>
              </a:solidFill>
            </a:endParaRPr>
          </a:p>
        </p:txBody>
      </p:sp>
      <p:sp>
        <p:nvSpPr>
          <p:cNvPr id="32" name="Rectangle 31">
            <a:extLst>
              <a:ext uri="{FF2B5EF4-FFF2-40B4-BE49-F238E27FC236}">
                <a16:creationId xmlns:a16="http://schemas.microsoft.com/office/drawing/2014/main" id="{D3AB0FED-2EDC-4A24-BE2E-F0F1BFBC3FDF}"/>
              </a:ext>
            </a:extLst>
          </p:cNvPr>
          <p:cNvSpPr/>
          <p:nvPr/>
        </p:nvSpPr>
        <p:spPr>
          <a:xfrm>
            <a:off x="4953000" y="2003891"/>
            <a:ext cx="1782528" cy="1631216"/>
          </a:xfrm>
          <a:prstGeom prst="rect">
            <a:avLst/>
          </a:prstGeom>
        </p:spPr>
        <p:txBody>
          <a:bodyPr wrap="square">
            <a:spAutoFit/>
          </a:bodyPr>
          <a:lstStyle/>
          <a:p>
            <a:r>
              <a:rPr lang="en-GB" sz="1400" b="1" i="1" u="sng" dirty="0">
                <a:solidFill>
                  <a:schemeClr val="bg1"/>
                </a:solidFill>
              </a:rPr>
              <a:t>Cost</a:t>
            </a:r>
            <a:r>
              <a:rPr lang="en-GB" sz="1400" b="1" i="1" dirty="0">
                <a:solidFill>
                  <a:schemeClr val="bg1"/>
                </a:solidFill>
              </a:rPr>
              <a:t> </a:t>
            </a:r>
            <a:r>
              <a:rPr lang="en-GB" sz="1400" i="1" dirty="0">
                <a:solidFill>
                  <a:schemeClr val="bg1"/>
                </a:solidFill>
              </a:rPr>
              <a:t>– </a:t>
            </a:r>
            <a:r>
              <a:rPr lang="en-GB" sz="1200" i="1" dirty="0">
                <a:solidFill>
                  <a:schemeClr val="bg1"/>
                </a:solidFill>
              </a:rPr>
              <a:t>England is seen as an expensive destination, impacting </a:t>
            </a:r>
          </a:p>
          <a:p>
            <a:r>
              <a:rPr lang="en-GB" sz="1200" i="1" dirty="0">
                <a:solidFill>
                  <a:schemeClr val="bg1"/>
                </a:solidFill>
              </a:rPr>
              <a:t>on perceptions of </a:t>
            </a:r>
          </a:p>
          <a:p>
            <a:r>
              <a:rPr lang="en-GB" sz="1200" i="1" dirty="0">
                <a:solidFill>
                  <a:schemeClr val="bg1"/>
                </a:solidFill>
              </a:rPr>
              <a:t>the cost of </a:t>
            </a:r>
          </a:p>
          <a:p>
            <a:r>
              <a:rPr lang="en-GB" sz="1200" i="1" dirty="0">
                <a:solidFill>
                  <a:schemeClr val="bg1"/>
                </a:solidFill>
              </a:rPr>
              <a:t>individual </a:t>
            </a:r>
          </a:p>
          <a:p>
            <a:r>
              <a:rPr lang="en-GB" sz="1200" i="1" dirty="0">
                <a:solidFill>
                  <a:schemeClr val="bg1"/>
                </a:solidFill>
              </a:rPr>
              <a:t>experiences </a:t>
            </a:r>
          </a:p>
          <a:p>
            <a:r>
              <a:rPr lang="en-GB" sz="1400" b="1" i="1" dirty="0">
                <a:solidFill>
                  <a:schemeClr val="bg1"/>
                </a:solidFill>
              </a:rPr>
              <a:t> </a:t>
            </a:r>
            <a:endParaRPr lang="en-GB" sz="1400" i="1" dirty="0">
              <a:solidFill>
                <a:schemeClr val="bg1"/>
              </a:solidFill>
            </a:endParaRPr>
          </a:p>
        </p:txBody>
      </p:sp>
      <p:sp>
        <p:nvSpPr>
          <p:cNvPr id="36" name="Rectangle 35">
            <a:extLst>
              <a:ext uri="{FF2B5EF4-FFF2-40B4-BE49-F238E27FC236}">
                <a16:creationId xmlns:a16="http://schemas.microsoft.com/office/drawing/2014/main" id="{8272C595-49E1-4906-8726-D5B439026110}"/>
              </a:ext>
            </a:extLst>
          </p:cNvPr>
          <p:cNvSpPr/>
          <p:nvPr/>
        </p:nvSpPr>
        <p:spPr>
          <a:xfrm>
            <a:off x="6941832" y="2003891"/>
            <a:ext cx="1932202" cy="1446550"/>
          </a:xfrm>
          <a:prstGeom prst="rect">
            <a:avLst/>
          </a:prstGeom>
        </p:spPr>
        <p:txBody>
          <a:bodyPr wrap="square">
            <a:spAutoFit/>
          </a:bodyPr>
          <a:lstStyle/>
          <a:p>
            <a:r>
              <a:rPr lang="en-GB" sz="1400" b="1" i="1" u="sng" dirty="0">
                <a:solidFill>
                  <a:schemeClr val="bg1"/>
                </a:solidFill>
              </a:rPr>
              <a:t>Competitive environment</a:t>
            </a:r>
            <a:r>
              <a:rPr lang="en-GB" sz="1400" b="1" i="1" dirty="0">
                <a:solidFill>
                  <a:schemeClr val="bg1"/>
                </a:solidFill>
              </a:rPr>
              <a:t> </a:t>
            </a:r>
            <a:r>
              <a:rPr lang="en-GB" sz="1400" i="1" dirty="0">
                <a:solidFill>
                  <a:schemeClr val="bg1"/>
                </a:solidFill>
              </a:rPr>
              <a:t>– </a:t>
            </a:r>
            <a:r>
              <a:rPr lang="en-GB" sz="1200" i="1" dirty="0">
                <a:solidFill>
                  <a:schemeClr val="bg1"/>
                </a:solidFill>
              </a:rPr>
              <a:t>despite being interested in doing in some experiences in England, the pull of other destinations is sometimes stronger</a:t>
            </a:r>
          </a:p>
        </p:txBody>
      </p:sp>
      <p:sp>
        <p:nvSpPr>
          <p:cNvPr id="39" name="Rectangle 38">
            <a:extLst>
              <a:ext uri="{FF2B5EF4-FFF2-40B4-BE49-F238E27FC236}">
                <a16:creationId xmlns:a16="http://schemas.microsoft.com/office/drawing/2014/main" id="{F89CAF0E-D26F-4349-8542-9A08B352EAFF}"/>
              </a:ext>
            </a:extLst>
          </p:cNvPr>
          <p:cNvSpPr/>
          <p:nvPr/>
        </p:nvSpPr>
        <p:spPr>
          <a:xfrm>
            <a:off x="4953000" y="4023934"/>
            <a:ext cx="1656172" cy="1661993"/>
          </a:xfrm>
          <a:prstGeom prst="rect">
            <a:avLst/>
          </a:prstGeom>
        </p:spPr>
        <p:txBody>
          <a:bodyPr wrap="square">
            <a:spAutoFit/>
          </a:bodyPr>
          <a:lstStyle/>
          <a:p>
            <a:r>
              <a:rPr lang="en-GB" sz="1400" b="1" i="1" u="sng" dirty="0">
                <a:solidFill>
                  <a:schemeClr val="bg1"/>
                </a:solidFill>
              </a:rPr>
              <a:t>Suitability for all travelling in the group</a:t>
            </a:r>
            <a:r>
              <a:rPr lang="en-GB" sz="1400" b="1" i="1" dirty="0">
                <a:solidFill>
                  <a:schemeClr val="bg1"/>
                </a:solidFill>
              </a:rPr>
              <a:t> – </a:t>
            </a:r>
            <a:r>
              <a:rPr lang="en-GB" sz="1200" i="1" dirty="0">
                <a:solidFill>
                  <a:schemeClr val="bg1"/>
                </a:solidFill>
              </a:rPr>
              <a:t>some experiences are not perceived as child friendly or physical activity level is a turn-off</a:t>
            </a:r>
          </a:p>
        </p:txBody>
      </p:sp>
      <p:sp>
        <p:nvSpPr>
          <p:cNvPr id="40" name="Rectangle 39">
            <a:extLst>
              <a:ext uri="{FF2B5EF4-FFF2-40B4-BE49-F238E27FC236}">
                <a16:creationId xmlns:a16="http://schemas.microsoft.com/office/drawing/2014/main" id="{ED4BC191-A7AF-4EB6-BD1C-A908844F1D57}"/>
              </a:ext>
            </a:extLst>
          </p:cNvPr>
          <p:cNvSpPr/>
          <p:nvPr/>
        </p:nvSpPr>
        <p:spPr>
          <a:xfrm>
            <a:off x="6941832" y="4558651"/>
            <a:ext cx="1932202" cy="892552"/>
          </a:xfrm>
          <a:prstGeom prst="rect">
            <a:avLst/>
          </a:prstGeom>
        </p:spPr>
        <p:txBody>
          <a:bodyPr wrap="square">
            <a:spAutoFit/>
          </a:bodyPr>
          <a:lstStyle/>
          <a:p>
            <a:r>
              <a:rPr lang="en-GB" sz="1400" b="1" i="1" u="sng" dirty="0">
                <a:solidFill>
                  <a:schemeClr val="bg1"/>
                </a:solidFill>
              </a:rPr>
              <a:t>Weather</a:t>
            </a:r>
            <a:r>
              <a:rPr lang="en-GB" sz="1400" b="1" i="1" dirty="0">
                <a:solidFill>
                  <a:schemeClr val="bg1"/>
                </a:solidFill>
              </a:rPr>
              <a:t> – </a:t>
            </a:r>
            <a:r>
              <a:rPr lang="en-GB" sz="1200" i="1" dirty="0">
                <a:solidFill>
                  <a:schemeClr val="bg1"/>
                </a:solidFill>
              </a:rPr>
              <a:t>particularly impacts outdoor experiences </a:t>
            </a:r>
          </a:p>
          <a:p>
            <a:r>
              <a:rPr lang="en-GB" sz="1400" b="1" i="1" dirty="0">
                <a:solidFill>
                  <a:schemeClr val="bg1"/>
                </a:solidFill>
              </a:rPr>
              <a:t> </a:t>
            </a:r>
            <a:endParaRPr lang="en-GB" sz="1400" i="1" dirty="0">
              <a:solidFill>
                <a:schemeClr val="bg1"/>
              </a:solidFill>
            </a:endParaRPr>
          </a:p>
        </p:txBody>
      </p:sp>
      <p:sp>
        <p:nvSpPr>
          <p:cNvPr id="14" name="Slide Number Placeholder 3">
            <a:extLst>
              <a:ext uri="{FF2B5EF4-FFF2-40B4-BE49-F238E27FC236}">
                <a16:creationId xmlns:a16="http://schemas.microsoft.com/office/drawing/2014/main" id="{568B7D7A-DFD5-4F34-8E8E-7E2A1F96C363}"/>
              </a:ext>
            </a:extLst>
          </p:cNvPr>
          <p:cNvSpPr txBox="1">
            <a:spLocks/>
          </p:cNvSpPr>
          <p:nvPr/>
        </p:nvSpPr>
        <p:spPr>
          <a:xfrm>
            <a:off x="922245" y="6368985"/>
            <a:ext cx="7290249"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00" dirty="0">
                <a:solidFill>
                  <a:schemeClr val="bg1">
                    <a:lumMod val="50000"/>
                  </a:schemeClr>
                </a:solidFill>
              </a:rPr>
              <a:t>Question: C15. </a:t>
            </a:r>
            <a:r>
              <a:rPr lang="en-GB" sz="1000" dirty="0">
                <a:solidFill>
                  <a:schemeClr val="bg1">
                    <a:lumMod val="50000"/>
                  </a:schemeClr>
                </a:solidFill>
              </a:rPr>
              <a:t>Which of the following would discourage you to do this activity specifically in England</a:t>
            </a:r>
            <a:endParaRPr lang="en-AU" sz="1000" dirty="0">
              <a:solidFill>
                <a:schemeClr val="bg1">
                  <a:lumMod val="50000"/>
                </a:schemeClr>
              </a:solidFill>
            </a:endParaRPr>
          </a:p>
        </p:txBody>
      </p:sp>
      <p:sp>
        <p:nvSpPr>
          <p:cNvPr id="16" name="Slide Number Placeholder 5">
            <a:extLst>
              <a:ext uri="{FF2B5EF4-FFF2-40B4-BE49-F238E27FC236}">
                <a16:creationId xmlns:a16="http://schemas.microsoft.com/office/drawing/2014/main" id="{D11ACC69-B55C-4C2E-9BFE-3FD14D2C784A}"/>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96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85AF3ADD-19DA-46C0-BA18-B68B14CED5C3}"/>
              </a:ext>
            </a:extLst>
          </p:cNvPr>
          <p:cNvGraphicFramePr>
            <a:graphicFrameLocks noGrp="1"/>
          </p:cNvGraphicFramePr>
          <p:nvPr>
            <p:extLst>
              <p:ext uri="{D42A27DB-BD31-4B8C-83A1-F6EECF244321}">
                <p14:modId xmlns:p14="http://schemas.microsoft.com/office/powerpoint/2010/main" val="2716372509"/>
              </p:ext>
            </p:extLst>
          </p:nvPr>
        </p:nvGraphicFramePr>
        <p:xfrm>
          <a:off x="4479" y="1431938"/>
          <a:ext cx="9822386" cy="4710468"/>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4710468">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2CD90541-3F39-4A22-AAFA-8F966B9BA977}"/>
              </a:ext>
            </a:extLst>
          </p:cNvPr>
          <p:cNvSpPr>
            <a:spLocks noGrp="1"/>
          </p:cNvSpPr>
          <p:nvPr>
            <p:ph type="sldNum" sz="quarter" idx="12"/>
          </p:nvPr>
        </p:nvSpPr>
        <p:spPr/>
        <p:txBody>
          <a:bodyPr/>
          <a:lstStyle/>
          <a:p>
            <a:fld id="{65C4E51C-5B21-47ED-87F9-7CEAAA8B3069}" type="slidenum">
              <a:rPr lang="en-GB" smtClean="0"/>
              <a:pPr/>
              <a:t>19</a:t>
            </a:fld>
            <a:endParaRPr lang="en-GB"/>
          </a:p>
        </p:txBody>
      </p:sp>
      <p:sp>
        <p:nvSpPr>
          <p:cNvPr id="19" name="Title 1">
            <a:extLst>
              <a:ext uri="{FF2B5EF4-FFF2-40B4-BE49-F238E27FC236}">
                <a16:creationId xmlns:a16="http://schemas.microsoft.com/office/drawing/2014/main" id="{75CC1F56-76B9-4E05-9885-05E8E47BDF8C}"/>
              </a:ext>
            </a:extLst>
          </p:cNvPr>
          <p:cNvSpPr>
            <a:spLocks noGrp="1"/>
          </p:cNvSpPr>
          <p:nvPr>
            <p:ph type="title"/>
          </p:nvPr>
        </p:nvSpPr>
        <p:spPr>
          <a:xfrm>
            <a:off x="83615" y="18409"/>
            <a:ext cx="9517585" cy="779146"/>
          </a:xfrm>
        </p:spPr>
        <p:txBody>
          <a:bodyPr/>
          <a:lstStyle/>
          <a:p>
            <a:r>
              <a:rPr lang="en-GB" sz="1800" dirty="0"/>
              <a:t>Address barriers to maximise the opportunity:</a:t>
            </a:r>
            <a:r>
              <a:rPr lang="en-GB" dirty="0"/>
              <a:t> building awareness of regional England</a:t>
            </a:r>
          </a:p>
        </p:txBody>
      </p:sp>
      <p:sp>
        <p:nvSpPr>
          <p:cNvPr id="26" name="Rectangle 25">
            <a:extLst>
              <a:ext uri="{FF2B5EF4-FFF2-40B4-BE49-F238E27FC236}">
                <a16:creationId xmlns:a16="http://schemas.microsoft.com/office/drawing/2014/main" id="{1C2AA1AC-0122-46BD-8E9A-0111345144F9}"/>
              </a:ext>
            </a:extLst>
          </p:cNvPr>
          <p:cNvSpPr/>
          <p:nvPr/>
        </p:nvSpPr>
        <p:spPr>
          <a:xfrm>
            <a:off x="0" y="652792"/>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B7E812C-21F7-4037-AB90-02FE802BA453}"/>
              </a:ext>
            </a:extLst>
          </p:cNvPr>
          <p:cNvSpPr/>
          <p:nvPr/>
        </p:nvSpPr>
        <p:spPr>
          <a:xfrm>
            <a:off x="148653" y="626667"/>
            <a:ext cx="9581014" cy="523220"/>
          </a:xfrm>
          <a:prstGeom prst="rect">
            <a:avLst/>
          </a:prstGeom>
        </p:spPr>
        <p:txBody>
          <a:bodyPr wrap="square">
            <a:spAutoFit/>
          </a:bodyPr>
          <a:lstStyle/>
          <a:p>
            <a:r>
              <a:rPr lang="en-GB" sz="1400" b="1" dirty="0">
                <a:solidFill>
                  <a:schemeClr val="accent5"/>
                </a:solidFill>
              </a:rPr>
              <a:t>Creating awareness of where to do experiences, how to book them and how to get to them in England remains a challenge, particularly for inbound markets.  </a:t>
            </a:r>
          </a:p>
        </p:txBody>
      </p:sp>
      <p:graphicFrame>
        <p:nvGraphicFramePr>
          <p:cNvPr id="31" name="Chart 30">
            <a:extLst>
              <a:ext uri="{FF2B5EF4-FFF2-40B4-BE49-F238E27FC236}">
                <a16:creationId xmlns:a16="http://schemas.microsoft.com/office/drawing/2014/main" id="{66C29A5B-50FA-4CAB-881D-EECBA3BDFB59}"/>
              </a:ext>
            </a:extLst>
          </p:cNvPr>
          <p:cNvGraphicFramePr/>
          <p:nvPr>
            <p:extLst>
              <p:ext uri="{D42A27DB-BD31-4B8C-83A1-F6EECF244321}">
                <p14:modId xmlns:p14="http://schemas.microsoft.com/office/powerpoint/2010/main" val="3425389312"/>
              </p:ext>
            </p:extLst>
          </p:nvPr>
        </p:nvGraphicFramePr>
        <p:xfrm>
          <a:off x="148653" y="1955491"/>
          <a:ext cx="7331179" cy="3700208"/>
        </p:xfrm>
        <a:graphic>
          <a:graphicData uri="http://schemas.openxmlformats.org/drawingml/2006/chart">
            <c:chart xmlns:c="http://schemas.openxmlformats.org/drawingml/2006/chart" xmlns:r="http://schemas.openxmlformats.org/officeDocument/2006/relationships" r:id="rId2"/>
          </a:graphicData>
        </a:graphic>
      </p:graphicFrame>
      <p:sp>
        <p:nvSpPr>
          <p:cNvPr id="14" name="Slide Number Placeholder 3">
            <a:extLst>
              <a:ext uri="{FF2B5EF4-FFF2-40B4-BE49-F238E27FC236}">
                <a16:creationId xmlns:a16="http://schemas.microsoft.com/office/drawing/2014/main" id="{568B7D7A-DFD5-4F34-8E8E-7E2A1F96C363}"/>
              </a:ext>
            </a:extLst>
          </p:cNvPr>
          <p:cNvSpPr txBox="1">
            <a:spLocks/>
          </p:cNvSpPr>
          <p:nvPr/>
        </p:nvSpPr>
        <p:spPr>
          <a:xfrm>
            <a:off x="922245" y="6368985"/>
            <a:ext cx="7290249"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00" dirty="0">
                <a:solidFill>
                  <a:schemeClr val="bg1">
                    <a:lumMod val="50000"/>
                  </a:schemeClr>
                </a:solidFill>
              </a:rPr>
              <a:t>Question: C13. </a:t>
            </a:r>
            <a:r>
              <a:rPr lang="en-GB" sz="1000" dirty="0">
                <a:solidFill>
                  <a:schemeClr val="bg1">
                    <a:lumMod val="50000"/>
                  </a:schemeClr>
                </a:solidFill>
              </a:rPr>
              <a:t>Which of the following would discourage you to do this activity specifically in England</a:t>
            </a:r>
            <a:endParaRPr lang="en-AU" sz="1000" dirty="0">
              <a:solidFill>
                <a:schemeClr val="bg1">
                  <a:lumMod val="50000"/>
                </a:schemeClr>
              </a:solidFill>
            </a:endParaRPr>
          </a:p>
        </p:txBody>
      </p:sp>
      <p:sp>
        <p:nvSpPr>
          <p:cNvPr id="16" name="Slide Number Placeholder 5">
            <a:extLst>
              <a:ext uri="{FF2B5EF4-FFF2-40B4-BE49-F238E27FC236}">
                <a16:creationId xmlns:a16="http://schemas.microsoft.com/office/drawing/2014/main" id="{D11ACC69-B55C-4C2E-9BFE-3FD14D2C784A}"/>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4208B4D-17F5-4E93-82F7-7512C6A07623}"/>
              </a:ext>
            </a:extLst>
          </p:cNvPr>
          <p:cNvSpPr/>
          <p:nvPr/>
        </p:nvSpPr>
        <p:spPr>
          <a:xfrm>
            <a:off x="-29161" y="1728912"/>
            <a:ext cx="3373482" cy="276999"/>
          </a:xfrm>
          <a:prstGeom prst="rect">
            <a:avLst/>
          </a:prstGeom>
        </p:spPr>
        <p:txBody>
          <a:bodyPr wrap="square">
            <a:spAutoFit/>
          </a:bodyPr>
          <a:lstStyle/>
          <a:p>
            <a:pPr algn="ctr"/>
            <a:r>
              <a:rPr lang="en-GB" sz="1200" b="1" i="1" dirty="0">
                <a:solidFill>
                  <a:schemeClr val="tx1">
                    <a:lumMod val="65000"/>
                    <a:lumOff val="35000"/>
                  </a:schemeClr>
                </a:solidFill>
              </a:rPr>
              <a:t>General Perceptions of England - % Agree</a:t>
            </a:r>
            <a:endParaRPr lang="en-GB" sz="1200" i="1" dirty="0">
              <a:solidFill>
                <a:schemeClr val="tx1">
                  <a:lumMod val="65000"/>
                  <a:lumOff val="35000"/>
                </a:schemeClr>
              </a:solidFill>
            </a:endParaRPr>
          </a:p>
        </p:txBody>
      </p:sp>
      <p:sp>
        <p:nvSpPr>
          <p:cNvPr id="11" name="Title 1">
            <a:extLst>
              <a:ext uri="{FF2B5EF4-FFF2-40B4-BE49-F238E27FC236}">
                <a16:creationId xmlns:a16="http://schemas.microsoft.com/office/drawing/2014/main" id="{2277F7B6-9EEA-4671-8DC1-D7E90E435207}"/>
              </a:ext>
            </a:extLst>
          </p:cNvPr>
          <p:cNvSpPr txBox="1">
            <a:spLocks/>
          </p:cNvSpPr>
          <p:nvPr/>
        </p:nvSpPr>
        <p:spPr>
          <a:xfrm>
            <a:off x="6078879" y="2238886"/>
            <a:ext cx="3281002" cy="1622999"/>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r>
              <a:rPr lang="en-GB" sz="1400" b="1" dirty="0">
                <a:latin typeface="+mn-lt"/>
              </a:rPr>
              <a:t>Building Awareness: </a:t>
            </a:r>
          </a:p>
          <a:p>
            <a:pPr marL="285750" indent="-285750">
              <a:buFont typeface="Arial" panose="020B0604020202020204" pitchFamily="34" charset="0"/>
              <a:buChar char="•"/>
            </a:pPr>
            <a:r>
              <a:rPr lang="en-GB" sz="1400" dirty="0">
                <a:solidFill>
                  <a:schemeClr val="tx1"/>
                </a:solidFill>
                <a:latin typeface="+mn-lt"/>
              </a:rPr>
              <a:t>Only 20% of inbound travellers have a good idea of where to do experiences in England and only 26% would find it easy to plan and book the experience – significantly lower than the domestic market </a:t>
            </a:r>
          </a:p>
          <a:p>
            <a:endParaRPr lang="en-GB" sz="1400" dirty="0">
              <a:solidFill>
                <a:schemeClr val="tx1"/>
              </a:solidFill>
              <a:latin typeface="+mn-lt"/>
            </a:endParaRPr>
          </a:p>
        </p:txBody>
      </p:sp>
      <p:cxnSp>
        <p:nvCxnSpPr>
          <p:cNvPr id="4" name="Straight Connector 3">
            <a:extLst>
              <a:ext uri="{FF2B5EF4-FFF2-40B4-BE49-F238E27FC236}">
                <a16:creationId xmlns:a16="http://schemas.microsoft.com/office/drawing/2014/main" id="{694D662E-0945-45C4-A95E-A29E27B550C8}"/>
              </a:ext>
            </a:extLst>
          </p:cNvPr>
          <p:cNvCxnSpPr/>
          <p:nvPr/>
        </p:nvCxnSpPr>
        <p:spPr>
          <a:xfrm>
            <a:off x="148653" y="4145280"/>
            <a:ext cx="9149889"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35359B2-1A28-44CF-87EF-F12A68B64839}"/>
              </a:ext>
            </a:extLst>
          </p:cNvPr>
          <p:cNvSpPr/>
          <p:nvPr/>
        </p:nvSpPr>
        <p:spPr>
          <a:xfrm rot="10800000">
            <a:off x="4645371" y="2326944"/>
            <a:ext cx="344966" cy="307777"/>
          </a:xfrm>
          <a:prstGeom prst="rect">
            <a:avLst/>
          </a:prstGeom>
        </p:spPr>
        <p:txBody>
          <a:bodyPr wrap="none">
            <a:spAutoFit/>
          </a:bodyPr>
          <a:lstStyle/>
          <a:p>
            <a:r>
              <a:rPr lang="en-GB" sz="1400" b="1" dirty="0">
                <a:solidFill>
                  <a:srgbClr val="C00000"/>
                </a:solidFill>
                <a:sym typeface="Wingdings" panose="05000000000000000000" pitchFamily="2" charset="2"/>
              </a:rPr>
              <a:t></a:t>
            </a:r>
            <a:endParaRPr lang="en-GB" sz="1400" dirty="0">
              <a:solidFill>
                <a:srgbClr val="C00000"/>
              </a:solidFill>
            </a:endParaRPr>
          </a:p>
        </p:txBody>
      </p:sp>
      <p:sp>
        <p:nvSpPr>
          <p:cNvPr id="20" name="Rectangle 19">
            <a:extLst>
              <a:ext uri="{FF2B5EF4-FFF2-40B4-BE49-F238E27FC236}">
                <a16:creationId xmlns:a16="http://schemas.microsoft.com/office/drawing/2014/main" id="{2A27F9D7-A76E-4706-86A3-4E146512CB7F}"/>
              </a:ext>
            </a:extLst>
          </p:cNvPr>
          <p:cNvSpPr/>
          <p:nvPr/>
        </p:nvSpPr>
        <p:spPr>
          <a:xfrm rot="10800000">
            <a:off x="5095802" y="3334555"/>
            <a:ext cx="344966" cy="307777"/>
          </a:xfrm>
          <a:prstGeom prst="rect">
            <a:avLst/>
          </a:prstGeom>
        </p:spPr>
        <p:txBody>
          <a:bodyPr wrap="none">
            <a:spAutoFit/>
          </a:bodyPr>
          <a:lstStyle/>
          <a:p>
            <a:r>
              <a:rPr lang="en-GB" sz="1400" b="1" dirty="0">
                <a:solidFill>
                  <a:srgbClr val="C00000"/>
                </a:solidFill>
                <a:sym typeface="Wingdings" panose="05000000000000000000" pitchFamily="2" charset="2"/>
              </a:rPr>
              <a:t></a:t>
            </a:r>
            <a:endParaRPr lang="en-GB" sz="1400" dirty="0">
              <a:solidFill>
                <a:srgbClr val="C00000"/>
              </a:solidFill>
            </a:endParaRPr>
          </a:p>
        </p:txBody>
      </p:sp>
      <p:sp>
        <p:nvSpPr>
          <p:cNvPr id="21" name="Rectangle 20">
            <a:extLst>
              <a:ext uri="{FF2B5EF4-FFF2-40B4-BE49-F238E27FC236}">
                <a16:creationId xmlns:a16="http://schemas.microsoft.com/office/drawing/2014/main" id="{761824A3-F9F4-4DA9-9043-5F2D68A2426E}"/>
              </a:ext>
            </a:extLst>
          </p:cNvPr>
          <p:cNvSpPr/>
          <p:nvPr/>
        </p:nvSpPr>
        <p:spPr>
          <a:xfrm rot="10800000">
            <a:off x="5069675" y="4315700"/>
            <a:ext cx="344966" cy="307777"/>
          </a:xfrm>
          <a:prstGeom prst="rect">
            <a:avLst/>
          </a:prstGeom>
        </p:spPr>
        <p:txBody>
          <a:bodyPr wrap="none">
            <a:spAutoFit/>
          </a:bodyPr>
          <a:lstStyle/>
          <a:p>
            <a:r>
              <a:rPr lang="en-GB" sz="1400" b="1" dirty="0">
                <a:solidFill>
                  <a:srgbClr val="C00000"/>
                </a:solidFill>
                <a:sym typeface="Wingdings" panose="05000000000000000000" pitchFamily="2" charset="2"/>
              </a:rPr>
              <a:t></a:t>
            </a:r>
            <a:endParaRPr lang="en-GB" sz="1400" dirty="0">
              <a:solidFill>
                <a:srgbClr val="C00000"/>
              </a:solidFill>
            </a:endParaRPr>
          </a:p>
        </p:txBody>
      </p:sp>
      <p:sp>
        <p:nvSpPr>
          <p:cNvPr id="22" name="Title 1">
            <a:extLst>
              <a:ext uri="{FF2B5EF4-FFF2-40B4-BE49-F238E27FC236}">
                <a16:creationId xmlns:a16="http://schemas.microsoft.com/office/drawing/2014/main" id="{870B68A7-BC51-4F05-A82E-BE89441723EC}"/>
              </a:ext>
            </a:extLst>
          </p:cNvPr>
          <p:cNvSpPr txBox="1">
            <a:spLocks/>
          </p:cNvSpPr>
          <p:nvPr/>
        </p:nvSpPr>
        <p:spPr>
          <a:xfrm>
            <a:off x="6078879" y="4219763"/>
            <a:ext cx="3281002" cy="1622999"/>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r>
              <a:rPr lang="en-GB" sz="1400" b="1" dirty="0">
                <a:latin typeface="+mn-lt"/>
              </a:rPr>
              <a:t>Building awareness of how to get to experiences : </a:t>
            </a:r>
          </a:p>
          <a:p>
            <a:pPr marL="285750" indent="-285750">
              <a:buFont typeface="Arial" panose="020B0604020202020204" pitchFamily="34" charset="0"/>
              <a:buChar char="•"/>
            </a:pPr>
            <a:r>
              <a:rPr lang="en-GB" sz="1400" dirty="0">
                <a:solidFill>
                  <a:schemeClr val="tx1"/>
                </a:solidFill>
                <a:latin typeface="+mn-lt"/>
              </a:rPr>
              <a:t>Only 27% of inbound travellers state it would be easy to get to places in England to do experiences  – significantly lower than the domestic market </a:t>
            </a:r>
          </a:p>
          <a:p>
            <a:endParaRPr lang="en-GB" sz="1400" dirty="0">
              <a:solidFill>
                <a:schemeClr val="tx1"/>
              </a:solidFill>
              <a:latin typeface="+mn-lt"/>
            </a:endParaRPr>
          </a:p>
        </p:txBody>
      </p:sp>
    </p:spTree>
    <p:extLst>
      <p:ext uri="{BB962C8B-B14F-4D97-AF65-F5344CB8AC3E}">
        <p14:creationId xmlns:p14="http://schemas.microsoft.com/office/powerpoint/2010/main" val="16738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FB0F5-5E21-4937-A1EF-8B6892D87A82}"/>
              </a:ext>
            </a:extLst>
          </p:cNvPr>
          <p:cNvSpPr>
            <a:spLocks noGrp="1"/>
          </p:cNvSpPr>
          <p:nvPr>
            <p:ph type="title"/>
          </p:nvPr>
        </p:nvSpPr>
        <p:spPr>
          <a:xfrm>
            <a:off x="363663" y="78500"/>
            <a:ext cx="7954313" cy="800572"/>
          </a:xfrm>
        </p:spPr>
        <p:txBody>
          <a:bodyPr/>
          <a:lstStyle/>
          <a:p>
            <a:r>
              <a:rPr lang="en-GB" dirty="0"/>
              <a:t>Contents</a:t>
            </a:r>
          </a:p>
        </p:txBody>
      </p:sp>
      <p:sp>
        <p:nvSpPr>
          <p:cNvPr id="3" name="Content Placeholder 2">
            <a:extLst>
              <a:ext uri="{FF2B5EF4-FFF2-40B4-BE49-F238E27FC236}">
                <a16:creationId xmlns:a16="http://schemas.microsoft.com/office/drawing/2014/main" id="{34C94DF5-9FD9-42CB-8981-D3EF47DFE6E8}"/>
              </a:ext>
            </a:extLst>
          </p:cNvPr>
          <p:cNvSpPr>
            <a:spLocks noGrp="1"/>
          </p:cNvSpPr>
          <p:nvPr>
            <p:ph idx="1"/>
          </p:nvPr>
        </p:nvSpPr>
        <p:spPr>
          <a:xfrm>
            <a:off x="363663" y="1077228"/>
            <a:ext cx="5328476" cy="4961091"/>
          </a:xfrm>
        </p:spPr>
        <p:txBody>
          <a:bodyPr>
            <a:normAutofit/>
          </a:bodyPr>
          <a:lstStyle/>
          <a:p>
            <a:r>
              <a:rPr lang="en-GB" sz="1800" dirty="0"/>
              <a:t>Background, objectives, research method</a:t>
            </a:r>
          </a:p>
          <a:p>
            <a:endParaRPr lang="en-GB" sz="1800" dirty="0"/>
          </a:p>
          <a:p>
            <a:r>
              <a:rPr lang="en-GB" sz="1800" dirty="0"/>
              <a:t>Overview of the experiential activity sector</a:t>
            </a:r>
          </a:p>
          <a:p>
            <a:endParaRPr lang="en-GB" sz="1800" dirty="0"/>
          </a:p>
          <a:p>
            <a:r>
              <a:rPr lang="en-GB" sz="1800" dirty="0"/>
              <a:t>Maximising the opportunity for experiential activities in England</a:t>
            </a:r>
          </a:p>
          <a:p>
            <a:endParaRPr lang="en-GB" sz="1800" dirty="0"/>
          </a:p>
          <a:p>
            <a:r>
              <a:rPr lang="en-GB" sz="1800" dirty="0"/>
              <a:t>Exploring the opportunities and challenges across experience clusters</a:t>
            </a:r>
          </a:p>
          <a:p>
            <a:endParaRPr lang="en-GB" sz="1800" dirty="0"/>
          </a:p>
          <a:p>
            <a:r>
              <a:rPr lang="en-GB" sz="1800" dirty="0"/>
              <a:t>Summary</a:t>
            </a:r>
          </a:p>
          <a:p>
            <a:endParaRPr lang="en-GB" sz="1800" dirty="0"/>
          </a:p>
          <a:p>
            <a:r>
              <a:rPr lang="en-GB" sz="1800" dirty="0"/>
              <a:t>Appendix</a:t>
            </a:r>
          </a:p>
          <a:p>
            <a:pPr lvl="1"/>
            <a:endParaRPr lang="en-GB" sz="1800" dirty="0"/>
          </a:p>
          <a:p>
            <a:pPr lvl="1"/>
            <a:endParaRPr lang="en-GB" sz="1800" dirty="0"/>
          </a:p>
        </p:txBody>
      </p:sp>
      <p:sp>
        <p:nvSpPr>
          <p:cNvPr id="4" name="Slide Number Placeholder 3">
            <a:extLst>
              <a:ext uri="{FF2B5EF4-FFF2-40B4-BE49-F238E27FC236}">
                <a16:creationId xmlns:a16="http://schemas.microsoft.com/office/drawing/2014/main" id="{FDDEC4F5-FF2F-4984-AA86-D53B59EE5FC1}"/>
              </a:ext>
            </a:extLst>
          </p:cNvPr>
          <p:cNvSpPr>
            <a:spLocks noGrp="1"/>
          </p:cNvSpPr>
          <p:nvPr>
            <p:ph type="sldNum" sz="quarter" idx="12"/>
          </p:nvPr>
        </p:nvSpPr>
        <p:spPr/>
        <p:txBody>
          <a:bodyPr/>
          <a:lstStyle/>
          <a:p>
            <a:fld id="{65C4E51C-5B21-47ED-87F9-7CEAAA8B3069}" type="slidenum">
              <a:rPr lang="en-GB" smtClean="0"/>
              <a:pPr/>
              <a:t>2</a:t>
            </a:fld>
            <a:endParaRPr lang="en-GB"/>
          </a:p>
        </p:txBody>
      </p:sp>
      <p:pic>
        <p:nvPicPr>
          <p:cNvPr id="7" name="Picture 6">
            <a:extLst>
              <a:ext uri="{FF2B5EF4-FFF2-40B4-BE49-F238E27FC236}">
                <a16:creationId xmlns:a16="http://schemas.microsoft.com/office/drawing/2014/main" id="{06DDE943-A352-44F5-A09D-B89FA933144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2140" y="481265"/>
            <a:ext cx="1667636" cy="2844857"/>
          </a:xfrm>
          <a:prstGeom prst="rect">
            <a:avLst/>
          </a:prstGeom>
        </p:spPr>
      </p:pic>
      <p:pic>
        <p:nvPicPr>
          <p:cNvPr id="5" name="Picture 4">
            <a:extLst>
              <a:ext uri="{FF2B5EF4-FFF2-40B4-BE49-F238E27FC236}">
                <a16:creationId xmlns:a16="http://schemas.microsoft.com/office/drawing/2014/main" id="{87CBE46F-ED4A-4E4F-B67F-436BBCF3530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 b="-6"/>
          <a:stretch/>
        </p:blipFill>
        <p:spPr>
          <a:xfrm>
            <a:off x="7447779" y="481265"/>
            <a:ext cx="2064455" cy="1610426"/>
          </a:xfrm>
          <a:prstGeom prst="rect">
            <a:avLst/>
          </a:prstGeom>
        </p:spPr>
      </p:pic>
      <p:pic>
        <p:nvPicPr>
          <p:cNvPr id="8" name="Picture 7" descr="A picture containing wooden, ground, sitting&#10;&#10;Description automatically generated">
            <a:extLst>
              <a:ext uri="{FF2B5EF4-FFF2-40B4-BE49-F238E27FC236}">
                <a16:creationId xmlns:a16="http://schemas.microsoft.com/office/drawing/2014/main" id="{B2DB6510-1D74-446B-B20F-E36AE760DEE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2140" y="3429001"/>
            <a:ext cx="1667636" cy="2099352"/>
          </a:xfrm>
          <a:prstGeom prst="rect">
            <a:avLst/>
          </a:prstGeom>
        </p:spPr>
      </p:pic>
      <p:pic>
        <p:nvPicPr>
          <p:cNvPr id="6" name="Picture 5">
            <a:extLst>
              <a:ext uri="{FF2B5EF4-FFF2-40B4-BE49-F238E27FC236}">
                <a16:creationId xmlns:a16="http://schemas.microsoft.com/office/drawing/2014/main" id="{1901B084-A3D0-4615-BC9E-206A2BBA5D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7483475" y="2195117"/>
            <a:ext cx="2036583" cy="3332425"/>
          </a:xfrm>
          <a:prstGeom prst="rect">
            <a:avLst/>
          </a:prstGeom>
        </p:spPr>
      </p:pic>
      <p:cxnSp>
        <p:nvCxnSpPr>
          <p:cNvPr id="14" name="Straight Connector 13">
            <a:extLst>
              <a:ext uri="{FF2B5EF4-FFF2-40B4-BE49-F238E27FC236}">
                <a16:creationId xmlns:a16="http://schemas.microsoft.com/office/drawing/2014/main" id="{DAD1DE53-3FFD-4177-9A8F-EA0A1954D403}"/>
              </a:ext>
            </a:extLst>
          </p:cNvPr>
          <p:cNvCxnSpPr/>
          <p:nvPr/>
        </p:nvCxnSpPr>
        <p:spPr>
          <a:xfrm flipH="1">
            <a:off x="363664" y="982500"/>
            <a:ext cx="4589336" cy="0"/>
          </a:xfrm>
          <a:prstGeom prst="line">
            <a:avLst/>
          </a:prstGeom>
          <a:ln w="222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6F493DC-09EC-4A5D-B241-9D8452D69F81}"/>
              </a:ext>
            </a:extLst>
          </p:cNvPr>
          <p:cNvSpPr txBox="1"/>
          <p:nvPr/>
        </p:nvSpPr>
        <p:spPr>
          <a:xfrm>
            <a:off x="5692139" y="5624978"/>
            <a:ext cx="3850198" cy="461665"/>
          </a:xfrm>
          <a:prstGeom prst="rect">
            <a:avLst/>
          </a:prstGeom>
          <a:noFill/>
          <a:ln>
            <a:solidFill>
              <a:schemeClr val="accent5">
                <a:lumMod val="60000"/>
                <a:lumOff val="40000"/>
              </a:schemeClr>
            </a:solidFill>
          </a:ln>
        </p:spPr>
        <p:txBody>
          <a:bodyPr wrap="square" rtlCol="0">
            <a:spAutoFit/>
          </a:bodyPr>
          <a:lstStyle/>
          <a:p>
            <a:pPr algn="ctr"/>
            <a:r>
              <a:rPr lang="en-GB" sz="1200" dirty="0"/>
              <a:t>This report is accompanied by individual dashboards for each country and for each experience </a:t>
            </a:r>
          </a:p>
        </p:txBody>
      </p:sp>
      <p:sp>
        <p:nvSpPr>
          <p:cNvPr id="11" name="Slide Number Placeholder 5">
            <a:extLst>
              <a:ext uri="{FF2B5EF4-FFF2-40B4-BE49-F238E27FC236}">
                <a16:creationId xmlns:a16="http://schemas.microsoft.com/office/drawing/2014/main" id="{10FDB0AA-C4F0-494F-95EB-7095918051C1}"/>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87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C55B62F2-E9C2-4EC6-855E-737BF6832921}"/>
              </a:ext>
            </a:extLst>
          </p:cNvPr>
          <p:cNvGraphicFramePr>
            <a:graphicFrameLocks noGrp="1"/>
          </p:cNvGraphicFramePr>
          <p:nvPr/>
        </p:nvGraphicFramePr>
        <p:xfrm>
          <a:off x="0" y="1433938"/>
          <a:ext cx="9822386" cy="4626619"/>
        </p:xfrm>
        <a:graphic>
          <a:graphicData uri="http://schemas.openxmlformats.org/drawingml/2006/table">
            <a:tbl>
              <a:tblPr firstRow="1" bandRow="1">
                <a:tableStyleId>{5C22544A-7EE6-4342-B048-85BDC9FD1C3A}</a:tableStyleId>
              </a:tblPr>
              <a:tblGrid>
                <a:gridCol w="4646428">
                  <a:extLst>
                    <a:ext uri="{9D8B030D-6E8A-4147-A177-3AD203B41FA5}">
                      <a16:colId xmlns:a16="http://schemas.microsoft.com/office/drawing/2014/main" val="219639565"/>
                    </a:ext>
                  </a:extLst>
                </a:gridCol>
                <a:gridCol w="5175958">
                  <a:extLst>
                    <a:ext uri="{9D8B030D-6E8A-4147-A177-3AD203B41FA5}">
                      <a16:colId xmlns:a16="http://schemas.microsoft.com/office/drawing/2014/main" val="147130133"/>
                    </a:ext>
                  </a:extLst>
                </a:gridCol>
              </a:tblGrid>
              <a:tr h="4626619">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2" name="Title 1">
            <a:extLst>
              <a:ext uri="{FF2B5EF4-FFF2-40B4-BE49-F238E27FC236}">
                <a16:creationId xmlns:a16="http://schemas.microsoft.com/office/drawing/2014/main" id="{341D17EA-D844-4E71-857F-79FC6CC3C06A}"/>
              </a:ext>
            </a:extLst>
          </p:cNvPr>
          <p:cNvSpPr>
            <a:spLocks noGrp="1"/>
          </p:cNvSpPr>
          <p:nvPr>
            <p:ph type="title"/>
          </p:nvPr>
        </p:nvSpPr>
        <p:spPr>
          <a:xfrm>
            <a:off x="83615" y="78500"/>
            <a:ext cx="8698878" cy="761472"/>
          </a:xfrm>
        </p:spPr>
        <p:txBody>
          <a:bodyPr/>
          <a:lstStyle/>
          <a:p>
            <a:r>
              <a:rPr lang="en-GB" dirty="0"/>
              <a:t>Go-to-market delivery: promoting experiences in more rural locations</a:t>
            </a:r>
          </a:p>
        </p:txBody>
      </p:sp>
      <p:sp>
        <p:nvSpPr>
          <p:cNvPr id="3" name="Slide Number Placeholder 2">
            <a:extLst>
              <a:ext uri="{FF2B5EF4-FFF2-40B4-BE49-F238E27FC236}">
                <a16:creationId xmlns:a16="http://schemas.microsoft.com/office/drawing/2014/main" id="{3882C964-4EB9-4BB2-B34B-E00F3546A4DA}"/>
              </a:ext>
            </a:extLst>
          </p:cNvPr>
          <p:cNvSpPr>
            <a:spLocks noGrp="1"/>
          </p:cNvSpPr>
          <p:nvPr>
            <p:ph type="sldNum" sz="quarter" idx="12"/>
          </p:nvPr>
        </p:nvSpPr>
        <p:spPr/>
        <p:txBody>
          <a:bodyPr/>
          <a:lstStyle/>
          <a:p>
            <a:fld id="{65C4E51C-5B21-47ED-87F9-7CEAAA8B3069}" type="slidenum">
              <a:rPr lang="en-GB" smtClean="0"/>
              <a:pPr/>
              <a:t>20</a:t>
            </a:fld>
            <a:endParaRPr lang="en-GB"/>
          </a:p>
        </p:txBody>
      </p:sp>
      <p:graphicFrame>
        <p:nvGraphicFramePr>
          <p:cNvPr id="4" name="Chart 3">
            <a:extLst>
              <a:ext uri="{FF2B5EF4-FFF2-40B4-BE49-F238E27FC236}">
                <a16:creationId xmlns:a16="http://schemas.microsoft.com/office/drawing/2014/main" id="{FB53EBC2-16FB-4597-932B-BF58711B97E1}"/>
              </a:ext>
            </a:extLst>
          </p:cNvPr>
          <p:cNvGraphicFramePr/>
          <p:nvPr/>
        </p:nvGraphicFramePr>
        <p:xfrm>
          <a:off x="-349885" y="2145552"/>
          <a:ext cx="6026150" cy="37558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89D403E-F03A-4D34-83C5-D999A9B5C8FC}"/>
              </a:ext>
            </a:extLst>
          </p:cNvPr>
          <p:cNvGraphicFramePr/>
          <p:nvPr/>
        </p:nvGraphicFramePr>
        <p:xfrm>
          <a:off x="4029769" y="2145552"/>
          <a:ext cx="6026150" cy="37558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B1A88C6-C7F0-4AE6-849E-CE3C25685D65}"/>
              </a:ext>
            </a:extLst>
          </p:cNvPr>
          <p:cNvSpPr txBox="1"/>
          <p:nvPr/>
        </p:nvSpPr>
        <p:spPr>
          <a:xfrm>
            <a:off x="6528494" y="3712675"/>
            <a:ext cx="1028700" cy="480060"/>
          </a:xfrm>
          <a:prstGeom prst="rect">
            <a:avLst/>
          </a:prstGeom>
          <a:noFill/>
        </p:spPr>
        <p:txBody>
          <a:bodyPr wrap="square" rtlCol="0">
            <a:spAutoFit/>
          </a:bodyPr>
          <a:lstStyle/>
          <a:p>
            <a:pPr algn="ctr"/>
            <a:r>
              <a:rPr lang="en-GB" sz="1200" b="1" dirty="0"/>
              <a:t>All Experiences</a:t>
            </a:r>
          </a:p>
        </p:txBody>
      </p:sp>
      <p:sp>
        <p:nvSpPr>
          <p:cNvPr id="8" name="TextBox 7">
            <a:extLst>
              <a:ext uri="{FF2B5EF4-FFF2-40B4-BE49-F238E27FC236}">
                <a16:creationId xmlns:a16="http://schemas.microsoft.com/office/drawing/2014/main" id="{09D1CC8C-3428-4C84-B7BE-5A128276180B}"/>
              </a:ext>
            </a:extLst>
          </p:cNvPr>
          <p:cNvSpPr txBox="1"/>
          <p:nvPr/>
        </p:nvSpPr>
        <p:spPr>
          <a:xfrm>
            <a:off x="2148840" y="3777184"/>
            <a:ext cx="1028700" cy="480060"/>
          </a:xfrm>
          <a:prstGeom prst="rect">
            <a:avLst/>
          </a:prstGeom>
          <a:noFill/>
        </p:spPr>
        <p:txBody>
          <a:bodyPr wrap="square" rtlCol="0">
            <a:spAutoFit/>
          </a:bodyPr>
          <a:lstStyle/>
          <a:p>
            <a:pPr algn="ctr"/>
            <a:r>
              <a:rPr lang="en-GB" sz="1200" b="1" dirty="0"/>
              <a:t>All Experiences</a:t>
            </a:r>
          </a:p>
        </p:txBody>
      </p:sp>
      <p:sp>
        <p:nvSpPr>
          <p:cNvPr id="11" name="Rectangle 10">
            <a:extLst>
              <a:ext uri="{FF2B5EF4-FFF2-40B4-BE49-F238E27FC236}">
                <a16:creationId xmlns:a16="http://schemas.microsoft.com/office/drawing/2014/main" id="{06A1FAD6-7FE4-49D6-B499-7F0631B32A76}"/>
              </a:ext>
            </a:extLst>
          </p:cNvPr>
          <p:cNvSpPr/>
          <p:nvPr/>
        </p:nvSpPr>
        <p:spPr>
          <a:xfrm>
            <a:off x="0" y="698413"/>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BC62E09-27DB-4740-8323-58EA6B1502C0}"/>
              </a:ext>
            </a:extLst>
          </p:cNvPr>
          <p:cNvSpPr/>
          <p:nvPr/>
        </p:nvSpPr>
        <p:spPr>
          <a:xfrm>
            <a:off x="148653" y="672467"/>
            <a:ext cx="9432280" cy="523220"/>
          </a:xfrm>
          <a:prstGeom prst="rect">
            <a:avLst/>
          </a:prstGeom>
        </p:spPr>
        <p:txBody>
          <a:bodyPr wrap="square">
            <a:spAutoFit/>
          </a:bodyPr>
          <a:lstStyle/>
          <a:p>
            <a:r>
              <a:rPr lang="en-GB" sz="1400" b="1" dirty="0">
                <a:solidFill>
                  <a:schemeClr val="accent5"/>
                </a:solidFill>
              </a:rPr>
              <a:t>Location type preferences illustrate the opportunity for experiences to support growth in regional England. However, the dominance of London as an inbound destination is also evident</a:t>
            </a:r>
          </a:p>
        </p:txBody>
      </p:sp>
      <p:sp>
        <p:nvSpPr>
          <p:cNvPr id="14" name="TextBox 13">
            <a:extLst>
              <a:ext uri="{FF2B5EF4-FFF2-40B4-BE49-F238E27FC236}">
                <a16:creationId xmlns:a16="http://schemas.microsoft.com/office/drawing/2014/main" id="{1A5F32EE-253D-481C-919F-463F43B1180A}"/>
              </a:ext>
            </a:extLst>
          </p:cNvPr>
          <p:cNvSpPr txBox="1"/>
          <p:nvPr/>
        </p:nvSpPr>
        <p:spPr>
          <a:xfrm>
            <a:off x="1609038" y="1724579"/>
            <a:ext cx="2146641" cy="307777"/>
          </a:xfrm>
          <a:prstGeom prst="rect">
            <a:avLst/>
          </a:prstGeom>
          <a:noFill/>
        </p:spPr>
        <p:txBody>
          <a:bodyPr wrap="square" rtlCol="0">
            <a:spAutoFit/>
          </a:bodyPr>
          <a:lstStyle/>
          <a:p>
            <a:r>
              <a:rPr lang="en-GB" sz="1400" b="1" u="sng" dirty="0"/>
              <a:t>Inbound</a:t>
            </a:r>
            <a:r>
              <a:rPr lang="en-GB" sz="1400" b="1" dirty="0"/>
              <a:t> Market Interest </a:t>
            </a:r>
            <a:endParaRPr lang="en-GB" sz="1400" b="1" u="sng" dirty="0"/>
          </a:p>
        </p:txBody>
      </p:sp>
      <p:sp>
        <p:nvSpPr>
          <p:cNvPr id="15" name="TextBox 14">
            <a:extLst>
              <a:ext uri="{FF2B5EF4-FFF2-40B4-BE49-F238E27FC236}">
                <a16:creationId xmlns:a16="http://schemas.microsoft.com/office/drawing/2014/main" id="{8EE47DFB-329F-4EE1-B399-7DAAADF3C367}"/>
              </a:ext>
            </a:extLst>
          </p:cNvPr>
          <p:cNvSpPr txBox="1"/>
          <p:nvPr/>
        </p:nvSpPr>
        <p:spPr>
          <a:xfrm>
            <a:off x="5969523" y="1667247"/>
            <a:ext cx="2146641" cy="307777"/>
          </a:xfrm>
          <a:prstGeom prst="rect">
            <a:avLst/>
          </a:prstGeom>
          <a:noFill/>
        </p:spPr>
        <p:txBody>
          <a:bodyPr wrap="square" rtlCol="0">
            <a:spAutoFit/>
          </a:bodyPr>
          <a:lstStyle/>
          <a:p>
            <a:r>
              <a:rPr lang="en-GB" sz="1400" b="1" u="sng" dirty="0"/>
              <a:t>Domestic</a:t>
            </a:r>
            <a:r>
              <a:rPr lang="en-GB" sz="1400" b="1" dirty="0"/>
              <a:t> Market Interest </a:t>
            </a:r>
            <a:endParaRPr lang="en-GB" sz="1400" b="1" u="sng" dirty="0"/>
          </a:p>
        </p:txBody>
      </p:sp>
      <p:sp>
        <p:nvSpPr>
          <p:cNvPr id="16" name="TextBox 15">
            <a:extLst>
              <a:ext uri="{FF2B5EF4-FFF2-40B4-BE49-F238E27FC236}">
                <a16:creationId xmlns:a16="http://schemas.microsoft.com/office/drawing/2014/main" id="{B6B41375-1451-495D-B887-E80D0D83F727}"/>
              </a:ext>
            </a:extLst>
          </p:cNvPr>
          <p:cNvSpPr txBox="1"/>
          <p:nvPr/>
        </p:nvSpPr>
        <p:spPr>
          <a:xfrm>
            <a:off x="835131" y="6343022"/>
            <a:ext cx="6731330" cy="253916"/>
          </a:xfrm>
          <a:prstGeom prst="rect">
            <a:avLst/>
          </a:prstGeom>
          <a:noFill/>
        </p:spPr>
        <p:txBody>
          <a:bodyPr wrap="none" rtlCol="0">
            <a:spAutoFit/>
          </a:bodyPr>
          <a:lstStyle/>
          <a:p>
            <a:r>
              <a:rPr lang="en-GB" sz="1050" dirty="0">
                <a:solidFill>
                  <a:schemeClr val="tx2"/>
                </a:solidFill>
              </a:rPr>
              <a:t>C1. What type of location will you be staying in or prefer to stay in whilst doing these activities / experiences on holiday </a:t>
            </a:r>
          </a:p>
        </p:txBody>
      </p:sp>
      <p:sp>
        <p:nvSpPr>
          <p:cNvPr id="17" name="Slide Number Placeholder 5">
            <a:extLst>
              <a:ext uri="{FF2B5EF4-FFF2-40B4-BE49-F238E27FC236}">
                <a16:creationId xmlns:a16="http://schemas.microsoft.com/office/drawing/2014/main" id="{DC6E8490-957B-4EB5-A83D-2BAB55F49C00}"/>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32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E878A836-B763-4421-B755-4FC52CE3A2AB}"/>
              </a:ext>
            </a:extLst>
          </p:cNvPr>
          <p:cNvGraphicFramePr>
            <a:graphicFrameLocks noGrp="1"/>
          </p:cNvGraphicFramePr>
          <p:nvPr/>
        </p:nvGraphicFramePr>
        <p:xfrm>
          <a:off x="5226" y="1411658"/>
          <a:ext cx="9822386" cy="4710468"/>
        </p:xfrm>
        <a:graphic>
          <a:graphicData uri="http://schemas.openxmlformats.org/drawingml/2006/table">
            <a:tbl>
              <a:tblPr firstRow="1" bandRow="1">
                <a:tableStyleId>{5C22544A-7EE6-4342-B048-85BDC9FD1C3A}</a:tableStyleId>
              </a:tblPr>
              <a:tblGrid>
                <a:gridCol w="7013883">
                  <a:extLst>
                    <a:ext uri="{9D8B030D-6E8A-4147-A177-3AD203B41FA5}">
                      <a16:colId xmlns:a16="http://schemas.microsoft.com/office/drawing/2014/main" val="219639565"/>
                    </a:ext>
                  </a:extLst>
                </a:gridCol>
                <a:gridCol w="2808503">
                  <a:extLst>
                    <a:ext uri="{9D8B030D-6E8A-4147-A177-3AD203B41FA5}">
                      <a16:colId xmlns:a16="http://schemas.microsoft.com/office/drawing/2014/main" val="147130133"/>
                    </a:ext>
                  </a:extLst>
                </a:gridCol>
              </a:tblGrid>
              <a:tr h="4710468">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8F523EEA-0869-485C-9645-A5F3499ECE98}"/>
              </a:ext>
            </a:extLst>
          </p:cNvPr>
          <p:cNvSpPr>
            <a:spLocks noGrp="1"/>
          </p:cNvSpPr>
          <p:nvPr>
            <p:ph type="sldNum" sz="quarter" idx="12"/>
          </p:nvPr>
        </p:nvSpPr>
        <p:spPr/>
        <p:txBody>
          <a:bodyPr/>
          <a:lstStyle/>
          <a:p>
            <a:fld id="{65C4E51C-5B21-47ED-87F9-7CEAAA8B3069}" type="slidenum">
              <a:rPr lang="en-GB" smtClean="0"/>
              <a:pPr/>
              <a:t>21</a:t>
            </a:fld>
            <a:endParaRPr lang="en-GB"/>
          </a:p>
        </p:txBody>
      </p:sp>
      <p:sp>
        <p:nvSpPr>
          <p:cNvPr id="13" name="Title 1">
            <a:extLst>
              <a:ext uri="{FF2B5EF4-FFF2-40B4-BE49-F238E27FC236}">
                <a16:creationId xmlns:a16="http://schemas.microsoft.com/office/drawing/2014/main" id="{ECE263CF-809C-4D5D-9896-21A90976412E}"/>
              </a:ext>
            </a:extLst>
          </p:cNvPr>
          <p:cNvSpPr>
            <a:spLocks noGrp="1"/>
          </p:cNvSpPr>
          <p:nvPr>
            <p:ph type="title"/>
          </p:nvPr>
        </p:nvSpPr>
        <p:spPr>
          <a:xfrm>
            <a:off x="55647" y="-78262"/>
            <a:ext cx="9262523" cy="904875"/>
          </a:xfrm>
        </p:spPr>
        <p:txBody>
          <a:bodyPr/>
          <a:lstStyle/>
          <a:p>
            <a:r>
              <a:rPr lang="en-GB" dirty="0"/>
              <a:t>Go-to-market delivery: making experiences accessible</a:t>
            </a:r>
          </a:p>
        </p:txBody>
      </p:sp>
      <p:sp>
        <p:nvSpPr>
          <p:cNvPr id="7" name="Title 1">
            <a:extLst>
              <a:ext uri="{FF2B5EF4-FFF2-40B4-BE49-F238E27FC236}">
                <a16:creationId xmlns:a16="http://schemas.microsoft.com/office/drawing/2014/main" id="{3402E830-8F60-4466-8F8E-A8B6B376E49E}"/>
              </a:ext>
            </a:extLst>
          </p:cNvPr>
          <p:cNvSpPr txBox="1">
            <a:spLocks/>
          </p:cNvSpPr>
          <p:nvPr/>
        </p:nvSpPr>
        <p:spPr>
          <a:xfrm>
            <a:off x="7240172" y="1503378"/>
            <a:ext cx="2489495" cy="4287760"/>
          </a:xfrm>
          <a:prstGeom prst="rect">
            <a:avLst/>
          </a:prstGeom>
        </p:spPr>
        <p:txBody>
          <a:bodyPr vert="horz" lIns="91440" tIns="45720" rIns="91440" bIns="45720" rtlCol="0" anchor="ctr">
            <a:normAutofit lnSpcReduction="10000"/>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r>
              <a:rPr lang="en-GB" sz="1400" dirty="0">
                <a:solidFill>
                  <a:schemeClr val="tx1"/>
                </a:solidFill>
                <a:latin typeface="+mn-lt"/>
              </a:rPr>
              <a:t>Experiences that people expect to have </a:t>
            </a:r>
            <a:r>
              <a:rPr lang="en-GB" sz="1400" b="1" u="sng" dirty="0">
                <a:solidFill>
                  <a:schemeClr val="tx1"/>
                </a:solidFill>
                <a:latin typeface="+mn-lt"/>
              </a:rPr>
              <a:t>no travel time </a:t>
            </a:r>
            <a:r>
              <a:rPr lang="en-GB" sz="1400" dirty="0">
                <a:solidFill>
                  <a:schemeClr val="tx1"/>
                </a:solidFill>
                <a:latin typeface="+mn-lt"/>
              </a:rPr>
              <a:t>are either those that are seen as </a:t>
            </a:r>
            <a:r>
              <a:rPr lang="en-GB" sz="1400" b="1" dirty="0">
                <a:solidFill>
                  <a:schemeClr val="accent5">
                    <a:lumMod val="75000"/>
                  </a:schemeClr>
                </a:solidFill>
                <a:latin typeface="+mn-lt"/>
              </a:rPr>
              <a:t>multi-day:</a:t>
            </a:r>
          </a:p>
          <a:p>
            <a:pPr marL="171450" indent="-171450">
              <a:buFont typeface="Arial" panose="020B0604020202020204" pitchFamily="34" charset="0"/>
              <a:buChar char="•"/>
            </a:pPr>
            <a:r>
              <a:rPr lang="en-GB" sz="1400" dirty="0">
                <a:solidFill>
                  <a:schemeClr val="tx1"/>
                </a:solidFill>
                <a:latin typeface="+mn-lt"/>
              </a:rPr>
              <a:t>Volunteering or Working Holiday</a:t>
            </a:r>
          </a:p>
          <a:p>
            <a:pPr marL="171450" indent="-171450">
              <a:buFont typeface="Arial" panose="020B0604020202020204" pitchFamily="34" charset="0"/>
              <a:buChar char="•"/>
            </a:pPr>
            <a:r>
              <a:rPr lang="en-GB" sz="1400" dirty="0">
                <a:solidFill>
                  <a:schemeClr val="tx1"/>
                </a:solidFill>
                <a:latin typeface="+mn-lt"/>
              </a:rPr>
              <a:t>Remote Wellness Retreat</a:t>
            </a:r>
          </a:p>
          <a:p>
            <a:endParaRPr lang="en-GB" sz="1400" dirty="0">
              <a:solidFill>
                <a:schemeClr val="tx1"/>
              </a:solidFill>
              <a:latin typeface="+mn-lt"/>
            </a:endParaRPr>
          </a:p>
          <a:p>
            <a:r>
              <a:rPr lang="en-GB" sz="1400" dirty="0">
                <a:solidFill>
                  <a:schemeClr val="tx1"/>
                </a:solidFill>
                <a:latin typeface="+mn-lt"/>
              </a:rPr>
              <a:t>Or mainstream/</a:t>
            </a:r>
            <a:r>
              <a:rPr lang="en-GB" sz="1400" b="1" dirty="0">
                <a:solidFill>
                  <a:schemeClr val="accent3">
                    <a:lumMod val="50000"/>
                  </a:schemeClr>
                </a:solidFill>
                <a:latin typeface="+mn-lt"/>
              </a:rPr>
              <a:t>widely available</a:t>
            </a:r>
            <a:r>
              <a:rPr lang="en-GB" sz="1400" dirty="0">
                <a:solidFill>
                  <a:schemeClr val="tx1"/>
                </a:solidFill>
                <a:latin typeface="+mn-lt"/>
              </a:rPr>
              <a:t> activities that  might be expected as </a:t>
            </a:r>
            <a:r>
              <a:rPr lang="en-GB" sz="1400" dirty="0">
                <a:solidFill>
                  <a:schemeClr val="accent3">
                    <a:lumMod val="50000"/>
                  </a:schemeClr>
                </a:solidFill>
                <a:latin typeface="+mn-lt"/>
              </a:rPr>
              <a:t>part of the accommodation offer</a:t>
            </a:r>
            <a:r>
              <a:rPr lang="en-GB" sz="1400" dirty="0">
                <a:solidFill>
                  <a:schemeClr val="tx1"/>
                </a:solidFill>
                <a:latin typeface="+mn-lt"/>
              </a:rPr>
              <a:t>:</a:t>
            </a:r>
          </a:p>
          <a:p>
            <a:pPr marL="171450" indent="-171450">
              <a:buFontTx/>
              <a:buChar char="-"/>
            </a:pPr>
            <a:r>
              <a:rPr lang="en-GB" sz="1400" dirty="0">
                <a:solidFill>
                  <a:schemeClr val="tx1"/>
                </a:solidFill>
                <a:latin typeface="+mn-lt"/>
              </a:rPr>
              <a:t>Spa Experience </a:t>
            </a:r>
          </a:p>
          <a:p>
            <a:pPr marL="171450" indent="-171450">
              <a:buFontTx/>
              <a:buChar char="-"/>
            </a:pPr>
            <a:endParaRPr lang="en-GB" sz="1400" dirty="0">
              <a:solidFill>
                <a:schemeClr val="tx1"/>
              </a:solidFill>
              <a:latin typeface="+mn-lt"/>
            </a:endParaRPr>
          </a:p>
          <a:p>
            <a:pPr marL="171450" indent="-171450">
              <a:buFontTx/>
              <a:buChar char="-"/>
            </a:pPr>
            <a:endParaRPr lang="en-GB" sz="1400" dirty="0">
              <a:solidFill>
                <a:schemeClr val="tx1"/>
              </a:solidFill>
              <a:latin typeface="+mn-lt"/>
            </a:endParaRPr>
          </a:p>
          <a:p>
            <a:r>
              <a:rPr lang="en-GB" sz="1400" dirty="0">
                <a:solidFill>
                  <a:schemeClr val="tx1"/>
                </a:solidFill>
                <a:latin typeface="+mn-lt"/>
              </a:rPr>
              <a:t>Experiences that can command a longer drive time are typically those that are linked to </a:t>
            </a:r>
            <a:r>
              <a:rPr lang="en-GB" sz="1400" dirty="0">
                <a:solidFill>
                  <a:schemeClr val="accent2">
                    <a:lumMod val="50000"/>
                  </a:schemeClr>
                </a:solidFill>
                <a:latin typeface="+mn-lt"/>
              </a:rPr>
              <a:t>specific locations</a:t>
            </a:r>
            <a:r>
              <a:rPr lang="en-GB" sz="1400" dirty="0">
                <a:solidFill>
                  <a:schemeClr val="tx1"/>
                </a:solidFill>
                <a:latin typeface="+mn-lt"/>
              </a:rPr>
              <a:t>:</a:t>
            </a:r>
          </a:p>
          <a:p>
            <a:pPr marL="171450" indent="-171450">
              <a:buFontTx/>
              <a:buChar char="-"/>
            </a:pPr>
            <a:r>
              <a:rPr lang="en-GB" sz="1400" dirty="0">
                <a:solidFill>
                  <a:schemeClr val="tx1"/>
                </a:solidFill>
                <a:latin typeface="+mn-lt"/>
              </a:rPr>
              <a:t>Foraging Experience</a:t>
            </a:r>
          </a:p>
          <a:p>
            <a:pPr marL="171450" indent="-171450">
              <a:buFontTx/>
              <a:buChar char="-"/>
            </a:pPr>
            <a:r>
              <a:rPr lang="en-GB" sz="1400" dirty="0">
                <a:solidFill>
                  <a:schemeClr val="tx1"/>
                </a:solidFill>
                <a:latin typeface="+mn-lt"/>
              </a:rPr>
              <a:t>Guided Fishing Experience </a:t>
            </a:r>
          </a:p>
          <a:p>
            <a:pPr marL="171450" indent="-171450">
              <a:buFontTx/>
              <a:buChar char="-"/>
            </a:pPr>
            <a:r>
              <a:rPr lang="en-GB" sz="1400" dirty="0">
                <a:solidFill>
                  <a:schemeClr val="tx1"/>
                </a:solidFill>
                <a:latin typeface="+mn-lt"/>
              </a:rPr>
              <a:t>Volunteering or Working Holiday</a:t>
            </a:r>
          </a:p>
          <a:p>
            <a:endParaRPr lang="en-GB" sz="1400" dirty="0">
              <a:solidFill>
                <a:schemeClr val="tx1"/>
              </a:solidFill>
              <a:latin typeface="+mn-lt"/>
            </a:endParaRPr>
          </a:p>
        </p:txBody>
      </p:sp>
      <p:sp>
        <p:nvSpPr>
          <p:cNvPr id="8" name="Rectangle 7">
            <a:extLst>
              <a:ext uri="{FF2B5EF4-FFF2-40B4-BE49-F238E27FC236}">
                <a16:creationId xmlns:a16="http://schemas.microsoft.com/office/drawing/2014/main" id="{43B0FBC4-3620-4D5E-92D7-CCDFE7FA6C92}"/>
              </a:ext>
            </a:extLst>
          </p:cNvPr>
          <p:cNvSpPr/>
          <p:nvPr/>
        </p:nvSpPr>
        <p:spPr>
          <a:xfrm>
            <a:off x="27967" y="625701"/>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1B9A42B-3506-457E-B58E-04BEBA512BA4}"/>
              </a:ext>
            </a:extLst>
          </p:cNvPr>
          <p:cNvSpPr/>
          <p:nvPr/>
        </p:nvSpPr>
        <p:spPr>
          <a:xfrm>
            <a:off x="148653" y="626667"/>
            <a:ext cx="9581014" cy="523220"/>
          </a:xfrm>
          <a:prstGeom prst="rect">
            <a:avLst/>
          </a:prstGeom>
        </p:spPr>
        <p:txBody>
          <a:bodyPr wrap="square">
            <a:spAutoFit/>
          </a:bodyPr>
          <a:lstStyle/>
          <a:p>
            <a:r>
              <a:rPr lang="en-GB" sz="1400" b="1" dirty="0">
                <a:solidFill>
                  <a:schemeClr val="accent5"/>
                </a:solidFill>
              </a:rPr>
              <a:t>The shorter the drivetime the greater potential to attract travellers. Once drive times extend beyond 1 hour the share of people interested in the activity who would be willing to travel for longer drops rapidly</a:t>
            </a:r>
          </a:p>
        </p:txBody>
      </p:sp>
      <p:sp>
        <p:nvSpPr>
          <p:cNvPr id="11" name="Slide Number Placeholder 5">
            <a:extLst>
              <a:ext uri="{FF2B5EF4-FFF2-40B4-BE49-F238E27FC236}">
                <a16:creationId xmlns:a16="http://schemas.microsoft.com/office/drawing/2014/main" id="{9C569AA6-7A1B-4C23-9007-30A22CBA85E3}"/>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6FE84F8C-6899-49E4-AE52-C56CCA136E9A}"/>
              </a:ext>
            </a:extLst>
          </p:cNvPr>
          <p:cNvGraphicFramePr/>
          <p:nvPr/>
        </p:nvGraphicFramePr>
        <p:xfrm>
          <a:off x="433319" y="1503377"/>
          <a:ext cx="6253675" cy="218777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9A74C1C-931C-4541-8A1F-D053559AD39E}"/>
              </a:ext>
            </a:extLst>
          </p:cNvPr>
          <p:cNvSpPr txBox="1"/>
          <p:nvPr/>
        </p:nvSpPr>
        <p:spPr>
          <a:xfrm>
            <a:off x="3636262" y="1725425"/>
            <a:ext cx="2689454" cy="276999"/>
          </a:xfrm>
          <a:prstGeom prst="rect">
            <a:avLst/>
          </a:prstGeom>
          <a:solidFill>
            <a:schemeClr val="bg1"/>
          </a:solidFill>
        </p:spPr>
        <p:txBody>
          <a:bodyPr wrap="none" rtlCol="0">
            <a:spAutoFit/>
          </a:bodyPr>
          <a:lstStyle/>
          <a:p>
            <a:r>
              <a:rPr lang="en-GB" sz="1200" b="1" dirty="0"/>
              <a:t>All Experiences – All Inbound Travellers</a:t>
            </a:r>
          </a:p>
        </p:txBody>
      </p:sp>
      <p:graphicFrame>
        <p:nvGraphicFramePr>
          <p:cNvPr id="14" name="Chart 13">
            <a:extLst>
              <a:ext uri="{FF2B5EF4-FFF2-40B4-BE49-F238E27FC236}">
                <a16:creationId xmlns:a16="http://schemas.microsoft.com/office/drawing/2014/main" id="{6C17251C-AC18-4369-93E3-F18147FE46D5}"/>
              </a:ext>
            </a:extLst>
          </p:cNvPr>
          <p:cNvGraphicFramePr/>
          <p:nvPr/>
        </p:nvGraphicFramePr>
        <p:xfrm>
          <a:off x="433319" y="3880196"/>
          <a:ext cx="6253675" cy="218777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CFB1BC3C-9A4D-4732-8F7F-DD66A6308006}"/>
              </a:ext>
            </a:extLst>
          </p:cNvPr>
          <p:cNvSpPr txBox="1"/>
          <p:nvPr/>
        </p:nvSpPr>
        <p:spPr>
          <a:xfrm>
            <a:off x="3580284" y="4085893"/>
            <a:ext cx="2745432" cy="276999"/>
          </a:xfrm>
          <a:prstGeom prst="rect">
            <a:avLst/>
          </a:prstGeom>
          <a:solidFill>
            <a:schemeClr val="bg1"/>
          </a:solidFill>
        </p:spPr>
        <p:txBody>
          <a:bodyPr wrap="none" rtlCol="0">
            <a:spAutoFit/>
          </a:bodyPr>
          <a:lstStyle/>
          <a:p>
            <a:r>
              <a:rPr lang="en-GB" sz="1200" b="1" dirty="0"/>
              <a:t>All Experiences – All Domestic Travellers</a:t>
            </a:r>
          </a:p>
        </p:txBody>
      </p:sp>
    </p:spTree>
    <p:extLst>
      <p:ext uri="{BB962C8B-B14F-4D97-AF65-F5344CB8AC3E}">
        <p14:creationId xmlns:p14="http://schemas.microsoft.com/office/powerpoint/2010/main" val="343637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D0A72269-39FE-4CE6-AB93-AB7A2A8E220C}"/>
              </a:ext>
            </a:extLst>
          </p:cNvPr>
          <p:cNvGraphicFramePr>
            <a:graphicFrameLocks noGrp="1"/>
          </p:cNvGraphicFramePr>
          <p:nvPr>
            <p:extLst>
              <p:ext uri="{D42A27DB-BD31-4B8C-83A1-F6EECF244321}">
                <p14:modId xmlns:p14="http://schemas.microsoft.com/office/powerpoint/2010/main" val="2131436921"/>
              </p:ext>
            </p:extLst>
          </p:nvPr>
        </p:nvGraphicFramePr>
        <p:xfrm>
          <a:off x="0" y="1433938"/>
          <a:ext cx="9822386" cy="4626619"/>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4626619">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2" name="Title 1">
            <a:extLst>
              <a:ext uri="{FF2B5EF4-FFF2-40B4-BE49-F238E27FC236}">
                <a16:creationId xmlns:a16="http://schemas.microsoft.com/office/drawing/2014/main" id="{A157EE72-96E2-464F-AEDA-A2DA2FD3F0EF}"/>
              </a:ext>
            </a:extLst>
          </p:cNvPr>
          <p:cNvSpPr>
            <a:spLocks noGrp="1"/>
          </p:cNvSpPr>
          <p:nvPr>
            <p:ph type="title"/>
          </p:nvPr>
        </p:nvSpPr>
        <p:spPr>
          <a:xfrm>
            <a:off x="207358" y="85607"/>
            <a:ext cx="9337236" cy="600315"/>
          </a:xfrm>
        </p:spPr>
        <p:txBody>
          <a:bodyPr>
            <a:normAutofit/>
          </a:bodyPr>
          <a:lstStyle/>
          <a:p>
            <a:r>
              <a:rPr lang="en-GB" dirty="0"/>
              <a:t>Go-to-market delivery: opportunity to promote both in source-market and in-destination </a:t>
            </a:r>
            <a:endParaRPr lang="en-GB" dirty="0">
              <a:solidFill>
                <a:schemeClr val="tx2"/>
              </a:solidFill>
            </a:endParaRPr>
          </a:p>
        </p:txBody>
      </p:sp>
      <p:sp>
        <p:nvSpPr>
          <p:cNvPr id="5" name="Slide Number Placeholder 3">
            <a:extLst>
              <a:ext uri="{FF2B5EF4-FFF2-40B4-BE49-F238E27FC236}">
                <a16:creationId xmlns:a16="http://schemas.microsoft.com/office/drawing/2014/main" id="{7A114AF1-E191-4C6E-BC02-22E11244D9FF}"/>
              </a:ext>
            </a:extLst>
          </p:cNvPr>
          <p:cNvSpPr txBox="1">
            <a:spLocks/>
          </p:cNvSpPr>
          <p:nvPr/>
        </p:nvSpPr>
        <p:spPr>
          <a:xfrm>
            <a:off x="1036015" y="6083280"/>
            <a:ext cx="5673175" cy="84516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00" dirty="0">
                <a:solidFill>
                  <a:schemeClr val="bg1">
                    <a:lumMod val="50000"/>
                  </a:schemeClr>
                </a:solidFill>
              </a:rPr>
              <a:t>Questions: C10 </a:t>
            </a:r>
            <a:r>
              <a:rPr lang="en-GB" sz="1000" dirty="0">
                <a:solidFill>
                  <a:schemeClr val="bg1">
                    <a:lumMod val="50000"/>
                  </a:schemeClr>
                </a:solidFill>
              </a:rPr>
              <a:t>Which of the following best describes how you did or would book this activity</a:t>
            </a:r>
            <a:r>
              <a:rPr lang="en-AU" sz="1000" dirty="0">
                <a:solidFill>
                  <a:schemeClr val="bg1">
                    <a:lumMod val="50000"/>
                  </a:schemeClr>
                </a:solidFill>
              </a:rPr>
              <a:t>? </a:t>
            </a:r>
          </a:p>
          <a:p>
            <a:r>
              <a:rPr lang="en-AU" sz="1000" dirty="0">
                <a:solidFill>
                  <a:schemeClr val="bg1">
                    <a:lumMod val="50000"/>
                  </a:schemeClr>
                </a:solidFill>
              </a:rPr>
              <a:t>C11. </a:t>
            </a:r>
            <a:r>
              <a:rPr lang="en-GB" sz="1000" dirty="0">
                <a:solidFill>
                  <a:schemeClr val="bg1">
                    <a:lumMod val="50000"/>
                  </a:schemeClr>
                </a:solidFill>
              </a:rPr>
              <a:t>Which of the following best describes how you did or would book the that included each activity</a:t>
            </a:r>
            <a:r>
              <a:rPr lang="en-AU" sz="1000" dirty="0">
                <a:solidFill>
                  <a:schemeClr val="bg1">
                    <a:lumMod val="50000"/>
                  </a:schemeClr>
                </a:solidFill>
              </a:rPr>
              <a:t>? </a:t>
            </a:r>
          </a:p>
          <a:p>
            <a:r>
              <a:rPr lang="en-AU" sz="1000" dirty="0">
                <a:solidFill>
                  <a:schemeClr val="bg1">
                    <a:lumMod val="50000"/>
                  </a:schemeClr>
                </a:solidFill>
              </a:rPr>
              <a:t>Base: UK Only.  All interested in doing experiences on holiday in England</a:t>
            </a:r>
          </a:p>
        </p:txBody>
      </p:sp>
      <p:sp>
        <p:nvSpPr>
          <p:cNvPr id="29" name="Rectangle 28">
            <a:extLst>
              <a:ext uri="{FF2B5EF4-FFF2-40B4-BE49-F238E27FC236}">
                <a16:creationId xmlns:a16="http://schemas.microsoft.com/office/drawing/2014/main" id="{A938D5F0-E70B-4A9E-89BE-1518AEEFE257}"/>
              </a:ext>
            </a:extLst>
          </p:cNvPr>
          <p:cNvSpPr/>
          <p:nvPr/>
        </p:nvSpPr>
        <p:spPr>
          <a:xfrm>
            <a:off x="0" y="735888"/>
            <a:ext cx="9822385" cy="547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6C7FCF3-F23D-4CB6-B73E-1A24978D5AFD}"/>
              </a:ext>
            </a:extLst>
          </p:cNvPr>
          <p:cNvSpPr/>
          <p:nvPr/>
        </p:nvSpPr>
        <p:spPr>
          <a:xfrm>
            <a:off x="161925" y="757293"/>
            <a:ext cx="9660460" cy="523220"/>
          </a:xfrm>
          <a:prstGeom prst="rect">
            <a:avLst/>
          </a:prstGeom>
        </p:spPr>
        <p:txBody>
          <a:bodyPr wrap="square">
            <a:spAutoFit/>
          </a:bodyPr>
          <a:lstStyle/>
          <a:p>
            <a:r>
              <a:rPr lang="en-GB" sz="1400" b="1" dirty="0">
                <a:solidFill>
                  <a:schemeClr val="accent5"/>
                </a:solidFill>
              </a:rPr>
              <a:t>Half of inbound travellers and two thirds of domestic travellers book activities before they leave home.  If not part of a package, then bookings will typically be made directly with the providers </a:t>
            </a:r>
          </a:p>
        </p:txBody>
      </p:sp>
      <p:graphicFrame>
        <p:nvGraphicFramePr>
          <p:cNvPr id="31" name="Table 30">
            <a:extLst>
              <a:ext uri="{FF2B5EF4-FFF2-40B4-BE49-F238E27FC236}">
                <a16:creationId xmlns:a16="http://schemas.microsoft.com/office/drawing/2014/main" id="{2FA3D370-638F-4E02-85A7-317A8EEBE3E1}"/>
              </a:ext>
            </a:extLst>
          </p:cNvPr>
          <p:cNvGraphicFramePr>
            <a:graphicFrameLocks noGrp="1"/>
          </p:cNvGraphicFramePr>
          <p:nvPr>
            <p:extLst>
              <p:ext uri="{D42A27DB-BD31-4B8C-83A1-F6EECF244321}">
                <p14:modId xmlns:p14="http://schemas.microsoft.com/office/powerpoint/2010/main" val="2986342769"/>
              </p:ext>
            </p:extLst>
          </p:nvPr>
        </p:nvGraphicFramePr>
        <p:xfrm>
          <a:off x="4911192" y="4443239"/>
          <a:ext cx="4633402" cy="1127760"/>
        </p:xfrm>
        <a:graphic>
          <a:graphicData uri="http://schemas.openxmlformats.org/drawingml/2006/table">
            <a:tbl>
              <a:tblPr firstRow="1" bandRow="1">
                <a:tableStyleId>{0505E3EF-67EA-436B-97B2-0124C06EBD24}</a:tableStyleId>
              </a:tblPr>
              <a:tblGrid>
                <a:gridCol w="2401299">
                  <a:extLst>
                    <a:ext uri="{9D8B030D-6E8A-4147-A177-3AD203B41FA5}">
                      <a16:colId xmlns:a16="http://schemas.microsoft.com/office/drawing/2014/main" val="3681889527"/>
                    </a:ext>
                  </a:extLst>
                </a:gridCol>
                <a:gridCol w="1043125">
                  <a:extLst>
                    <a:ext uri="{9D8B030D-6E8A-4147-A177-3AD203B41FA5}">
                      <a16:colId xmlns:a16="http://schemas.microsoft.com/office/drawing/2014/main" val="3597614291"/>
                    </a:ext>
                  </a:extLst>
                </a:gridCol>
                <a:gridCol w="1188978">
                  <a:extLst>
                    <a:ext uri="{9D8B030D-6E8A-4147-A177-3AD203B41FA5}">
                      <a16:colId xmlns:a16="http://schemas.microsoft.com/office/drawing/2014/main" val="3384502891"/>
                    </a:ext>
                  </a:extLst>
                </a:gridCol>
              </a:tblGrid>
              <a:tr h="240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In Destination I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booked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t>Inbound Markets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t>Domestic</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83438"/>
                  </a:ext>
                </a:extLst>
              </a:tr>
              <a:tr h="240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Directly with provider</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20%</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17%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76443"/>
                  </a:ext>
                </a:extLst>
              </a:tr>
              <a:tr h="240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Through a third party</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11%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990707"/>
                  </a:ext>
                </a:extLst>
              </a:tr>
            </a:tbl>
          </a:graphicData>
        </a:graphic>
      </p:graphicFrame>
      <p:sp>
        <p:nvSpPr>
          <p:cNvPr id="3" name="Arrow: Right 2">
            <a:extLst>
              <a:ext uri="{FF2B5EF4-FFF2-40B4-BE49-F238E27FC236}">
                <a16:creationId xmlns:a16="http://schemas.microsoft.com/office/drawing/2014/main" id="{94097BB1-ABD4-455B-A3FC-0CBB3604AD0F}"/>
              </a:ext>
            </a:extLst>
          </p:cNvPr>
          <p:cNvSpPr/>
          <p:nvPr/>
        </p:nvSpPr>
        <p:spPr>
          <a:xfrm>
            <a:off x="3605348" y="2636887"/>
            <a:ext cx="1266592" cy="42401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Table 35">
            <a:extLst>
              <a:ext uri="{FF2B5EF4-FFF2-40B4-BE49-F238E27FC236}">
                <a16:creationId xmlns:a16="http://schemas.microsoft.com/office/drawing/2014/main" id="{C081485E-163D-4DC0-8382-BDA958D06EB9}"/>
              </a:ext>
            </a:extLst>
          </p:cNvPr>
          <p:cNvGraphicFramePr>
            <a:graphicFrameLocks noGrp="1"/>
          </p:cNvGraphicFramePr>
          <p:nvPr>
            <p:extLst>
              <p:ext uri="{D42A27DB-BD31-4B8C-83A1-F6EECF244321}">
                <p14:modId xmlns:p14="http://schemas.microsoft.com/office/powerpoint/2010/main" val="1420459111"/>
              </p:ext>
            </p:extLst>
          </p:nvPr>
        </p:nvGraphicFramePr>
        <p:xfrm>
          <a:off x="4871940" y="2276919"/>
          <a:ext cx="4672654" cy="1432560"/>
        </p:xfrm>
        <a:graphic>
          <a:graphicData uri="http://schemas.openxmlformats.org/drawingml/2006/table">
            <a:tbl>
              <a:tblPr firstRow="1" bandRow="1">
                <a:tableStyleId>{0505E3EF-67EA-436B-97B2-0124C06EBD24}</a:tableStyleId>
              </a:tblPr>
              <a:tblGrid>
                <a:gridCol w="2421642">
                  <a:extLst>
                    <a:ext uri="{9D8B030D-6E8A-4147-A177-3AD203B41FA5}">
                      <a16:colId xmlns:a16="http://schemas.microsoft.com/office/drawing/2014/main" val="3681889527"/>
                    </a:ext>
                  </a:extLst>
                </a:gridCol>
                <a:gridCol w="1051962">
                  <a:extLst>
                    <a:ext uri="{9D8B030D-6E8A-4147-A177-3AD203B41FA5}">
                      <a16:colId xmlns:a16="http://schemas.microsoft.com/office/drawing/2014/main" val="3597614291"/>
                    </a:ext>
                  </a:extLst>
                </a:gridCol>
                <a:gridCol w="1199050">
                  <a:extLst>
                    <a:ext uri="{9D8B030D-6E8A-4147-A177-3AD203B41FA5}">
                      <a16:colId xmlns:a16="http://schemas.microsoft.com/office/drawing/2014/main" val="3384502891"/>
                    </a:ext>
                  </a:extLst>
                </a:gridCol>
              </a:tblGrid>
              <a:tr h="240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Before I left home I booked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t>Inbound Markets</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i="1" dirty="0"/>
                        <a:t>Domestic</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9683438"/>
                  </a:ext>
                </a:extLst>
              </a:tr>
              <a:tr h="240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As part of package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24%</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28%</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76443"/>
                  </a:ext>
                </a:extLst>
              </a:tr>
              <a:tr h="240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Directly with provider</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16%</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20%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990707"/>
                  </a:ext>
                </a:extLst>
              </a:tr>
              <a:tr h="240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t>Through a third party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16%</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dirty="0"/>
                        <a:t>10%</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3589149"/>
                  </a:ext>
                </a:extLst>
              </a:tr>
            </a:tbl>
          </a:graphicData>
        </a:graphic>
      </p:graphicFrame>
      <p:sp>
        <p:nvSpPr>
          <p:cNvPr id="37" name="Arrow: Right 36">
            <a:extLst>
              <a:ext uri="{FF2B5EF4-FFF2-40B4-BE49-F238E27FC236}">
                <a16:creationId xmlns:a16="http://schemas.microsoft.com/office/drawing/2014/main" id="{68885563-15FF-43D1-8542-E84FCBE5AC76}"/>
              </a:ext>
            </a:extLst>
          </p:cNvPr>
          <p:cNvSpPr/>
          <p:nvPr/>
        </p:nvSpPr>
        <p:spPr>
          <a:xfrm>
            <a:off x="3644600" y="4900439"/>
            <a:ext cx="1266592" cy="42401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hart 5">
            <a:extLst>
              <a:ext uri="{FF2B5EF4-FFF2-40B4-BE49-F238E27FC236}">
                <a16:creationId xmlns:a16="http://schemas.microsoft.com/office/drawing/2014/main" id="{1215FEA4-B489-482C-95EA-39421844135F}"/>
              </a:ext>
            </a:extLst>
          </p:cNvPr>
          <p:cNvGraphicFramePr/>
          <p:nvPr>
            <p:extLst>
              <p:ext uri="{D42A27DB-BD31-4B8C-83A1-F6EECF244321}">
                <p14:modId xmlns:p14="http://schemas.microsoft.com/office/powerpoint/2010/main" val="2721939189"/>
              </p:ext>
            </p:extLst>
          </p:nvPr>
        </p:nvGraphicFramePr>
        <p:xfrm>
          <a:off x="335983" y="1521256"/>
          <a:ext cx="4401767" cy="5104283"/>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41">
            <a:extLst>
              <a:ext uri="{FF2B5EF4-FFF2-40B4-BE49-F238E27FC236}">
                <a16:creationId xmlns:a16="http://schemas.microsoft.com/office/drawing/2014/main" id="{C2E8E73A-A03B-4533-9957-E17CADA07D41}"/>
              </a:ext>
            </a:extLst>
          </p:cNvPr>
          <p:cNvSpPr txBox="1"/>
          <p:nvPr/>
        </p:nvSpPr>
        <p:spPr>
          <a:xfrm>
            <a:off x="1685560" y="1433938"/>
            <a:ext cx="2146641" cy="307777"/>
          </a:xfrm>
          <a:prstGeom prst="rect">
            <a:avLst/>
          </a:prstGeom>
          <a:noFill/>
        </p:spPr>
        <p:txBody>
          <a:bodyPr wrap="square" rtlCol="0">
            <a:spAutoFit/>
          </a:bodyPr>
          <a:lstStyle/>
          <a:p>
            <a:r>
              <a:rPr lang="en-GB" sz="1400" b="1" u="sng" dirty="0"/>
              <a:t>Booking of the experience</a:t>
            </a:r>
          </a:p>
        </p:txBody>
      </p:sp>
      <p:sp>
        <p:nvSpPr>
          <p:cNvPr id="46" name="Slide Number Placeholder 5">
            <a:extLst>
              <a:ext uri="{FF2B5EF4-FFF2-40B4-BE49-F238E27FC236}">
                <a16:creationId xmlns:a16="http://schemas.microsoft.com/office/drawing/2014/main" id="{B19774F6-8D4A-4597-856B-F2C1DA3AD190}"/>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305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Table 37">
            <a:extLst>
              <a:ext uri="{FF2B5EF4-FFF2-40B4-BE49-F238E27FC236}">
                <a16:creationId xmlns:a16="http://schemas.microsoft.com/office/drawing/2014/main" id="{84B6A618-5B74-46DC-8FE6-3E32539C18FD}"/>
              </a:ext>
            </a:extLst>
          </p:cNvPr>
          <p:cNvGraphicFramePr>
            <a:graphicFrameLocks noGrp="1"/>
          </p:cNvGraphicFramePr>
          <p:nvPr/>
        </p:nvGraphicFramePr>
        <p:xfrm>
          <a:off x="0" y="1587466"/>
          <a:ext cx="9822386" cy="4473091"/>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4473091">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2" name="Title 1">
            <a:extLst>
              <a:ext uri="{FF2B5EF4-FFF2-40B4-BE49-F238E27FC236}">
                <a16:creationId xmlns:a16="http://schemas.microsoft.com/office/drawing/2014/main" id="{A157EE72-96E2-464F-AEDA-A2DA2FD3F0EF}"/>
              </a:ext>
            </a:extLst>
          </p:cNvPr>
          <p:cNvSpPr>
            <a:spLocks noGrp="1"/>
          </p:cNvSpPr>
          <p:nvPr>
            <p:ph type="title"/>
          </p:nvPr>
        </p:nvSpPr>
        <p:spPr>
          <a:xfrm>
            <a:off x="581295" y="1742137"/>
            <a:ext cx="9517585" cy="563793"/>
          </a:xfrm>
        </p:spPr>
        <p:txBody>
          <a:bodyPr>
            <a:normAutofit/>
          </a:bodyPr>
          <a:lstStyle/>
          <a:p>
            <a:r>
              <a:rPr lang="en-GB" sz="1400" b="1" dirty="0">
                <a:solidFill>
                  <a:schemeClr val="tx1"/>
                </a:solidFill>
              </a:rPr>
              <a:t>Reasons why experiences are not booked before the start of the holiday</a:t>
            </a:r>
          </a:p>
        </p:txBody>
      </p:sp>
      <p:sp>
        <p:nvSpPr>
          <p:cNvPr id="3" name="Slide Number Placeholder 2">
            <a:extLst>
              <a:ext uri="{FF2B5EF4-FFF2-40B4-BE49-F238E27FC236}">
                <a16:creationId xmlns:a16="http://schemas.microsoft.com/office/drawing/2014/main" id="{2CD90541-3F39-4A22-AAFA-8F966B9BA977}"/>
              </a:ext>
            </a:extLst>
          </p:cNvPr>
          <p:cNvSpPr>
            <a:spLocks noGrp="1"/>
          </p:cNvSpPr>
          <p:nvPr>
            <p:ph type="sldNum" sz="quarter" idx="12"/>
          </p:nvPr>
        </p:nvSpPr>
        <p:spPr/>
        <p:txBody>
          <a:bodyPr/>
          <a:lstStyle/>
          <a:p>
            <a:fld id="{65C4E51C-5B21-47ED-87F9-7CEAAA8B3069}" type="slidenum">
              <a:rPr lang="en-GB" smtClean="0"/>
              <a:pPr/>
              <a:t>23</a:t>
            </a:fld>
            <a:endParaRPr lang="en-GB"/>
          </a:p>
        </p:txBody>
      </p:sp>
      <p:sp>
        <p:nvSpPr>
          <p:cNvPr id="5" name="Slide Number Placeholder 3">
            <a:extLst>
              <a:ext uri="{FF2B5EF4-FFF2-40B4-BE49-F238E27FC236}">
                <a16:creationId xmlns:a16="http://schemas.microsoft.com/office/drawing/2014/main" id="{7A114AF1-E191-4C6E-BC02-22E11244D9FF}"/>
              </a:ext>
            </a:extLst>
          </p:cNvPr>
          <p:cNvSpPr txBox="1">
            <a:spLocks/>
          </p:cNvSpPr>
          <p:nvPr/>
        </p:nvSpPr>
        <p:spPr>
          <a:xfrm>
            <a:off x="1041988" y="6151281"/>
            <a:ext cx="7290249"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000" dirty="0">
                <a:solidFill>
                  <a:schemeClr val="bg1">
                    <a:lumMod val="50000"/>
                  </a:schemeClr>
                </a:solidFill>
              </a:rPr>
              <a:t>Question:C11. </a:t>
            </a:r>
            <a:r>
              <a:rPr lang="en-GB" sz="1000" dirty="0">
                <a:solidFill>
                  <a:schemeClr val="bg1">
                    <a:lumMod val="50000"/>
                  </a:schemeClr>
                </a:solidFill>
              </a:rPr>
              <a:t>Why did you book that activity / those activities in destination</a:t>
            </a:r>
            <a:r>
              <a:rPr lang="en-AU" sz="1000" dirty="0">
                <a:solidFill>
                  <a:schemeClr val="bg1">
                    <a:lumMod val="50000"/>
                  </a:schemeClr>
                </a:solidFill>
              </a:rPr>
              <a:t>?  Base: International Markets only.  All interested in doing experiences on holiday in England</a:t>
            </a:r>
          </a:p>
        </p:txBody>
      </p:sp>
      <p:graphicFrame>
        <p:nvGraphicFramePr>
          <p:cNvPr id="15" name="Chart 14">
            <a:extLst>
              <a:ext uri="{FF2B5EF4-FFF2-40B4-BE49-F238E27FC236}">
                <a16:creationId xmlns:a16="http://schemas.microsoft.com/office/drawing/2014/main" id="{1854A35A-1F4C-42EA-B79C-B824B88F2E39}"/>
              </a:ext>
            </a:extLst>
          </p:cNvPr>
          <p:cNvGraphicFramePr/>
          <p:nvPr>
            <p:extLst>
              <p:ext uri="{D42A27DB-BD31-4B8C-83A1-F6EECF244321}">
                <p14:modId xmlns:p14="http://schemas.microsoft.com/office/powerpoint/2010/main" val="3119102066"/>
              </p:ext>
            </p:extLst>
          </p:nvPr>
        </p:nvGraphicFramePr>
        <p:xfrm>
          <a:off x="495888" y="2039116"/>
          <a:ext cx="7353426" cy="3801380"/>
        </p:xfrm>
        <a:graphic>
          <a:graphicData uri="http://schemas.openxmlformats.org/drawingml/2006/chart">
            <c:chart xmlns:c="http://schemas.openxmlformats.org/drawingml/2006/chart" xmlns:r="http://schemas.openxmlformats.org/officeDocument/2006/relationships" r:id="rId2"/>
          </a:graphicData>
        </a:graphic>
      </p:graphicFrame>
      <p:sp>
        <p:nvSpPr>
          <p:cNvPr id="50" name="Slide Number Placeholder 3">
            <a:extLst>
              <a:ext uri="{FF2B5EF4-FFF2-40B4-BE49-F238E27FC236}">
                <a16:creationId xmlns:a16="http://schemas.microsoft.com/office/drawing/2014/main" id="{33D38F1F-15FD-4415-B6D8-FC8AECF3D1D1}"/>
              </a:ext>
            </a:extLst>
          </p:cNvPr>
          <p:cNvSpPr txBox="1">
            <a:spLocks/>
          </p:cNvSpPr>
          <p:nvPr/>
        </p:nvSpPr>
        <p:spPr>
          <a:xfrm>
            <a:off x="6531" y="4553921"/>
            <a:ext cx="842675" cy="44831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rPr>
              <a:t>Over-indexing markets</a:t>
            </a:r>
            <a:endParaRPr lang="en-AU" sz="1000" dirty="0">
              <a:solidFill>
                <a:schemeClr val="bg1">
                  <a:lumMod val="50000"/>
                </a:schemeClr>
              </a:solidFill>
            </a:endParaRPr>
          </a:p>
        </p:txBody>
      </p:sp>
      <p:sp>
        <p:nvSpPr>
          <p:cNvPr id="4" name="Rectangle 3">
            <a:extLst>
              <a:ext uri="{FF2B5EF4-FFF2-40B4-BE49-F238E27FC236}">
                <a16:creationId xmlns:a16="http://schemas.microsoft.com/office/drawing/2014/main" id="{29167E46-64BE-46AB-A172-67D69CE8909D}"/>
              </a:ext>
            </a:extLst>
          </p:cNvPr>
          <p:cNvSpPr/>
          <p:nvPr/>
        </p:nvSpPr>
        <p:spPr>
          <a:xfrm>
            <a:off x="7842783" y="1880867"/>
            <a:ext cx="1897584" cy="4084151"/>
          </a:xfrm>
          <a:prstGeom prst="rect">
            <a:avLst/>
          </a:prstGeom>
          <a:solidFill>
            <a:schemeClr val="bg2"/>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996633"/>
                </a:solidFill>
              </a:rPr>
              <a:t>Opportunity to influence experiential spend on the ground</a:t>
            </a:r>
          </a:p>
          <a:p>
            <a:endParaRPr lang="en-GB" sz="1200" dirty="0">
              <a:solidFill>
                <a:srgbClr val="996633"/>
              </a:solidFill>
            </a:endParaRPr>
          </a:p>
          <a:p>
            <a:r>
              <a:rPr lang="en-GB" sz="1100" dirty="0">
                <a:solidFill>
                  <a:srgbClr val="996633"/>
                </a:solidFill>
              </a:rPr>
              <a:t>Most people liked to leave some spontaneous time on their trip, and were open to booking while at their destination</a:t>
            </a:r>
          </a:p>
          <a:p>
            <a:r>
              <a:rPr lang="en-GB" sz="1100" dirty="0">
                <a:solidFill>
                  <a:srgbClr val="996633"/>
                </a:solidFill>
              </a:rPr>
              <a:t>Hearing about activities while on a trip from other tourists, the hotel/ friends/ social media was ideal</a:t>
            </a:r>
          </a:p>
          <a:p>
            <a:r>
              <a:rPr lang="en-GB" sz="1050" dirty="0">
                <a:solidFill>
                  <a:srgbClr val="996633"/>
                </a:solidFill>
              </a:rPr>
              <a:t>A way to find out about little known, exclusive activities- feeling you were one of few who knew about something is part of the draw</a:t>
            </a:r>
          </a:p>
          <a:p>
            <a:r>
              <a:rPr lang="en-GB" sz="1050" dirty="0">
                <a:solidFill>
                  <a:srgbClr val="996633"/>
                </a:solidFill>
              </a:rPr>
              <a:t>A trusted source- a person vouching for the quality</a:t>
            </a:r>
          </a:p>
        </p:txBody>
      </p:sp>
      <p:pic>
        <p:nvPicPr>
          <p:cNvPr id="37" name="Picture 36">
            <a:extLst>
              <a:ext uri="{FF2B5EF4-FFF2-40B4-BE49-F238E27FC236}">
                <a16:creationId xmlns:a16="http://schemas.microsoft.com/office/drawing/2014/main" id="{FD6BBA32-FFD8-467D-9A84-25D8EFEB08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7951" y="5631480"/>
            <a:ext cx="1078542" cy="333538"/>
          </a:xfrm>
          <a:prstGeom prst="rect">
            <a:avLst/>
          </a:prstGeom>
        </p:spPr>
      </p:pic>
      <p:graphicFrame>
        <p:nvGraphicFramePr>
          <p:cNvPr id="8" name="Table 7">
            <a:extLst>
              <a:ext uri="{FF2B5EF4-FFF2-40B4-BE49-F238E27FC236}">
                <a16:creationId xmlns:a16="http://schemas.microsoft.com/office/drawing/2014/main" id="{72F22CD9-A2CD-4FA4-834D-5FC17C4ABD05}"/>
              </a:ext>
            </a:extLst>
          </p:cNvPr>
          <p:cNvGraphicFramePr>
            <a:graphicFrameLocks noGrp="1"/>
          </p:cNvGraphicFramePr>
          <p:nvPr/>
        </p:nvGraphicFramePr>
        <p:xfrm>
          <a:off x="581295" y="4550014"/>
          <a:ext cx="7102386" cy="548640"/>
        </p:xfrm>
        <a:graphic>
          <a:graphicData uri="http://schemas.openxmlformats.org/drawingml/2006/table">
            <a:tbl>
              <a:tblPr firstRow="1" bandRow="1">
                <a:tableStyleId>{5C22544A-7EE6-4342-B048-85BDC9FD1C3A}</a:tableStyleId>
              </a:tblPr>
              <a:tblGrid>
                <a:gridCol w="1183731">
                  <a:extLst>
                    <a:ext uri="{9D8B030D-6E8A-4147-A177-3AD203B41FA5}">
                      <a16:colId xmlns:a16="http://schemas.microsoft.com/office/drawing/2014/main" val="1052216289"/>
                    </a:ext>
                  </a:extLst>
                </a:gridCol>
                <a:gridCol w="1183731">
                  <a:extLst>
                    <a:ext uri="{9D8B030D-6E8A-4147-A177-3AD203B41FA5}">
                      <a16:colId xmlns:a16="http://schemas.microsoft.com/office/drawing/2014/main" val="2659896262"/>
                    </a:ext>
                  </a:extLst>
                </a:gridCol>
                <a:gridCol w="1183731">
                  <a:extLst>
                    <a:ext uri="{9D8B030D-6E8A-4147-A177-3AD203B41FA5}">
                      <a16:colId xmlns:a16="http://schemas.microsoft.com/office/drawing/2014/main" val="1248433935"/>
                    </a:ext>
                  </a:extLst>
                </a:gridCol>
                <a:gridCol w="1183731">
                  <a:extLst>
                    <a:ext uri="{9D8B030D-6E8A-4147-A177-3AD203B41FA5}">
                      <a16:colId xmlns:a16="http://schemas.microsoft.com/office/drawing/2014/main" val="4142929470"/>
                    </a:ext>
                  </a:extLst>
                </a:gridCol>
                <a:gridCol w="1183731">
                  <a:extLst>
                    <a:ext uri="{9D8B030D-6E8A-4147-A177-3AD203B41FA5}">
                      <a16:colId xmlns:a16="http://schemas.microsoft.com/office/drawing/2014/main" val="3491299572"/>
                    </a:ext>
                  </a:extLst>
                </a:gridCol>
                <a:gridCol w="1183731">
                  <a:extLst>
                    <a:ext uri="{9D8B030D-6E8A-4147-A177-3AD203B41FA5}">
                      <a16:colId xmlns:a16="http://schemas.microsoft.com/office/drawing/2014/main" val="2835317436"/>
                    </a:ext>
                  </a:extLst>
                </a:gridCol>
              </a:tblGrid>
              <a:tr h="370840">
                <a:tc>
                  <a:txBody>
                    <a:bodyPr/>
                    <a:lstStyle/>
                    <a:p>
                      <a:pPr algn="ctr"/>
                      <a:r>
                        <a:rPr lang="en-GB" sz="1000" b="0" dirty="0">
                          <a:solidFill>
                            <a:schemeClr val="tx1"/>
                          </a:solidFill>
                        </a:rPr>
                        <a:t>Australia</a:t>
                      </a:r>
                    </a:p>
                    <a:p>
                      <a:pPr algn="ctr"/>
                      <a:r>
                        <a:rPr lang="en-GB" sz="1000" b="0" dirty="0">
                          <a:solidFill>
                            <a:schemeClr val="tx1"/>
                          </a:solidFill>
                        </a:rPr>
                        <a:t>Germany</a:t>
                      </a:r>
                    </a:p>
                  </a:txBody>
                  <a:tcPr>
                    <a:solidFill>
                      <a:schemeClr val="accent4">
                        <a:lumMod val="60000"/>
                        <a:lumOff val="40000"/>
                      </a:schemeClr>
                    </a:solidFill>
                  </a:tcPr>
                </a:tc>
                <a:tc>
                  <a:txBody>
                    <a:bodyPr/>
                    <a:lstStyle/>
                    <a:p>
                      <a:pPr algn="ctr"/>
                      <a:r>
                        <a:rPr lang="en-GB" sz="1000" b="0" dirty="0">
                          <a:solidFill>
                            <a:schemeClr val="tx1"/>
                          </a:solidFill>
                        </a:rPr>
                        <a:t>China</a:t>
                      </a:r>
                    </a:p>
                    <a:p>
                      <a:pPr algn="ctr"/>
                      <a:r>
                        <a:rPr lang="en-GB" sz="1000" b="0" dirty="0">
                          <a:solidFill>
                            <a:schemeClr val="tx1"/>
                          </a:solidFill>
                        </a:rPr>
                        <a:t>France</a:t>
                      </a:r>
                    </a:p>
                  </a:txBody>
                  <a:tcPr>
                    <a:solidFill>
                      <a:schemeClr val="accent4">
                        <a:lumMod val="60000"/>
                        <a:lumOff val="40000"/>
                      </a:schemeClr>
                    </a:solidFill>
                  </a:tcPr>
                </a:tc>
                <a:tc>
                  <a:txBody>
                    <a:bodyPr/>
                    <a:lstStyle/>
                    <a:p>
                      <a:pPr algn="ctr"/>
                      <a:r>
                        <a:rPr lang="en-GB" sz="1000" b="0" dirty="0">
                          <a:solidFill>
                            <a:schemeClr val="tx1"/>
                          </a:solidFill>
                        </a:rPr>
                        <a:t>Australia</a:t>
                      </a:r>
                    </a:p>
                    <a:p>
                      <a:pPr algn="ctr"/>
                      <a:r>
                        <a:rPr lang="en-GB" sz="1000" b="0" dirty="0">
                          <a:solidFill>
                            <a:schemeClr val="tx1"/>
                          </a:solidFill>
                        </a:rPr>
                        <a:t>Germany</a:t>
                      </a:r>
                    </a:p>
                    <a:p>
                      <a:pPr algn="ctr"/>
                      <a:r>
                        <a:rPr lang="en-GB" sz="1000" b="0" dirty="0">
                          <a:solidFill>
                            <a:schemeClr val="tx1"/>
                          </a:solidFill>
                        </a:rPr>
                        <a:t>China</a:t>
                      </a:r>
                    </a:p>
                  </a:txBody>
                  <a:tcPr>
                    <a:solidFill>
                      <a:schemeClr val="accent4">
                        <a:lumMod val="60000"/>
                        <a:lumOff val="40000"/>
                      </a:schemeClr>
                    </a:solidFill>
                  </a:tcPr>
                </a:tc>
                <a:tc>
                  <a:txBody>
                    <a:bodyPr/>
                    <a:lstStyle/>
                    <a:p>
                      <a:pPr algn="ctr"/>
                      <a:r>
                        <a:rPr lang="en-GB" sz="1000" b="0" dirty="0">
                          <a:solidFill>
                            <a:schemeClr val="tx1"/>
                          </a:solidFill>
                        </a:rPr>
                        <a:t>Netherlands</a:t>
                      </a:r>
                    </a:p>
                    <a:p>
                      <a:pPr algn="ctr"/>
                      <a:r>
                        <a:rPr lang="en-GB" sz="1000" b="0" dirty="0">
                          <a:solidFill>
                            <a:schemeClr val="tx1"/>
                          </a:solidFill>
                        </a:rPr>
                        <a:t>Norway</a:t>
                      </a:r>
                    </a:p>
                  </a:txBody>
                  <a:tcPr>
                    <a:solidFill>
                      <a:schemeClr val="accent4">
                        <a:lumMod val="60000"/>
                        <a:lumOff val="40000"/>
                      </a:schemeClr>
                    </a:solidFill>
                  </a:tcPr>
                </a:tc>
                <a:tc>
                  <a:txBody>
                    <a:bodyPr/>
                    <a:lstStyle/>
                    <a:p>
                      <a:pPr algn="ctr"/>
                      <a:r>
                        <a:rPr lang="en-GB" sz="1000" b="0" dirty="0">
                          <a:solidFill>
                            <a:schemeClr val="tx1"/>
                          </a:solidFill>
                        </a:rPr>
                        <a:t>Australia</a:t>
                      </a:r>
                    </a:p>
                    <a:p>
                      <a:pPr algn="ctr"/>
                      <a:r>
                        <a:rPr lang="en-GB" sz="1000" b="0" dirty="0">
                          <a:solidFill>
                            <a:schemeClr val="tx1"/>
                          </a:solidFill>
                        </a:rPr>
                        <a:t>China</a:t>
                      </a:r>
                    </a:p>
                    <a:p>
                      <a:pPr algn="ctr"/>
                      <a:r>
                        <a:rPr lang="en-GB" sz="1000" b="0" dirty="0">
                          <a:solidFill>
                            <a:schemeClr val="tx1"/>
                          </a:solidFill>
                        </a:rPr>
                        <a:t>US</a:t>
                      </a:r>
                    </a:p>
                  </a:txBody>
                  <a:tcPr>
                    <a:solidFill>
                      <a:schemeClr val="accent4">
                        <a:lumMod val="60000"/>
                        <a:lumOff val="40000"/>
                      </a:schemeClr>
                    </a:solidFill>
                  </a:tcPr>
                </a:tc>
                <a:tc>
                  <a:txBody>
                    <a:bodyPr/>
                    <a:lstStyle/>
                    <a:p>
                      <a:pPr algn="ctr"/>
                      <a:r>
                        <a:rPr lang="en-GB" sz="1000" b="0" dirty="0">
                          <a:solidFill>
                            <a:schemeClr val="tx1"/>
                          </a:solidFill>
                        </a:rPr>
                        <a:t>China</a:t>
                      </a:r>
                    </a:p>
                    <a:p>
                      <a:pPr algn="ctr"/>
                      <a:r>
                        <a:rPr lang="en-GB" sz="1000" b="0" dirty="0">
                          <a:solidFill>
                            <a:schemeClr val="tx1"/>
                          </a:solidFill>
                        </a:rPr>
                        <a:t>US</a:t>
                      </a:r>
                    </a:p>
                  </a:txBody>
                  <a:tcPr>
                    <a:solidFill>
                      <a:schemeClr val="accent4">
                        <a:lumMod val="60000"/>
                        <a:lumOff val="40000"/>
                      </a:schemeClr>
                    </a:solidFill>
                  </a:tcPr>
                </a:tc>
                <a:extLst>
                  <a:ext uri="{0D108BD9-81ED-4DB2-BD59-A6C34878D82A}">
                    <a16:rowId xmlns:a16="http://schemas.microsoft.com/office/drawing/2014/main" val="2156313393"/>
                  </a:ext>
                </a:extLst>
              </a:tr>
            </a:tbl>
          </a:graphicData>
        </a:graphic>
      </p:graphicFrame>
      <p:sp>
        <p:nvSpPr>
          <p:cNvPr id="42" name="Rectangle 41">
            <a:extLst>
              <a:ext uri="{FF2B5EF4-FFF2-40B4-BE49-F238E27FC236}">
                <a16:creationId xmlns:a16="http://schemas.microsoft.com/office/drawing/2014/main" id="{8D45783E-020A-4779-97C0-FAD95D5FF2A4}"/>
              </a:ext>
            </a:extLst>
          </p:cNvPr>
          <p:cNvSpPr/>
          <p:nvPr/>
        </p:nvSpPr>
        <p:spPr>
          <a:xfrm>
            <a:off x="0" y="761186"/>
            <a:ext cx="9822385" cy="54731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09142639-537B-4577-A74D-8600F5B54303}"/>
              </a:ext>
            </a:extLst>
          </p:cNvPr>
          <p:cNvSpPr/>
          <p:nvPr/>
        </p:nvSpPr>
        <p:spPr>
          <a:xfrm>
            <a:off x="148653" y="817582"/>
            <a:ext cx="9660460" cy="523220"/>
          </a:xfrm>
          <a:prstGeom prst="rect">
            <a:avLst/>
          </a:prstGeom>
        </p:spPr>
        <p:txBody>
          <a:bodyPr wrap="square">
            <a:spAutoFit/>
          </a:bodyPr>
          <a:lstStyle/>
          <a:p>
            <a:r>
              <a:rPr lang="en-GB" sz="1400" b="1" dirty="0">
                <a:solidFill>
                  <a:schemeClr val="accent5"/>
                </a:solidFill>
              </a:rPr>
              <a:t>Flexibility and a desire to see more of the experience before booking are the main reasons for not booking in advance. However the role for local recommendation and promotion are evident  </a:t>
            </a:r>
          </a:p>
        </p:txBody>
      </p:sp>
      <p:sp>
        <p:nvSpPr>
          <p:cNvPr id="45" name="Slide Number Placeholder 5">
            <a:extLst>
              <a:ext uri="{FF2B5EF4-FFF2-40B4-BE49-F238E27FC236}">
                <a16:creationId xmlns:a16="http://schemas.microsoft.com/office/drawing/2014/main" id="{8B03952A-39C9-4909-BF60-78C46A465DFC}"/>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72D8A757-FCA8-4DA5-B9D5-6CF6E3854EFC}"/>
              </a:ext>
            </a:extLst>
          </p:cNvPr>
          <p:cNvSpPr txBox="1">
            <a:spLocks/>
          </p:cNvSpPr>
          <p:nvPr/>
        </p:nvSpPr>
        <p:spPr>
          <a:xfrm>
            <a:off x="304800" y="99237"/>
            <a:ext cx="9517585" cy="563793"/>
          </a:xfrm>
          <a:prstGeom prst="rect">
            <a:avLst/>
          </a:prstGeom>
        </p:spPr>
        <p:txBody>
          <a:bodyPr vert="horz" lIns="91440" tIns="45720" rIns="91440" bIns="45720" rtlCol="0" anchor="ctr">
            <a:normAutofit fontScale="92500"/>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r>
              <a:rPr lang="en-GB" dirty="0"/>
              <a:t>Go-to-market delivery: on-the-ground opportunity for local promotion and advocacy programmes</a:t>
            </a:r>
          </a:p>
        </p:txBody>
      </p:sp>
      <p:sp>
        <p:nvSpPr>
          <p:cNvPr id="6" name="Rectangle 5">
            <a:extLst>
              <a:ext uri="{FF2B5EF4-FFF2-40B4-BE49-F238E27FC236}">
                <a16:creationId xmlns:a16="http://schemas.microsoft.com/office/drawing/2014/main" id="{8C9E0659-1CE8-41FF-9BE1-6CDE8441E8C4}"/>
              </a:ext>
            </a:extLst>
          </p:cNvPr>
          <p:cNvSpPr/>
          <p:nvPr/>
        </p:nvSpPr>
        <p:spPr>
          <a:xfrm>
            <a:off x="1733006" y="2332057"/>
            <a:ext cx="2412274" cy="2153360"/>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7960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D90541-3F39-4A22-AAFA-8F966B9BA977}"/>
              </a:ext>
            </a:extLst>
          </p:cNvPr>
          <p:cNvSpPr>
            <a:spLocks noGrp="1"/>
          </p:cNvSpPr>
          <p:nvPr>
            <p:ph type="sldNum" sz="quarter" idx="12"/>
          </p:nvPr>
        </p:nvSpPr>
        <p:spPr/>
        <p:txBody>
          <a:bodyPr/>
          <a:lstStyle/>
          <a:p>
            <a:fld id="{65C4E51C-5B21-47ED-87F9-7CEAAA8B3069}" type="slidenum">
              <a:rPr lang="en-GB" smtClean="0"/>
              <a:pPr/>
              <a:t>24</a:t>
            </a:fld>
            <a:endParaRPr lang="en-GB"/>
          </a:p>
        </p:txBody>
      </p:sp>
      <p:sp>
        <p:nvSpPr>
          <p:cNvPr id="19" name="Title 1">
            <a:extLst>
              <a:ext uri="{FF2B5EF4-FFF2-40B4-BE49-F238E27FC236}">
                <a16:creationId xmlns:a16="http://schemas.microsoft.com/office/drawing/2014/main" id="{75CC1F56-76B9-4E05-9885-05E8E47BDF8C}"/>
              </a:ext>
            </a:extLst>
          </p:cNvPr>
          <p:cNvSpPr>
            <a:spLocks noGrp="1"/>
          </p:cNvSpPr>
          <p:nvPr>
            <p:ph type="title"/>
          </p:nvPr>
        </p:nvSpPr>
        <p:spPr>
          <a:xfrm>
            <a:off x="110247" y="113029"/>
            <a:ext cx="9517585" cy="779146"/>
          </a:xfrm>
        </p:spPr>
        <p:txBody>
          <a:bodyPr>
            <a:normAutofit/>
          </a:bodyPr>
          <a:lstStyle/>
          <a:p>
            <a:r>
              <a:rPr lang="en-GB" dirty="0"/>
              <a:t>Maximising the opportunity of experiential activities in England: key take-aways</a:t>
            </a:r>
          </a:p>
        </p:txBody>
      </p:sp>
      <p:sp>
        <p:nvSpPr>
          <p:cNvPr id="17" name="Slide Number Placeholder 5">
            <a:extLst>
              <a:ext uri="{FF2B5EF4-FFF2-40B4-BE49-F238E27FC236}">
                <a16:creationId xmlns:a16="http://schemas.microsoft.com/office/drawing/2014/main" id="{A2965314-5D97-4A77-A152-42673FA8B1E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9C68722-110D-4D0B-A509-2886DE7A397F}"/>
              </a:ext>
            </a:extLst>
          </p:cNvPr>
          <p:cNvGraphicFramePr>
            <a:graphicFrameLocks noGrp="1"/>
          </p:cNvGraphicFramePr>
          <p:nvPr>
            <p:extLst>
              <p:ext uri="{D42A27DB-BD31-4B8C-83A1-F6EECF244321}">
                <p14:modId xmlns:p14="http://schemas.microsoft.com/office/powerpoint/2010/main" val="2775194663"/>
              </p:ext>
            </p:extLst>
          </p:nvPr>
        </p:nvGraphicFramePr>
        <p:xfrm>
          <a:off x="527374" y="1295400"/>
          <a:ext cx="9100458" cy="4572000"/>
        </p:xfrm>
        <a:graphic>
          <a:graphicData uri="http://schemas.openxmlformats.org/drawingml/2006/table">
            <a:tbl>
              <a:tblPr firstRow="1" bandRow="1">
                <a:tableStyleId>{5C22544A-7EE6-4342-B048-85BDC9FD1C3A}</a:tableStyleId>
              </a:tblPr>
              <a:tblGrid>
                <a:gridCol w="3033486">
                  <a:extLst>
                    <a:ext uri="{9D8B030D-6E8A-4147-A177-3AD203B41FA5}">
                      <a16:colId xmlns:a16="http://schemas.microsoft.com/office/drawing/2014/main" val="817636538"/>
                    </a:ext>
                  </a:extLst>
                </a:gridCol>
                <a:gridCol w="3033486">
                  <a:extLst>
                    <a:ext uri="{9D8B030D-6E8A-4147-A177-3AD203B41FA5}">
                      <a16:colId xmlns:a16="http://schemas.microsoft.com/office/drawing/2014/main" val="1041650395"/>
                    </a:ext>
                  </a:extLst>
                </a:gridCol>
                <a:gridCol w="3033486">
                  <a:extLst>
                    <a:ext uri="{9D8B030D-6E8A-4147-A177-3AD203B41FA5}">
                      <a16:colId xmlns:a16="http://schemas.microsoft.com/office/drawing/2014/main" val="3168589553"/>
                    </a:ext>
                  </a:extLst>
                </a:gridCol>
              </a:tblGrid>
              <a:tr h="370840">
                <a:tc>
                  <a:txBody>
                    <a:bodyPr/>
                    <a:lstStyle/>
                    <a:p>
                      <a:r>
                        <a:rPr lang="en-GB" sz="1600" b="1" dirty="0"/>
                        <a:t>Strengthening the opportunity: the core components of experiential</a:t>
                      </a:r>
                      <a:endParaRPr lang="en-GB" sz="1600" dirty="0"/>
                    </a:p>
                  </a:txBody>
                  <a:tcPr>
                    <a:solidFill>
                      <a:schemeClr val="accent5"/>
                    </a:solidFill>
                  </a:tcPr>
                </a:tc>
                <a:tc>
                  <a:txBody>
                    <a:bodyPr/>
                    <a:lstStyle/>
                    <a:p>
                      <a:pPr marL="0" indent="0">
                        <a:buNone/>
                      </a:pPr>
                      <a:r>
                        <a:rPr lang="en-GB" sz="1600" b="1" dirty="0"/>
                        <a:t>Address barriers to maximise the opportunity: common barriers to overcome</a:t>
                      </a:r>
                      <a:endParaRPr lang="en-GB" sz="1200" b="1" dirty="0">
                        <a:solidFill>
                          <a:schemeClr val="bg1"/>
                        </a:solidFill>
                      </a:endParaRPr>
                    </a:p>
                  </a:txBody>
                  <a:tcPr>
                    <a:solidFill>
                      <a:schemeClr val="accent5"/>
                    </a:solidFill>
                  </a:tcPr>
                </a:tc>
                <a:tc>
                  <a:txBody>
                    <a:bodyPr/>
                    <a:lstStyle/>
                    <a:p>
                      <a:pPr marL="0" lvl="1" indent="0">
                        <a:buNone/>
                      </a:pPr>
                      <a:r>
                        <a:rPr lang="en-GB" sz="1600" b="1" dirty="0"/>
                        <a:t>Go-to-market delivery: elements to consider when promoting / developing itineraries </a:t>
                      </a:r>
                    </a:p>
                  </a:txBody>
                  <a:tcPr>
                    <a:solidFill>
                      <a:schemeClr val="accent5"/>
                    </a:solidFill>
                  </a:tcPr>
                </a:tc>
                <a:extLst>
                  <a:ext uri="{0D108BD9-81ED-4DB2-BD59-A6C34878D82A}">
                    <a16:rowId xmlns:a16="http://schemas.microsoft.com/office/drawing/2014/main" val="1168063328"/>
                  </a:ext>
                </a:extLst>
              </a:tr>
              <a:tr h="370840">
                <a:tc>
                  <a:txBody>
                    <a:bodyPr/>
                    <a:lstStyle/>
                    <a:p>
                      <a:pPr marL="0" indent="0">
                        <a:buFont typeface="Arial" panose="020B0604020202020204" pitchFamily="34" charset="0"/>
                        <a:buNone/>
                      </a:pPr>
                      <a:r>
                        <a:rPr lang="en-GB" sz="1200" dirty="0">
                          <a:solidFill>
                            <a:schemeClr val="tx1"/>
                          </a:solidFill>
                        </a:rPr>
                        <a:t>Experiences need to:</a:t>
                      </a:r>
                    </a:p>
                    <a:p>
                      <a:pPr marL="182563" lvl="1" indent="-182563">
                        <a:buFont typeface="Arial" panose="020B0604020202020204" pitchFamily="34" charset="0"/>
                        <a:buChar char="•"/>
                      </a:pPr>
                      <a:endParaRPr lang="en-GB" sz="1200" dirty="0">
                        <a:solidFill>
                          <a:schemeClr val="tx1"/>
                        </a:solidFill>
                      </a:endParaRPr>
                    </a:p>
                    <a:p>
                      <a:pPr marL="182563" lvl="1" indent="-182563">
                        <a:buFont typeface="Arial" panose="020B0604020202020204" pitchFamily="34" charset="0"/>
                        <a:buChar char="•"/>
                      </a:pPr>
                      <a:r>
                        <a:rPr lang="en-GB" sz="1200" dirty="0">
                          <a:solidFill>
                            <a:schemeClr val="tx1"/>
                          </a:solidFill>
                        </a:rPr>
                        <a:t>Be seen as </a:t>
                      </a:r>
                      <a:r>
                        <a:rPr lang="en-GB" sz="1200" b="1" dirty="0">
                          <a:solidFill>
                            <a:schemeClr val="tx1"/>
                          </a:solidFill>
                        </a:rPr>
                        <a:t>authentic and unique </a:t>
                      </a:r>
                      <a:r>
                        <a:rPr lang="en-GB" sz="1200" dirty="0">
                          <a:solidFill>
                            <a:schemeClr val="tx1"/>
                          </a:solidFill>
                        </a:rPr>
                        <a:t>to England  </a:t>
                      </a:r>
                    </a:p>
                    <a:p>
                      <a:pPr marL="182563" lvl="1" indent="-182563">
                        <a:buFont typeface="Arial" panose="020B0604020202020204" pitchFamily="34" charset="0"/>
                        <a:buChar char="•"/>
                      </a:pPr>
                      <a:endParaRPr lang="en-GB" sz="1200" dirty="0">
                        <a:solidFill>
                          <a:schemeClr val="tx1"/>
                        </a:solidFill>
                      </a:endParaRPr>
                    </a:p>
                    <a:p>
                      <a:pPr marL="182563" lvl="1" indent="-182563">
                        <a:buFont typeface="Arial" panose="020B0604020202020204" pitchFamily="34" charset="0"/>
                        <a:buChar char="•"/>
                      </a:pPr>
                      <a:r>
                        <a:rPr lang="en-GB" sz="1200" dirty="0">
                          <a:solidFill>
                            <a:schemeClr val="tx1"/>
                          </a:solidFill>
                        </a:rPr>
                        <a:t>Create </a:t>
                      </a:r>
                      <a:r>
                        <a:rPr lang="en-GB" sz="1200" b="1" dirty="0">
                          <a:solidFill>
                            <a:schemeClr val="tx1"/>
                          </a:solidFill>
                        </a:rPr>
                        <a:t>distinctive memories </a:t>
                      </a:r>
                      <a:r>
                        <a:rPr lang="en-GB" sz="1200" dirty="0">
                          <a:solidFill>
                            <a:schemeClr val="tx1"/>
                          </a:solidFill>
                        </a:rPr>
                        <a:t>- to both remember and share the experience</a:t>
                      </a:r>
                    </a:p>
                    <a:p>
                      <a:pPr marL="182563" lvl="1" indent="-182563">
                        <a:buFont typeface="Arial" panose="020B0604020202020204" pitchFamily="34" charset="0"/>
                        <a:buChar char="•"/>
                      </a:pPr>
                      <a:endParaRPr lang="en-GB" sz="1200" dirty="0">
                        <a:solidFill>
                          <a:schemeClr val="tx1"/>
                        </a:solidFill>
                      </a:endParaRPr>
                    </a:p>
                    <a:p>
                      <a:pPr marL="182563" lvl="1" indent="-182563">
                        <a:buFont typeface="Arial" panose="020B0604020202020204" pitchFamily="34" charset="0"/>
                        <a:buChar char="•"/>
                      </a:pPr>
                      <a:r>
                        <a:rPr lang="en-GB" sz="1200" dirty="0">
                          <a:solidFill>
                            <a:schemeClr val="tx1"/>
                          </a:solidFill>
                        </a:rPr>
                        <a:t>Provide </a:t>
                      </a:r>
                      <a:r>
                        <a:rPr lang="en-GB" sz="1200" b="1" dirty="0">
                          <a:solidFill>
                            <a:schemeClr val="tx1"/>
                          </a:solidFill>
                        </a:rPr>
                        <a:t>cultural or historic immersion </a:t>
                      </a:r>
                      <a:r>
                        <a:rPr lang="en-GB" sz="1200" dirty="0">
                          <a:solidFill>
                            <a:schemeClr val="tx1"/>
                          </a:solidFill>
                        </a:rPr>
                        <a:t>– building a personal connection to the place and people</a:t>
                      </a:r>
                    </a:p>
                    <a:p>
                      <a:pPr marL="182563" lvl="1" indent="-182563">
                        <a:buFont typeface="Arial" panose="020B0604020202020204" pitchFamily="34" charset="0"/>
                        <a:buChar char="•"/>
                      </a:pPr>
                      <a:endParaRPr lang="en-GB" sz="1200" dirty="0">
                        <a:solidFill>
                          <a:schemeClr val="tx1"/>
                        </a:solidFill>
                      </a:endParaRPr>
                    </a:p>
                    <a:p>
                      <a:pPr marL="182563" lvl="1" indent="-182563">
                        <a:buFont typeface="Arial" panose="020B0604020202020204" pitchFamily="34" charset="0"/>
                        <a:buChar char="•"/>
                      </a:pPr>
                      <a:r>
                        <a:rPr lang="en-GB" sz="1200" b="1" dirty="0">
                          <a:solidFill>
                            <a:schemeClr val="tx1"/>
                          </a:solidFill>
                        </a:rPr>
                        <a:t>Provide a challenge</a:t>
                      </a:r>
                      <a:r>
                        <a:rPr lang="en-GB" sz="1200" dirty="0">
                          <a:solidFill>
                            <a:schemeClr val="tx1"/>
                          </a:solidFill>
                        </a:rPr>
                        <a:t> – do something different to what they can do at home</a:t>
                      </a:r>
                    </a:p>
                    <a:p>
                      <a:endParaRPr lang="en-GB" sz="1200" dirty="0">
                        <a:solidFill>
                          <a:schemeClr val="tx1"/>
                        </a:solidFill>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182563" lvl="1" indent="-171450">
                        <a:buFont typeface="Arial" panose="020B0604020202020204" pitchFamily="34" charset="0"/>
                        <a:buChar char="•"/>
                      </a:pPr>
                      <a:r>
                        <a:rPr lang="en-GB" sz="1200" b="1" i="0" dirty="0">
                          <a:solidFill>
                            <a:schemeClr val="tx1"/>
                          </a:solidFill>
                        </a:rPr>
                        <a:t>Cost </a:t>
                      </a:r>
                      <a:r>
                        <a:rPr lang="en-GB" sz="1200" i="0" dirty="0">
                          <a:solidFill>
                            <a:schemeClr val="tx1"/>
                          </a:solidFill>
                        </a:rPr>
                        <a:t>-  England is seen as an expensive destination, impacting on perceptions of the cost of individual experiences</a:t>
                      </a:r>
                    </a:p>
                    <a:p>
                      <a:pPr marL="182563" lvl="1" indent="-171450">
                        <a:buFont typeface="Arial" panose="020B0604020202020204" pitchFamily="34" charset="0"/>
                        <a:buChar char="•"/>
                      </a:pPr>
                      <a:endParaRPr lang="en-GB" sz="1200" i="0" dirty="0">
                        <a:solidFill>
                          <a:schemeClr val="tx1"/>
                        </a:solidFill>
                      </a:endParaRPr>
                    </a:p>
                    <a:p>
                      <a:pPr marL="182563" lvl="1" indent="-171450">
                        <a:buFont typeface="Arial" panose="020B0604020202020204" pitchFamily="34" charset="0"/>
                        <a:buChar char="•"/>
                      </a:pPr>
                      <a:r>
                        <a:rPr lang="en-GB" sz="1200" b="1" i="0" dirty="0">
                          <a:solidFill>
                            <a:schemeClr val="tx1"/>
                          </a:solidFill>
                        </a:rPr>
                        <a:t>Competitive environment / ownership</a:t>
                      </a:r>
                      <a:r>
                        <a:rPr lang="en-GB" sz="1200" i="0" dirty="0">
                          <a:solidFill>
                            <a:schemeClr val="tx1"/>
                          </a:solidFill>
                        </a:rPr>
                        <a:t> – </a:t>
                      </a:r>
                      <a:r>
                        <a:rPr lang="en-GB" sz="1200" i="0" dirty="0"/>
                        <a:t>despite being interested in doing in some experiences in England, the pull of other destinations is sometimes stronger</a:t>
                      </a:r>
                    </a:p>
                    <a:p>
                      <a:pPr marL="182563" lvl="1" indent="-171450">
                        <a:buFont typeface="Arial" panose="020B0604020202020204" pitchFamily="34" charset="0"/>
                        <a:buChar char="•"/>
                      </a:pPr>
                      <a:endParaRPr lang="en-GB" sz="1200" i="0" dirty="0">
                        <a:solidFill>
                          <a:schemeClr val="tx1"/>
                        </a:solidFill>
                      </a:endParaRPr>
                    </a:p>
                    <a:p>
                      <a:pPr marL="182563" lvl="1" indent="-171450">
                        <a:buFont typeface="Arial" panose="020B0604020202020204" pitchFamily="34" charset="0"/>
                        <a:buChar char="•"/>
                      </a:pPr>
                      <a:r>
                        <a:rPr lang="en-GB" sz="1200" b="1" i="0" dirty="0">
                          <a:solidFill>
                            <a:schemeClr val="tx1"/>
                          </a:solidFill>
                        </a:rPr>
                        <a:t>Targeting</a:t>
                      </a:r>
                      <a:r>
                        <a:rPr lang="en-GB" sz="1200" i="0" dirty="0">
                          <a:solidFill>
                            <a:schemeClr val="tx1"/>
                          </a:solidFill>
                        </a:rPr>
                        <a:t> - suitability for all travelling in the holiday group, </a:t>
                      </a:r>
                      <a:r>
                        <a:rPr lang="en-GB" sz="1200" i="0" dirty="0"/>
                        <a:t>some experiences are not perceived as child friendly or physical activity level is a turn-off</a:t>
                      </a:r>
                      <a:endParaRPr lang="en-GB" sz="1200" i="0" dirty="0">
                        <a:solidFill>
                          <a:schemeClr val="tx1"/>
                        </a:solidFill>
                      </a:endParaRPr>
                    </a:p>
                    <a:p>
                      <a:pPr marL="182563" lvl="1" indent="-171450">
                        <a:buFont typeface="Arial" panose="020B0604020202020204" pitchFamily="34" charset="0"/>
                        <a:buChar char="•"/>
                      </a:pPr>
                      <a:endParaRPr lang="en-GB" sz="1200" i="0" dirty="0">
                        <a:solidFill>
                          <a:schemeClr val="tx1"/>
                        </a:solidFill>
                      </a:endParaRPr>
                    </a:p>
                    <a:p>
                      <a:pPr marL="182563" lvl="1" indent="-171450">
                        <a:buFont typeface="Arial" panose="020B0604020202020204" pitchFamily="34" charset="0"/>
                        <a:buChar char="•"/>
                      </a:pPr>
                      <a:r>
                        <a:rPr lang="en-GB" sz="1200" i="0" dirty="0">
                          <a:solidFill>
                            <a:schemeClr val="tx1"/>
                          </a:solidFill>
                        </a:rPr>
                        <a:t>Mitigating the </a:t>
                      </a:r>
                      <a:r>
                        <a:rPr lang="en-GB" sz="1200" b="1" i="0" dirty="0">
                          <a:solidFill>
                            <a:schemeClr val="tx1"/>
                          </a:solidFill>
                        </a:rPr>
                        <a:t>weather</a:t>
                      </a:r>
                      <a:r>
                        <a:rPr lang="en-GB" sz="1200" i="0" dirty="0">
                          <a:solidFill>
                            <a:schemeClr val="tx1"/>
                          </a:solidFill>
                        </a:rPr>
                        <a:t> challenge</a:t>
                      </a:r>
                    </a:p>
                    <a:p>
                      <a:pPr marL="182563" lvl="1" indent="-171450">
                        <a:buFont typeface="Arial" panose="020B0604020202020204" pitchFamily="34" charset="0"/>
                        <a:buChar char="•"/>
                      </a:pPr>
                      <a:endParaRPr lang="en-GB" sz="1200" i="0" dirty="0">
                        <a:solidFill>
                          <a:schemeClr val="tx1"/>
                        </a:solidFill>
                      </a:endParaRPr>
                    </a:p>
                    <a:p>
                      <a:pPr marL="182563" lvl="1" indent="-171450">
                        <a:buFont typeface="Arial" panose="020B0604020202020204" pitchFamily="34" charset="0"/>
                        <a:buChar char="•"/>
                      </a:pPr>
                      <a:r>
                        <a:rPr lang="en-GB" sz="1200" i="0" dirty="0">
                          <a:solidFill>
                            <a:schemeClr val="tx1"/>
                          </a:solidFill>
                        </a:rPr>
                        <a:t>Building </a:t>
                      </a:r>
                      <a:r>
                        <a:rPr lang="en-GB" sz="1200" b="1" i="0" dirty="0">
                          <a:solidFill>
                            <a:schemeClr val="tx1"/>
                          </a:solidFill>
                        </a:rPr>
                        <a:t>awareness of regional England</a:t>
                      </a:r>
                      <a:r>
                        <a:rPr lang="en-GB" sz="1200" i="0" dirty="0">
                          <a:solidFill>
                            <a:schemeClr val="tx1"/>
                          </a:solidFill>
                        </a:rPr>
                        <a:t> - specifically for inbound markets, where knowledge is low   </a:t>
                      </a: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182563" lvl="1" indent="-171450">
                        <a:buFont typeface="Arial" panose="020B0604020202020204" pitchFamily="34" charset="0"/>
                        <a:buChar char="•"/>
                      </a:pPr>
                      <a:r>
                        <a:rPr lang="en-GB" sz="1200" dirty="0"/>
                        <a:t>Promoting experiences in </a:t>
                      </a:r>
                      <a:r>
                        <a:rPr lang="en-GB" sz="1200" b="1" dirty="0"/>
                        <a:t>more rural locations</a:t>
                      </a:r>
                      <a:endParaRPr lang="en-GB" sz="1200" b="1" dirty="0">
                        <a:solidFill>
                          <a:schemeClr val="bg1"/>
                        </a:solidFill>
                      </a:endParaRPr>
                    </a:p>
                    <a:p>
                      <a:pPr marL="182563" lvl="1" indent="-171450">
                        <a:buFont typeface="Arial" panose="020B0604020202020204" pitchFamily="34" charset="0"/>
                        <a:buChar char="•"/>
                      </a:pPr>
                      <a:r>
                        <a:rPr lang="en-GB" sz="1200" dirty="0">
                          <a:solidFill>
                            <a:schemeClr val="bg1"/>
                          </a:solidFill>
                        </a:rPr>
                        <a:t>Making experiences easily accessible</a:t>
                      </a:r>
                    </a:p>
                    <a:p>
                      <a:pPr marL="182563" lvl="1" indent="-171450">
                        <a:buFont typeface="Arial" panose="020B0604020202020204" pitchFamily="34" charset="0"/>
                        <a:buChar char="•"/>
                      </a:pPr>
                      <a:r>
                        <a:rPr lang="en-GB" sz="1200" dirty="0"/>
                        <a:t>Opportunity to </a:t>
                      </a:r>
                      <a:r>
                        <a:rPr lang="en-GB" sz="1200" b="1" dirty="0"/>
                        <a:t>promote both in source-market and in-destination</a:t>
                      </a:r>
                    </a:p>
                    <a:p>
                      <a:pPr marL="182563" lvl="1" indent="-171450">
                        <a:buFont typeface="Arial" panose="020B0604020202020204" pitchFamily="34" charset="0"/>
                        <a:buChar char="•"/>
                      </a:pPr>
                      <a:endParaRPr lang="en-GB" sz="1200" dirty="0"/>
                    </a:p>
                    <a:p>
                      <a:pPr marL="182563" lvl="1" indent="-171450">
                        <a:buFont typeface="Arial" panose="020B0604020202020204" pitchFamily="34" charset="0"/>
                        <a:buChar char="•"/>
                      </a:pPr>
                      <a:r>
                        <a:rPr lang="en-GB" sz="1200" b="1" dirty="0"/>
                        <a:t>On-the-ground opportunity </a:t>
                      </a:r>
                      <a:r>
                        <a:rPr lang="en-GB" sz="1200" dirty="0"/>
                        <a:t>for local promotion and advocacy programmes</a:t>
                      </a:r>
                    </a:p>
                    <a:p>
                      <a:pPr marL="182563" lvl="1" indent="-171450">
                        <a:buFont typeface="Arial" panose="020B0604020202020204" pitchFamily="34" charset="0"/>
                        <a:buChar char="•"/>
                      </a:pPr>
                      <a:endParaRPr lang="en-GB" sz="1200" dirty="0">
                        <a:solidFill>
                          <a:schemeClr val="bg1"/>
                        </a:solidFill>
                      </a:endParaRPr>
                    </a:p>
                    <a:p>
                      <a:pPr marL="182563" lvl="1" indent="-171450">
                        <a:buFont typeface="Arial" panose="020B0604020202020204" pitchFamily="34" charset="0"/>
                        <a:buChar char="•"/>
                      </a:pPr>
                      <a:r>
                        <a:rPr lang="en-GB" sz="1200" dirty="0">
                          <a:solidFill>
                            <a:schemeClr val="tx1"/>
                          </a:solidFill>
                        </a:rPr>
                        <a:t>Extended </a:t>
                      </a:r>
                      <a:r>
                        <a:rPr lang="en-GB" sz="1200" b="1" dirty="0">
                          <a:solidFill>
                            <a:schemeClr val="tx1"/>
                          </a:solidFill>
                        </a:rPr>
                        <a:t>journey times </a:t>
                      </a:r>
                      <a:r>
                        <a:rPr lang="en-GB" sz="1200" dirty="0">
                          <a:solidFill>
                            <a:schemeClr val="tx1"/>
                          </a:solidFill>
                        </a:rPr>
                        <a:t>from accommodation &amp; gateways will impact potential</a:t>
                      </a:r>
                    </a:p>
                    <a:p>
                      <a:endParaRPr lang="en-GB" sz="1200" dirty="0">
                        <a:solidFill>
                          <a:schemeClr val="tx1"/>
                        </a:solidFill>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4065567123"/>
                  </a:ext>
                </a:extLst>
              </a:tr>
            </a:tbl>
          </a:graphicData>
        </a:graphic>
      </p:graphicFrame>
    </p:spTree>
    <p:extLst>
      <p:ext uri="{BB962C8B-B14F-4D97-AF65-F5344CB8AC3E}">
        <p14:creationId xmlns:p14="http://schemas.microsoft.com/office/powerpoint/2010/main" val="24644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8CD4157-5A13-48CB-B7B0-0B75DCDB11BC}"/>
              </a:ext>
            </a:extLst>
          </p:cNvPr>
          <p:cNvSpPr txBox="1">
            <a:spLocks/>
          </p:cNvSpPr>
          <p:nvPr/>
        </p:nvSpPr>
        <p:spPr>
          <a:xfrm>
            <a:off x="7677150" y="6002949"/>
            <a:ext cx="2228850" cy="296664"/>
          </a:xfrm>
          <a:prstGeom prst="rect">
            <a:avLst/>
          </a:prstGeom>
        </p:spPr>
        <p:txBody>
          <a:bodyP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4E51C-5B21-47ED-87F9-7CEAAA8B3069}" type="slidenum">
              <a:rPr lang="en-GB" sz="1138"/>
              <a:pPr/>
              <a:t>25</a:t>
            </a:fld>
            <a:endParaRPr lang="en-GB" sz="1138"/>
          </a:p>
        </p:txBody>
      </p:sp>
      <p:pic>
        <p:nvPicPr>
          <p:cNvPr id="5" name="Picture 4">
            <a:extLst>
              <a:ext uri="{FF2B5EF4-FFF2-40B4-BE49-F238E27FC236}">
                <a16:creationId xmlns:a16="http://schemas.microsoft.com/office/drawing/2014/main" id="{15F2B06E-FDD3-449B-A26B-FC49F7A75E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2140" y="481265"/>
            <a:ext cx="1667636" cy="2844857"/>
          </a:xfrm>
          <a:prstGeom prst="rect">
            <a:avLst/>
          </a:prstGeom>
        </p:spPr>
      </p:pic>
      <p:pic>
        <p:nvPicPr>
          <p:cNvPr id="6" name="Picture 5">
            <a:extLst>
              <a:ext uri="{FF2B5EF4-FFF2-40B4-BE49-F238E27FC236}">
                <a16:creationId xmlns:a16="http://schemas.microsoft.com/office/drawing/2014/main" id="{4D35D27D-B383-47CA-ADDA-810BF145AC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 b="-6"/>
          <a:stretch/>
        </p:blipFill>
        <p:spPr>
          <a:xfrm>
            <a:off x="7447779" y="481265"/>
            <a:ext cx="2064455" cy="1610426"/>
          </a:xfrm>
          <a:prstGeom prst="rect">
            <a:avLst/>
          </a:prstGeom>
        </p:spPr>
      </p:pic>
      <p:pic>
        <p:nvPicPr>
          <p:cNvPr id="7" name="Picture 6" descr="A picture containing wooden, ground, sitting&#10;&#10;Description automatically generated">
            <a:extLst>
              <a:ext uri="{FF2B5EF4-FFF2-40B4-BE49-F238E27FC236}">
                <a16:creationId xmlns:a16="http://schemas.microsoft.com/office/drawing/2014/main" id="{0D56A793-8335-41CB-B350-E64CE3E91F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2140" y="3429001"/>
            <a:ext cx="1667636" cy="2099352"/>
          </a:xfrm>
          <a:prstGeom prst="rect">
            <a:avLst/>
          </a:prstGeom>
        </p:spPr>
      </p:pic>
      <p:pic>
        <p:nvPicPr>
          <p:cNvPr id="8" name="Picture 7">
            <a:extLst>
              <a:ext uri="{FF2B5EF4-FFF2-40B4-BE49-F238E27FC236}">
                <a16:creationId xmlns:a16="http://schemas.microsoft.com/office/drawing/2014/main" id="{F8DDDE25-8F76-4261-8D3B-EE250650AE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7483475" y="2195117"/>
            <a:ext cx="2036583" cy="3332425"/>
          </a:xfrm>
          <a:prstGeom prst="rect">
            <a:avLst/>
          </a:prstGeom>
        </p:spPr>
      </p:pic>
      <p:cxnSp>
        <p:nvCxnSpPr>
          <p:cNvPr id="14" name="Straight Connector 13">
            <a:extLst>
              <a:ext uri="{FF2B5EF4-FFF2-40B4-BE49-F238E27FC236}">
                <a16:creationId xmlns:a16="http://schemas.microsoft.com/office/drawing/2014/main" id="{0B127FF5-469B-4D22-B987-FB5610902920}"/>
              </a:ext>
            </a:extLst>
          </p:cNvPr>
          <p:cNvCxnSpPr/>
          <p:nvPr/>
        </p:nvCxnSpPr>
        <p:spPr>
          <a:xfrm flipH="1">
            <a:off x="603694" y="2845590"/>
            <a:ext cx="4589336" cy="0"/>
          </a:xfrm>
          <a:prstGeom prst="line">
            <a:avLst/>
          </a:prstGeom>
          <a:ln w="222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5856DC-6F60-4BBA-87A5-B0F7500E65EE}"/>
              </a:ext>
            </a:extLst>
          </p:cNvPr>
          <p:cNvSpPr/>
          <p:nvPr/>
        </p:nvSpPr>
        <p:spPr>
          <a:xfrm>
            <a:off x="679973" y="2095795"/>
            <a:ext cx="4658381" cy="707886"/>
          </a:xfrm>
          <a:prstGeom prst="rect">
            <a:avLst/>
          </a:prstGeom>
        </p:spPr>
        <p:txBody>
          <a:bodyPr wrap="square">
            <a:spAutoFit/>
          </a:bodyPr>
          <a:lstStyle/>
          <a:p>
            <a:r>
              <a:rPr lang="en-GB" sz="2000" dirty="0"/>
              <a:t>Exploring the opportunities and challenges across experience clusters</a:t>
            </a:r>
          </a:p>
        </p:txBody>
      </p:sp>
      <p:sp>
        <p:nvSpPr>
          <p:cNvPr id="10" name="Slide Number Placeholder 5">
            <a:extLst>
              <a:ext uri="{FF2B5EF4-FFF2-40B4-BE49-F238E27FC236}">
                <a16:creationId xmlns:a16="http://schemas.microsoft.com/office/drawing/2014/main" id="{0588623E-22AC-4B0A-9712-13F5549F7973}"/>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679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BE72-359B-40BD-AB02-B8E201E6D799}"/>
              </a:ext>
            </a:extLst>
          </p:cNvPr>
          <p:cNvSpPr/>
          <p:nvPr/>
        </p:nvSpPr>
        <p:spPr>
          <a:xfrm>
            <a:off x="-2" y="764645"/>
            <a:ext cx="9906001" cy="5348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E263303-980D-496B-8D5B-56A1842059E8}"/>
              </a:ext>
            </a:extLst>
          </p:cNvPr>
          <p:cNvSpPr>
            <a:spLocks noGrp="1"/>
          </p:cNvSpPr>
          <p:nvPr>
            <p:ph type="title"/>
          </p:nvPr>
        </p:nvSpPr>
        <p:spPr>
          <a:xfrm>
            <a:off x="83615" y="78500"/>
            <a:ext cx="8234362" cy="794937"/>
          </a:xfrm>
        </p:spPr>
        <p:txBody>
          <a:bodyPr/>
          <a:lstStyle/>
          <a:p>
            <a:r>
              <a:rPr lang="en-GB" dirty="0"/>
              <a:t>Identifying clusters of experiences that have similar attributes</a:t>
            </a:r>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26</a:t>
            </a:fld>
            <a:endParaRPr lang="en-GB"/>
          </a:p>
        </p:txBody>
      </p:sp>
      <p:sp>
        <p:nvSpPr>
          <p:cNvPr id="31" name="Rectangle 30">
            <a:extLst>
              <a:ext uri="{FF2B5EF4-FFF2-40B4-BE49-F238E27FC236}">
                <a16:creationId xmlns:a16="http://schemas.microsoft.com/office/drawing/2014/main" id="{AB8A94DC-86CF-42CD-BE9D-6A16AE80CE00}"/>
              </a:ext>
            </a:extLst>
          </p:cNvPr>
          <p:cNvSpPr/>
          <p:nvPr/>
        </p:nvSpPr>
        <p:spPr>
          <a:xfrm>
            <a:off x="2998303" y="6565275"/>
            <a:ext cx="6670236" cy="233975"/>
          </a:xfrm>
          <a:prstGeom prst="rect">
            <a:avLst/>
          </a:prstGeom>
        </p:spPr>
        <p:txBody>
          <a:bodyPr wrap="square">
            <a:spAutoFit/>
          </a:bodyPr>
          <a:lstStyle/>
          <a:p>
            <a:pPr>
              <a:lnSpc>
                <a:spcPct val="107000"/>
              </a:lnSpc>
              <a:spcAft>
                <a:spcPts val="800"/>
              </a:spcAft>
            </a:pPr>
            <a:r>
              <a:rPr lang="en-GB" sz="900" dirty="0">
                <a:solidFill>
                  <a:schemeClr val="tx2"/>
                </a:solidFill>
                <a:latin typeface="Calibri" panose="020F0502020204030204" pitchFamily="34" charset="0"/>
                <a:ea typeface="Calibri" panose="020F0502020204030204" pitchFamily="34" charset="0"/>
                <a:cs typeface="Times New Roman" panose="02020603050405020304" pitchFamily="18" charset="0"/>
              </a:rPr>
              <a:t>*see appendix for full descriptions of each experience tested</a:t>
            </a:r>
          </a:p>
        </p:txBody>
      </p:sp>
      <p:sp>
        <p:nvSpPr>
          <p:cNvPr id="32" name="Slide Number Placeholder 5">
            <a:extLst>
              <a:ext uri="{FF2B5EF4-FFF2-40B4-BE49-F238E27FC236}">
                <a16:creationId xmlns:a16="http://schemas.microsoft.com/office/drawing/2014/main" id="{633DFE15-BE83-4658-9ECB-8BEC253BE83A}"/>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0D631F2-079F-4C86-BF03-F29DD610293B}"/>
              </a:ext>
            </a:extLst>
          </p:cNvPr>
          <p:cNvSpPr/>
          <p:nvPr/>
        </p:nvSpPr>
        <p:spPr>
          <a:xfrm>
            <a:off x="212921" y="808674"/>
            <a:ext cx="3075196" cy="4416594"/>
          </a:xfrm>
          <a:prstGeom prst="rect">
            <a:avLst/>
          </a:prstGeom>
        </p:spPr>
        <p:txBody>
          <a:bodyPr wrap="square">
            <a:spAutoFit/>
          </a:bodyPr>
          <a:lstStyle/>
          <a:p>
            <a:r>
              <a:rPr lang="en-GB" sz="1600" b="1" dirty="0">
                <a:solidFill>
                  <a:schemeClr val="accent5"/>
                </a:solidFill>
              </a:rPr>
              <a:t>Grouping experiences to explore the opportunity:</a:t>
            </a:r>
          </a:p>
          <a:p>
            <a:pPr marL="182563" indent="-182563">
              <a:buFont typeface="Arial" panose="020B0604020202020204" pitchFamily="34" charset="0"/>
              <a:buChar char="•"/>
            </a:pPr>
            <a:r>
              <a:rPr lang="en-GB" sz="1200" dirty="0"/>
              <a:t>In order to summarise the opportunities and challenges across all experiences, we have identified 6 clusters.</a:t>
            </a:r>
          </a:p>
          <a:p>
            <a:pPr marL="182563" indent="-182563">
              <a:buFont typeface="Arial" panose="020B0604020202020204" pitchFamily="34" charset="0"/>
              <a:buChar char="•"/>
            </a:pPr>
            <a:endParaRPr lang="en-GB" sz="1200" dirty="0"/>
          </a:p>
          <a:p>
            <a:pPr marL="182563" indent="-182563">
              <a:buFont typeface="Arial" panose="020B0604020202020204" pitchFamily="34" charset="0"/>
              <a:buChar char="•"/>
            </a:pPr>
            <a:r>
              <a:rPr lang="en-GB" sz="1200" dirty="0"/>
              <a:t>Experiences in each cluster share similar attitudes, behaviours and challenges towards participating in these experiences in England, across inbound and domestic markets.</a:t>
            </a:r>
          </a:p>
          <a:p>
            <a:pPr marL="182563" indent="-182563">
              <a:buFont typeface="Arial" panose="020B0604020202020204" pitchFamily="34" charset="0"/>
              <a:buChar char="•"/>
            </a:pPr>
            <a:endParaRPr lang="en-GB" sz="1200" dirty="0"/>
          </a:p>
          <a:p>
            <a:pPr marL="182563" indent="-182563">
              <a:buFont typeface="Arial" panose="020B0604020202020204" pitchFamily="34" charset="0"/>
              <a:buChar char="•"/>
            </a:pPr>
            <a:r>
              <a:rPr lang="en-GB" sz="1200" dirty="0"/>
              <a:t>The clusters therefore indicate how similar experiences not specifically tested in this research might perform</a:t>
            </a:r>
          </a:p>
          <a:p>
            <a:pPr marL="182563" indent="-182563">
              <a:buFont typeface="Arial" panose="020B0604020202020204" pitchFamily="34" charset="0"/>
              <a:buChar char="•"/>
            </a:pPr>
            <a:endParaRPr lang="en-GB" sz="1200" dirty="0"/>
          </a:p>
          <a:p>
            <a:r>
              <a:rPr lang="en-GB" sz="1050" i="1" dirty="0"/>
              <a:t>Note: Through these groupings, we are not suggesting that these experiences should all be combined together in one full product itinerary  – while there is a high degree of cross-over for some experience groupings, travellers may not want to do more than one experience on their visit.</a:t>
            </a:r>
          </a:p>
          <a:p>
            <a:endParaRPr lang="en-GB" sz="900" dirty="0"/>
          </a:p>
          <a:p>
            <a:r>
              <a:rPr lang="en-GB" sz="900" dirty="0"/>
              <a:t> </a:t>
            </a:r>
          </a:p>
        </p:txBody>
      </p:sp>
      <p:sp>
        <p:nvSpPr>
          <p:cNvPr id="34" name="Rectangle: Rounded Corners 33">
            <a:extLst>
              <a:ext uri="{FF2B5EF4-FFF2-40B4-BE49-F238E27FC236}">
                <a16:creationId xmlns:a16="http://schemas.microsoft.com/office/drawing/2014/main" id="{84B31CAA-C9FC-46BE-8A4E-F84E74C1E4DF}"/>
              </a:ext>
            </a:extLst>
          </p:cNvPr>
          <p:cNvSpPr/>
          <p:nvPr/>
        </p:nvSpPr>
        <p:spPr>
          <a:xfrm>
            <a:off x="3476324" y="885293"/>
            <a:ext cx="6191795" cy="794937"/>
          </a:xfrm>
          <a:prstGeom prst="round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2AB896C-1577-4801-ACEC-365BDBBAF1A1}"/>
              </a:ext>
            </a:extLst>
          </p:cNvPr>
          <p:cNvSpPr/>
          <p:nvPr/>
        </p:nvSpPr>
        <p:spPr>
          <a:xfrm>
            <a:off x="5220485" y="902592"/>
            <a:ext cx="2438603" cy="769441"/>
          </a:xfrm>
          <a:prstGeom prst="rect">
            <a:avLst/>
          </a:prstGeom>
        </p:spPr>
        <p:txBody>
          <a:bodyPr wrap="square">
            <a:spAutoFit/>
          </a:bodyPr>
          <a:lstStyle/>
          <a:p>
            <a:pPr marL="171450" indent="-171450">
              <a:buFont typeface="Arial" panose="020B0604020202020204" pitchFamily="34" charset="0"/>
              <a:buChar char="•"/>
            </a:pPr>
            <a:r>
              <a:rPr lang="en-GB" sz="1100" dirty="0"/>
              <a:t>Experience life ‘behind the scenes’</a:t>
            </a:r>
          </a:p>
          <a:p>
            <a:pPr marL="171450" indent="-171450">
              <a:buFont typeface="Arial" panose="020B0604020202020204" pitchFamily="34" charset="0"/>
              <a:buChar char="•"/>
            </a:pPr>
            <a:r>
              <a:rPr lang="en-GB" sz="1100" dirty="0"/>
              <a:t>Distillery / brewery exp</a:t>
            </a:r>
          </a:p>
          <a:p>
            <a:pPr marL="171450" indent="-171450">
              <a:buFont typeface="Arial" panose="020B0604020202020204" pitchFamily="34" charset="0"/>
              <a:buChar char="•"/>
            </a:pPr>
            <a:r>
              <a:rPr lang="en-GB" sz="1100" dirty="0"/>
              <a:t>Street food tour and tasting</a:t>
            </a:r>
          </a:p>
          <a:p>
            <a:pPr marL="171450" indent="-171450">
              <a:buFont typeface="Arial" panose="020B0604020202020204" pitchFamily="34" charset="0"/>
              <a:buChar char="•"/>
            </a:pPr>
            <a:r>
              <a:rPr lang="en-GB" sz="1100" dirty="0"/>
              <a:t>Guided nature experience </a:t>
            </a:r>
          </a:p>
        </p:txBody>
      </p:sp>
      <p:sp>
        <p:nvSpPr>
          <p:cNvPr id="24" name="Rectangle 23">
            <a:extLst>
              <a:ext uri="{FF2B5EF4-FFF2-40B4-BE49-F238E27FC236}">
                <a16:creationId xmlns:a16="http://schemas.microsoft.com/office/drawing/2014/main" id="{DE4B13CC-7976-400B-9838-F90FB1429A9D}"/>
              </a:ext>
            </a:extLst>
          </p:cNvPr>
          <p:cNvSpPr/>
          <p:nvPr/>
        </p:nvSpPr>
        <p:spPr>
          <a:xfrm>
            <a:off x="3494606" y="947941"/>
            <a:ext cx="1506061" cy="738664"/>
          </a:xfrm>
          <a:prstGeom prst="rect">
            <a:avLst/>
          </a:prstGeom>
        </p:spPr>
        <p:txBody>
          <a:bodyPr wrap="square">
            <a:spAutoFit/>
          </a:bodyPr>
          <a:lstStyle/>
          <a:p>
            <a:r>
              <a:rPr lang="en-GB" sz="1400" b="1" dirty="0">
                <a:solidFill>
                  <a:schemeClr val="accent5"/>
                </a:solidFill>
              </a:rPr>
              <a:t>1) High Interest Established Experiences*</a:t>
            </a:r>
          </a:p>
        </p:txBody>
      </p:sp>
      <p:sp>
        <p:nvSpPr>
          <p:cNvPr id="39" name="Rectangle 38">
            <a:extLst>
              <a:ext uri="{FF2B5EF4-FFF2-40B4-BE49-F238E27FC236}">
                <a16:creationId xmlns:a16="http://schemas.microsoft.com/office/drawing/2014/main" id="{FEE5AF1D-A2DC-4578-9A7E-3B7496DCFD28}"/>
              </a:ext>
            </a:extLst>
          </p:cNvPr>
          <p:cNvSpPr/>
          <p:nvPr/>
        </p:nvSpPr>
        <p:spPr>
          <a:xfrm>
            <a:off x="7550028" y="1074798"/>
            <a:ext cx="2438603" cy="430887"/>
          </a:xfrm>
          <a:prstGeom prst="rect">
            <a:avLst/>
          </a:prstGeom>
        </p:spPr>
        <p:txBody>
          <a:bodyPr wrap="square">
            <a:spAutoFit/>
          </a:bodyPr>
          <a:lstStyle/>
          <a:p>
            <a:pPr marL="171450" indent="-171450">
              <a:buFont typeface="Arial" panose="020B0604020202020204" pitchFamily="34" charset="0"/>
              <a:buChar char="•"/>
            </a:pPr>
            <a:r>
              <a:rPr lang="en-GB" sz="1100" dirty="0"/>
              <a:t>Spa experience</a:t>
            </a:r>
          </a:p>
          <a:p>
            <a:pPr marL="171450" indent="-171450">
              <a:buFont typeface="Arial" panose="020B0604020202020204" pitchFamily="34" charset="0"/>
              <a:buChar char="•"/>
            </a:pPr>
            <a:r>
              <a:rPr lang="en-GB" sz="1100" dirty="0"/>
              <a:t>Vineyard tour and tasting</a:t>
            </a:r>
          </a:p>
        </p:txBody>
      </p:sp>
      <p:sp>
        <p:nvSpPr>
          <p:cNvPr id="40" name="Rectangle: Rounded Corners 39">
            <a:extLst>
              <a:ext uri="{FF2B5EF4-FFF2-40B4-BE49-F238E27FC236}">
                <a16:creationId xmlns:a16="http://schemas.microsoft.com/office/drawing/2014/main" id="{0BE6D19A-079F-4C0D-8AC2-3FB00F25538C}"/>
              </a:ext>
            </a:extLst>
          </p:cNvPr>
          <p:cNvSpPr/>
          <p:nvPr/>
        </p:nvSpPr>
        <p:spPr>
          <a:xfrm>
            <a:off x="3474172" y="1758484"/>
            <a:ext cx="6191795" cy="79493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3C2A83E0-C5BC-4D3F-ACFE-A08EDA403139}"/>
              </a:ext>
            </a:extLst>
          </p:cNvPr>
          <p:cNvSpPr/>
          <p:nvPr/>
        </p:nvSpPr>
        <p:spPr>
          <a:xfrm>
            <a:off x="5238547" y="1863405"/>
            <a:ext cx="2438603" cy="600164"/>
          </a:xfrm>
          <a:prstGeom prst="rect">
            <a:avLst/>
          </a:prstGeom>
        </p:spPr>
        <p:txBody>
          <a:bodyPr wrap="square">
            <a:spAutoFit/>
          </a:bodyPr>
          <a:lstStyle/>
          <a:p>
            <a:pPr marL="171450" indent="-171450">
              <a:buFont typeface="Arial" panose="020B0604020202020204" pitchFamily="34" charset="0"/>
              <a:buChar char="•"/>
            </a:pPr>
            <a:r>
              <a:rPr lang="en-GB" sz="1100" dirty="0"/>
              <a:t>Photography class</a:t>
            </a:r>
          </a:p>
          <a:p>
            <a:pPr marL="171450" indent="-171450">
              <a:buFont typeface="Arial" panose="020B0604020202020204" pitchFamily="34" charset="0"/>
              <a:buChar char="•"/>
            </a:pPr>
            <a:r>
              <a:rPr lang="en-GB" sz="1100" dirty="0"/>
              <a:t>Shadowing experience</a:t>
            </a:r>
          </a:p>
          <a:p>
            <a:pPr marL="171450" indent="-171450">
              <a:buFont typeface="Arial" panose="020B0604020202020204" pitchFamily="34" charset="0"/>
              <a:buChar char="•"/>
            </a:pPr>
            <a:r>
              <a:rPr lang="en-GB" sz="1100" dirty="0"/>
              <a:t>Authentic craft workshop</a:t>
            </a:r>
          </a:p>
        </p:txBody>
      </p:sp>
      <p:sp>
        <p:nvSpPr>
          <p:cNvPr id="42" name="Rectangle 41">
            <a:extLst>
              <a:ext uri="{FF2B5EF4-FFF2-40B4-BE49-F238E27FC236}">
                <a16:creationId xmlns:a16="http://schemas.microsoft.com/office/drawing/2014/main" id="{147B907A-D43C-45F0-A436-590CADDCA88C}"/>
              </a:ext>
            </a:extLst>
          </p:cNvPr>
          <p:cNvSpPr/>
          <p:nvPr/>
        </p:nvSpPr>
        <p:spPr>
          <a:xfrm>
            <a:off x="3492454" y="1821132"/>
            <a:ext cx="1506061" cy="738664"/>
          </a:xfrm>
          <a:prstGeom prst="rect">
            <a:avLst/>
          </a:prstGeom>
        </p:spPr>
        <p:txBody>
          <a:bodyPr wrap="square">
            <a:spAutoFit/>
          </a:bodyPr>
          <a:lstStyle/>
          <a:p>
            <a:r>
              <a:rPr lang="en-GB" sz="1400" b="1" dirty="0">
                <a:solidFill>
                  <a:schemeClr val="accent4"/>
                </a:solidFill>
              </a:rPr>
              <a:t>2) Skill Based Learning Experiences</a:t>
            </a:r>
          </a:p>
        </p:txBody>
      </p:sp>
      <p:sp>
        <p:nvSpPr>
          <p:cNvPr id="44" name="Rectangle: Rounded Corners 43">
            <a:extLst>
              <a:ext uri="{FF2B5EF4-FFF2-40B4-BE49-F238E27FC236}">
                <a16:creationId xmlns:a16="http://schemas.microsoft.com/office/drawing/2014/main" id="{E3B4F11B-F012-4F24-9D11-47E49E715677}"/>
              </a:ext>
            </a:extLst>
          </p:cNvPr>
          <p:cNvSpPr/>
          <p:nvPr/>
        </p:nvSpPr>
        <p:spPr>
          <a:xfrm>
            <a:off x="3474172" y="2640195"/>
            <a:ext cx="6191795" cy="794937"/>
          </a:xfrm>
          <a:prstGeom prst="roundRect">
            <a:avLst/>
          </a:prstGeom>
          <a:no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96AD608B-BAEE-4749-B44D-B40EFF8A85C3}"/>
              </a:ext>
            </a:extLst>
          </p:cNvPr>
          <p:cNvSpPr/>
          <p:nvPr/>
        </p:nvSpPr>
        <p:spPr>
          <a:xfrm>
            <a:off x="5202852" y="2694695"/>
            <a:ext cx="2438603" cy="600164"/>
          </a:xfrm>
          <a:prstGeom prst="rect">
            <a:avLst/>
          </a:prstGeom>
        </p:spPr>
        <p:txBody>
          <a:bodyPr wrap="square">
            <a:spAutoFit/>
          </a:bodyPr>
          <a:lstStyle/>
          <a:p>
            <a:pPr marL="171450" indent="-171450">
              <a:buFont typeface="Arial" panose="020B0604020202020204" pitchFamily="34" charset="0"/>
              <a:buChar char="•"/>
            </a:pPr>
            <a:r>
              <a:rPr lang="en-GB" sz="1100" dirty="0"/>
              <a:t>Cookery class </a:t>
            </a:r>
          </a:p>
          <a:p>
            <a:pPr marL="171450" indent="-171450">
              <a:buFont typeface="Arial" panose="020B0604020202020204" pitchFamily="34" charset="0"/>
              <a:buChar char="•"/>
            </a:pPr>
            <a:r>
              <a:rPr lang="en-GB" sz="1100" dirty="0"/>
              <a:t>Chocolate making class</a:t>
            </a:r>
          </a:p>
          <a:p>
            <a:pPr marL="171450" indent="-171450">
              <a:buFont typeface="Arial" panose="020B0604020202020204" pitchFamily="34" charset="0"/>
              <a:buChar char="•"/>
            </a:pPr>
            <a:r>
              <a:rPr lang="en-GB" sz="1100" dirty="0"/>
              <a:t>Baking school</a:t>
            </a:r>
          </a:p>
        </p:txBody>
      </p:sp>
      <p:sp>
        <p:nvSpPr>
          <p:cNvPr id="46" name="Rectangle 45">
            <a:extLst>
              <a:ext uri="{FF2B5EF4-FFF2-40B4-BE49-F238E27FC236}">
                <a16:creationId xmlns:a16="http://schemas.microsoft.com/office/drawing/2014/main" id="{8243D644-2F40-40E5-B5C3-E27A02A6DFAC}"/>
              </a:ext>
            </a:extLst>
          </p:cNvPr>
          <p:cNvSpPr/>
          <p:nvPr/>
        </p:nvSpPr>
        <p:spPr>
          <a:xfrm>
            <a:off x="3492454" y="2647639"/>
            <a:ext cx="1506061" cy="738664"/>
          </a:xfrm>
          <a:prstGeom prst="rect">
            <a:avLst/>
          </a:prstGeom>
        </p:spPr>
        <p:txBody>
          <a:bodyPr wrap="square">
            <a:spAutoFit/>
          </a:bodyPr>
          <a:lstStyle/>
          <a:p>
            <a:r>
              <a:rPr lang="en-GB" sz="1400" b="1" dirty="0">
                <a:solidFill>
                  <a:schemeClr val="accent2">
                    <a:lumMod val="50000"/>
                  </a:schemeClr>
                </a:solidFill>
              </a:rPr>
              <a:t>3) Food &amp; Drink Learning Experiences</a:t>
            </a:r>
          </a:p>
        </p:txBody>
      </p:sp>
      <p:sp>
        <p:nvSpPr>
          <p:cNvPr id="47" name="Rectangle 46">
            <a:extLst>
              <a:ext uri="{FF2B5EF4-FFF2-40B4-BE49-F238E27FC236}">
                <a16:creationId xmlns:a16="http://schemas.microsoft.com/office/drawing/2014/main" id="{66FF0081-2165-457D-994A-D3C17B76A409}"/>
              </a:ext>
            </a:extLst>
          </p:cNvPr>
          <p:cNvSpPr/>
          <p:nvPr/>
        </p:nvSpPr>
        <p:spPr>
          <a:xfrm>
            <a:off x="7532395" y="2703404"/>
            <a:ext cx="2438603" cy="261610"/>
          </a:xfrm>
          <a:prstGeom prst="rect">
            <a:avLst/>
          </a:prstGeom>
        </p:spPr>
        <p:txBody>
          <a:bodyPr wrap="square">
            <a:spAutoFit/>
          </a:bodyPr>
          <a:lstStyle/>
          <a:p>
            <a:pPr marL="171450" indent="-171450">
              <a:buFont typeface="Arial" panose="020B0604020202020204" pitchFamily="34" charset="0"/>
              <a:buChar char="•"/>
            </a:pPr>
            <a:r>
              <a:rPr lang="en-GB" sz="1100" dirty="0"/>
              <a:t>Cheese making class</a:t>
            </a:r>
          </a:p>
        </p:txBody>
      </p:sp>
      <p:sp>
        <p:nvSpPr>
          <p:cNvPr id="48" name="Rectangle: Rounded Corners 47">
            <a:extLst>
              <a:ext uri="{FF2B5EF4-FFF2-40B4-BE49-F238E27FC236}">
                <a16:creationId xmlns:a16="http://schemas.microsoft.com/office/drawing/2014/main" id="{65C84941-F233-405A-BEDD-AA3DBBC78302}"/>
              </a:ext>
            </a:extLst>
          </p:cNvPr>
          <p:cNvSpPr/>
          <p:nvPr/>
        </p:nvSpPr>
        <p:spPr>
          <a:xfrm>
            <a:off x="3474172" y="3513386"/>
            <a:ext cx="6191795" cy="794937"/>
          </a:xfrm>
          <a:prstGeom prst="roundRect">
            <a:avLst/>
          </a:prstGeom>
          <a:no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D77D4E11-481C-4B19-92BA-D33A2EC4978C}"/>
              </a:ext>
            </a:extLst>
          </p:cNvPr>
          <p:cNvSpPr/>
          <p:nvPr/>
        </p:nvSpPr>
        <p:spPr>
          <a:xfrm>
            <a:off x="5238547" y="3626942"/>
            <a:ext cx="2438603" cy="600164"/>
          </a:xfrm>
          <a:prstGeom prst="rect">
            <a:avLst/>
          </a:prstGeom>
        </p:spPr>
        <p:txBody>
          <a:bodyPr wrap="square">
            <a:spAutoFit/>
          </a:bodyPr>
          <a:lstStyle/>
          <a:p>
            <a:pPr marL="171450" indent="-171450">
              <a:buFont typeface="Arial" panose="020B0604020202020204" pitchFamily="34" charset="0"/>
              <a:buChar char="•"/>
            </a:pPr>
            <a:r>
              <a:rPr lang="en-GB" sz="1100" dirty="0"/>
              <a:t>Mindfulness / Meditation class</a:t>
            </a:r>
          </a:p>
          <a:p>
            <a:pPr marL="171450" indent="-171450">
              <a:buFont typeface="Arial" panose="020B0604020202020204" pitchFamily="34" charset="0"/>
              <a:buChar char="•"/>
            </a:pPr>
            <a:r>
              <a:rPr lang="en-GB" sz="1100" dirty="0"/>
              <a:t>Yoga experience</a:t>
            </a:r>
          </a:p>
          <a:p>
            <a:pPr marL="171450" indent="-171450">
              <a:buFont typeface="Arial" panose="020B0604020202020204" pitchFamily="34" charset="0"/>
              <a:buChar char="•"/>
            </a:pPr>
            <a:r>
              <a:rPr lang="en-GB" sz="1100" dirty="0"/>
              <a:t>Pilates experience</a:t>
            </a:r>
          </a:p>
        </p:txBody>
      </p:sp>
      <p:sp>
        <p:nvSpPr>
          <p:cNvPr id="50" name="Rectangle 49">
            <a:extLst>
              <a:ext uri="{FF2B5EF4-FFF2-40B4-BE49-F238E27FC236}">
                <a16:creationId xmlns:a16="http://schemas.microsoft.com/office/drawing/2014/main" id="{B5CB6022-353E-490C-99E9-76840F2F48E9}"/>
              </a:ext>
            </a:extLst>
          </p:cNvPr>
          <p:cNvSpPr/>
          <p:nvPr/>
        </p:nvSpPr>
        <p:spPr>
          <a:xfrm>
            <a:off x="3492454" y="3520830"/>
            <a:ext cx="1506061" cy="523220"/>
          </a:xfrm>
          <a:prstGeom prst="rect">
            <a:avLst/>
          </a:prstGeom>
        </p:spPr>
        <p:txBody>
          <a:bodyPr wrap="square">
            <a:spAutoFit/>
          </a:bodyPr>
          <a:lstStyle/>
          <a:p>
            <a:r>
              <a:rPr lang="en-GB" sz="1400" b="1" dirty="0">
                <a:solidFill>
                  <a:srgbClr val="0070C0"/>
                </a:solidFill>
              </a:rPr>
              <a:t>4) Niche Wellness Experiences</a:t>
            </a:r>
          </a:p>
        </p:txBody>
      </p:sp>
      <p:sp>
        <p:nvSpPr>
          <p:cNvPr id="51" name="Rectangle 50">
            <a:extLst>
              <a:ext uri="{FF2B5EF4-FFF2-40B4-BE49-F238E27FC236}">
                <a16:creationId xmlns:a16="http://schemas.microsoft.com/office/drawing/2014/main" id="{046258A7-DEAA-46F7-A6CD-DA141F4D3E9C}"/>
              </a:ext>
            </a:extLst>
          </p:cNvPr>
          <p:cNvSpPr/>
          <p:nvPr/>
        </p:nvSpPr>
        <p:spPr>
          <a:xfrm>
            <a:off x="7568090" y="3635651"/>
            <a:ext cx="2438603" cy="430887"/>
          </a:xfrm>
          <a:prstGeom prst="rect">
            <a:avLst/>
          </a:prstGeom>
        </p:spPr>
        <p:txBody>
          <a:bodyPr wrap="square">
            <a:spAutoFit/>
          </a:bodyPr>
          <a:lstStyle/>
          <a:p>
            <a:pPr marL="171450" indent="-171450">
              <a:buFont typeface="Arial" panose="020B0604020202020204" pitchFamily="34" charset="0"/>
              <a:buChar char="•"/>
            </a:pPr>
            <a:r>
              <a:rPr lang="en-GB" sz="1100" dirty="0"/>
              <a:t>Homeopathic experience</a:t>
            </a:r>
          </a:p>
          <a:p>
            <a:pPr marL="171450" indent="-171450">
              <a:buFont typeface="Arial" panose="020B0604020202020204" pitchFamily="34" charset="0"/>
              <a:buChar char="•"/>
            </a:pPr>
            <a:r>
              <a:rPr lang="en-GB" sz="1100" dirty="0"/>
              <a:t>Tai chi experience</a:t>
            </a:r>
          </a:p>
        </p:txBody>
      </p:sp>
      <p:sp>
        <p:nvSpPr>
          <p:cNvPr id="52" name="Rectangle: Rounded Corners 51">
            <a:extLst>
              <a:ext uri="{FF2B5EF4-FFF2-40B4-BE49-F238E27FC236}">
                <a16:creationId xmlns:a16="http://schemas.microsoft.com/office/drawing/2014/main" id="{E05E2B42-4AE5-4E78-8A72-1D4B1AD28C66}"/>
              </a:ext>
            </a:extLst>
          </p:cNvPr>
          <p:cNvSpPr/>
          <p:nvPr/>
        </p:nvSpPr>
        <p:spPr>
          <a:xfrm>
            <a:off x="3474172" y="4386577"/>
            <a:ext cx="6191795" cy="794937"/>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63C9E953-BB47-4353-A2A0-0FB95BBA07B7}"/>
              </a:ext>
            </a:extLst>
          </p:cNvPr>
          <p:cNvSpPr/>
          <p:nvPr/>
        </p:nvSpPr>
        <p:spPr>
          <a:xfrm>
            <a:off x="5220485" y="4513526"/>
            <a:ext cx="2438603" cy="430887"/>
          </a:xfrm>
          <a:prstGeom prst="rect">
            <a:avLst/>
          </a:prstGeom>
        </p:spPr>
        <p:txBody>
          <a:bodyPr wrap="square">
            <a:spAutoFit/>
          </a:bodyPr>
          <a:lstStyle/>
          <a:p>
            <a:pPr marL="171450" indent="-171450">
              <a:buFont typeface="Arial" panose="020B0604020202020204" pitchFamily="34" charset="0"/>
              <a:buChar char="•"/>
            </a:pPr>
            <a:r>
              <a:rPr lang="en-GB" sz="1100" dirty="0"/>
              <a:t>Remote wellness retreat</a:t>
            </a:r>
          </a:p>
          <a:p>
            <a:pPr marL="171450" indent="-171450">
              <a:buFont typeface="Arial" panose="020B0604020202020204" pitchFamily="34" charset="0"/>
              <a:buChar char="•"/>
            </a:pPr>
            <a:r>
              <a:rPr lang="en-GB" sz="1100" dirty="0"/>
              <a:t>Volunteering or working holiday</a:t>
            </a:r>
          </a:p>
        </p:txBody>
      </p:sp>
      <p:sp>
        <p:nvSpPr>
          <p:cNvPr id="54" name="Rectangle 53">
            <a:extLst>
              <a:ext uri="{FF2B5EF4-FFF2-40B4-BE49-F238E27FC236}">
                <a16:creationId xmlns:a16="http://schemas.microsoft.com/office/drawing/2014/main" id="{2467C4BB-A6E3-4564-ADD2-8467A7292DD3}"/>
              </a:ext>
            </a:extLst>
          </p:cNvPr>
          <p:cNvSpPr/>
          <p:nvPr/>
        </p:nvSpPr>
        <p:spPr>
          <a:xfrm>
            <a:off x="3492454" y="4394021"/>
            <a:ext cx="1506061" cy="523220"/>
          </a:xfrm>
          <a:prstGeom prst="rect">
            <a:avLst/>
          </a:prstGeom>
        </p:spPr>
        <p:txBody>
          <a:bodyPr wrap="square">
            <a:spAutoFit/>
          </a:bodyPr>
          <a:lstStyle/>
          <a:p>
            <a:r>
              <a:rPr lang="en-GB" sz="1400" b="1" dirty="0">
                <a:solidFill>
                  <a:schemeClr val="accent6"/>
                </a:solidFill>
              </a:rPr>
              <a:t>5) Multi-day Experiences**</a:t>
            </a:r>
          </a:p>
        </p:txBody>
      </p:sp>
      <p:sp>
        <p:nvSpPr>
          <p:cNvPr id="60" name="Rectangle: Rounded Corners 59">
            <a:extLst>
              <a:ext uri="{FF2B5EF4-FFF2-40B4-BE49-F238E27FC236}">
                <a16:creationId xmlns:a16="http://schemas.microsoft.com/office/drawing/2014/main" id="{D1959744-CEE7-4CCE-8FBF-B017E4E5C8C5}"/>
              </a:ext>
            </a:extLst>
          </p:cNvPr>
          <p:cNvSpPr/>
          <p:nvPr/>
        </p:nvSpPr>
        <p:spPr>
          <a:xfrm>
            <a:off x="3474172" y="5244162"/>
            <a:ext cx="6191795" cy="794937"/>
          </a:xfrm>
          <a:prstGeom prst="round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a:extLst>
              <a:ext uri="{FF2B5EF4-FFF2-40B4-BE49-F238E27FC236}">
                <a16:creationId xmlns:a16="http://schemas.microsoft.com/office/drawing/2014/main" id="{8E852427-F011-47C8-ADAA-FA4526C360CA}"/>
              </a:ext>
            </a:extLst>
          </p:cNvPr>
          <p:cNvSpPr/>
          <p:nvPr/>
        </p:nvSpPr>
        <p:spPr>
          <a:xfrm>
            <a:off x="5220485" y="5274897"/>
            <a:ext cx="2438603" cy="769441"/>
          </a:xfrm>
          <a:prstGeom prst="rect">
            <a:avLst/>
          </a:prstGeom>
        </p:spPr>
        <p:txBody>
          <a:bodyPr wrap="square">
            <a:spAutoFit/>
          </a:bodyPr>
          <a:lstStyle/>
          <a:p>
            <a:pPr marL="171450" indent="-171450">
              <a:buFont typeface="Arial" panose="020B0604020202020204" pitchFamily="34" charset="0"/>
              <a:buChar char="•"/>
            </a:pPr>
            <a:r>
              <a:rPr lang="en-GB" sz="1100" dirty="0"/>
              <a:t>Street Art</a:t>
            </a:r>
          </a:p>
          <a:p>
            <a:pPr marL="171450" indent="-171450">
              <a:buFont typeface="Arial" panose="020B0604020202020204" pitchFamily="34" charset="0"/>
              <a:buChar char="•"/>
            </a:pPr>
            <a:r>
              <a:rPr lang="en-GB" sz="1100" dirty="0"/>
              <a:t>Fossil Hunting</a:t>
            </a:r>
          </a:p>
          <a:p>
            <a:pPr marL="171450" indent="-171450">
              <a:buFont typeface="Arial" panose="020B0604020202020204" pitchFamily="34" charset="0"/>
              <a:buChar char="•"/>
            </a:pPr>
            <a:r>
              <a:rPr lang="en-GB" sz="1100" dirty="0"/>
              <a:t>Foraging Experiences</a:t>
            </a:r>
          </a:p>
          <a:p>
            <a:pPr marL="171450" indent="-171450">
              <a:buFont typeface="Arial" panose="020B0604020202020204" pitchFamily="34" charset="0"/>
              <a:buChar char="•"/>
            </a:pPr>
            <a:r>
              <a:rPr lang="en-GB" sz="1100" dirty="0"/>
              <a:t>Guided Fishing</a:t>
            </a:r>
          </a:p>
        </p:txBody>
      </p:sp>
      <p:sp>
        <p:nvSpPr>
          <p:cNvPr id="62" name="Rectangle 61">
            <a:extLst>
              <a:ext uri="{FF2B5EF4-FFF2-40B4-BE49-F238E27FC236}">
                <a16:creationId xmlns:a16="http://schemas.microsoft.com/office/drawing/2014/main" id="{91B84E0C-7316-4481-897C-7FEBB580BCE3}"/>
              </a:ext>
            </a:extLst>
          </p:cNvPr>
          <p:cNvSpPr/>
          <p:nvPr/>
        </p:nvSpPr>
        <p:spPr>
          <a:xfrm>
            <a:off x="3492454" y="5251606"/>
            <a:ext cx="1506061" cy="738664"/>
          </a:xfrm>
          <a:prstGeom prst="rect">
            <a:avLst/>
          </a:prstGeom>
        </p:spPr>
        <p:txBody>
          <a:bodyPr wrap="square">
            <a:spAutoFit/>
          </a:bodyPr>
          <a:lstStyle/>
          <a:p>
            <a:r>
              <a:rPr lang="en-GB" sz="1400" b="1" dirty="0">
                <a:solidFill>
                  <a:schemeClr val="bg1">
                    <a:lumMod val="65000"/>
                  </a:schemeClr>
                </a:solidFill>
              </a:rPr>
              <a:t>6) Low Interest / Niche Experiences</a:t>
            </a:r>
            <a:r>
              <a:rPr lang="en-GB" sz="1050" b="1" dirty="0">
                <a:solidFill>
                  <a:schemeClr val="bg1">
                    <a:lumMod val="65000"/>
                  </a:schemeClr>
                </a:solidFill>
              </a:rPr>
              <a:t>**</a:t>
            </a:r>
            <a:endParaRPr lang="en-GB" sz="1400" b="1" dirty="0">
              <a:solidFill>
                <a:schemeClr val="bg1">
                  <a:lumMod val="65000"/>
                </a:schemeClr>
              </a:solidFill>
            </a:endParaRPr>
          </a:p>
        </p:txBody>
      </p:sp>
      <p:sp>
        <p:nvSpPr>
          <p:cNvPr id="63" name="Rectangle 62">
            <a:extLst>
              <a:ext uri="{FF2B5EF4-FFF2-40B4-BE49-F238E27FC236}">
                <a16:creationId xmlns:a16="http://schemas.microsoft.com/office/drawing/2014/main" id="{76AB8251-1072-40FD-863D-30D8F614276A}"/>
              </a:ext>
            </a:extLst>
          </p:cNvPr>
          <p:cNvSpPr/>
          <p:nvPr/>
        </p:nvSpPr>
        <p:spPr>
          <a:xfrm>
            <a:off x="7568089" y="5411205"/>
            <a:ext cx="2097877" cy="584775"/>
          </a:xfrm>
          <a:prstGeom prst="rect">
            <a:avLst/>
          </a:prstGeom>
        </p:spPr>
        <p:txBody>
          <a:bodyPr wrap="square">
            <a:spAutoFit/>
          </a:bodyPr>
          <a:lstStyle/>
          <a:p>
            <a:r>
              <a:rPr lang="en-GB" sz="800" i="1" dirty="0"/>
              <a:t>** Note: These experiences appeal to very niche markets and a summary is not provided in this report.  Please refer to the individual experience dashboards for details</a:t>
            </a:r>
          </a:p>
        </p:txBody>
      </p:sp>
      <p:cxnSp>
        <p:nvCxnSpPr>
          <p:cNvPr id="5" name="Straight Connector 4">
            <a:extLst>
              <a:ext uri="{FF2B5EF4-FFF2-40B4-BE49-F238E27FC236}">
                <a16:creationId xmlns:a16="http://schemas.microsoft.com/office/drawing/2014/main" id="{A83C2952-0885-426E-BF60-0D41E1770183}"/>
              </a:ext>
            </a:extLst>
          </p:cNvPr>
          <p:cNvCxnSpPr/>
          <p:nvPr/>
        </p:nvCxnSpPr>
        <p:spPr>
          <a:xfrm>
            <a:off x="7542934" y="947941"/>
            <a:ext cx="0" cy="600164"/>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8F52A237-3E0E-4429-8666-AD6DB96249CE}"/>
              </a:ext>
            </a:extLst>
          </p:cNvPr>
          <p:cNvSpPr/>
          <p:nvPr/>
        </p:nvSpPr>
        <p:spPr>
          <a:xfrm>
            <a:off x="7532394" y="4536384"/>
            <a:ext cx="2000177" cy="584775"/>
          </a:xfrm>
          <a:prstGeom prst="rect">
            <a:avLst/>
          </a:prstGeom>
        </p:spPr>
        <p:txBody>
          <a:bodyPr wrap="square">
            <a:spAutoFit/>
          </a:bodyPr>
          <a:lstStyle/>
          <a:p>
            <a:r>
              <a:rPr lang="en-GB" sz="800" i="1" dirty="0"/>
              <a:t>** Note: These experiences appeal to very niche markets and a summary is not provided in this report.  Please refer to the individual experience dashboards for details</a:t>
            </a:r>
          </a:p>
        </p:txBody>
      </p:sp>
      <p:sp>
        <p:nvSpPr>
          <p:cNvPr id="37" name="Rectangle 36">
            <a:extLst>
              <a:ext uri="{FF2B5EF4-FFF2-40B4-BE49-F238E27FC236}">
                <a16:creationId xmlns:a16="http://schemas.microsoft.com/office/drawing/2014/main" id="{6F4DF2CC-317F-4B4C-9F5F-A4B2995FFC4D}"/>
              </a:ext>
            </a:extLst>
          </p:cNvPr>
          <p:cNvSpPr/>
          <p:nvPr/>
        </p:nvSpPr>
        <p:spPr>
          <a:xfrm>
            <a:off x="315248" y="4936862"/>
            <a:ext cx="3023216" cy="1200329"/>
          </a:xfrm>
          <a:prstGeom prst="rect">
            <a:avLst/>
          </a:prstGeom>
        </p:spPr>
        <p:txBody>
          <a:bodyPr wrap="square">
            <a:spAutoFit/>
          </a:bodyPr>
          <a:lstStyle/>
          <a:p>
            <a:r>
              <a:rPr lang="en-GB" sz="1200" b="1" dirty="0">
                <a:solidFill>
                  <a:schemeClr val="accent5"/>
                </a:solidFill>
              </a:rPr>
              <a:t>* While all six High Interest experiences are similar in terms of appeal and are established / mature experiences, Spa and Vineyard experiences face different challenges, so for some of the analysis we have looked at them separately</a:t>
            </a:r>
          </a:p>
        </p:txBody>
      </p:sp>
    </p:spTree>
    <p:extLst>
      <p:ext uri="{BB962C8B-B14F-4D97-AF65-F5344CB8AC3E}">
        <p14:creationId xmlns:p14="http://schemas.microsoft.com/office/powerpoint/2010/main" val="540523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0195-8D96-48A0-AE02-6D17C5B32DA1}"/>
              </a:ext>
            </a:extLst>
          </p:cNvPr>
          <p:cNvSpPr>
            <a:spLocks noGrp="1"/>
          </p:cNvSpPr>
          <p:nvPr>
            <p:ph type="title"/>
          </p:nvPr>
        </p:nvSpPr>
        <p:spPr>
          <a:xfrm>
            <a:off x="88388" y="-34051"/>
            <a:ext cx="9552810" cy="904000"/>
          </a:xfrm>
        </p:spPr>
        <p:txBody>
          <a:bodyPr>
            <a:normAutofit/>
          </a:bodyPr>
          <a:lstStyle/>
          <a:p>
            <a:pPr>
              <a:tabLst>
                <a:tab pos="3944938" algn="l"/>
              </a:tabLst>
            </a:pPr>
            <a:r>
              <a:rPr lang="en-GB" dirty="0"/>
              <a:t>High Interest Established Experiences – Group 1: overview &amp; appeal</a:t>
            </a:r>
          </a:p>
        </p:txBody>
      </p:sp>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27</a:t>
            </a:fld>
            <a:endParaRPr lang="en-GB"/>
          </a:p>
        </p:txBody>
      </p:sp>
      <p:graphicFrame>
        <p:nvGraphicFramePr>
          <p:cNvPr id="13" name="Table 12">
            <a:extLst>
              <a:ext uri="{FF2B5EF4-FFF2-40B4-BE49-F238E27FC236}">
                <a16:creationId xmlns:a16="http://schemas.microsoft.com/office/drawing/2014/main" id="{00DFBA68-0AE2-44C4-B5D7-F74835FDB355}"/>
              </a:ext>
            </a:extLst>
          </p:cNvPr>
          <p:cNvGraphicFramePr>
            <a:graphicFrameLocks noGrp="1"/>
          </p:cNvGraphicFramePr>
          <p:nvPr>
            <p:extLst>
              <p:ext uri="{D42A27DB-BD31-4B8C-83A1-F6EECF244321}">
                <p14:modId xmlns:p14="http://schemas.microsoft.com/office/powerpoint/2010/main" val="1510490274"/>
              </p:ext>
            </p:extLst>
          </p:nvPr>
        </p:nvGraphicFramePr>
        <p:xfrm>
          <a:off x="4784882" y="2212606"/>
          <a:ext cx="3608167" cy="3175127"/>
        </p:xfrm>
        <a:graphic>
          <a:graphicData uri="http://schemas.openxmlformats.org/drawingml/2006/table">
            <a:tbl>
              <a:tblPr firstRow="1" bandRow="1">
                <a:tableStyleId>{0505E3EF-67EA-436B-97B2-0124C06EBD24}</a:tableStyleId>
              </a:tblPr>
              <a:tblGrid>
                <a:gridCol w="931531">
                  <a:extLst>
                    <a:ext uri="{9D8B030D-6E8A-4147-A177-3AD203B41FA5}">
                      <a16:colId xmlns:a16="http://schemas.microsoft.com/office/drawing/2014/main" val="3681889527"/>
                    </a:ext>
                  </a:extLst>
                </a:gridCol>
                <a:gridCol w="669159">
                  <a:extLst>
                    <a:ext uri="{9D8B030D-6E8A-4147-A177-3AD203B41FA5}">
                      <a16:colId xmlns:a16="http://schemas.microsoft.com/office/drawing/2014/main" val="3358426661"/>
                    </a:ext>
                  </a:extLst>
                </a:gridCol>
                <a:gridCol w="669159">
                  <a:extLst>
                    <a:ext uri="{9D8B030D-6E8A-4147-A177-3AD203B41FA5}">
                      <a16:colId xmlns:a16="http://schemas.microsoft.com/office/drawing/2014/main" val="2125700334"/>
                    </a:ext>
                  </a:extLst>
                </a:gridCol>
                <a:gridCol w="669159">
                  <a:extLst>
                    <a:ext uri="{9D8B030D-6E8A-4147-A177-3AD203B41FA5}">
                      <a16:colId xmlns:a16="http://schemas.microsoft.com/office/drawing/2014/main" val="562925614"/>
                    </a:ext>
                  </a:extLst>
                </a:gridCol>
                <a:gridCol w="669159">
                  <a:extLst>
                    <a:ext uri="{9D8B030D-6E8A-4147-A177-3AD203B41FA5}">
                      <a16:colId xmlns:a16="http://schemas.microsoft.com/office/drawing/2014/main" val="1101960756"/>
                    </a:ext>
                  </a:extLst>
                </a:gridCol>
              </a:tblGrid>
              <a:tr h="231484">
                <a:tc>
                  <a:txBody>
                    <a:bodyPr/>
                    <a:lstStyle/>
                    <a:p>
                      <a:pPr algn="r"/>
                      <a:r>
                        <a:rPr lang="en-GB" sz="1050" b="0" dirty="0"/>
                        <a:t>All Inbound</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587601"/>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7644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990707"/>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06160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025320"/>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968389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15731"/>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035098"/>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4021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26861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282329"/>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220107"/>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3</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4</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7</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924489"/>
                  </a:ext>
                </a:extLst>
              </a:tr>
            </a:tbl>
          </a:graphicData>
        </a:graphic>
      </p:graphicFrame>
      <p:sp>
        <p:nvSpPr>
          <p:cNvPr id="14" name="TextBox 13">
            <a:extLst>
              <a:ext uri="{FF2B5EF4-FFF2-40B4-BE49-F238E27FC236}">
                <a16:creationId xmlns:a16="http://schemas.microsoft.com/office/drawing/2014/main" id="{F4C7A137-B806-4277-A572-A973043407E2}"/>
              </a:ext>
            </a:extLst>
          </p:cNvPr>
          <p:cNvSpPr txBox="1"/>
          <p:nvPr/>
        </p:nvSpPr>
        <p:spPr>
          <a:xfrm>
            <a:off x="5635582" y="1812496"/>
            <a:ext cx="839276" cy="400110"/>
          </a:xfrm>
          <a:prstGeom prst="rect">
            <a:avLst/>
          </a:prstGeom>
          <a:noFill/>
        </p:spPr>
        <p:txBody>
          <a:bodyPr wrap="square" rtlCol="0">
            <a:spAutoFit/>
          </a:bodyPr>
          <a:lstStyle/>
          <a:p>
            <a:pPr algn="ctr"/>
            <a:r>
              <a:rPr lang="en-GB" sz="1000" dirty="0"/>
              <a:t>Life ‘Behind the scenes’</a:t>
            </a:r>
          </a:p>
        </p:txBody>
      </p:sp>
      <p:sp>
        <p:nvSpPr>
          <p:cNvPr id="18" name="TextBox 17">
            <a:extLst>
              <a:ext uri="{FF2B5EF4-FFF2-40B4-BE49-F238E27FC236}">
                <a16:creationId xmlns:a16="http://schemas.microsoft.com/office/drawing/2014/main" id="{AA25AC30-F23D-4831-AF64-BB2118A5A6C7}"/>
              </a:ext>
            </a:extLst>
          </p:cNvPr>
          <p:cNvSpPr txBox="1"/>
          <p:nvPr/>
        </p:nvSpPr>
        <p:spPr>
          <a:xfrm>
            <a:off x="6305118" y="1812496"/>
            <a:ext cx="839276" cy="400110"/>
          </a:xfrm>
          <a:prstGeom prst="rect">
            <a:avLst/>
          </a:prstGeom>
          <a:noFill/>
        </p:spPr>
        <p:txBody>
          <a:bodyPr wrap="square" rtlCol="0">
            <a:spAutoFit/>
          </a:bodyPr>
          <a:lstStyle/>
          <a:p>
            <a:pPr algn="ctr"/>
            <a:r>
              <a:rPr lang="en-GB" sz="1000" dirty="0"/>
              <a:t>Distillery / brewery</a:t>
            </a:r>
          </a:p>
        </p:txBody>
      </p:sp>
      <p:sp>
        <p:nvSpPr>
          <p:cNvPr id="19" name="TextBox 18">
            <a:extLst>
              <a:ext uri="{FF2B5EF4-FFF2-40B4-BE49-F238E27FC236}">
                <a16:creationId xmlns:a16="http://schemas.microsoft.com/office/drawing/2014/main" id="{EDF1D9CD-2644-4B5D-B05E-2033B4DADF8C}"/>
              </a:ext>
            </a:extLst>
          </p:cNvPr>
          <p:cNvSpPr txBox="1"/>
          <p:nvPr/>
        </p:nvSpPr>
        <p:spPr>
          <a:xfrm>
            <a:off x="7673097" y="1812496"/>
            <a:ext cx="839276" cy="400110"/>
          </a:xfrm>
          <a:prstGeom prst="rect">
            <a:avLst/>
          </a:prstGeom>
          <a:noFill/>
        </p:spPr>
        <p:txBody>
          <a:bodyPr wrap="square" rtlCol="0">
            <a:spAutoFit/>
          </a:bodyPr>
          <a:lstStyle/>
          <a:p>
            <a:pPr algn="ctr"/>
            <a:r>
              <a:rPr lang="en-GB" sz="1000" dirty="0"/>
              <a:t>Guided nature</a:t>
            </a:r>
          </a:p>
        </p:txBody>
      </p:sp>
      <p:sp>
        <p:nvSpPr>
          <p:cNvPr id="20" name="TextBox 19">
            <a:extLst>
              <a:ext uri="{FF2B5EF4-FFF2-40B4-BE49-F238E27FC236}">
                <a16:creationId xmlns:a16="http://schemas.microsoft.com/office/drawing/2014/main" id="{AA5353A4-F951-43A7-A95F-FA13C20FBE13}"/>
              </a:ext>
            </a:extLst>
          </p:cNvPr>
          <p:cNvSpPr txBox="1"/>
          <p:nvPr/>
        </p:nvSpPr>
        <p:spPr>
          <a:xfrm>
            <a:off x="6920910" y="1812496"/>
            <a:ext cx="945806" cy="400110"/>
          </a:xfrm>
          <a:prstGeom prst="rect">
            <a:avLst/>
          </a:prstGeom>
          <a:noFill/>
        </p:spPr>
        <p:txBody>
          <a:bodyPr wrap="square" rtlCol="0">
            <a:spAutoFit/>
          </a:bodyPr>
          <a:lstStyle/>
          <a:p>
            <a:pPr algn="ctr"/>
            <a:r>
              <a:rPr lang="en-GB" sz="1000" dirty="0"/>
              <a:t>Street food tour &amp; tasting</a:t>
            </a:r>
          </a:p>
        </p:txBody>
      </p:sp>
      <p:sp>
        <p:nvSpPr>
          <p:cNvPr id="21" name="TextBox 20">
            <a:extLst>
              <a:ext uri="{FF2B5EF4-FFF2-40B4-BE49-F238E27FC236}">
                <a16:creationId xmlns:a16="http://schemas.microsoft.com/office/drawing/2014/main" id="{8C772CE8-92B9-450E-8BD5-A895203AACE1}"/>
              </a:ext>
            </a:extLst>
          </p:cNvPr>
          <p:cNvSpPr txBox="1"/>
          <p:nvPr/>
        </p:nvSpPr>
        <p:spPr>
          <a:xfrm>
            <a:off x="4643242" y="1911468"/>
            <a:ext cx="1191946" cy="307777"/>
          </a:xfrm>
          <a:prstGeom prst="rect">
            <a:avLst/>
          </a:prstGeom>
          <a:noFill/>
        </p:spPr>
        <p:txBody>
          <a:bodyPr wrap="square" rtlCol="0">
            <a:spAutoFit/>
          </a:bodyPr>
          <a:lstStyle/>
          <a:p>
            <a:pPr algn="ctr"/>
            <a:r>
              <a:rPr lang="en-GB" sz="700" b="1" dirty="0"/>
              <a:t>Ranking (out of 24 experiences)</a:t>
            </a:r>
          </a:p>
        </p:txBody>
      </p:sp>
      <p:cxnSp>
        <p:nvCxnSpPr>
          <p:cNvPr id="22" name="Straight Connector 21">
            <a:extLst>
              <a:ext uri="{FF2B5EF4-FFF2-40B4-BE49-F238E27FC236}">
                <a16:creationId xmlns:a16="http://schemas.microsoft.com/office/drawing/2014/main" id="{7FEDDE9A-E1EA-48D3-B69B-6D0398E43F06}"/>
              </a:ext>
            </a:extLst>
          </p:cNvPr>
          <p:cNvCxnSpPr>
            <a:cxnSpLocks/>
          </p:cNvCxnSpPr>
          <p:nvPr/>
        </p:nvCxnSpPr>
        <p:spPr>
          <a:xfrm flipH="1">
            <a:off x="4622808" y="1723324"/>
            <a:ext cx="3998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506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83615" y="677921"/>
            <a:ext cx="9432280" cy="523220"/>
          </a:xfrm>
          <a:prstGeom prst="rect">
            <a:avLst/>
          </a:prstGeom>
        </p:spPr>
        <p:txBody>
          <a:bodyPr wrap="square">
            <a:spAutoFit/>
          </a:bodyPr>
          <a:lstStyle/>
          <a:p>
            <a:r>
              <a:rPr lang="en-GB" sz="1400" b="1" dirty="0">
                <a:solidFill>
                  <a:schemeClr val="accent5"/>
                </a:solidFill>
              </a:rPr>
              <a:t>Have the highest levels of interest to do in England across the majority of inbound markets / domestic market.  Well understood, mature experiences which are also most likely to have already been done on holiday before. </a:t>
            </a:r>
          </a:p>
        </p:txBody>
      </p:sp>
      <p:sp>
        <p:nvSpPr>
          <p:cNvPr id="43" name="Rectangle 42">
            <a:extLst>
              <a:ext uri="{FF2B5EF4-FFF2-40B4-BE49-F238E27FC236}">
                <a16:creationId xmlns:a16="http://schemas.microsoft.com/office/drawing/2014/main" id="{2485B06A-D520-4AA0-87DF-72A23B9198AA}"/>
              </a:ext>
            </a:extLst>
          </p:cNvPr>
          <p:cNvSpPr/>
          <p:nvPr/>
        </p:nvSpPr>
        <p:spPr>
          <a:xfrm>
            <a:off x="5067074" y="5482383"/>
            <a:ext cx="3294492" cy="246221"/>
          </a:xfrm>
          <a:prstGeom prst="rect">
            <a:avLst/>
          </a:prstGeom>
        </p:spPr>
        <p:txBody>
          <a:bodyPr wrap="none">
            <a:spAutoFit/>
          </a:bodyPr>
          <a:lstStyle/>
          <a:p>
            <a:pPr algn="ctr" fontAlgn="b"/>
            <a:r>
              <a:rPr lang="en-GB" sz="1000" dirty="0">
                <a:solidFill>
                  <a:srgbClr val="000000"/>
                </a:solidFill>
                <a:latin typeface="Calibri" panose="020F0502020204030204" pitchFamily="34" charset="0"/>
              </a:rPr>
              <a:t>Indicates where ranking is lower (+4 from inbound markets)</a:t>
            </a:r>
          </a:p>
        </p:txBody>
      </p:sp>
      <p:sp>
        <p:nvSpPr>
          <p:cNvPr id="44" name="Rectangle 43">
            <a:extLst>
              <a:ext uri="{FF2B5EF4-FFF2-40B4-BE49-F238E27FC236}">
                <a16:creationId xmlns:a16="http://schemas.microsoft.com/office/drawing/2014/main" id="{9B4F7F56-9753-4C03-AD9E-283347CE1465}"/>
              </a:ext>
            </a:extLst>
          </p:cNvPr>
          <p:cNvSpPr/>
          <p:nvPr/>
        </p:nvSpPr>
        <p:spPr>
          <a:xfrm>
            <a:off x="4784882" y="5500342"/>
            <a:ext cx="329817" cy="190778"/>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BE138FA-054F-4CCA-9B07-F6B712A6C5C4}"/>
              </a:ext>
            </a:extLst>
          </p:cNvPr>
          <p:cNvSpPr txBox="1"/>
          <p:nvPr/>
        </p:nvSpPr>
        <p:spPr>
          <a:xfrm>
            <a:off x="4549257" y="1458810"/>
            <a:ext cx="4281234" cy="276999"/>
          </a:xfrm>
          <a:prstGeom prst="rect">
            <a:avLst/>
          </a:prstGeom>
          <a:noFill/>
        </p:spPr>
        <p:txBody>
          <a:bodyPr wrap="square" rtlCol="0">
            <a:spAutoFit/>
          </a:bodyPr>
          <a:lstStyle/>
          <a:p>
            <a:r>
              <a:rPr lang="en-GB" sz="1200" b="1" dirty="0"/>
              <a:t>ENGLAND APPEAL: Rank Interest / Participation of Experiences</a:t>
            </a:r>
          </a:p>
        </p:txBody>
      </p:sp>
      <p:sp>
        <p:nvSpPr>
          <p:cNvPr id="53" name="Rectangle 52">
            <a:extLst>
              <a:ext uri="{FF2B5EF4-FFF2-40B4-BE49-F238E27FC236}">
                <a16:creationId xmlns:a16="http://schemas.microsoft.com/office/drawing/2014/main" id="{2534766D-1712-4AC3-8EEB-D2581000AFAC}"/>
              </a:ext>
            </a:extLst>
          </p:cNvPr>
          <p:cNvSpPr/>
          <p:nvPr/>
        </p:nvSpPr>
        <p:spPr>
          <a:xfrm>
            <a:off x="776683" y="3840784"/>
            <a:ext cx="3380738" cy="2325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AB7C23B-E704-4FD0-84C3-958DCC9835F8}"/>
              </a:ext>
            </a:extLst>
          </p:cNvPr>
          <p:cNvSpPr txBox="1"/>
          <p:nvPr/>
        </p:nvSpPr>
        <p:spPr>
          <a:xfrm>
            <a:off x="822462" y="3895381"/>
            <a:ext cx="3327034" cy="2780248"/>
          </a:xfrm>
          <a:prstGeom prst="rect">
            <a:avLst/>
          </a:prstGeom>
          <a:noFill/>
        </p:spPr>
        <p:txBody>
          <a:bodyPr wrap="square" rtlCol="0">
            <a:spAutoFit/>
          </a:bodyPr>
          <a:lstStyle/>
          <a:p>
            <a:r>
              <a:rPr lang="en-GB" sz="1050" b="1" i="1" dirty="0"/>
              <a:t>A reminder of the experience definitions:</a:t>
            </a:r>
          </a:p>
          <a:p>
            <a:pPr>
              <a:lnSpc>
                <a:spcPts val="800"/>
              </a:lnSpc>
            </a:pPr>
            <a:endParaRPr lang="en-GB" sz="1050" dirty="0"/>
          </a:p>
          <a:p>
            <a:r>
              <a:rPr lang="en-GB" sz="1050" b="1" i="1" dirty="0">
                <a:solidFill>
                  <a:schemeClr val="accent5"/>
                </a:solidFill>
              </a:rPr>
              <a:t>LIFE ‘BEHIND THE SCENES </a:t>
            </a:r>
            <a:r>
              <a:rPr lang="en-GB" sz="1050" i="1" dirty="0"/>
              <a:t>- exclusive or unique access to a historic building</a:t>
            </a:r>
          </a:p>
          <a:p>
            <a:endParaRPr lang="en-GB" sz="1050" dirty="0"/>
          </a:p>
          <a:p>
            <a:r>
              <a:rPr lang="en-GB" sz="1050" b="1" dirty="0">
                <a:solidFill>
                  <a:schemeClr val="accent5"/>
                </a:solidFill>
              </a:rPr>
              <a:t>DISTILLERY OR BREWERY EXPERIENCE </a:t>
            </a:r>
            <a:r>
              <a:rPr lang="en-GB" sz="1050" i="1" dirty="0"/>
              <a:t>– discover the beer-making or gin-distilling process and taste it too</a:t>
            </a:r>
          </a:p>
          <a:p>
            <a:endParaRPr lang="en-GB" sz="1050" dirty="0"/>
          </a:p>
          <a:p>
            <a:r>
              <a:rPr lang="en-GB" sz="1050" b="1" dirty="0">
                <a:solidFill>
                  <a:schemeClr val="accent5"/>
                </a:solidFill>
              </a:rPr>
              <a:t>STREET FOOD TOUR &amp; TASTING </a:t>
            </a:r>
            <a:r>
              <a:rPr lang="en-GB" sz="1050" i="1" dirty="0"/>
              <a:t>– with a food expert to guide you </a:t>
            </a:r>
          </a:p>
          <a:p>
            <a:pPr marL="93663" indent="-93663">
              <a:buFont typeface="Arial" panose="020B0604020202020204" pitchFamily="34" charset="0"/>
              <a:buChar char="•"/>
            </a:pPr>
            <a:endParaRPr lang="en-GB" sz="1050" dirty="0"/>
          </a:p>
          <a:p>
            <a:r>
              <a:rPr lang="en-GB" sz="1050" b="1" dirty="0">
                <a:solidFill>
                  <a:schemeClr val="accent5"/>
                </a:solidFill>
                <a:ea typeface="Calibri" panose="020F0502020204030204" pitchFamily="34" charset="0"/>
                <a:cs typeface="Times New Roman" panose="02020603050405020304" pitchFamily="18" charset="0"/>
              </a:rPr>
              <a:t>GUIDED NATURE EXPERIENCE </a:t>
            </a:r>
            <a:r>
              <a:rPr lang="en-GB" sz="1050" i="1" dirty="0">
                <a:ea typeface="Calibri" panose="020F0502020204030204" pitchFamily="34" charset="0"/>
                <a:cs typeface="Times New Roman" panose="02020603050405020304" pitchFamily="18" charset="0"/>
              </a:rPr>
              <a:t>– </a:t>
            </a:r>
            <a:r>
              <a:rPr lang="en-GB" sz="1050" i="1" dirty="0"/>
              <a:t>go bird watching or observe wildlife in their natural habitat</a:t>
            </a:r>
          </a:p>
          <a:p>
            <a:endParaRPr lang="en-GB" sz="1050" i="1" dirty="0"/>
          </a:p>
          <a:p>
            <a:endParaRPr lang="en-GB" sz="1050" i="1" dirty="0"/>
          </a:p>
          <a:p>
            <a:endParaRPr lang="en-GB" sz="1050" i="1" dirty="0"/>
          </a:p>
          <a:p>
            <a:endParaRPr lang="en-GB" sz="1050" dirty="0"/>
          </a:p>
        </p:txBody>
      </p:sp>
      <p:graphicFrame>
        <p:nvGraphicFramePr>
          <p:cNvPr id="9" name="Table 8">
            <a:extLst>
              <a:ext uri="{FF2B5EF4-FFF2-40B4-BE49-F238E27FC236}">
                <a16:creationId xmlns:a16="http://schemas.microsoft.com/office/drawing/2014/main" id="{461D19E7-C871-4D4F-B629-C2CF68B83144}"/>
              </a:ext>
            </a:extLst>
          </p:cNvPr>
          <p:cNvGraphicFramePr>
            <a:graphicFrameLocks noGrp="1"/>
          </p:cNvGraphicFramePr>
          <p:nvPr>
            <p:extLst>
              <p:ext uri="{D42A27DB-BD31-4B8C-83A1-F6EECF244321}">
                <p14:modId xmlns:p14="http://schemas.microsoft.com/office/powerpoint/2010/main" val="1067503922"/>
              </p:ext>
            </p:extLst>
          </p:nvPr>
        </p:nvGraphicFramePr>
        <p:xfrm>
          <a:off x="776683" y="1495799"/>
          <a:ext cx="3372813" cy="2265346"/>
        </p:xfrm>
        <a:graphic>
          <a:graphicData uri="http://schemas.openxmlformats.org/drawingml/2006/table">
            <a:tbl>
              <a:tblPr firstRow="1" bandRow="1">
                <a:tableStyleId>{5C22544A-7EE6-4342-B048-85BDC9FD1C3A}</a:tableStyleId>
              </a:tblPr>
              <a:tblGrid>
                <a:gridCol w="1733006">
                  <a:extLst>
                    <a:ext uri="{9D8B030D-6E8A-4147-A177-3AD203B41FA5}">
                      <a16:colId xmlns:a16="http://schemas.microsoft.com/office/drawing/2014/main" val="1020794326"/>
                    </a:ext>
                  </a:extLst>
                </a:gridCol>
                <a:gridCol w="1639807">
                  <a:extLst>
                    <a:ext uri="{9D8B030D-6E8A-4147-A177-3AD203B41FA5}">
                      <a16:colId xmlns:a16="http://schemas.microsoft.com/office/drawing/2014/main" val="1660451495"/>
                    </a:ext>
                  </a:extLst>
                </a:gridCol>
              </a:tblGrid>
              <a:tr h="284146">
                <a:tc gridSpan="2">
                  <a:txBody>
                    <a:bodyPr/>
                    <a:lstStyle/>
                    <a:p>
                      <a:pPr algn="r"/>
                      <a:endParaRPr lang="en-GB" sz="1000" dirty="0"/>
                    </a:p>
                  </a:txBody>
                  <a:tcPr/>
                </a:tc>
                <a:tc hMerge="1">
                  <a:txBody>
                    <a:bodyPr/>
                    <a:lstStyle/>
                    <a:p>
                      <a:endParaRPr lang="en-GB" sz="1000" dirty="0"/>
                    </a:p>
                  </a:txBody>
                  <a:tcPr/>
                </a:tc>
                <a:extLst>
                  <a:ext uri="{0D108BD9-81ED-4DB2-BD59-A6C34878D82A}">
                    <a16:rowId xmlns:a16="http://schemas.microsoft.com/office/drawing/2014/main" val="2682598610"/>
                  </a:ext>
                </a:extLst>
              </a:tr>
              <a:tr h="396240">
                <a:tc>
                  <a:txBody>
                    <a:bodyPr/>
                    <a:lstStyle/>
                    <a:p>
                      <a:pPr algn="r"/>
                      <a:r>
                        <a:rPr lang="en-GB" sz="1000" dirty="0"/>
                        <a:t>England Appeal</a:t>
                      </a:r>
                    </a:p>
                  </a:txBody>
                  <a:tcPr anchor="ctr"/>
                </a:tc>
                <a:tc>
                  <a:txBody>
                    <a:bodyPr/>
                    <a:lstStyle/>
                    <a:p>
                      <a:endParaRPr lang="en-GB" sz="1000" dirty="0"/>
                    </a:p>
                  </a:txBody>
                  <a:tcPr/>
                </a:tc>
                <a:extLst>
                  <a:ext uri="{0D108BD9-81ED-4DB2-BD59-A6C34878D82A}">
                    <a16:rowId xmlns:a16="http://schemas.microsoft.com/office/drawing/2014/main" val="1485620673"/>
                  </a:ext>
                </a:extLst>
              </a:tr>
              <a:tr h="396240">
                <a:tc>
                  <a:txBody>
                    <a:bodyPr/>
                    <a:lstStyle/>
                    <a:p>
                      <a:pPr algn="r"/>
                      <a:r>
                        <a:rPr lang="en-GB" sz="1000" dirty="0"/>
                        <a:t>Experience Maturity</a:t>
                      </a:r>
                    </a:p>
                  </a:txBody>
                  <a:tcPr anchor="ctr"/>
                </a:tc>
                <a:tc>
                  <a:txBody>
                    <a:bodyPr/>
                    <a:lstStyle/>
                    <a:p>
                      <a:endParaRPr lang="en-GB" sz="1000" dirty="0"/>
                    </a:p>
                  </a:txBody>
                  <a:tcPr/>
                </a:tc>
                <a:extLst>
                  <a:ext uri="{0D108BD9-81ED-4DB2-BD59-A6C34878D82A}">
                    <a16:rowId xmlns:a16="http://schemas.microsoft.com/office/drawing/2014/main" val="1551786490"/>
                  </a:ext>
                </a:extLst>
              </a:tr>
              <a:tr h="396240">
                <a:tc>
                  <a:txBody>
                    <a:bodyPr/>
                    <a:lstStyle/>
                    <a:p>
                      <a:pPr algn="r"/>
                      <a:r>
                        <a:rPr lang="en-GB" sz="1000" dirty="0"/>
                        <a:t>Influence on destination decision</a:t>
                      </a:r>
                    </a:p>
                  </a:txBody>
                  <a:tcPr anchor="ctr"/>
                </a:tc>
                <a:tc>
                  <a:txBody>
                    <a:bodyPr/>
                    <a:lstStyle/>
                    <a:p>
                      <a:endParaRPr lang="en-GB" sz="1000" dirty="0"/>
                    </a:p>
                  </a:txBody>
                  <a:tcPr/>
                </a:tc>
                <a:extLst>
                  <a:ext uri="{0D108BD9-81ED-4DB2-BD59-A6C34878D82A}">
                    <a16:rowId xmlns:a16="http://schemas.microsoft.com/office/drawing/2014/main" val="914356126"/>
                  </a:ext>
                </a:extLst>
              </a:tr>
              <a:tr h="396240">
                <a:tc>
                  <a:txBody>
                    <a:bodyPr/>
                    <a:lstStyle/>
                    <a:p>
                      <a:pPr algn="r"/>
                      <a:r>
                        <a:rPr lang="en-GB" sz="1000" dirty="0"/>
                        <a:t>Authentic / Unique</a:t>
                      </a:r>
                    </a:p>
                  </a:txBody>
                  <a:tcPr anchor="ctr"/>
                </a:tc>
                <a:tc>
                  <a:txBody>
                    <a:bodyPr/>
                    <a:lstStyle/>
                    <a:p>
                      <a:endParaRPr lang="en-GB" sz="1000" dirty="0"/>
                    </a:p>
                  </a:txBody>
                  <a:tcPr/>
                </a:tc>
                <a:extLst>
                  <a:ext uri="{0D108BD9-81ED-4DB2-BD59-A6C34878D82A}">
                    <a16:rowId xmlns:a16="http://schemas.microsoft.com/office/drawing/2014/main" val="3486198342"/>
                  </a:ext>
                </a:extLst>
              </a:tr>
              <a:tr h="396240">
                <a:tc>
                  <a:txBody>
                    <a:bodyPr/>
                    <a:lstStyle/>
                    <a:p>
                      <a:pPr algn="r"/>
                      <a:r>
                        <a:rPr lang="en-GB" sz="1000" dirty="0"/>
                        <a:t>Culture / History</a:t>
                      </a:r>
                    </a:p>
                  </a:txBody>
                  <a:tcPr anchor="ctr"/>
                </a:tc>
                <a:tc>
                  <a:txBody>
                    <a:bodyPr/>
                    <a:lstStyle/>
                    <a:p>
                      <a:endParaRPr lang="en-GB" sz="1000" dirty="0"/>
                    </a:p>
                  </a:txBody>
                  <a:tcPr/>
                </a:tc>
                <a:extLst>
                  <a:ext uri="{0D108BD9-81ED-4DB2-BD59-A6C34878D82A}">
                    <a16:rowId xmlns:a16="http://schemas.microsoft.com/office/drawing/2014/main" val="879818500"/>
                  </a:ext>
                </a:extLst>
              </a:tr>
            </a:tbl>
          </a:graphicData>
        </a:graphic>
      </p:graphicFrame>
      <p:sp>
        <p:nvSpPr>
          <p:cNvPr id="76" name="Rectangle 75">
            <a:extLst>
              <a:ext uri="{FF2B5EF4-FFF2-40B4-BE49-F238E27FC236}">
                <a16:creationId xmlns:a16="http://schemas.microsoft.com/office/drawing/2014/main" id="{A8A25FBC-4404-456F-91D7-2701E8522246}"/>
              </a:ext>
            </a:extLst>
          </p:cNvPr>
          <p:cNvSpPr/>
          <p:nvPr/>
        </p:nvSpPr>
        <p:spPr>
          <a:xfrm>
            <a:off x="2477692" y="1480205"/>
            <a:ext cx="1671804" cy="276999"/>
          </a:xfrm>
          <a:prstGeom prst="rect">
            <a:avLst/>
          </a:prstGeom>
        </p:spPr>
        <p:txBody>
          <a:bodyPr wrap="none">
            <a:spAutoFit/>
          </a:bodyPr>
          <a:lstStyle/>
          <a:p>
            <a:r>
              <a:rPr lang="en-GB" sz="1200" dirty="0">
                <a:solidFill>
                  <a:schemeClr val="bg2"/>
                </a:solidFill>
              </a:rPr>
              <a:t>Star rating – low to high</a:t>
            </a:r>
          </a:p>
        </p:txBody>
      </p:sp>
      <p:sp>
        <p:nvSpPr>
          <p:cNvPr id="15" name="Star: 5 Points 14">
            <a:extLst>
              <a:ext uri="{FF2B5EF4-FFF2-40B4-BE49-F238E27FC236}">
                <a16:creationId xmlns:a16="http://schemas.microsoft.com/office/drawing/2014/main" id="{3AB19894-C4F9-4BB7-9A95-8A20CA9B79F7}"/>
              </a:ext>
            </a:extLst>
          </p:cNvPr>
          <p:cNvSpPr/>
          <p:nvPr/>
        </p:nvSpPr>
        <p:spPr>
          <a:xfrm>
            <a:off x="2558468"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C8346C98-D6D4-4F58-9930-33BF8A3C410A}"/>
              </a:ext>
            </a:extLst>
          </p:cNvPr>
          <p:cNvSpPr/>
          <p:nvPr/>
        </p:nvSpPr>
        <p:spPr>
          <a:xfrm>
            <a:off x="2874537"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2A5D285F-2ACD-4F8F-820A-C013E3A90A66}"/>
              </a:ext>
            </a:extLst>
          </p:cNvPr>
          <p:cNvSpPr/>
          <p:nvPr/>
        </p:nvSpPr>
        <p:spPr>
          <a:xfrm>
            <a:off x="3190606"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Star: 5 Points 78">
            <a:extLst>
              <a:ext uri="{FF2B5EF4-FFF2-40B4-BE49-F238E27FC236}">
                <a16:creationId xmlns:a16="http://schemas.microsoft.com/office/drawing/2014/main" id="{D3DA9036-E1C3-487A-B7C9-A3515042D79B}"/>
              </a:ext>
            </a:extLst>
          </p:cNvPr>
          <p:cNvSpPr/>
          <p:nvPr/>
        </p:nvSpPr>
        <p:spPr>
          <a:xfrm>
            <a:off x="3506675"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Star: 5 Points 79">
            <a:extLst>
              <a:ext uri="{FF2B5EF4-FFF2-40B4-BE49-F238E27FC236}">
                <a16:creationId xmlns:a16="http://schemas.microsoft.com/office/drawing/2014/main" id="{0488FDFE-5A03-40F9-8383-D3A5A5D33CB5}"/>
              </a:ext>
            </a:extLst>
          </p:cNvPr>
          <p:cNvSpPr/>
          <p:nvPr/>
        </p:nvSpPr>
        <p:spPr>
          <a:xfrm>
            <a:off x="3822744"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Star: 5 Points 80">
            <a:extLst>
              <a:ext uri="{FF2B5EF4-FFF2-40B4-BE49-F238E27FC236}">
                <a16:creationId xmlns:a16="http://schemas.microsoft.com/office/drawing/2014/main" id="{3EF0701F-76D4-4FC5-A756-0883394D2A8E}"/>
              </a:ext>
            </a:extLst>
          </p:cNvPr>
          <p:cNvSpPr/>
          <p:nvPr/>
        </p:nvSpPr>
        <p:spPr>
          <a:xfrm>
            <a:off x="2558468"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tar: 5 Points 81">
            <a:extLst>
              <a:ext uri="{FF2B5EF4-FFF2-40B4-BE49-F238E27FC236}">
                <a16:creationId xmlns:a16="http://schemas.microsoft.com/office/drawing/2014/main" id="{00DDF2AF-6BFB-451A-BADE-F0859B3F1177}"/>
              </a:ext>
            </a:extLst>
          </p:cNvPr>
          <p:cNvSpPr/>
          <p:nvPr/>
        </p:nvSpPr>
        <p:spPr>
          <a:xfrm>
            <a:off x="2874537"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tar: 5 Points 82">
            <a:extLst>
              <a:ext uri="{FF2B5EF4-FFF2-40B4-BE49-F238E27FC236}">
                <a16:creationId xmlns:a16="http://schemas.microsoft.com/office/drawing/2014/main" id="{40610597-08A4-4741-9E92-70BCB4D35726}"/>
              </a:ext>
            </a:extLst>
          </p:cNvPr>
          <p:cNvSpPr/>
          <p:nvPr/>
        </p:nvSpPr>
        <p:spPr>
          <a:xfrm>
            <a:off x="3190606"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Star: 5 Points 83">
            <a:extLst>
              <a:ext uri="{FF2B5EF4-FFF2-40B4-BE49-F238E27FC236}">
                <a16:creationId xmlns:a16="http://schemas.microsoft.com/office/drawing/2014/main" id="{9966541B-4C6E-4601-A468-1A9F02031C58}"/>
              </a:ext>
            </a:extLst>
          </p:cNvPr>
          <p:cNvSpPr/>
          <p:nvPr/>
        </p:nvSpPr>
        <p:spPr>
          <a:xfrm>
            <a:off x="3506675"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tar: 5 Points 84">
            <a:extLst>
              <a:ext uri="{FF2B5EF4-FFF2-40B4-BE49-F238E27FC236}">
                <a16:creationId xmlns:a16="http://schemas.microsoft.com/office/drawing/2014/main" id="{3425FD35-770D-47BD-BA7F-81396C2DD2F7}"/>
              </a:ext>
            </a:extLst>
          </p:cNvPr>
          <p:cNvSpPr/>
          <p:nvPr/>
        </p:nvSpPr>
        <p:spPr>
          <a:xfrm>
            <a:off x="3822744"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Star: 5 Points 85">
            <a:extLst>
              <a:ext uri="{FF2B5EF4-FFF2-40B4-BE49-F238E27FC236}">
                <a16:creationId xmlns:a16="http://schemas.microsoft.com/office/drawing/2014/main" id="{4373EC54-98EA-4801-881B-EC9A771163FC}"/>
              </a:ext>
            </a:extLst>
          </p:cNvPr>
          <p:cNvSpPr/>
          <p:nvPr/>
        </p:nvSpPr>
        <p:spPr>
          <a:xfrm>
            <a:off x="2545024" y="2639771"/>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tar: 5 Points 86">
            <a:extLst>
              <a:ext uri="{FF2B5EF4-FFF2-40B4-BE49-F238E27FC236}">
                <a16:creationId xmlns:a16="http://schemas.microsoft.com/office/drawing/2014/main" id="{1F10232D-F922-43BE-8EE3-442F914AAE72}"/>
              </a:ext>
            </a:extLst>
          </p:cNvPr>
          <p:cNvSpPr/>
          <p:nvPr/>
        </p:nvSpPr>
        <p:spPr>
          <a:xfrm>
            <a:off x="2861093"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Star: 5 Points 87">
            <a:extLst>
              <a:ext uri="{FF2B5EF4-FFF2-40B4-BE49-F238E27FC236}">
                <a16:creationId xmlns:a16="http://schemas.microsoft.com/office/drawing/2014/main" id="{68D136A6-0138-4724-BBEC-7977808E4147}"/>
              </a:ext>
            </a:extLst>
          </p:cNvPr>
          <p:cNvSpPr/>
          <p:nvPr/>
        </p:nvSpPr>
        <p:spPr>
          <a:xfrm>
            <a:off x="3177162"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Star: 5 Points 88">
            <a:extLst>
              <a:ext uri="{FF2B5EF4-FFF2-40B4-BE49-F238E27FC236}">
                <a16:creationId xmlns:a16="http://schemas.microsoft.com/office/drawing/2014/main" id="{44CBFFA4-CD41-4DC8-B2C0-032EA32B865E}"/>
              </a:ext>
            </a:extLst>
          </p:cNvPr>
          <p:cNvSpPr/>
          <p:nvPr/>
        </p:nvSpPr>
        <p:spPr>
          <a:xfrm>
            <a:off x="3493231"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Star: 5 Points 89">
            <a:extLst>
              <a:ext uri="{FF2B5EF4-FFF2-40B4-BE49-F238E27FC236}">
                <a16:creationId xmlns:a16="http://schemas.microsoft.com/office/drawing/2014/main" id="{89125C15-0A13-456C-B2EC-0970166DC31B}"/>
              </a:ext>
            </a:extLst>
          </p:cNvPr>
          <p:cNvSpPr/>
          <p:nvPr/>
        </p:nvSpPr>
        <p:spPr>
          <a:xfrm>
            <a:off x="3809300"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Star: 5 Points 90">
            <a:extLst>
              <a:ext uri="{FF2B5EF4-FFF2-40B4-BE49-F238E27FC236}">
                <a16:creationId xmlns:a16="http://schemas.microsoft.com/office/drawing/2014/main" id="{05DD2A36-1D55-4AA0-B748-E89655A828EC}"/>
              </a:ext>
            </a:extLst>
          </p:cNvPr>
          <p:cNvSpPr/>
          <p:nvPr/>
        </p:nvSpPr>
        <p:spPr>
          <a:xfrm>
            <a:off x="2553100"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Star: 5 Points 91">
            <a:extLst>
              <a:ext uri="{FF2B5EF4-FFF2-40B4-BE49-F238E27FC236}">
                <a16:creationId xmlns:a16="http://schemas.microsoft.com/office/drawing/2014/main" id="{FB575810-5C45-4303-9DB1-9D1AEAE9393C}"/>
              </a:ext>
            </a:extLst>
          </p:cNvPr>
          <p:cNvSpPr/>
          <p:nvPr/>
        </p:nvSpPr>
        <p:spPr>
          <a:xfrm>
            <a:off x="2869169"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tar: 5 Points 92">
            <a:extLst>
              <a:ext uri="{FF2B5EF4-FFF2-40B4-BE49-F238E27FC236}">
                <a16:creationId xmlns:a16="http://schemas.microsoft.com/office/drawing/2014/main" id="{5CBD81BE-A436-41B7-9DF6-B91DD8382C30}"/>
              </a:ext>
            </a:extLst>
          </p:cNvPr>
          <p:cNvSpPr/>
          <p:nvPr/>
        </p:nvSpPr>
        <p:spPr>
          <a:xfrm>
            <a:off x="3185238"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Star: 5 Points 93">
            <a:extLst>
              <a:ext uri="{FF2B5EF4-FFF2-40B4-BE49-F238E27FC236}">
                <a16:creationId xmlns:a16="http://schemas.microsoft.com/office/drawing/2014/main" id="{8F5EC011-BEE3-4408-9A12-28737A95F137}"/>
              </a:ext>
            </a:extLst>
          </p:cNvPr>
          <p:cNvSpPr/>
          <p:nvPr/>
        </p:nvSpPr>
        <p:spPr>
          <a:xfrm>
            <a:off x="3501307"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Star: 5 Points 94">
            <a:extLst>
              <a:ext uri="{FF2B5EF4-FFF2-40B4-BE49-F238E27FC236}">
                <a16:creationId xmlns:a16="http://schemas.microsoft.com/office/drawing/2014/main" id="{D659EF75-67DD-4445-91C0-6C2618646AF0}"/>
              </a:ext>
            </a:extLst>
          </p:cNvPr>
          <p:cNvSpPr/>
          <p:nvPr/>
        </p:nvSpPr>
        <p:spPr>
          <a:xfrm>
            <a:off x="3817376"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Star: 5 Points 95">
            <a:extLst>
              <a:ext uri="{FF2B5EF4-FFF2-40B4-BE49-F238E27FC236}">
                <a16:creationId xmlns:a16="http://schemas.microsoft.com/office/drawing/2014/main" id="{7E92C6A3-F015-45BE-9A87-FD45D8A2CE8A}"/>
              </a:ext>
            </a:extLst>
          </p:cNvPr>
          <p:cNvSpPr/>
          <p:nvPr/>
        </p:nvSpPr>
        <p:spPr>
          <a:xfrm>
            <a:off x="2551388"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tar: 5 Points 96">
            <a:extLst>
              <a:ext uri="{FF2B5EF4-FFF2-40B4-BE49-F238E27FC236}">
                <a16:creationId xmlns:a16="http://schemas.microsoft.com/office/drawing/2014/main" id="{0C9BAF63-454E-42B9-8997-F120405E9866}"/>
              </a:ext>
            </a:extLst>
          </p:cNvPr>
          <p:cNvSpPr/>
          <p:nvPr/>
        </p:nvSpPr>
        <p:spPr>
          <a:xfrm>
            <a:off x="2867457"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Star: 5 Points 97">
            <a:extLst>
              <a:ext uri="{FF2B5EF4-FFF2-40B4-BE49-F238E27FC236}">
                <a16:creationId xmlns:a16="http://schemas.microsoft.com/office/drawing/2014/main" id="{DA141FCD-984A-4E32-91C5-5C24C74B47EA}"/>
              </a:ext>
            </a:extLst>
          </p:cNvPr>
          <p:cNvSpPr/>
          <p:nvPr/>
        </p:nvSpPr>
        <p:spPr>
          <a:xfrm>
            <a:off x="3183526"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Star: 5 Points 98">
            <a:extLst>
              <a:ext uri="{FF2B5EF4-FFF2-40B4-BE49-F238E27FC236}">
                <a16:creationId xmlns:a16="http://schemas.microsoft.com/office/drawing/2014/main" id="{4CD78919-2BDF-40F0-8C66-99DDD8717168}"/>
              </a:ext>
            </a:extLst>
          </p:cNvPr>
          <p:cNvSpPr/>
          <p:nvPr/>
        </p:nvSpPr>
        <p:spPr>
          <a:xfrm>
            <a:off x="3499595"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Star: 5 Points 99">
            <a:extLst>
              <a:ext uri="{FF2B5EF4-FFF2-40B4-BE49-F238E27FC236}">
                <a16:creationId xmlns:a16="http://schemas.microsoft.com/office/drawing/2014/main" id="{C0E1A459-DCF4-4BDC-8FE0-B3285EB0C440}"/>
              </a:ext>
            </a:extLst>
          </p:cNvPr>
          <p:cNvSpPr/>
          <p:nvPr/>
        </p:nvSpPr>
        <p:spPr>
          <a:xfrm>
            <a:off x="3815664"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992CB931-1258-4B4A-8AFB-98A59D325937}"/>
              </a:ext>
            </a:extLst>
          </p:cNvPr>
          <p:cNvSpPr/>
          <p:nvPr/>
        </p:nvSpPr>
        <p:spPr>
          <a:xfrm>
            <a:off x="838468" y="1875770"/>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102" name="Oval 101">
            <a:extLst>
              <a:ext uri="{FF2B5EF4-FFF2-40B4-BE49-F238E27FC236}">
                <a16:creationId xmlns:a16="http://schemas.microsoft.com/office/drawing/2014/main" id="{7BB80919-9387-4765-88D3-4F808B2E1A28}"/>
              </a:ext>
            </a:extLst>
          </p:cNvPr>
          <p:cNvSpPr/>
          <p:nvPr/>
        </p:nvSpPr>
        <p:spPr>
          <a:xfrm>
            <a:off x="838468" y="226988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103" name="Oval 102">
            <a:extLst>
              <a:ext uri="{FF2B5EF4-FFF2-40B4-BE49-F238E27FC236}">
                <a16:creationId xmlns:a16="http://schemas.microsoft.com/office/drawing/2014/main" id="{7CF3B0C7-A3B9-4BB9-B032-D8B9C09CE433}"/>
              </a:ext>
            </a:extLst>
          </p:cNvPr>
          <p:cNvSpPr/>
          <p:nvPr/>
        </p:nvSpPr>
        <p:spPr>
          <a:xfrm>
            <a:off x="838468" y="2647856"/>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sp>
        <p:nvSpPr>
          <p:cNvPr id="104" name="Oval 103">
            <a:extLst>
              <a:ext uri="{FF2B5EF4-FFF2-40B4-BE49-F238E27FC236}">
                <a16:creationId xmlns:a16="http://schemas.microsoft.com/office/drawing/2014/main" id="{64FE157F-D03D-4287-948D-C6B578A0EA6C}"/>
              </a:ext>
            </a:extLst>
          </p:cNvPr>
          <p:cNvSpPr/>
          <p:nvPr/>
        </p:nvSpPr>
        <p:spPr>
          <a:xfrm>
            <a:off x="838467" y="3045625"/>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105" name="Oval 104">
            <a:extLst>
              <a:ext uri="{FF2B5EF4-FFF2-40B4-BE49-F238E27FC236}">
                <a16:creationId xmlns:a16="http://schemas.microsoft.com/office/drawing/2014/main" id="{0BC5753C-BD6C-4CA2-BDE0-881948206958}"/>
              </a:ext>
            </a:extLst>
          </p:cNvPr>
          <p:cNvSpPr/>
          <p:nvPr/>
        </p:nvSpPr>
        <p:spPr>
          <a:xfrm>
            <a:off x="838467" y="3432829"/>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106" name="Oval 105">
            <a:extLst>
              <a:ext uri="{FF2B5EF4-FFF2-40B4-BE49-F238E27FC236}">
                <a16:creationId xmlns:a16="http://schemas.microsoft.com/office/drawing/2014/main" id="{F2E1C8A2-9579-42F6-87AA-88D7B754800E}"/>
              </a:ext>
            </a:extLst>
          </p:cNvPr>
          <p:cNvSpPr/>
          <p:nvPr/>
        </p:nvSpPr>
        <p:spPr>
          <a:xfrm>
            <a:off x="4398589" y="147838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57" name="Rectangle 56">
            <a:extLst>
              <a:ext uri="{FF2B5EF4-FFF2-40B4-BE49-F238E27FC236}">
                <a16:creationId xmlns:a16="http://schemas.microsoft.com/office/drawing/2014/main" id="{5D6D6888-436D-4E5A-B893-7B8354F546E2}"/>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35137747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E4551A-E827-4FB8-894F-0E10FEC55403}"/>
              </a:ext>
            </a:extLst>
          </p:cNvPr>
          <p:cNvGraphicFramePr>
            <a:graphicFrameLocks noGrp="1"/>
          </p:cNvGraphicFramePr>
          <p:nvPr/>
        </p:nvGraphicFramePr>
        <p:xfrm>
          <a:off x="392134" y="1444869"/>
          <a:ext cx="9258013" cy="4568396"/>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212731">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355665">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2" name="Title 1">
            <a:extLst>
              <a:ext uri="{FF2B5EF4-FFF2-40B4-BE49-F238E27FC236}">
                <a16:creationId xmlns:a16="http://schemas.microsoft.com/office/drawing/2014/main" id="{13B40195-8D96-48A0-AE02-6D17C5B32DA1}"/>
              </a:ext>
            </a:extLst>
          </p:cNvPr>
          <p:cNvSpPr>
            <a:spLocks noGrp="1"/>
          </p:cNvSpPr>
          <p:nvPr>
            <p:ph type="title"/>
          </p:nvPr>
        </p:nvSpPr>
        <p:spPr>
          <a:xfrm>
            <a:off x="88388" y="-34051"/>
            <a:ext cx="9552810" cy="904000"/>
          </a:xfrm>
        </p:spPr>
        <p:txBody>
          <a:bodyPr>
            <a:normAutofit/>
          </a:bodyPr>
          <a:lstStyle/>
          <a:p>
            <a:pPr>
              <a:tabLst>
                <a:tab pos="3944938" algn="l"/>
              </a:tabLst>
            </a:pPr>
            <a:r>
              <a:rPr lang="en-GB" dirty="0"/>
              <a:t>High Interest Established Experiences – Group 1: maturity &amp; influence on holiday behaviour</a:t>
            </a:r>
          </a:p>
        </p:txBody>
      </p:sp>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28</a:t>
            </a:fld>
            <a:endParaRPr lang="en-GB"/>
          </a:p>
        </p:txBody>
      </p:sp>
      <p:graphicFrame>
        <p:nvGraphicFramePr>
          <p:cNvPr id="26" name="Chart 25">
            <a:extLst>
              <a:ext uri="{FF2B5EF4-FFF2-40B4-BE49-F238E27FC236}">
                <a16:creationId xmlns:a16="http://schemas.microsoft.com/office/drawing/2014/main" id="{C3364D5C-67D6-4F85-905C-18DFF1CD5942}"/>
              </a:ext>
            </a:extLst>
          </p:cNvPr>
          <p:cNvGraphicFramePr/>
          <p:nvPr/>
        </p:nvGraphicFramePr>
        <p:xfrm>
          <a:off x="946580" y="2325404"/>
          <a:ext cx="2266883" cy="1203649"/>
        </p:xfrm>
        <a:graphic>
          <a:graphicData uri="http://schemas.openxmlformats.org/drawingml/2006/chart">
            <c:chart xmlns:c="http://schemas.openxmlformats.org/drawingml/2006/chart" xmlns:r="http://schemas.openxmlformats.org/officeDocument/2006/relationships" r:id="rId2"/>
          </a:graphicData>
        </a:graphic>
      </p:graphicFrame>
      <p:sp>
        <p:nvSpPr>
          <p:cNvPr id="35" name="TextBox 34">
            <a:extLst>
              <a:ext uri="{FF2B5EF4-FFF2-40B4-BE49-F238E27FC236}">
                <a16:creationId xmlns:a16="http://schemas.microsoft.com/office/drawing/2014/main" id="{6EBC38DD-A18C-4D36-B60D-FFCFEDFB9C84}"/>
              </a:ext>
            </a:extLst>
          </p:cNvPr>
          <p:cNvSpPr txBox="1"/>
          <p:nvPr/>
        </p:nvSpPr>
        <p:spPr>
          <a:xfrm>
            <a:off x="1397524" y="1952027"/>
            <a:ext cx="1154085" cy="430887"/>
          </a:xfrm>
          <a:prstGeom prst="rect">
            <a:avLst/>
          </a:prstGeom>
          <a:noFill/>
        </p:spPr>
        <p:txBody>
          <a:bodyPr wrap="square" rtlCol="0">
            <a:spAutoFit/>
          </a:bodyPr>
          <a:lstStyle/>
          <a:p>
            <a:pPr algn="ctr"/>
            <a:r>
              <a:rPr lang="en-GB" sz="1100" dirty="0"/>
              <a:t>Life ‘Behind the scenes’</a:t>
            </a:r>
          </a:p>
        </p:txBody>
      </p:sp>
      <p:sp>
        <p:nvSpPr>
          <p:cNvPr id="36" name="TextBox 35">
            <a:extLst>
              <a:ext uri="{FF2B5EF4-FFF2-40B4-BE49-F238E27FC236}">
                <a16:creationId xmlns:a16="http://schemas.microsoft.com/office/drawing/2014/main" id="{CE91FE4E-2292-41D4-9EA7-6D8459FF5EA3}"/>
              </a:ext>
            </a:extLst>
          </p:cNvPr>
          <p:cNvSpPr txBox="1"/>
          <p:nvPr/>
        </p:nvSpPr>
        <p:spPr>
          <a:xfrm>
            <a:off x="3292995" y="1933538"/>
            <a:ext cx="1794673" cy="430887"/>
          </a:xfrm>
          <a:prstGeom prst="rect">
            <a:avLst/>
          </a:prstGeom>
          <a:noFill/>
        </p:spPr>
        <p:txBody>
          <a:bodyPr wrap="square" rtlCol="0">
            <a:spAutoFit/>
          </a:bodyPr>
          <a:lstStyle/>
          <a:p>
            <a:pPr algn="ctr"/>
            <a:r>
              <a:rPr lang="en-GB" sz="1100" dirty="0"/>
              <a:t>Distillery / brewery experience</a:t>
            </a:r>
          </a:p>
        </p:txBody>
      </p:sp>
      <p:sp>
        <p:nvSpPr>
          <p:cNvPr id="38" name="TextBox 37">
            <a:extLst>
              <a:ext uri="{FF2B5EF4-FFF2-40B4-BE49-F238E27FC236}">
                <a16:creationId xmlns:a16="http://schemas.microsoft.com/office/drawing/2014/main" id="{B38F5708-8F83-4141-82B5-9FBB5C319D34}"/>
              </a:ext>
            </a:extLst>
          </p:cNvPr>
          <p:cNvSpPr txBox="1"/>
          <p:nvPr/>
        </p:nvSpPr>
        <p:spPr>
          <a:xfrm>
            <a:off x="5355288" y="1896031"/>
            <a:ext cx="1300574" cy="430887"/>
          </a:xfrm>
          <a:prstGeom prst="rect">
            <a:avLst/>
          </a:prstGeom>
          <a:noFill/>
        </p:spPr>
        <p:txBody>
          <a:bodyPr wrap="square" rtlCol="0">
            <a:spAutoFit/>
          </a:bodyPr>
          <a:lstStyle/>
          <a:p>
            <a:pPr algn="ctr"/>
            <a:r>
              <a:rPr lang="en-GB" sz="1100" dirty="0"/>
              <a:t>Street Food Tour &amp; Tasting</a:t>
            </a:r>
          </a:p>
        </p:txBody>
      </p:sp>
      <p:graphicFrame>
        <p:nvGraphicFramePr>
          <p:cNvPr id="39" name="Chart 38">
            <a:extLst>
              <a:ext uri="{FF2B5EF4-FFF2-40B4-BE49-F238E27FC236}">
                <a16:creationId xmlns:a16="http://schemas.microsoft.com/office/drawing/2014/main" id="{8DE8BFA6-71D8-4C3F-81FA-5FBAF1BB0DDD}"/>
              </a:ext>
            </a:extLst>
          </p:cNvPr>
          <p:cNvGraphicFramePr/>
          <p:nvPr/>
        </p:nvGraphicFramePr>
        <p:xfrm>
          <a:off x="2755525" y="2325404"/>
          <a:ext cx="2266883" cy="1203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a:extLst>
              <a:ext uri="{FF2B5EF4-FFF2-40B4-BE49-F238E27FC236}">
                <a16:creationId xmlns:a16="http://schemas.microsoft.com/office/drawing/2014/main" id="{3448690A-D662-4E27-80FF-5C23940DE1DE}"/>
              </a:ext>
            </a:extLst>
          </p:cNvPr>
          <p:cNvGraphicFramePr/>
          <p:nvPr/>
        </p:nvGraphicFramePr>
        <p:xfrm>
          <a:off x="4982808" y="2325403"/>
          <a:ext cx="2266883" cy="1203649"/>
        </p:xfrm>
        <a:graphic>
          <a:graphicData uri="http://schemas.openxmlformats.org/drawingml/2006/chart">
            <c:chart xmlns:c="http://schemas.openxmlformats.org/drawingml/2006/chart" xmlns:r="http://schemas.openxmlformats.org/officeDocument/2006/relationships" r:id="rId4"/>
          </a:graphicData>
        </a:graphic>
      </p:graphicFrame>
      <p:sp>
        <p:nvSpPr>
          <p:cNvPr id="42" name="TextBox 41">
            <a:extLst>
              <a:ext uri="{FF2B5EF4-FFF2-40B4-BE49-F238E27FC236}">
                <a16:creationId xmlns:a16="http://schemas.microsoft.com/office/drawing/2014/main" id="{14FD0C56-2B77-494E-B888-8904D112FC8E}"/>
              </a:ext>
            </a:extLst>
          </p:cNvPr>
          <p:cNvSpPr txBox="1"/>
          <p:nvPr/>
        </p:nvSpPr>
        <p:spPr>
          <a:xfrm>
            <a:off x="729199" y="1514164"/>
            <a:ext cx="8202529" cy="461665"/>
          </a:xfrm>
          <a:prstGeom prst="rect">
            <a:avLst/>
          </a:prstGeom>
          <a:noFill/>
        </p:spPr>
        <p:txBody>
          <a:bodyPr wrap="square" rtlCol="0">
            <a:spAutoFit/>
          </a:bodyPr>
          <a:lstStyle/>
          <a:p>
            <a:r>
              <a:rPr lang="en-GB" sz="1200" b="1" dirty="0"/>
              <a:t>EXPERIENCE MATURITY: </a:t>
            </a:r>
            <a:r>
              <a:rPr lang="en-GB" sz="1200" dirty="0"/>
              <a:t>Across all markets, the UK is already an established destination for these activities, ranking high among those who have previously done / or have booked to do in the next 12 months.</a:t>
            </a:r>
          </a:p>
        </p:txBody>
      </p:sp>
      <p:sp>
        <p:nvSpPr>
          <p:cNvPr id="54" name="Rectangle 53">
            <a:extLst>
              <a:ext uri="{FF2B5EF4-FFF2-40B4-BE49-F238E27FC236}">
                <a16:creationId xmlns:a16="http://schemas.microsoft.com/office/drawing/2014/main" id="{F0016E70-58E1-4DB8-9486-5AEAA115FE72}"/>
              </a:ext>
            </a:extLst>
          </p:cNvPr>
          <p:cNvSpPr/>
          <p:nvPr/>
        </p:nvSpPr>
        <p:spPr>
          <a:xfrm>
            <a:off x="0" y="645237"/>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48653" y="644995"/>
            <a:ext cx="9432280" cy="523220"/>
          </a:xfrm>
          <a:prstGeom prst="rect">
            <a:avLst/>
          </a:prstGeom>
        </p:spPr>
        <p:txBody>
          <a:bodyPr wrap="square">
            <a:spAutoFit/>
          </a:bodyPr>
          <a:lstStyle/>
          <a:p>
            <a:r>
              <a:rPr lang="en-GB" sz="1400" b="1" dirty="0">
                <a:solidFill>
                  <a:schemeClr val="accent5"/>
                </a:solidFill>
              </a:rPr>
              <a:t>The UK is already an established destination and there is some level of understanding where to do them.  However, these experiences alone do not currently have the pulling power to drive travellers to England.</a:t>
            </a:r>
          </a:p>
        </p:txBody>
      </p:sp>
      <p:sp>
        <p:nvSpPr>
          <p:cNvPr id="59" name="TextBox 58">
            <a:extLst>
              <a:ext uri="{FF2B5EF4-FFF2-40B4-BE49-F238E27FC236}">
                <a16:creationId xmlns:a16="http://schemas.microsoft.com/office/drawing/2014/main" id="{F156EB20-AA32-44E9-8828-0438C99E0094}"/>
              </a:ext>
            </a:extLst>
          </p:cNvPr>
          <p:cNvSpPr txBox="1"/>
          <p:nvPr/>
        </p:nvSpPr>
        <p:spPr>
          <a:xfrm>
            <a:off x="7569877" y="1889527"/>
            <a:ext cx="1154085" cy="430887"/>
          </a:xfrm>
          <a:prstGeom prst="rect">
            <a:avLst/>
          </a:prstGeom>
          <a:noFill/>
        </p:spPr>
        <p:txBody>
          <a:bodyPr wrap="square" rtlCol="0">
            <a:spAutoFit/>
          </a:bodyPr>
          <a:lstStyle/>
          <a:p>
            <a:pPr algn="ctr"/>
            <a:r>
              <a:rPr lang="en-GB" sz="1100" dirty="0"/>
              <a:t>Guided Nature Experience</a:t>
            </a:r>
          </a:p>
        </p:txBody>
      </p:sp>
      <p:graphicFrame>
        <p:nvGraphicFramePr>
          <p:cNvPr id="60" name="Chart 59">
            <a:extLst>
              <a:ext uri="{FF2B5EF4-FFF2-40B4-BE49-F238E27FC236}">
                <a16:creationId xmlns:a16="http://schemas.microsoft.com/office/drawing/2014/main" id="{C846A1C7-B418-4D6D-A53A-B22E2CC6851E}"/>
              </a:ext>
            </a:extLst>
          </p:cNvPr>
          <p:cNvGraphicFramePr/>
          <p:nvPr/>
        </p:nvGraphicFramePr>
        <p:xfrm>
          <a:off x="6819818" y="2221959"/>
          <a:ext cx="2266883" cy="1464827"/>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65">
            <a:extLst>
              <a:ext uri="{FF2B5EF4-FFF2-40B4-BE49-F238E27FC236}">
                <a16:creationId xmlns:a16="http://schemas.microsoft.com/office/drawing/2014/main" id="{208D480C-4FE5-42CD-B9C3-5EB780E08234}"/>
              </a:ext>
            </a:extLst>
          </p:cNvPr>
          <p:cNvSpPr txBox="1"/>
          <p:nvPr/>
        </p:nvSpPr>
        <p:spPr>
          <a:xfrm>
            <a:off x="743962" y="3687892"/>
            <a:ext cx="8697740" cy="646331"/>
          </a:xfrm>
          <a:prstGeom prst="rect">
            <a:avLst/>
          </a:prstGeom>
          <a:noFill/>
        </p:spPr>
        <p:txBody>
          <a:bodyPr wrap="square" rtlCol="0">
            <a:spAutoFit/>
          </a:bodyPr>
          <a:lstStyle/>
          <a:p>
            <a:r>
              <a:rPr lang="en-GB" sz="1200" b="1" dirty="0"/>
              <a:t>INFLUENCE ON DESTINATION DECISION: </a:t>
            </a:r>
            <a:r>
              <a:rPr lang="en-GB" sz="1200" dirty="0"/>
              <a:t>Experiences alone don’t currently have the pulling power to drive travellers to England – they tend to be experiences that are chosen </a:t>
            </a:r>
            <a:r>
              <a:rPr lang="en-GB" sz="1200" b="1" u="sng" dirty="0"/>
              <a:t>after</a:t>
            </a:r>
            <a:r>
              <a:rPr lang="en-GB" sz="1200" dirty="0"/>
              <a:t> selecting the destination</a:t>
            </a:r>
          </a:p>
          <a:p>
            <a:endParaRPr lang="en-GB" sz="1200" dirty="0"/>
          </a:p>
        </p:txBody>
      </p:sp>
      <p:sp>
        <p:nvSpPr>
          <p:cNvPr id="45" name="Rectangle 44">
            <a:extLst>
              <a:ext uri="{FF2B5EF4-FFF2-40B4-BE49-F238E27FC236}">
                <a16:creationId xmlns:a16="http://schemas.microsoft.com/office/drawing/2014/main" id="{DDC7E51B-1FA4-49C7-8A9C-92FC02281457}"/>
              </a:ext>
            </a:extLst>
          </p:cNvPr>
          <p:cNvSpPr/>
          <p:nvPr/>
        </p:nvSpPr>
        <p:spPr>
          <a:xfrm>
            <a:off x="990076" y="6365749"/>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00E1534A-0EB5-490F-AFB5-5B99C7860B82}"/>
              </a:ext>
            </a:extLst>
          </p:cNvPr>
          <p:cNvSpPr/>
          <p:nvPr/>
        </p:nvSpPr>
        <p:spPr>
          <a:xfrm>
            <a:off x="522398" y="1549237"/>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62" name="Oval 61">
            <a:extLst>
              <a:ext uri="{FF2B5EF4-FFF2-40B4-BE49-F238E27FC236}">
                <a16:creationId xmlns:a16="http://schemas.microsoft.com/office/drawing/2014/main" id="{A08C6BC2-F9BD-4F19-92BE-C1ED2F439B00}"/>
              </a:ext>
            </a:extLst>
          </p:cNvPr>
          <p:cNvSpPr/>
          <p:nvPr/>
        </p:nvSpPr>
        <p:spPr>
          <a:xfrm>
            <a:off x="537161" y="3705310"/>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graphicFrame>
        <p:nvGraphicFramePr>
          <p:cNvPr id="80" name="Chart 79">
            <a:extLst>
              <a:ext uri="{FF2B5EF4-FFF2-40B4-BE49-F238E27FC236}">
                <a16:creationId xmlns:a16="http://schemas.microsoft.com/office/drawing/2014/main" id="{FCB0B3C1-A646-4A66-973C-0C8706C3A1F7}"/>
              </a:ext>
            </a:extLst>
          </p:cNvPr>
          <p:cNvGraphicFramePr/>
          <p:nvPr>
            <p:extLst>
              <p:ext uri="{D42A27DB-BD31-4B8C-83A1-F6EECF244321}">
                <p14:modId xmlns:p14="http://schemas.microsoft.com/office/powerpoint/2010/main" val="4139034945"/>
              </p:ext>
            </p:extLst>
          </p:nvPr>
        </p:nvGraphicFramePr>
        <p:xfrm>
          <a:off x="2115067" y="4165113"/>
          <a:ext cx="7790933" cy="1991086"/>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a:extLst>
              <a:ext uri="{FF2B5EF4-FFF2-40B4-BE49-F238E27FC236}">
                <a16:creationId xmlns:a16="http://schemas.microsoft.com/office/drawing/2014/main" id="{BE36287B-829F-4DE0-A6B9-0539AEA5FD6A}"/>
              </a:ext>
            </a:extLst>
          </p:cNvPr>
          <p:cNvSpPr/>
          <p:nvPr/>
        </p:nvSpPr>
        <p:spPr>
          <a:xfrm>
            <a:off x="511859" y="5416798"/>
            <a:ext cx="1926823" cy="430887"/>
          </a:xfrm>
          <a:prstGeom prst="rect">
            <a:avLst/>
          </a:prstGeom>
        </p:spPr>
        <p:txBody>
          <a:bodyPr wrap="square">
            <a:spAutoFit/>
          </a:bodyPr>
          <a:lstStyle/>
          <a:p>
            <a:pPr algn="r"/>
            <a:r>
              <a:rPr lang="en-GB" sz="1100" b="1" u="sng" dirty="0">
                <a:solidFill>
                  <a:schemeClr val="accent5"/>
                </a:solidFill>
              </a:rPr>
              <a:t>Chose the activity first </a:t>
            </a:r>
            <a:r>
              <a:rPr lang="en-GB" sz="1100" b="1" dirty="0">
                <a:solidFill>
                  <a:schemeClr val="accent5"/>
                </a:solidFill>
              </a:rPr>
              <a:t>and then found a destination </a:t>
            </a:r>
            <a:endParaRPr lang="en-GB" sz="1100" dirty="0"/>
          </a:p>
        </p:txBody>
      </p:sp>
      <p:sp>
        <p:nvSpPr>
          <p:cNvPr id="82" name="Rectangle 81">
            <a:extLst>
              <a:ext uri="{FF2B5EF4-FFF2-40B4-BE49-F238E27FC236}">
                <a16:creationId xmlns:a16="http://schemas.microsoft.com/office/drawing/2014/main" id="{DC15EF9C-24EB-4405-A755-F60DDFC5FFBB}"/>
              </a:ext>
            </a:extLst>
          </p:cNvPr>
          <p:cNvSpPr/>
          <p:nvPr/>
        </p:nvSpPr>
        <p:spPr>
          <a:xfrm>
            <a:off x="280318" y="5013146"/>
            <a:ext cx="2173551" cy="430887"/>
          </a:xfrm>
          <a:prstGeom prst="rect">
            <a:avLst/>
          </a:prstGeom>
        </p:spPr>
        <p:txBody>
          <a:bodyPr wrap="square">
            <a:spAutoFit/>
          </a:bodyPr>
          <a:lstStyle/>
          <a:p>
            <a:pPr algn="r"/>
            <a:r>
              <a:rPr lang="en-GB" sz="1100" b="1" dirty="0">
                <a:solidFill>
                  <a:schemeClr val="accent5"/>
                </a:solidFill>
              </a:rPr>
              <a:t>Chose the destination because could do the activity there</a:t>
            </a:r>
            <a:endParaRPr lang="en-GB" sz="1100" dirty="0"/>
          </a:p>
        </p:txBody>
      </p:sp>
      <p:sp>
        <p:nvSpPr>
          <p:cNvPr id="83" name="Rectangle 82">
            <a:extLst>
              <a:ext uri="{FF2B5EF4-FFF2-40B4-BE49-F238E27FC236}">
                <a16:creationId xmlns:a16="http://schemas.microsoft.com/office/drawing/2014/main" id="{9B144EC6-5F7D-4EFF-980D-D340877621AD}"/>
              </a:ext>
            </a:extLst>
          </p:cNvPr>
          <p:cNvSpPr/>
          <p:nvPr/>
        </p:nvSpPr>
        <p:spPr>
          <a:xfrm>
            <a:off x="561428" y="4406009"/>
            <a:ext cx="1892753" cy="600164"/>
          </a:xfrm>
          <a:prstGeom prst="rect">
            <a:avLst/>
          </a:prstGeom>
        </p:spPr>
        <p:txBody>
          <a:bodyPr wrap="square">
            <a:spAutoFit/>
          </a:bodyPr>
          <a:lstStyle/>
          <a:p>
            <a:pPr algn="r"/>
            <a:r>
              <a:rPr lang="en-GB" sz="1100" b="1" u="sng" dirty="0">
                <a:solidFill>
                  <a:schemeClr val="accent3">
                    <a:lumMod val="75000"/>
                  </a:schemeClr>
                </a:solidFill>
              </a:rPr>
              <a:t>Chose destination first </a:t>
            </a:r>
            <a:r>
              <a:rPr lang="en-GB" sz="1100" b="1" dirty="0">
                <a:solidFill>
                  <a:schemeClr val="accent3">
                    <a:lumMod val="75000"/>
                  </a:schemeClr>
                </a:solidFill>
              </a:rPr>
              <a:t>and then found could do the activity there</a:t>
            </a:r>
            <a:endParaRPr lang="en-GB" sz="1100" dirty="0">
              <a:solidFill>
                <a:schemeClr val="accent3">
                  <a:lumMod val="75000"/>
                </a:schemeClr>
              </a:solidFill>
            </a:endParaRPr>
          </a:p>
        </p:txBody>
      </p:sp>
      <p:cxnSp>
        <p:nvCxnSpPr>
          <p:cNvPr id="84" name="Straight Arrow Connector 83">
            <a:extLst>
              <a:ext uri="{FF2B5EF4-FFF2-40B4-BE49-F238E27FC236}">
                <a16:creationId xmlns:a16="http://schemas.microsoft.com/office/drawing/2014/main" id="{278C6599-6130-495B-BF73-EA9C16106AEE}"/>
              </a:ext>
            </a:extLst>
          </p:cNvPr>
          <p:cNvCxnSpPr>
            <a:cxnSpLocks/>
          </p:cNvCxnSpPr>
          <p:nvPr/>
        </p:nvCxnSpPr>
        <p:spPr>
          <a:xfrm>
            <a:off x="2407187" y="4780920"/>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682D5CB-E30E-4134-B1DD-05AA1A4BCC22}"/>
              </a:ext>
            </a:extLst>
          </p:cNvPr>
          <p:cNvCxnSpPr>
            <a:cxnSpLocks/>
          </p:cNvCxnSpPr>
          <p:nvPr/>
        </p:nvCxnSpPr>
        <p:spPr>
          <a:xfrm>
            <a:off x="2407187" y="5316498"/>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182960E-2A01-4ED6-BD00-41B4A7BA8A2C}"/>
              </a:ext>
            </a:extLst>
          </p:cNvPr>
          <p:cNvCxnSpPr>
            <a:cxnSpLocks/>
          </p:cNvCxnSpPr>
          <p:nvPr/>
        </p:nvCxnSpPr>
        <p:spPr>
          <a:xfrm>
            <a:off x="2407187" y="5632242"/>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3A35673-3E23-4A9A-A28F-D8311BC5F466}"/>
              </a:ext>
            </a:extLst>
          </p:cNvPr>
          <p:cNvSpPr/>
          <p:nvPr/>
        </p:nvSpPr>
        <p:spPr>
          <a:xfrm>
            <a:off x="3167124" y="4604476"/>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87" name="Rectangle 86">
            <a:extLst>
              <a:ext uri="{FF2B5EF4-FFF2-40B4-BE49-F238E27FC236}">
                <a16:creationId xmlns:a16="http://schemas.microsoft.com/office/drawing/2014/main" id="{53AC69B8-412A-4EAE-B612-61C65F7140FC}"/>
              </a:ext>
            </a:extLst>
          </p:cNvPr>
          <p:cNvSpPr/>
          <p:nvPr/>
        </p:nvSpPr>
        <p:spPr>
          <a:xfrm>
            <a:off x="4942815" y="4627031"/>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88" name="Rectangle 87">
            <a:extLst>
              <a:ext uri="{FF2B5EF4-FFF2-40B4-BE49-F238E27FC236}">
                <a16:creationId xmlns:a16="http://schemas.microsoft.com/office/drawing/2014/main" id="{2E905F82-D9DF-4FA8-8638-013D42913505}"/>
              </a:ext>
            </a:extLst>
          </p:cNvPr>
          <p:cNvSpPr/>
          <p:nvPr/>
        </p:nvSpPr>
        <p:spPr>
          <a:xfrm>
            <a:off x="6718506" y="4619844"/>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89" name="Rectangle 88">
            <a:extLst>
              <a:ext uri="{FF2B5EF4-FFF2-40B4-BE49-F238E27FC236}">
                <a16:creationId xmlns:a16="http://schemas.microsoft.com/office/drawing/2014/main" id="{13246952-6639-4639-BFCC-A66CC1880569}"/>
              </a:ext>
            </a:extLst>
          </p:cNvPr>
          <p:cNvSpPr/>
          <p:nvPr/>
        </p:nvSpPr>
        <p:spPr>
          <a:xfrm>
            <a:off x="8494197" y="4599251"/>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90" name="Rectangle 89">
            <a:extLst>
              <a:ext uri="{FF2B5EF4-FFF2-40B4-BE49-F238E27FC236}">
                <a16:creationId xmlns:a16="http://schemas.microsoft.com/office/drawing/2014/main" id="{16BC07DD-5DCC-47AB-A0A9-BC1AC127EF51}"/>
              </a:ext>
            </a:extLst>
          </p:cNvPr>
          <p:cNvSpPr/>
          <p:nvPr/>
        </p:nvSpPr>
        <p:spPr>
          <a:xfrm>
            <a:off x="438032" y="5805028"/>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grpSp>
        <p:nvGrpSpPr>
          <p:cNvPr id="5" name="Group 4">
            <a:extLst>
              <a:ext uri="{FF2B5EF4-FFF2-40B4-BE49-F238E27FC236}">
                <a16:creationId xmlns:a16="http://schemas.microsoft.com/office/drawing/2014/main" id="{6C75FE51-88D8-4D4F-AFCC-A09456550245}"/>
              </a:ext>
            </a:extLst>
          </p:cNvPr>
          <p:cNvGrpSpPr/>
          <p:nvPr/>
        </p:nvGrpSpPr>
        <p:grpSpPr>
          <a:xfrm>
            <a:off x="1107837" y="6016519"/>
            <a:ext cx="6895568" cy="351322"/>
            <a:chOff x="1107837" y="6016519"/>
            <a:chExt cx="6895568" cy="351322"/>
          </a:xfrm>
        </p:grpSpPr>
        <p:sp>
          <p:nvSpPr>
            <p:cNvPr id="63" name="Rectangle 62">
              <a:extLst>
                <a:ext uri="{FF2B5EF4-FFF2-40B4-BE49-F238E27FC236}">
                  <a16:creationId xmlns:a16="http://schemas.microsoft.com/office/drawing/2014/main" id="{4728FFD0-F705-444D-A32F-7C291C1E0EEB}"/>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34" name="Rectangle 33">
              <a:extLst>
                <a:ext uri="{FF2B5EF4-FFF2-40B4-BE49-F238E27FC236}">
                  <a16:creationId xmlns:a16="http://schemas.microsoft.com/office/drawing/2014/main" id="{C5E03884-CCA7-4D97-8B2E-8F5DACB0834C}"/>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37" name="Rectangle 36">
              <a:extLst>
                <a:ext uri="{FF2B5EF4-FFF2-40B4-BE49-F238E27FC236}">
                  <a16:creationId xmlns:a16="http://schemas.microsoft.com/office/drawing/2014/main" id="{3E1F46B2-B878-42CE-9FE7-9B1886958968}"/>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41" name="Rectangle 40">
              <a:extLst>
                <a:ext uri="{FF2B5EF4-FFF2-40B4-BE49-F238E27FC236}">
                  <a16:creationId xmlns:a16="http://schemas.microsoft.com/office/drawing/2014/main" id="{9862562D-790C-4185-97CE-C0FFB105265B}"/>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Tree>
    <p:extLst>
      <p:ext uri="{BB962C8B-B14F-4D97-AF65-F5344CB8AC3E}">
        <p14:creationId xmlns:p14="http://schemas.microsoft.com/office/powerpoint/2010/main" val="784375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Table 77">
            <a:extLst>
              <a:ext uri="{FF2B5EF4-FFF2-40B4-BE49-F238E27FC236}">
                <a16:creationId xmlns:a16="http://schemas.microsoft.com/office/drawing/2014/main" id="{188E2C46-F4A8-4053-83BE-157871070410}"/>
              </a:ext>
            </a:extLst>
          </p:cNvPr>
          <p:cNvGraphicFramePr>
            <a:graphicFrameLocks noGrp="1"/>
          </p:cNvGraphicFramePr>
          <p:nvPr/>
        </p:nvGraphicFramePr>
        <p:xfrm>
          <a:off x="5226" y="1411658"/>
          <a:ext cx="9822386" cy="4361821"/>
        </p:xfrm>
        <a:graphic>
          <a:graphicData uri="http://schemas.openxmlformats.org/drawingml/2006/table">
            <a:tbl>
              <a:tblPr firstRow="1" bandRow="1">
                <a:tableStyleId>{5C22544A-7EE6-4342-B048-85BDC9FD1C3A}</a:tableStyleId>
              </a:tblPr>
              <a:tblGrid>
                <a:gridCol w="4911193">
                  <a:extLst>
                    <a:ext uri="{9D8B030D-6E8A-4147-A177-3AD203B41FA5}">
                      <a16:colId xmlns:a16="http://schemas.microsoft.com/office/drawing/2014/main" val="219639565"/>
                    </a:ext>
                  </a:extLst>
                </a:gridCol>
                <a:gridCol w="4911193">
                  <a:extLst>
                    <a:ext uri="{9D8B030D-6E8A-4147-A177-3AD203B41FA5}">
                      <a16:colId xmlns:a16="http://schemas.microsoft.com/office/drawing/2014/main" val="147130133"/>
                    </a:ext>
                  </a:extLst>
                </a:gridCol>
              </a:tblGrid>
              <a:tr h="4361821">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graphicFrame>
        <p:nvGraphicFramePr>
          <p:cNvPr id="68" name="Table 67">
            <a:extLst>
              <a:ext uri="{FF2B5EF4-FFF2-40B4-BE49-F238E27FC236}">
                <a16:creationId xmlns:a16="http://schemas.microsoft.com/office/drawing/2014/main" id="{C1061F71-291B-441D-B50D-D434DFA762C5}"/>
              </a:ext>
            </a:extLst>
          </p:cNvPr>
          <p:cNvGraphicFramePr>
            <a:graphicFrameLocks noGrp="1"/>
          </p:cNvGraphicFramePr>
          <p:nvPr/>
        </p:nvGraphicFramePr>
        <p:xfrm>
          <a:off x="5571202" y="2166136"/>
          <a:ext cx="3661420" cy="2849818"/>
        </p:xfrm>
        <a:graphic>
          <a:graphicData uri="http://schemas.openxmlformats.org/drawingml/2006/table">
            <a:tbl>
              <a:tblPr firstRow="1" bandRow="1">
                <a:tableStyleId>{5C22544A-7EE6-4342-B048-85BDC9FD1C3A}</a:tableStyleId>
              </a:tblPr>
              <a:tblGrid>
                <a:gridCol w="1335402">
                  <a:extLst>
                    <a:ext uri="{9D8B030D-6E8A-4147-A177-3AD203B41FA5}">
                      <a16:colId xmlns:a16="http://schemas.microsoft.com/office/drawing/2014/main" val="2575262615"/>
                    </a:ext>
                  </a:extLst>
                </a:gridCol>
                <a:gridCol w="2326018">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graphicFrame>
        <p:nvGraphicFramePr>
          <p:cNvPr id="32" name="Table 31">
            <a:extLst>
              <a:ext uri="{FF2B5EF4-FFF2-40B4-BE49-F238E27FC236}">
                <a16:creationId xmlns:a16="http://schemas.microsoft.com/office/drawing/2014/main" id="{122B891A-FFA5-4D75-A128-DCD2020C0193}"/>
              </a:ext>
            </a:extLst>
          </p:cNvPr>
          <p:cNvGraphicFramePr>
            <a:graphicFrameLocks noGrp="1"/>
          </p:cNvGraphicFramePr>
          <p:nvPr/>
        </p:nvGraphicFramePr>
        <p:xfrm>
          <a:off x="763082" y="2183760"/>
          <a:ext cx="3661420" cy="2849818"/>
        </p:xfrm>
        <a:graphic>
          <a:graphicData uri="http://schemas.openxmlformats.org/drawingml/2006/table">
            <a:tbl>
              <a:tblPr firstRow="1" bandRow="1">
                <a:tableStyleId>{5C22544A-7EE6-4342-B048-85BDC9FD1C3A}</a:tableStyleId>
              </a:tblPr>
              <a:tblGrid>
                <a:gridCol w="1830710">
                  <a:extLst>
                    <a:ext uri="{9D8B030D-6E8A-4147-A177-3AD203B41FA5}">
                      <a16:colId xmlns:a16="http://schemas.microsoft.com/office/drawing/2014/main" val="2575262615"/>
                    </a:ext>
                  </a:extLst>
                </a:gridCol>
                <a:gridCol w="1830710">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29</a:t>
            </a:fld>
            <a:endParaRPr lang="en-GB"/>
          </a:p>
        </p:txBody>
      </p:sp>
      <p:graphicFrame>
        <p:nvGraphicFramePr>
          <p:cNvPr id="27" name="Chart 26">
            <a:extLst>
              <a:ext uri="{FF2B5EF4-FFF2-40B4-BE49-F238E27FC236}">
                <a16:creationId xmlns:a16="http://schemas.microsoft.com/office/drawing/2014/main" id="{814811A8-298F-4C21-9D9C-49566BF06C4E}"/>
              </a:ext>
            </a:extLst>
          </p:cNvPr>
          <p:cNvGraphicFramePr/>
          <p:nvPr/>
        </p:nvGraphicFramePr>
        <p:xfrm>
          <a:off x="319917" y="2129260"/>
          <a:ext cx="4131307" cy="3334706"/>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47EBEE3D-5288-4B82-9206-D0BA319EC89F}"/>
              </a:ext>
            </a:extLst>
          </p:cNvPr>
          <p:cNvSpPr txBox="1"/>
          <p:nvPr/>
        </p:nvSpPr>
        <p:spPr>
          <a:xfrm>
            <a:off x="3196428" y="3190935"/>
            <a:ext cx="1209294" cy="400110"/>
          </a:xfrm>
          <a:prstGeom prst="rect">
            <a:avLst/>
          </a:prstGeom>
          <a:noFill/>
        </p:spPr>
        <p:txBody>
          <a:bodyPr wrap="square" rtlCol="0">
            <a:spAutoFit/>
          </a:bodyPr>
          <a:lstStyle/>
          <a:p>
            <a:pPr algn="ctr"/>
            <a:r>
              <a:rPr lang="en-GB" sz="1000" dirty="0"/>
              <a:t>Street food tour &amp; tasting</a:t>
            </a:r>
          </a:p>
        </p:txBody>
      </p:sp>
      <p:sp>
        <p:nvSpPr>
          <p:cNvPr id="29" name="TextBox 28">
            <a:extLst>
              <a:ext uri="{FF2B5EF4-FFF2-40B4-BE49-F238E27FC236}">
                <a16:creationId xmlns:a16="http://schemas.microsoft.com/office/drawing/2014/main" id="{A259A807-62B6-4B9E-A781-87D21663D455}"/>
              </a:ext>
            </a:extLst>
          </p:cNvPr>
          <p:cNvSpPr txBox="1"/>
          <p:nvPr/>
        </p:nvSpPr>
        <p:spPr>
          <a:xfrm>
            <a:off x="3145721" y="2672412"/>
            <a:ext cx="1149292" cy="400110"/>
          </a:xfrm>
          <a:prstGeom prst="rect">
            <a:avLst/>
          </a:prstGeom>
          <a:noFill/>
        </p:spPr>
        <p:txBody>
          <a:bodyPr wrap="square" rtlCol="0">
            <a:spAutoFit/>
          </a:bodyPr>
          <a:lstStyle/>
          <a:p>
            <a:pPr algn="ctr"/>
            <a:r>
              <a:rPr lang="en-GB" sz="1000" dirty="0"/>
              <a:t>Life ‘Behind the scenes’</a:t>
            </a:r>
          </a:p>
        </p:txBody>
      </p:sp>
      <p:sp>
        <p:nvSpPr>
          <p:cNvPr id="31" name="TextBox 30">
            <a:extLst>
              <a:ext uri="{FF2B5EF4-FFF2-40B4-BE49-F238E27FC236}">
                <a16:creationId xmlns:a16="http://schemas.microsoft.com/office/drawing/2014/main" id="{42231E70-C965-4463-90F0-48DB8432E6E4}"/>
              </a:ext>
            </a:extLst>
          </p:cNvPr>
          <p:cNvSpPr txBox="1"/>
          <p:nvPr/>
        </p:nvSpPr>
        <p:spPr>
          <a:xfrm>
            <a:off x="1890388" y="3255729"/>
            <a:ext cx="1493298" cy="246221"/>
          </a:xfrm>
          <a:prstGeom prst="rect">
            <a:avLst/>
          </a:prstGeom>
          <a:noFill/>
        </p:spPr>
        <p:txBody>
          <a:bodyPr wrap="square" rtlCol="0">
            <a:spAutoFit/>
          </a:bodyPr>
          <a:lstStyle/>
          <a:p>
            <a:pPr algn="ctr"/>
            <a:r>
              <a:rPr lang="en-GB" sz="1000" dirty="0"/>
              <a:t>Guided nature</a:t>
            </a:r>
          </a:p>
        </p:txBody>
      </p:sp>
      <p:sp>
        <p:nvSpPr>
          <p:cNvPr id="33" name="TextBox 32">
            <a:extLst>
              <a:ext uri="{FF2B5EF4-FFF2-40B4-BE49-F238E27FC236}">
                <a16:creationId xmlns:a16="http://schemas.microsoft.com/office/drawing/2014/main" id="{C5D7A6F3-E3A5-4D71-B4E9-1184A1727CEC}"/>
              </a:ext>
            </a:extLst>
          </p:cNvPr>
          <p:cNvSpPr txBox="1"/>
          <p:nvPr/>
        </p:nvSpPr>
        <p:spPr>
          <a:xfrm>
            <a:off x="699576" y="5047764"/>
            <a:ext cx="3832971" cy="276999"/>
          </a:xfrm>
          <a:prstGeom prst="rect">
            <a:avLst/>
          </a:prstGeom>
          <a:noFill/>
        </p:spPr>
        <p:txBody>
          <a:bodyPr wrap="square" rtlCol="0">
            <a:spAutoFit/>
          </a:bodyPr>
          <a:lstStyle/>
          <a:p>
            <a:pPr algn="ctr"/>
            <a:r>
              <a:rPr lang="en-GB" sz="1200" b="1" i="1" dirty="0"/>
              <a:t>Opportunity to be seen as Authentic / Unique to England</a:t>
            </a:r>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48653" y="652792"/>
            <a:ext cx="9432280" cy="523220"/>
          </a:xfrm>
          <a:prstGeom prst="rect">
            <a:avLst/>
          </a:prstGeom>
        </p:spPr>
        <p:txBody>
          <a:bodyPr wrap="square">
            <a:spAutoFit/>
          </a:bodyPr>
          <a:lstStyle/>
          <a:p>
            <a:r>
              <a:rPr lang="en-GB" sz="1400" b="1" dirty="0">
                <a:solidFill>
                  <a:schemeClr val="accent5"/>
                </a:solidFill>
              </a:rPr>
              <a:t>Have the greatest opportunity across all experiences tested to be seen as ‘must do’ experiences that are authentic and unique to England, create memories of the holiday and connect to the culture / history of the place</a:t>
            </a:r>
          </a:p>
        </p:txBody>
      </p:sp>
      <p:sp>
        <p:nvSpPr>
          <p:cNvPr id="62" name="TextBox 61">
            <a:extLst>
              <a:ext uri="{FF2B5EF4-FFF2-40B4-BE49-F238E27FC236}">
                <a16:creationId xmlns:a16="http://schemas.microsoft.com/office/drawing/2014/main" id="{7A4A24B9-D288-4562-BBF6-F09D5D8BEFBA}"/>
              </a:ext>
            </a:extLst>
          </p:cNvPr>
          <p:cNvSpPr txBox="1"/>
          <p:nvPr/>
        </p:nvSpPr>
        <p:spPr>
          <a:xfrm rot="16200000">
            <a:off x="-714084" y="3452546"/>
            <a:ext cx="2581098" cy="276999"/>
          </a:xfrm>
          <a:prstGeom prst="rect">
            <a:avLst/>
          </a:prstGeom>
          <a:noFill/>
        </p:spPr>
        <p:txBody>
          <a:bodyPr wrap="square" rtlCol="0">
            <a:spAutoFit/>
          </a:bodyPr>
          <a:lstStyle/>
          <a:p>
            <a:pPr algn="ctr"/>
            <a:r>
              <a:rPr lang="en-GB" sz="1200" b="1" i="1" dirty="0"/>
              <a:t>‘Must Do’ Experience in England</a:t>
            </a:r>
          </a:p>
        </p:txBody>
      </p:sp>
      <p:sp>
        <p:nvSpPr>
          <p:cNvPr id="65" name="TextBox 64">
            <a:extLst>
              <a:ext uri="{FF2B5EF4-FFF2-40B4-BE49-F238E27FC236}">
                <a16:creationId xmlns:a16="http://schemas.microsoft.com/office/drawing/2014/main" id="{2DDD36E0-6CCA-4F69-BD4D-87BEC6388B4F}"/>
              </a:ext>
            </a:extLst>
          </p:cNvPr>
          <p:cNvSpPr txBox="1"/>
          <p:nvPr/>
        </p:nvSpPr>
        <p:spPr>
          <a:xfrm>
            <a:off x="2950583" y="2183760"/>
            <a:ext cx="1229341" cy="246221"/>
          </a:xfrm>
          <a:prstGeom prst="rect">
            <a:avLst/>
          </a:prstGeom>
          <a:noFill/>
        </p:spPr>
        <p:txBody>
          <a:bodyPr wrap="square" rtlCol="0">
            <a:spAutoFit/>
          </a:bodyPr>
          <a:lstStyle/>
          <a:p>
            <a:pPr algn="ctr"/>
            <a:r>
              <a:rPr lang="en-GB" sz="1000" dirty="0"/>
              <a:t>Distillery / brewery</a:t>
            </a:r>
          </a:p>
        </p:txBody>
      </p:sp>
      <p:sp>
        <p:nvSpPr>
          <p:cNvPr id="66" name="TextBox 65">
            <a:extLst>
              <a:ext uri="{FF2B5EF4-FFF2-40B4-BE49-F238E27FC236}">
                <a16:creationId xmlns:a16="http://schemas.microsoft.com/office/drawing/2014/main" id="{18392FD1-3781-4503-89EB-900E50A9B1DD}"/>
              </a:ext>
            </a:extLst>
          </p:cNvPr>
          <p:cNvSpPr txBox="1"/>
          <p:nvPr/>
        </p:nvSpPr>
        <p:spPr>
          <a:xfrm>
            <a:off x="699576" y="1692047"/>
            <a:ext cx="3751648" cy="461665"/>
          </a:xfrm>
          <a:prstGeom prst="rect">
            <a:avLst/>
          </a:prstGeom>
          <a:noFill/>
        </p:spPr>
        <p:txBody>
          <a:bodyPr wrap="square" rtlCol="0">
            <a:spAutoFit/>
          </a:bodyPr>
          <a:lstStyle/>
          <a:p>
            <a:r>
              <a:rPr lang="en-GB" sz="1200" b="1" dirty="0"/>
              <a:t>AUTHENTIC / UNIQUE: </a:t>
            </a:r>
            <a:r>
              <a:rPr lang="en-GB" sz="1200" dirty="0"/>
              <a:t>All are seen as ‘must do’ experiences which can be authentic / unique to England</a:t>
            </a:r>
          </a:p>
        </p:txBody>
      </p:sp>
      <p:graphicFrame>
        <p:nvGraphicFramePr>
          <p:cNvPr id="69" name="Chart 68">
            <a:extLst>
              <a:ext uri="{FF2B5EF4-FFF2-40B4-BE49-F238E27FC236}">
                <a16:creationId xmlns:a16="http://schemas.microsoft.com/office/drawing/2014/main" id="{3560625A-F534-4CEB-A675-7FA541B96D4D}"/>
              </a:ext>
            </a:extLst>
          </p:cNvPr>
          <p:cNvGraphicFramePr/>
          <p:nvPr/>
        </p:nvGraphicFramePr>
        <p:xfrm>
          <a:off x="5137371" y="2111636"/>
          <a:ext cx="4131307" cy="3334706"/>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8B58C9A9-2E5B-4FD2-896C-783F66B153C1}"/>
              </a:ext>
            </a:extLst>
          </p:cNvPr>
          <p:cNvSpPr txBox="1"/>
          <p:nvPr/>
        </p:nvSpPr>
        <p:spPr>
          <a:xfrm>
            <a:off x="6900598" y="2655601"/>
            <a:ext cx="1209294" cy="400110"/>
          </a:xfrm>
          <a:prstGeom prst="rect">
            <a:avLst/>
          </a:prstGeom>
          <a:noFill/>
        </p:spPr>
        <p:txBody>
          <a:bodyPr wrap="square" rtlCol="0">
            <a:spAutoFit/>
          </a:bodyPr>
          <a:lstStyle/>
          <a:p>
            <a:pPr algn="ctr"/>
            <a:r>
              <a:rPr lang="en-GB" sz="1000" dirty="0"/>
              <a:t>Street food tour &amp; tasting</a:t>
            </a:r>
          </a:p>
        </p:txBody>
      </p:sp>
      <p:sp>
        <p:nvSpPr>
          <p:cNvPr id="71" name="TextBox 70">
            <a:extLst>
              <a:ext uri="{FF2B5EF4-FFF2-40B4-BE49-F238E27FC236}">
                <a16:creationId xmlns:a16="http://schemas.microsoft.com/office/drawing/2014/main" id="{2948A881-B81F-408A-A938-C1C152E185E1}"/>
              </a:ext>
            </a:extLst>
          </p:cNvPr>
          <p:cNvSpPr txBox="1"/>
          <p:nvPr/>
        </p:nvSpPr>
        <p:spPr>
          <a:xfrm>
            <a:off x="8057684" y="2441922"/>
            <a:ext cx="1149292" cy="400110"/>
          </a:xfrm>
          <a:prstGeom prst="rect">
            <a:avLst/>
          </a:prstGeom>
          <a:noFill/>
        </p:spPr>
        <p:txBody>
          <a:bodyPr wrap="square" rtlCol="0">
            <a:spAutoFit/>
          </a:bodyPr>
          <a:lstStyle/>
          <a:p>
            <a:pPr algn="ctr"/>
            <a:r>
              <a:rPr lang="en-GB" sz="1000" dirty="0"/>
              <a:t>Life ‘Behind the scenes’</a:t>
            </a:r>
          </a:p>
        </p:txBody>
      </p:sp>
      <p:sp>
        <p:nvSpPr>
          <p:cNvPr id="72" name="TextBox 71">
            <a:extLst>
              <a:ext uri="{FF2B5EF4-FFF2-40B4-BE49-F238E27FC236}">
                <a16:creationId xmlns:a16="http://schemas.microsoft.com/office/drawing/2014/main" id="{624362BC-3C54-423A-B03D-B017BA942601}"/>
              </a:ext>
            </a:extLst>
          </p:cNvPr>
          <p:cNvSpPr txBox="1"/>
          <p:nvPr/>
        </p:nvSpPr>
        <p:spPr>
          <a:xfrm>
            <a:off x="6233652" y="2251738"/>
            <a:ext cx="1493298" cy="246221"/>
          </a:xfrm>
          <a:prstGeom prst="rect">
            <a:avLst/>
          </a:prstGeom>
          <a:noFill/>
        </p:spPr>
        <p:txBody>
          <a:bodyPr wrap="square" rtlCol="0">
            <a:spAutoFit/>
          </a:bodyPr>
          <a:lstStyle/>
          <a:p>
            <a:pPr algn="ctr"/>
            <a:r>
              <a:rPr lang="en-GB" sz="1000" dirty="0"/>
              <a:t>Guided nature</a:t>
            </a:r>
          </a:p>
        </p:txBody>
      </p:sp>
      <p:sp>
        <p:nvSpPr>
          <p:cNvPr id="75" name="TextBox 74">
            <a:extLst>
              <a:ext uri="{FF2B5EF4-FFF2-40B4-BE49-F238E27FC236}">
                <a16:creationId xmlns:a16="http://schemas.microsoft.com/office/drawing/2014/main" id="{E140A78C-9F7A-468F-9DE7-57D15497D2D2}"/>
              </a:ext>
            </a:extLst>
          </p:cNvPr>
          <p:cNvSpPr txBox="1"/>
          <p:nvPr/>
        </p:nvSpPr>
        <p:spPr>
          <a:xfrm>
            <a:off x="5889762" y="3158997"/>
            <a:ext cx="1229341" cy="246221"/>
          </a:xfrm>
          <a:prstGeom prst="rect">
            <a:avLst/>
          </a:prstGeom>
          <a:noFill/>
        </p:spPr>
        <p:txBody>
          <a:bodyPr wrap="square" rtlCol="0">
            <a:spAutoFit/>
          </a:bodyPr>
          <a:lstStyle/>
          <a:p>
            <a:pPr algn="ctr"/>
            <a:r>
              <a:rPr lang="en-GB" sz="1000" dirty="0"/>
              <a:t>Distillery / brewery</a:t>
            </a:r>
          </a:p>
        </p:txBody>
      </p:sp>
      <p:sp>
        <p:nvSpPr>
          <p:cNvPr id="76" name="TextBox 75">
            <a:extLst>
              <a:ext uri="{FF2B5EF4-FFF2-40B4-BE49-F238E27FC236}">
                <a16:creationId xmlns:a16="http://schemas.microsoft.com/office/drawing/2014/main" id="{AD0D5679-711E-44EB-8927-A7743BDDE092}"/>
              </a:ext>
            </a:extLst>
          </p:cNvPr>
          <p:cNvSpPr txBox="1"/>
          <p:nvPr/>
        </p:nvSpPr>
        <p:spPr>
          <a:xfrm>
            <a:off x="5454778" y="1661132"/>
            <a:ext cx="4012903" cy="461665"/>
          </a:xfrm>
          <a:prstGeom prst="rect">
            <a:avLst/>
          </a:prstGeom>
          <a:noFill/>
        </p:spPr>
        <p:txBody>
          <a:bodyPr wrap="square" rtlCol="0">
            <a:spAutoFit/>
          </a:bodyPr>
          <a:lstStyle/>
          <a:p>
            <a:r>
              <a:rPr lang="en-GB" sz="1200" b="1" dirty="0"/>
              <a:t>CULTURE / HISTORY: </a:t>
            </a:r>
            <a:r>
              <a:rPr lang="en-GB" sz="1200" dirty="0"/>
              <a:t>Provide a strong chance to connect the history and culture as well as create memories of the holiday</a:t>
            </a:r>
          </a:p>
        </p:txBody>
      </p:sp>
      <p:sp>
        <p:nvSpPr>
          <p:cNvPr id="79" name="Title 1">
            <a:extLst>
              <a:ext uri="{FF2B5EF4-FFF2-40B4-BE49-F238E27FC236}">
                <a16:creationId xmlns:a16="http://schemas.microsoft.com/office/drawing/2014/main" id="{DF930056-30C0-43CD-984F-C69CC56D6E3B}"/>
              </a:ext>
            </a:extLst>
          </p:cNvPr>
          <p:cNvSpPr>
            <a:spLocks noGrp="1"/>
          </p:cNvSpPr>
          <p:nvPr>
            <p:ph type="title"/>
          </p:nvPr>
        </p:nvSpPr>
        <p:spPr>
          <a:xfrm>
            <a:off x="88388" y="-34051"/>
            <a:ext cx="9552810" cy="703154"/>
          </a:xfrm>
        </p:spPr>
        <p:txBody>
          <a:bodyPr>
            <a:normAutofit/>
          </a:bodyPr>
          <a:lstStyle/>
          <a:p>
            <a:pPr>
              <a:tabLst>
                <a:tab pos="3944938" algn="l"/>
              </a:tabLst>
            </a:pPr>
            <a:r>
              <a:rPr lang="en-GB" dirty="0"/>
              <a:t>High Interest Established Experiences – Group 1: believability in core experiential components</a:t>
            </a:r>
          </a:p>
        </p:txBody>
      </p:sp>
      <p:sp>
        <p:nvSpPr>
          <p:cNvPr id="80" name="TextBox 79">
            <a:extLst>
              <a:ext uri="{FF2B5EF4-FFF2-40B4-BE49-F238E27FC236}">
                <a16:creationId xmlns:a16="http://schemas.microsoft.com/office/drawing/2014/main" id="{5AC49BF2-356F-4230-BA07-E524F641ECD7}"/>
              </a:ext>
            </a:extLst>
          </p:cNvPr>
          <p:cNvSpPr txBox="1"/>
          <p:nvPr/>
        </p:nvSpPr>
        <p:spPr>
          <a:xfrm>
            <a:off x="5424973" y="5015954"/>
            <a:ext cx="3832971" cy="276999"/>
          </a:xfrm>
          <a:prstGeom prst="rect">
            <a:avLst/>
          </a:prstGeom>
          <a:noFill/>
        </p:spPr>
        <p:txBody>
          <a:bodyPr wrap="square" rtlCol="0">
            <a:spAutoFit/>
          </a:bodyPr>
          <a:lstStyle/>
          <a:p>
            <a:pPr algn="ctr"/>
            <a:r>
              <a:rPr lang="en-GB" sz="1200" b="1" i="1" dirty="0"/>
              <a:t>Provides a chance to connect to history or culture</a:t>
            </a:r>
          </a:p>
        </p:txBody>
      </p:sp>
      <p:sp>
        <p:nvSpPr>
          <p:cNvPr id="81" name="TextBox 80">
            <a:extLst>
              <a:ext uri="{FF2B5EF4-FFF2-40B4-BE49-F238E27FC236}">
                <a16:creationId xmlns:a16="http://schemas.microsoft.com/office/drawing/2014/main" id="{A14A15C9-D267-49D1-879A-DA463B6F6E0E}"/>
              </a:ext>
            </a:extLst>
          </p:cNvPr>
          <p:cNvSpPr txBox="1"/>
          <p:nvPr/>
        </p:nvSpPr>
        <p:spPr>
          <a:xfrm rot="16200000">
            <a:off x="3939583" y="3250507"/>
            <a:ext cx="2581098" cy="461665"/>
          </a:xfrm>
          <a:prstGeom prst="rect">
            <a:avLst/>
          </a:prstGeom>
          <a:noFill/>
        </p:spPr>
        <p:txBody>
          <a:bodyPr wrap="square" rtlCol="0">
            <a:spAutoFit/>
          </a:bodyPr>
          <a:lstStyle/>
          <a:p>
            <a:pPr algn="ctr"/>
            <a:r>
              <a:rPr lang="en-GB" sz="1200" b="1" i="1" dirty="0"/>
              <a:t>Create memories – something to remember the holiday by</a:t>
            </a:r>
          </a:p>
        </p:txBody>
      </p:sp>
      <p:sp>
        <p:nvSpPr>
          <p:cNvPr id="35" name="Slide Number Placeholder 5">
            <a:extLst>
              <a:ext uri="{FF2B5EF4-FFF2-40B4-BE49-F238E27FC236}">
                <a16:creationId xmlns:a16="http://schemas.microsoft.com/office/drawing/2014/main" id="{44DB6EEC-D31D-4227-9F91-EBCE199F73B9}"/>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A653E777-AFFA-47A7-8BA3-261DEE9C23F2}"/>
              </a:ext>
            </a:extLst>
          </p:cNvPr>
          <p:cNvSpPr/>
          <p:nvPr/>
        </p:nvSpPr>
        <p:spPr>
          <a:xfrm>
            <a:off x="498203" y="1718125"/>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37" name="Oval 36">
            <a:extLst>
              <a:ext uri="{FF2B5EF4-FFF2-40B4-BE49-F238E27FC236}">
                <a16:creationId xmlns:a16="http://schemas.microsoft.com/office/drawing/2014/main" id="{6E74FA0E-D0AA-4AAB-B799-E7B945C2EDFC}"/>
              </a:ext>
            </a:extLst>
          </p:cNvPr>
          <p:cNvSpPr/>
          <p:nvPr/>
        </p:nvSpPr>
        <p:spPr>
          <a:xfrm>
            <a:off x="5262115" y="1726936"/>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30" name="Rectangle 29">
            <a:extLst>
              <a:ext uri="{FF2B5EF4-FFF2-40B4-BE49-F238E27FC236}">
                <a16:creationId xmlns:a16="http://schemas.microsoft.com/office/drawing/2014/main" id="{3852A5DE-08C4-4E9F-A914-31D92B563E32}"/>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309551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8CD4157-5A13-48CB-B7B0-0B75DCDB11BC}"/>
              </a:ext>
            </a:extLst>
          </p:cNvPr>
          <p:cNvSpPr txBox="1">
            <a:spLocks/>
          </p:cNvSpPr>
          <p:nvPr/>
        </p:nvSpPr>
        <p:spPr>
          <a:xfrm>
            <a:off x="7677150" y="6002949"/>
            <a:ext cx="2228850" cy="296664"/>
          </a:xfrm>
          <a:prstGeom prst="rect">
            <a:avLst/>
          </a:prstGeom>
        </p:spPr>
        <p:txBody>
          <a:bodyP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4E51C-5B21-47ED-87F9-7CEAAA8B3069}" type="slidenum">
              <a:rPr lang="en-GB" sz="1138"/>
              <a:pPr/>
              <a:t>3</a:t>
            </a:fld>
            <a:endParaRPr lang="en-GB" sz="1138"/>
          </a:p>
        </p:txBody>
      </p:sp>
      <p:pic>
        <p:nvPicPr>
          <p:cNvPr id="5" name="Picture 4">
            <a:extLst>
              <a:ext uri="{FF2B5EF4-FFF2-40B4-BE49-F238E27FC236}">
                <a16:creationId xmlns:a16="http://schemas.microsoft.com/office/drawing/2014/main" id="{15F2B06E-FDD3-449B-A26B-FC49F7A75E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2140" y="481265"/>
            <a:ext cx="1667636" cy="2844857"/>
          </a:xfrm>
          <a:prstGeom prst="rect">
            <a:avLst/>
          </a:prstGeom>
        </p:spPr>
      </p:pic>
      <p:pic>
        <p:nvPicPr>
          <p:cNvPr id="6" name="Picture 5">
            <a:extLst>
              <a:ext uri="{FF2B5EF4-FFF2-40B4-BE49-F238E27FC236}">
                <a16:creationId xmlns:a16="http://schemas.microsoft.com/office/drawing/2014/main" id="{4D35D27D-B383-47CA-ADDA-810BF145AC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 b="-6"/>
          <a:stretch/>
        </p:blipFill>
        <p:spPr>
          <a:xfrm>
            <a:off x="7447779" y="481265"/>
            <a:ext cx="2064455" cy="1610426"/>
          </a:xfrm>
          <a:prstGeom prst="rect">
            <a:avLst/>
          </a:prstGeom>
        </p:spPr>
      </p:pic>
      <p:pic>
        <p:nvPicPr>
          <p:cNvPr id="7" name="Picture 6" descr="A picture containing wooden, ground, sitting&#10;&#10;Description automatically generated">
            <a:extLst>
              <a:ext uri="{FF2B5EF4-FFF2-40B4-BE49-F238E27FC236}">
                <a16:creationId xmlns:a16="http://schemas.microsoft.com/office/drawing/2014/main" id="{0D56A793-8335-41CB-B350-E64CE3E91F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2140" y="3429001"/>
            <a:ext cx="1667636" cy="2099352"/>
          </a:xfrm>
          <a:prstGeom prst="rect">
            <a:avLst/>
          </a:prstGeom>
        </p:spPr>
      </p:pic>
      <p:pic>
        <p:nvPicPr>
          <p:cNvPr id="8" name="Picture 7">
            <a:extLst>
              <a:ext uri="{FF2B5EF4-FFF2-40B4-BE49-F238E27FC236}">
                <a16:creationId xmlns:a16="http://schemas.microsoft.com/office/drawing/2014/main" id="{F8DDDE25-8F76-4261-8D3B-EE250650AE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7483475" y="2195117"/>
            <a:ext cx="2036583" cy="3332425"/>
          </a:xfrm>
          <a:prstGeom prst="rect">
            <a:avLst/>
          </a:prstGeom>
        </p:spPr>
      </p:pic>
      <p:cxnSp>
        <p:nvCxnSpPr>
          <p:cNvPr id="14" name="Straight Connector 13">
            <a:extLst>
              <a:ext uri="{FF2B5EF4-FFF2-40B4-BE49-F238E27FC236}">
                <a16:creationId xmlns:a16="http://schemas.microsoft.com/office/drawing/2014/main" id="{0B127FF5-469B-4D22-B987-FB5610902920}"/>
              </a:ext>
            </a:extLst>
          </p:cNvPr>
          <p:cNvCxnSpPr/>
          <p:nvPr/>
        </p:nvCxnSpPr>
        <p:spPr>
          <a:xfrm flipH="1">
            <a:off x="603694" y="2845590"/>
            <a:ext cx="4589336" cy="0"/>
          </a:xfrm>
          <a:prstGeom prst="line">
            <a:avLst/>
          </a:prstGeom>
          <a:ln w="222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5856DC-6F60-4BBA-87A5-B0F7500E65EE}"/>
              </a:ext>
            </a:extLst>
          </p:cNvPr>
          <p:cNvSpPr/>
          <p:nvPr/>
        </p:nvSpPr>
        <p:spPr>
          <a:xfrm>
            <a:off x="679973" y="2195117"/>
            <a:ext cx="4494435" cy="400110"/>
          </a:xfrm>
          <a:prstGeom prst="rect">
            <a:avLst/>
          </a:prstGeom>
        </p:spPr>
        <p:txBody>
          <a:bodyPr wrap="none">
            <a:spAutoFit/>
          </a:bodyPr>
          <a:lstStyle/>
          <a:p>
            <a:r>
              <a:rPr lang="en-GB" sz="2000" dirty="0"/>
              <a:t>Background, objectives, research method</a:t>
            </a:r>
          </a:p>
        </p:txBody>
      </p:sp>
      <p:sp>
        <p:nvSpPr>
          <p:cNvPr id="9" name="Slide Number Placeholder 5">
            <a:extLst>
              <a:ext uri="{FF2B5EF4-FFF2-40B4-BE49-F238E27FC236}">
                <a16:creationId xmlns:a16="http://schemas.microsoft.com/office/drawing/2014/main" id="{E1263FD8-B57E-4555-BA66-8C9E60A04A71}"/>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445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a:extLst>
              <a:ext uri="{FF2B5EF4-FFF2-40B4-BE49-F238E27FC236}">
                <a16:creationId xmlns:a16="http://schemas.microsoft.com/office/drawing/2014/main" id="{3D266B46-0085-4025-9322-C192D22F5BD7}"/>
              </a:ext>
            </a:extLst>
          </p:cNvPr>
          <p:cNvGraphicFramePr>
            <a:graphicFrameLocks noGrp="1"/>
          </p:cNvGraphicFramePr>
          <p:nvPr>
            <p:extLst>
              <p:ext uri="{D42A27DB-BD31-4B8C-83A1-F6EECF244321}">
                <p14:modId xmlns:p14="http://schemas.microsoft.com/office/powerpoint/2010/main" val="2279401217"/>
              </p:ext>
            </p:extLst>
          </p:nvPr>
        </p:nvGraphicFramePr>
        <p:xfrm>
          <a:off x="392134" y="1444868"/>
          <a:ext cx="9258013" cy="4760339"/>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305700">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454639">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30</a:t>
            </a:fld>
            <a:endParaRPr lang="en-GB"/>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83615" y="645999"/>
            <a:ext cx="9432280" cy="523220"/>
          </a:xfrm>
          <a:prstGeom prst="rect">
            <a:avLst/>
          </a:prstGeom>
        </p:spPr>
        <p:txBody>
          <a:bodyPr wrap="square">
            <a:spAutoFit/>
          </a:bodyPr>
          <a:lstStyle/>
          <a:p>
            <a:r>
              <a:rPr lang="en-GB" sz="1400" b="1" dirty="0">
                <a:solidFill>
                  <a:schemeClr val="accent5"/>
                </a:solidFill>
              </a:rPr>
              <a:t>The experiences in this cluster have differing, but generally clear expectations of where they would be done and the expected duration of the experience</a:t>
            </a:r>
          </a:p>
        </p:txBody>
      </p:sp>
      <p:sp>
        <p:nvSpPr>
          <p:cNvPr id="79" name="Title 1">
            <a:extLst>
              <a:ext uri="{FF2B5EF4-FFF2-40B4-BE49-F238E27FC236}">
                <a16:creationId xmlns:a16="http://schemas.microsoft.com/office/drawing/2014/main" id="{DF930056-30C0-43CD-984F-C69CC56D6E3B}"/>
              </a:ext>
            </a:extLst>
          </p:cNvPr>
          <p:cNvSpPr>
            <a:spLocks noGrp="1"/>
          </p:cNvSpPr>
          <p:nvPr>
            <p:ph type="title"/>
          </p:nvPr>
        </p:nvSpPr>
        <p:spPr>
          <a:xfrm>
            <a:off x="88388" y="-34051"/>
            <a:ext cx="9552810" cy="904000"/>
          </a:xfrm>
        </p:spPr>
        <p:txBody>
          <a:bodyPr>
            <a:normAutofit/>
          </a:bodyPr>
          <a:lstStyle/>
          <a:p>
            <a:pPr>
              <a:tabLst>
                <a:tab pos="3944938" algn="l"/>
              </a:tabLst>
            </a:pPr>
            <a:r>
              <a:rPr lang="en-GB" dirty="0"/>
              <a:t>High Interest Established Experiences – Group 1: logistics</a:t>
            </a:r>
          </a:p>
        </p:txBody>
      </p:sp>
      <p:sp>
        <p:nvSpPr>
          <p:cNvPr id="35" name="Slide Number Placeholder 5">
            <a:extLst>
              <a:ext uri="{FF2B5EF4-FFF2-40B4-BE49-F238E27FC236}">
                <a16:creationId xmlns:a16="http://schemas.microsoft.com/office/drawing/2014/main" id="{44DB6EEC-D31D-4227-9F91-EBCE199F73B9}"/>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599AD45-9455-409C-ADD6-87164107B691}"/>
              </a:ext>
            </a:extLst>
          </p:cNvPr>
          <p:cNvSpPr txBox="1"/>
          <p:nvPr/>
        </p:nvSpPr>
        <p:spPr>
          <a:xfrm>
            <a:off x="478784" y="1457446"/>
            <a:ext cx="8772017" cy="461665"/>
          </a:xfrm>
          <a:prstGeom prst="rect">
            <a:avLst/>
          </a:prstGeom>
          <a:noFill/>
        </p:spPr>
        <p:txBody>
          <a:bodyPr wrap="square" rtlCol="0">
            <a:spAutoFit/>
          </a:bodyPr>
          <a:lstStyle/>
          <a:p>
            <a:r>
              <a:rPr lang="en-GB" sz="1200" b="1" dirty="0"/>
              <a:t>PREFERRED LOCATION FOR DOING EXPERIENCE: </a:t>
            </a:r>
            <a:r>
              <a:rPr lang="en-GB" sz="1200" dirty="0"/>
              <a:t>Some of the experiences</a:t>
            </a:r>
            <a:r>
              <a:rPr lang="en-GB" sz="1200" b="1" dirty="0"/>
              <a:t>, </a:t>
            </a:r>
            <a:r>
              <a:rPr lang="en-GB" sz="1200" dirty="0"/>
              <a:t>Life ‘Behind the Scenes’ and Street Food, have a natural home in the Capital City, so regional England would be competing with London</a:t>
            </a:r>
            <a:endParaRPr lang="en-GB" sz="1200" b="1" dirty="0"/>
          </a:p>
        </p:txBody>
      </p:sp>
      <p:graphicFrame>
        <p:nvGraphicFramePr>
          <p:cNvPr id="38" name="Chart 37">
            <a:extLst>
              <a:ext uri="{FF2B5EF4-FFF2-40B4-BE49-F238E27FC236}">
                <a16:creationId xmlns:a16="http://schemas.microsoft.com/office/drawing/2014/main" id="{39258547-67D6-46B9-AF79-AC01CB07CA8F}"/>
              </a:ext>
            </a:extLst>
          </p:cNvPr>
          <p:cNvGraphicFramePr/>
          <p:nvPr>
            <p:extLst>
              <p:ext uri="{D42A27DB-BD31-4B8C-83A1-F6EECF244321}">
                <p14:modId xmlns:p14="http://schemas.microsoft.com/office/powerpoint/2010/main" val="3459567748"/>
              </p:ext>
            </p:extLst>
          </p:nvPr>
        </p:nvGraphicFramePr>
        <p:xfrm>
          <a:off x="741849" y="1961813"/>
          <a:ext cx="8772017" cy="1720719"/>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42">
            <a:extLst>
              <a:ext uri="{FF2B5EF4-FFF2-40B4-BE49-F238E27FC236}">
                <a16:creationId xmlns:a16="http://schemas.microsoft.com/office/drawing/2014/main" id="{5C7181C2-E683-4478-B1F0-F518D8871460}"/>
              </a:ext>
            </a:extLst>
          </p:cNvPr>
          <p:cNvSpPr txBox="1"/>
          <p:nvPr/>
        </p:nvSpPr>
        <p:spPr>
          <a:xfrm>
            <a:off x="1153684" y="3285820"/>
            <a:ext cx="1154085" cy="430887"/>
          </a:xfrm>
          <a:prstGeom prst="rect">
            <a:avLst/>
          </a:prstGeom>
          <a:noFill/>
        </p:spPr>
        <p:txBody>
          <a:bodyPr wrap="square" rtlCol="0">
            <a:spAutoFit/>
          </a:bodyPr>
          <a:lstStyle/>
          <a:p>
            <a:pPr algn="ctr"/>
            <a:r>
              <a:rPr lang="en-GB" sz="1100" dirty="0"/>
              <a:t>Life ‘Behind the scenes’</a:t>
            </a:r>
          </a:p>
        </p:txBody>
      </p:sp>
      <p:sp>
        <p:nvSpPr>
          <p:cNvPr id="44" name="TextBox 43">
            <a:extLst>
              <a:ext uri="{FF2B5EF4-FFF2-40B4-BE49-F238E27FC236}">
                <a16:creationId xmlns:a16="http://schemas.microsoft.com/office/drawing/2014/main" id="{A321EBAE-2DF0-4073-95D1-140529210FA4}"/>
              </a:ext>
            </a:extLst>
          </p:cNvPr>
          <p:cNvSpPr txBox="1"/>
          <p:nvPr/>
        </p:nvSpPr>
        <p:spPr>
          <a:xfrm>
            <a:off x="2533652" y="3251645"/>
            <a:ext cx="1794673" cy="430887"/>
          </a:xfrm>
          <a:prstGeom prst="rect">
            <a:avLst/>
          </a:prstGeom>
          <a:noFill/>
        </p:spPr>
        <p:txBody>
          <a:bodyPr wrap="square" rtlCol="0">
            <a:spAutoFit/>
          </a:bodyPr>
          <a:lstStyle/>
          <a:p>
            <a:pPr algn="ctr"/>
            <a:r>
              <a:rPr lang="en-GB" sz="1100" dirty="0"/>
              <a:t>Distillery / brewery experience</a:t>
            </a:r>
          </a:p>
        </p:txBody>
      </p:sp>
      <p:sp>
        <p:nvSpPr>
          <p:cNvPr id="45" name="TextBox 44">
            <a:extLst>
              <a:ext uri="{FF2B5EF4-FFF2-40B4-BE49-F238E27FC236}">
                <a16:creationId xmlns:a16="http://schemas.microsoft.com/office/drawing/2014/main" id="{00E355FF-10F0-4225-BFA0-AAEDEC6D8AE0}"/>
              </a:ext>
            </a:extLst>
          </p:cNvPr>
          <p:cNvSpPr txBox="1"/>
          <p:nvPr/>
        </p:nvSpPr>
        <p:spPr>
          <a:xfrm>
            <a:off x="4370853" y="3285820"/>
            <a:ext cx="1300574" cy="430887"/>
          </a:xfrm>
          <a:prstGeom prst="rect">
            <a:avLst/>
          </a:prstGeom>
          <a:noFill/>
        </p:spPr>
        <p:txBody>
          <a:bodyPr wrap="square" rtlCol="0">
            <a:spAutoFit/>
          </a:bodyPr>
          <a:lstStyle/>
          <a:p>
            <a:pPr algn="ctr"/>
            <a:r>
              <a:rPr lang="en-GB" sz="1100" dirty="0"/>
              <a:t>Street Food Tour &amp; Tasting</a:t>
            </a:r>
          </a:p>
        </p:txBody>
      </p:sp>
      <p:sp>
        <p:nvSpPr>
          <p:cNvPr id="46" name="TextBox 45">
            <a:extLst>
              <a:ext uri="{FF2B5EF4-FFF2-40B4-BE49-F238E27FC236}">
                <a16:creationId xmlns:a16="http://schemas.microsoft.com/office/drawing/2014/main" id="{41A3A247-BD7E-4B9E-9689-F2D17466C289}"/>
              </a:ext>
            </a:extLst>
          </p:cNvPr>
          <p:cNvSpPr txBox="1"/>
          <p:nvPr/>
        </p:nvSpPr>
        <p:spPr>
          <a:xfrm>
            <a:off x="6237465" y="3289570"/>
            <a:ext cx="1154085" cy="261610"/>
          </a:xfrm>
          <a:prstGeom prst="rect">
            <a:avLst/>
          </a:prstGeom>
          <a:noFill/>
        </p:spPr>
        <p:txBody>
          <a:bodyPr wrap="square" rtlCol="0">
            <a:spAutoFit/>
          </a:bodyPr>
          <a:lstStyle/>
          <a:p>
            <a:pPr algn="ctr"/>
            <a:r>
              <a:rPr lang="en-GB" sz="1100" dirty="0"/>
              <a:t>Guided Nature</a:t>
            </a:r>
          </a:p>
        </p:txBody>
      </p:sp>
      <p:sp>
        <p:nvSpPr>
          <p:cNvPr id="47" name="Rectangle 46">
            <a:extLst>
              <a:ext uri="{FF2B5EF4-FFF2-40B4-BE49-F238E27FC236}">
                <a16:creationId xmlns:a16="http://schemas.microsoft.com/office/drawing/2014/main" id="{EB205D6A-019A-4039-AB3A-F54471D2EAF6}"/>
              </a:ext>
            </a:extLst>
          </p:cNvPr>
          <p:cNvSpPr/>
          <p:nvPr/>
        </p:nvSpPr>
        <p:spPr>
          <a:xfrm>
            <a:off x="759267" y="2170549"/>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8" name="Rectangle 47">
            <a:extLst>
              <a:ext uri="{FF2B5EF4-FFF2-40B4-BE49-F238E27FC236}">
                <a16:creationId xmlns:a16="http://schemas.microsoft.com/office/drawing/2014/main" id="{2F5339B6-69ED-4F3D-81D1-1CB6D146FF49}"/>
              </a:ext>
            </a:extLst>
          </p:cNvPr>
          <p:cNvSpPr/>
          <p:nvPr/>
        </p:nvSpPr>
        <p:spPr>
          <a:xfrm>
            <a:off x="4069596" y="2014601"/>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9" name="Rectangle 48">
            <a:extLst>
              <a:ext uri="{FF2B5EF4-FFF2-40B4-BE49-F238E27FC236}">
                <a16:creationId xmlns:a16="http://schemas.microsoft.com/office/drawing/2014/main" id="{07E843FC-4E34-48E4-80A9-A136DA275EF6}"/>
              </a:ext>
            </a:extLst>
          </p:cNvPr>
          <p:cNvSpPr/>
          <p:nvPr/>
        </p:nvSpPr>
        <p:spPr>
          <a:xfrm>
            <a:off x="6636666" y="1994816"/>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graphicFrame>
        <p:nvGraphicFramePr>
          <p:cNvPr id="50" name="Chart 49">
            <a:extLst>
              <a:ext uri="{FF2B5EF4-FFF2-40B4-BE49-F238E27FC236}">
                <a16:creationId xmlns:a16="http://schemas.microsoft.com/office/drawing/2014/main" id="{CFF4F6D4-F11E-436F-8566-7BCC6F7C5DEC}"/>
              </a:ext>
            </a:extLst>
          </p:cNvPr>
          <p:cNvGraphicFramePr/>
          <p:nvPr>
            <p:extLst>
              <p:ext uri="{D42A27DB-BD31-4B8C-83A1-F6EECF244321}">
                <p14:modId xmlns:p14="http://schemas.microsoft.com/office/powerpoint/2010/main" val="2875069572"/>
              </p:ext>
            </p:extLst>
          </p:nvPr>
        </p:nvGraphicFramePr>
        <p:xfrm>
          <a:off x="5736947" y="3841330"/>
          <a:ext cx="3044023" cy="2800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a:extLst>
              <a:ext uri="{FF2B5EF4-FFF2-40B4-BE49-F238E27FC236}">
                <a16:creationId xmlns:a16="http://schemas.microsoft.com/office/drawing/2014/main" id="{34ADE325-A329-4DDA-B13D-EF855816DDE3}"/>
              </a:ext>
            </a:extLst>
          </p:cNvPr>
          <p:cNvGraphicFramePr/>
          <p:nvPr>
            <p:extLst>
              <p:ext uri="{D42A27DB-BD31-4B8C-83A1-F6EECF244321}">
                <p14:modId xmlns:p14="http://schemas.microsoft.com/office/powerpoint/2010/main" val="3494326675"/>
              </p:ext>
            </p:extLst>
          </p:nvPr>
        </p:nvGraphicFramePr>
        <p:xfrm>
          <a:off x="3965091" y="3841330"/>
          <a:ext cx="3044023" cy="2800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Chart 51">
            <a:extLst>
              <a:ext uri="{FF2B5EF4-FFF2-40B4-BE49-F238E27FC236}">
                <a16:creationId xmlns:a16="http://schemas.microsoft.com/office/drawing/2014/main" id="{F74EA12C-C8D7-49BB-B0A4-E96DD082733B}"/>
              </a:ext>
            </a:extLst>
          </p:cNvPr>
          <p:cNvGraphicFramePr/>
          <p:nvPr>
            <p:extLst>
              <p:ext uri="{D42A27DB-BD31-4B8C-83A1-F6EECF244321}">
                <p14:modId xmlns:p14="http://schemas.microsoft.com/office/powerpoint/2010/main" val="102862762"/>
              </p:ext>
            </p:extLst>
          </p:nvPr>
        </p:nvGraphicFramePr>
        <p:xfrm>
          <a:off x="2287513" y="3841330"/>
          <a:ext cx="3044023" cy="28009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Chart 52">
            <a:extLst>
              <a:ext uri="{FF2B5EF4-FFF2-40B4-BE49-F238E27FC236}">
                <a16:creationId xmlns:a16="http://schemas.microsoft.com/office/drawing/2014/main" id="{97927795-1097-4A7C-9CC7-F95637CD83B1}"/>
              </a:ext>
            </a:extLst>
          </p:cNvPr>
          <p:cNvGraphicFramePr/>
          <p:nvPr>
            <p:extLst>
              <p:ext uri="{D42A27DB-BD31-4B8C-83A1-F6EECF244321}">
                <p14:modId xmlns:p14="http://schemas.microsoft.com/office/powerpoint/2010/main" val="437046506"/>
              </p:ext>
            </p:extLst>
          </p:nvPr>
        </p:nvGraphicFramePr>
        <p:xfrm>
          <a:off x="586538" y="3841330"/>
          <a:ext cx="3044023" cy="2800928"/>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a:extLst>
              <a:ext uri="{FF2B5EF4-FFF2-40B4-BE49-F238E27FC236}">
                <a16:creationId xmlns:a16="http://schemas.microsoft.com/office/drawing/2014/main" id="{06C676EB-DD83-4CED-AACB-31CAF3F9B26E}"/>
              </a:ext>
            </a:extLst>
          </p:cNvPr>
          <p:cNvSpPr txBox="1"/>
          <p:nvPr/>
        </p:nvSpPr>
        <p:spPr>
          <a:xfrm>
            <a:off x="516474" y="3805287"/>
            <a:ext cx="9055750" cy="276999"/>
          </a:xfrm>
          <a:prstGeom prst="rect">
            <a:avLst/>
          </a:prstGeom>
          <a:noFill/>
        </p:spPr>
        <p:txBody>
          <a:bodyPr wrap="square" rtlCol="0">
            <a:spAutoFit/>
          </a:bodyPr>
          <a:lstStyle/>
          <a:p>
            <a:r>
              <a:rPr lang="en-GB" sz="1200" b="1" dirty="0"/>
              <a:t>EXPECTED EXPERIENCE LENGTH: </a:t>
            </a:r>
            <a:r>
              <a:rPr lang="en-GB" sz="1200" dirty="0"/>
              <a:t>Some of the experiences, particularly distillery / brewery experiences are expected to last less than half a day</a:t>
            </a:r>
          </a:p>
        </p:txBody>
      </p:sp>
      <p:sp>
        <p:nvSpPr>
          <p:cNvPr id="57" name="TextBox 56">
            <a:extLst>
              <a:ext uri="{FF2B5EF4-FFF2-40B4-BE49-F238E27FC236}">
                <a16:creationId xmlns:a16="http://schemas.microsoft.com/office/drawing/2014/main" id="{67810685-3D90-4974-A1D4-1949E0AA116F}"/>
              </a:ext>
            </a:extLst>
          </p:cNvPr>
          <p:cNvSpPr txBox="1"/>
          <p:nvPr/>
        </p:nvSpPr>
        <p:spPr>
          <a:xfrm>
            <a:off x="1102297" y="4126328"/>
            <a:ext cx="1154085" cy="430887"/>
          </a:xfrm>
          <a:prstGeom prst="rect">
            <a:avLst/>
          </a:prstGeom>
          <a:noFill/>
        </p:spPr>
        <p:txBody>
          <a:bodyPr wrap="square" rtlCol="0">
            <a:spAutoFit/>
          </a:bodyPr>
          <a:lstStyle/>
          <a:p>
            <a:pPr algn="ctr"/>
            <a:r>
              <a:rPr lang="en-GB" sz="1100" dirty="0"/>
              <a:t>Life ‘Behind the scenes’</a:t>
            </a:r>
          </a:p>
        </p:txBody>
      </p:sp>
      <p:sp>
        <p:nvSpPr>
          <p:cNvPr id="58" name="TextBox 57">
            <a:extLst>
              <a:ext uri="{FF2B5EF4-FFF2-40B4-BE49-F238E27FC236}">
                <a16:creationId xmlns:a16="http://schemas.microsoft.com/office/drawing/2014/main" id="{1CBA0EC4-833D-4FDE-9B52-4F436F337005}"/>
              </a:ext>
            </a:extLst>
          </p:cNvPr>
          <p:cNvSpPr txBox="1"/>
          <p:nvPr/>
        </p:nvSpPr>
        <p:spPr>
          <a:xfrm>
            <a:off x="2482265" y="4092153"/>
            <a:ext cx="1794673" cy="430887"/>
          </a:xfrm>
          <a:prstGeom prst="rect">
            <a:avLst/>
          </a:prstGeom>
          <a:noFill/>
        </p:spPr>
        <p:txBody>
          <a:bodyPr wrap="square" rtlCol="0">
            <a:spAutoFit/>
          </a:bodyPr>
          <a:lstStyle/>
          <a:p>
            <a:pPr algn="ctr"/>
            <a:r>
              <a:rPr lang="en-GB" sz="1100" dirty="0"/>
              <a:t>Distillery / brewery experience</a:t>
            </a:r>
          </a:p>
        </p:txBody>
      </p:sp>
      <p:sp>
        <p:nvSpPr>
          <p:cNvPr id="59" name="TextBox 58">
            <a:extLst>
              <a:ext uri="{FF2B5EF4-FFF2-40B4-BE49-F238E27FC236}">
                <a16:creationId xmlns:a16="http://schemas.microsoft.com/office/drawing/2014/main" id="{FFE1A070-D747-40A8-BAA1-65CA1FF8F50E}"/>
              </a:ext>
            </a:extLst>
          </p:cNvPr>
          <p:cNvSpPr txBox="1"/>
          <p:nvPr/>
        </p:nvSpPr>
        <p:spPr>
          <a:xfrm>
            <a:off x="4319466" y="4126328"/>
            <a:ext cx="1300574" cy="430887"/>
          </a:xfrm>
          <a:prstGeom prst="rect">
            <a:avLst/>
          </a:prstGeom>
          <a:noFill/>
        </p:spPr>
        <p:txBody>
          <a:bodyPr wrap="square" rtlCol="0">
            <a:spAutoFit/>
          </a:bodyPr>
          <a:lstStyle/>
          <a:p>
            <a:pPr algn="ctr"/>
            <a:r>
              <a:rPr lang="en-GB" sz="1100" dirty="0"/>
              <a:t>Street Food Tour &amp; Tasting</a:t>
            </a:r>
          </a:p>
        </p:txBody>
      </p:sp>
      <p:sp>
        <p:nvSpPr>
          <p:cNvPr id="60" name="TextBox 59">
            <a:extLst>
              <a:ext uri="{FF2B5EF4-FFF2-40B4-BE49-F238E27FC236}">
                <a16:creationId xmlns:a16="http://schemas.microsoft.com/office/drawing/2014/main" id="{A61985FC-1EA6-4F4B-AD66-13AE92E93B06}"/>
              </a:ext>
            </a:extLst>
          </p:cNvPr>
          <p:cNvSpPr txBox="1"/>
          <p:nvPr/>
        </p:nvSpPr>
        <p:spPr>
          <a:xfrm>
            <a:off x="6186078" y="4130078"/>
            <a:ext cx="1154085" cy="261610"/>
          </a:xfrm>
          <a:prstGeom prst="rect">
            <a:avLst/>
          </a:prstGeom>
          <a:noFill/>
        </p:spPr>
        <p:txBody>
          <a:bodyPr wrap="square" rtlCol="0">
            <a:spAutoFit/>
          </a:bodyPr>
          <a:lstStyle/>
          <a:p>
            <a:pPr algn="ctr"/>
            <a:r>
              <a:rPr lang="en-GB" sz="1100" dirty="0"/>
              <a:t>Guided Nature</a:t>
            </a:r>
          </a:p>
        </p:txBody>
      </p:sp>
      <p:sp>
        <p:nvSpPr>
          <p:cNvPr id="61" name="Rectangle 60">
            <a:extLst>
              <a:ext uri="{FF2B5EF4-FFF2-40B4-BE49-F238E27FC236}">
                <a16:creationId xmlns:a16="http://schemas.microsoft.com/office/drawing/2014/main" id="{DF7873BD-A09E-4798-AAE0-53C0D429DCF7}"/>
              </a:ext>
            </a:extLst>
          </p:cNvPr>
          <p:cNvSpPr/>
          <p:nvPr/>
        </p:nvSpPr>
        <p:spPr>
          <a:xfrm>
            <a:off x="443691" y="5962751"/>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grpSp>
        <p:nvGrpSpPr>
          <p:cNvPr id="29" name="Group 28">
            <a:extLst>
              <a:ext uri="{FF2B5EF4-FFF2-40B4-BE49-F238E27FC236}">
                <a16:creationId xmlns:a16="http://schemas.microsoft.com/office/drawing/2014/main" id="{4D0A04EB-A98A-44C5-8595-51B4F9174729}"/>
              </a:ext>
            </a:extLst>
          </p:cNvPr>
          <p:cNvGrpSpPr/>
          <p:nvPr/>
        </p:nvGrpSpPr>
        <p:grpSpPr>
          <a:xfrm>
            <a:off x="1107837" y="6147150"/>
            <a:ext cx="6895568" cy="351322"/>
            <a:chOff x="1107837" y="6016519"/>
            <a:chExt cx="6895568" cy="351322"/>
          </a:xfrm>
        </p:grpSpPr>
        <p:sp>
          <p:nvSpPr>
            <p:cNvPr id="31" name="Rectangle 30">
              <a:extLst>
                <a:ext uri="{FF2B5EF4-FFF2-40B4-BE49-F238E27FC236}">
                  <a16:creationId xmlns:a16="http://schemas.microsoft.com/office/drawing/2014/main" id="{3D62BE4E-8E5E-4EE5-85C0-EF453994C7A3}"/>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32" name="Rectangle 31">
              <a:extLst>
                <a:ext uri="{FF2B5EF4-FFF2-40B4-BE49-F238E27FC236}">
                  <a16:creationId xmlns:a16="http://schemas.microsoft.com/office/drawing/2014/main" id="{5405BFC9-DE5E-410E-909F-796EF152E9A8}"/>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33" name="Rectangle 32">
              <a:extLst>
                <a:ext uri="{FF2B5EF4-FFF2-40B4-BE49-F238E27FC236}">
                  <a16:creationId xmlns:a16="http://schemas.microsoft.com/office/drawing/2014/main" id="{4DA467BB-8DE1-4A7F-A29C-94202316A796}"/>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34" name="Rectangle 33">
              <a:extLst>
                <a:ext uri="{FF2B5EF4-FFF2-40B4-BE49-F238E27FC236}">
                  <a16:creationId xmlns:a16="http://schemas.microsoft.com/office/drawing/2014/main" id="{1FA1A045-69BC-4E21-84BD-7A2C9ED5EB10}"/>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
        <p:nvSpPr>
          <p:cNvPr id="36" name="Rectangle 35">
            <a:extLst>
              <a:ext uri="{FF2B5EF4-FFF2-40B4-BE49-F238E27FC236}">
                <a16:creationId xmlns:a16="http://schemas.microsoft.com/office/drawing/2014/main" id="{AD54D7BF-A66B-4DCD-989E-6FCAC6AB8B29}"/>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926711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237C7E-1D89-43F6-A03E-114F37098EF6}"/>
              </a:ext>
            </a:extLst>
          </p:cNvPr>
          <p:cNvSpPr/>
          <p:nvPr/>
        </p:nvSpPr>
        <p:spPr>
          <a:xfrm>
            <a:off x="0" y="744312"/>
            <a:ext cx="9822385" cy="55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31</a:t>
            </a:fld>
            <a:endParaRPr lang="en-GB"/>
          </a:p>
        </p:txBody>
      </p:sp>
      <p:sp>
        <p:nvSpPr>
          <p:cNvPr id="5" name="Rectangle 4">
            <a:extLst>
              <a:ext uri="{FF2B5EF4-FFF2-40B4-BE49-F238E27FC236}">
                <a16:creationId xmlns:a16="http://schemas.microsoft.com/office/drawing/2014/main" id="{8D5CDEFF-519D-4DD3-A628-F54A64238F94}"/>
              </a:ext>
            </a:extLst>
          </p:cNvPr>
          <p:cNvSpPr/>
          <p:nvPr/>
        </p:nvSpPr>
        <p:spPr>
          <a:xfrm>
            <a:off x="161924" y="746139"/>
            <a:ext cx="8726956" cy="523220"/>
          </a:xfrm>
          <a:prstGeom prst="rect">
            <a:avLst/>
          </a:prstGeom>
        </p:spPr>
        <p:txBody>
          <a:bodyPr wrap="square">
            <a:spAutoFit/>
          </a:bodyPr>
          <a:lstStyle/>
          <a:p>
            <a:r>
              <a:rPr lang="en-GB" sz="1400" b="1" dirty="0">
                <a:solidFill>
                  <a:schemeClr val="accent5"/>
                </a:solidFill>
              </a:rPr>
              <a:t>Popular experiences which have an established market and future growth potential but may need differentiation as expert-led experiences rather than self-guided activities</a:t>
            </a:r>
          </a:p>
        </p:txBody>
      </p:sp>
      <p:sp>
        <p:nvSpPr>
          <p:cNvPr id="13" name="Title 1">
            <a:extLst>
              <a:ext uri="{FF2B5EF4-FFF2-40B4-BE49-F238E27FC236}">
                <a16:creationId xmlns:a16="http://schemas.microsoft.com/office/drawing/2014/main" id="{B65DC368-7612-41BE-AF10-321DDC787F65}"/>
              </a:ext>
            </a:extLst>
          </p:cNvPr>
          <p:cNvSpPr>
            <a:spLocks noGrp="1"/>
          </p:cNvSpPr>
          <p:nvPr>
            <p:ph type="title"/>
          </p:nvPr>
        </p:nvSpPr>
        <p:spPr>
          <a:xfrm>
            <a:off x="83615" y="-41534"/>
            <a:ext cx="9298510" cy="904000"/>
          </a:xfrm>
        </p:spPr>
        <p:txBody>
          <a:bodyPr>
            <a:normAutofit/>
          </a:bodyPr>
          <a:lstStyle/>
          <a:p>
            <a:r>
              <a:rPr lang="en-GB" dirty="0"/>
              <a:t>High Interest Established Experiences – Group 1: key take outs</a:t>
            </a:r>
          </a:p>
        </p:txBody>
      </p:sp>
      <p:sp>
        <p:nvSpPr>
          <p:cNvPr id="18" name="TextBox 17">
            <a:extLst>
              <a:ext uri="{FF2B5EF4-FFF2-40B4-BE49-F238E27FC236}">
                <a16:creationId xmlns:a16="http://schemas.microsoft.com/office/drawing/2014/main" id="{2520BC48-5445-417A-BF54-2451D89EAB6F}"/>
              </a:ext>
            </a:extLst>
          </p:cNvPr>
          <p:cNvSpPr txBox="1"/>
          <p:nvPr/>
        </p:nvSpPr>
        <p:spPr>
          <a:xfrm>
            <a:off x="6584213" y="1913036"/>
            <a:ext cx="3013459" cy="3416320"/>
          </a:xfrm>
          <a:prstGeom prst="rect">
            <a:avLst/>
          </a:prstGeom>
          <a:noFill/>
        </p:spPr>
        <p:txBody>
          <a:bodyPr wrap="square" rtlCol="0">
            <a:spAutoFit/>
          </a:bodyPr>
          <a:lstStyle/>
          <a:p>
            <a:pPr>
              <a:buClr>
                <a:schemeClr val="accent5"/>
              </a:buClr>
              <a:buSzPct val="100000"/>
            </a:pPr>
            <a:endParaRPr lang="en-GB" sz="1200" b="1" dirty="0"/>
          </a:p>
          <a:p>
            <a:pPr marL="171450" indent="-171450">
              <a:buClr>
                <a:schemeClr val="accent5"/>
              </a:buClr>
              <a:buSzPct val="100000"/>
              <a:buFont typeface="Arial" panose="020B0604020202020204" pitchFamily="34" charset="0"/>
              <a:buChar char="•"/>
            </a:pPr>
            <a:r>
              <a:rPr lang="en-GB" sz="1200" dirty="0"/>
              <a:t>Experiences alone don’t currently have the pulling power to drive travellers to England – they tend to be </a:t>
            </a:r>
            <a:r>
              <a:rPr lang="en-GB" sz="1200" b="1" dirty="0"/>
              <a:t>experiences that are chosen after selecting the destination, </a:t>
            </a:r>
            <a:r>
              <a:rPr lang="en-GB" sz="1200" dirty="0"/>
              <a:t>in part due to the perceived length the experience should take</a:t>
            </a:r>
          </a:p>
          <a:p>
            <a:pPr marL="171450" indent="-171450">
              <a:buClr>
                <a:schemeClr val="accent5"/>
              </a:buClr>
              <a:buSzPct val="100000"/>
              <a:buFont typeface="Arial" panose="020B0604020202020204" pitchFamily="34" charset="0"/>
              <a:buChar char="•"/>
            </a:pPr>
            <a:endParaRPr lang="en-GB" sz="1200" dirty="0"/>
          </a:p>
          <a:p>
            <a:pPr marL="171450" indent="-171450">
              <a:buClr>
                <a:schemeClr val="accent5"/>
              </a:buClr>
              <a:buSzPct val="100000"/>
              <a:buFont typeface="Arial" panose="020B0604020202020204" pitchFamily="34" charset="0"/>
              <a:buChar char="•"/>
            </a:pPr>
            <a:r>
              <a:rPr lang="en-GB" sz="1200" b="1" dirty="0"/>
              <a:t>Some of the experiences</a:t>
            </a:r>
            <a:r>
              <a:rPr lang="en-GB" sz="1200" dirty="0"/>
              <a:t> (Life ‘Behind the Scenes’ and Street Food) have a </a:t>
            </a:r>
            <a:r>
              <a:rPr lang="en-GB" sz="1200" b="1" dirty="0"/>
              <a:t>natural home in the Capital City</a:t>
            </a:r>
            <a:endParaRPr lang="en-GB" sz="1200" dirty="0"/>
          </a:p>
          <a:p>
            <a:pPr marL="171450" indent="-171450">
              <a:buClr>
                <a:schemeClr val="accent5"/>
              </a:buClr>
              <a:buSzPct val="100000"/>
              <a:buFont typeface="Arial" panose="020B0604020202020204" pitchFamily="34" charset="0"/>
              <a:buChar char="•"/>
            </a:pPr>
            <a:endParaRPr lang="en-GB" sz="1200" dirty="0"/>
          </a:p>
          <a:p>
            <a:pPr marL="171450" indent="-171450">
              <a:buClr>
                <a:schemeClr val="accent5"/>
              </a:buClr>
              <a:buSzPct val="100000"/>
              <a:buFont typeface="Arial" panose="020B0604020202020204" pitchFamily="34" charset="0"/>
              <a:buChar char="•"/>
            </a:pPr>
            <a:r>
              <a:rPr lang="en-GB" sz="1200" dirty="0"/>
              <a:t>May need </a:t>
            </a:r>
            <a:r>
              <a:rPr lang="en-GB" sz="1200" b="1" dirty="0"/>
              <a:t>differentiation as expert-led experiences</a:t>
            </a:r>
            <a:r>
              <a:rPr lang="en-GB" sz="1200" dirty="0"/>
              <a:t> rather than self-guided experiences</a:t>
            </a:r>
          </a:p>
          <a:p>
            <a:pPr marL="228600" indent="-228600">
              <a:buClr>
                <a:schemeClr val="accent5"/>
              </a:buClr>
              <a:buSzPct val="100000"/>
              <a:buFont typeface="Calibri" panose="020F0502020204030204" pitchFamily="34" charset="0"/>
              <a:buChar char="②"/>
            </a:pPr>
            <a:endParaRPr lang="en-GB" sz="1200" dirty="0"/>
          </a:p>
          <a:p>
            <a:pPr marL="228600" indent="-228600">
              <a:buClr>
                <a:schemeClr val="accent5"/>
              </a:buClr>
              <a:buSzPct val="100000"/>
              <a:buFont typeface="Calibri" panose="020F0502020204030204" pitchFamily="34" charset="0"/>
              <a:buChar char="②"/>
            </a:pPr>
            <a:endParaRPr lang="en-GB" sz="1200" dirty="0"/>
          </a:p>
          <a:p>
            <a:endParaRPr lang="en-GB" sz="1200" dirty="0"/>
          </a:p>
        </p:txBody>
      </p:sp>
      <p:sp>
        <p:nvSpPr>
          <p:cNvPr id="24" name="Rectangle 23">
            <a:extLst>
              <a:ext uri="{FF2B5EF4-FFF2-40B4-BE49-F238E27FC236}">
                <a16:creationId xmlns:a16="http://schemas.microsoft.com/office/drawing/2014/main" id="{69B78A40-C5E5-4F75-A000-D1A2D5F4EA9F}"/>
              </a:ext>
            </a:extLst>
          </p:cNvPr>
          <p:cNvSpPr/>
          <p:nvPr/>
        </p:nvSpPr>
        <p:spPr>
          <a:xfrm>
            <a:off x="2250" y="5105001"/>
            <a:ext cx="9822385" cy="645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4EEE7BA-F684-42A7-AF0A-B7488F1449B8}"/>
              </a:ext>
            </a:extLst>
          </p:cNvPr>
          <p:cNvSpPr/>
          <p:nvPr/>
        </p:nvSpPr>
        <p:spPr>
          <a:xfrm>
            <a:off x="161924" y="5151635"/>
            <a:ext cx="9435748" cy="523220"/>
          </a:xfrm>
          <a:prstGeom prst="rect">
            <a:avLst/>
          </a:prstGeom>
        </p:spPr>
        <p:txBody>
          <a:bodyPr wrap="square">
            <a:spAutoFit/>
          </a:bodyPr>
          <a:lstStyle/>
          <a:p>
            <a:r>
              <a:rPr lang="en-GB" sz="1400" b="1" dirty="0">
                <a:solidFill>
                  <a:schemeClr val="accent5"/>
                </a:solidFill>
              </a:rPr>
              <a:t>Maximising the opportunity: Positioning these as expert-led experiences will differentiate them from similar ‘tourist’ activities and grow the opportunity for bookable products  </a:t>
            </a:r>
          </a:p>
        </p:txBody>
      </p:sp>
      <p:sp>
        <p:nvSpPr>
          <p:cNvPr id="2" name="Speech Bubble: Rectangle with Corners Rounded 1">
            <a:extLst>
              <a:ext uri="{FF2B5EF4-FFF2-40B4-BE49-F238E27FC236}">
                <a16:creationId xmlns:a16="http://schemas.microsoft.com/office/drawing/2014/main" id="{84FFE673-E559-414D-947B-ECFD4C2E5B37}"/>
              </a:ext>
            </a:extLst>
          </p:cNvPr>
          <p:cNvSpPr/>
          <p:nvPr/>
        </p:nvSpPr>
        <p:spPr>
          <a:xfrm>
            <a:off x="4081494" y="4115509"/>
            <a:ext cx="2427421" cy="787787"/>
          </a:xfrm>
          <a:prstGeom prst="wedgeRoundRectCallout">
            <a:avLst>
              <a:gd name="adj1" fmla="val 57116"/>
              <a:gd name="adj2" fmla="val 1933"/>
              <a:gd name="adj3" fmla="val 16667"/>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996633"/>
                </a:solidFill>
              </a:rPr>
              <a:t>Some felt a guide was unnecessary and as activity could be done easily on own. Questioned if a guide could add value to experience</a:t>
            </a:r>
          </a:p>
        </p:txBody>
      </p:sp>
      <p:sp>
        <p:nvSpPr>
          <p:cNvPr id="14" name="Slide Number Placeholder 5">
            <a:extLst>
              <a:ext uri="{FF2B5EF4-FFF2-40B4-BE49-F238E27FC236}">
                <a16:creationId xmlns:a16="http://schemas.microsoft.com/office/drawing/2014/main" id="{19C2F00B-1F1F-4163-BBA2-38D76F943ACB}"/>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2EE1AA15-DF5F-4788-9CEC-57A538A1AE9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36317" y="1433809"/>
            <a:ext cx="597037" cy="597037"/>
          </a:xfrm>
          <a:prstGeom prst="rect">
            <a:avLst/>
          </a:prstGeom>
        </p:spPr>
      </p:pic>
      <p:sp>
        <p:nvSpPr>
          <p:cNvPr id="7" name="Rectangle 6">
            <a:extLst>
              <a:ext uri="{FF2B5EF4-FFF2-40B4-BE49-F238E27FC236}">
                <a16:creationId xmlns:a16="http://schemas.microsoft.com/office/drawing/2014/main" id="{D4345608-0588-4936-9166-89F35E273767}"/>
              </a:ext>
            </a:extLst>
          </p:cNvPr>
          <p:cNvSpPr/>
          <p:nvPr/>
        </p:nvSpPr>
        <p:spPr>
          <a:xfrm>
            <a:off x="161924" y="2084445"/>
            <a:ext cx="3092057" cy="1938992"/>
          </a:xfrm>
          <a:prstGeom prst="rect">
            <a:avLst/>
          </a:prstGeom>
        </p:spPr>
        <p:txBody>
          <a:bodyPr wrap="square">
            <a:spAutoFit/>
          </a:bodyPr>
          <a:lstStyle/>
          <a:p>
            <a:pPr marL="171450" indent="-171450">
              <a:buClr>
                <a:schemeClr val="accent5"/>
              </a:buClr>
              <a:buSzPct val="100000"/>
              <a:buFont typeface="Arial" panose="020B0604020202020204" pitchFamily="34" charset="0"/>
              <a:buChar char="•"/>
            </a:pPr>
            <a:r>
              <a:rPr lang="en-GB" sz="1200" b="1" dirty="0"/>
              <a:t>Strongest interest / appeal </a:t>
            </a:r>
            <a:r>
              <a:rPr lang="en-GB" sz="1200" dirty="0"/>
              <a:t>in doing these experiences in England across all markets</a:t>
            </a:r>
          </a:p>
          <a:p>
            <a:pPr marL="171450" indent="-171450">
              <a:buClr>
                <a:schemeClr val="accent5"/>
              </a:buClr>
              <a:buSzPct val="100000"/>
              <a:buFont typeface="Arial" panose="020B0604020202020204" pitchFamily="34" charset="0"/>
              <a:buChar char="•"/>
            </a:pPr>
            <a:endParaRPr lang="en-GB" sz="1200" dirty="0"/>
          </a:p>
          <a:p>
            <a:pPr marL="171450" indent="-171450">
              <a:buClr>
                <a:schemeClr val="accent5"/>
              </a:buClr>
              <a:buSzPct val="100000"/>
              <a:buFont typeface="Arial" panose="020B0604020202020204" pitchFamily="34" charset="0"/>
              <a:buChar char="•"/>
            </a:pPr>
            <a:r>
              <a:rPr lang="en-GB" sz="1200" dirty="0"/>
              <a:t>The </a:t>
            </a:r>
            <a:r>
              <a:rPr lang="en-GB" sz="1200" b="1" dirty="0"/>
              <a:t>UK is already an established destination </a:t>
            </a:r>
            <a:r>
              <a:rPr lang="en-GB" sz="1200" dirty="0"/>
              <a:t>for these activities</a:t>
            </a:r>
          </a:p>
          <a:p>
            <a:pPr marL="171450" indent="-171450">
              <a:buClr>
                <a:schemeClr val="accent5"/>
              </a:buClr>
              <a:buSzPct val="100000"/>
              <a:buFont typeface="Arial" panose="020B0604020202020204" pitchFamily="34" charset="0"/>
              <a:buChar char="•"/>
            </a:pPr>
            <a:endParaRPr lang="en-GB" sz="1200" b="1" dirty="0"/>
          </a:p>
          <a:p>
            <a:pPr marL="171450" indent="-171450">
              <a:buClr>
                <a:schemeClr val="accent5"/>
              </a:buClr>
              <a:buSzPct val="100000"/>
              <a:buFont typeface="Arial" panose="020B0604020202020204" pitchFamily="34" charset="0"/>
              <a:buChar char="•"/>
            </a:pPr>
            <a:r>
              <a:rPr lang="en-GB" sz="1200" b="1" dirty="0"/>
              <a:t>High awareness of where to do these experiences in England</a:t>
            </a:r>
            <a:r>
              <a:rPr lang="en-GB" sz="1200" dirty="0"/>
              <a:t> and how to book them</a:t>
            </a:r>
          </a:p>
          <a:p>
            <a:pPr marL="228600" indent="-228600">
              <a:buClr>
                <a:schemeClr val="accent5"/>
              </a:buClr>
              <a:buSzPct val="100000"/>
              <a:buFont typeface="Calibri" panose="020F0502020204030204" pitchFamily="34" charset="0"/>
              <a:buChar char="②"/>
            </a:pPr>
            <a:endParaRPr lang="en-GB" sz="1200" dirty="0"/>
          </a:p>
        </p:txBody>
      </p:sp>
      <p:pic>
        <p:nvPicPr>
          <p:cNvPr id="19" name="Graphic 18">
            <a:extLst>
              <a:ext uri="{FF2B5EF4-FFF2-40B4-BE49-F238E27FC236}">
                <a16:creationId xmlns:a16="http://schemas.microsoft.com/office/drawing/2014/main" id="{1428D570-DEA7-4C24-B5A0-4A51ACD47D1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513795" y="1568003"/>
            <a:ext cx="495898" cy="495898"/>
          </a:xfrm>
          <a:prstGeom prst="rect">
            <a:avLst/>
          </a:prstGeom>
        </p:spPr>
      </p:pic>
      <p:sp>
        <p:nvSpPr>
          <p:cNvPr id="11" name="Rectangle 10">
            <a:extLst>
              <a:ext uri="{FF2B5EF4-FFF2-40B4-BE49-F238E27FC236}">
                <a16:creationId xmlns:a16="http://schemas.microsoft.com/office/drawing/2014/main" id="{ADA94D87-3B48-4D09-9117-D9F167C550AC}"/>
              </a:ext>
            </a:extLst>
          </p:cNvPr>
          <p:cNvSpPr/>
          <p:nvPr/>
        </p:nvSpPr>
        <p:spPr>
          <a:xfrm>
            <a:off x="3341560" y="2125046"/>
            <a:ext cx="3092057" cy="1569660"/>
          </a:xfrm>
          <a:prstGeom prst="rect">
            <a:avLst/>
          </a:prstGeom>
        </p:spPr>
        <p:txBody>
          <a:bodyPr wrap="square">
            <a:spAutoFit/>
          </a:bodyPr>
          <a:lstStyle/>
          <a:p>
            <a:pPr marL="171450" indent="-171450">
              <a:buClr>
                <a:schemeClr val="accent5"/>
              </a:buClr>
              <a:buSzPct val="100000"/>
              <a:buFont typeface="Arial" panose="020B0604020202020204" pitchFamily="34" charset="0"/>
              <a:buChar char="•"/>
            </a:pPr>
            <a:r>
              <a:rPr lang="en-GB" sz="1200" dirty="0"/>
              <a:t>Seen as </a:t>
            </a:r>
            <a:r>
              <a:rPr lang="en-GB" sz="1200" b="1" dirty="0"/>
              <a:t>‘must do’ experiences</a:t>
            </a:r>
            <a:r>
              <a:rPr lang="en-GB" sz="1200" dirty="0"/>
              <a:t> which can be </a:t>
            </a:r>
            <a:r>
              <a:rPr lang="en-GB" sz="1200" b="1" dirty="0"/>
              <a:t>authentic and unique </a:t>
            </a:r>
            <a:r>
              <a:rPr lang="en-GB" sz="1200" dirty="0"/>
              <a:t>to England</a:t>
            </a:r>
          </a:p>
          <a:p>
            <a:pPr marL="171450" indent="-171450">
              <a:buClr>
                <a:schemeClr val="accent5"/>
              </a:buClr>
              <a:buSzPct val="100000"/>
              <a:buFont typeface="Arial" panose="020B0604020202020204" pitchFamily="34" charset="0"/>
              <a:buChar char="•"/>
            </a:pPr>
            <a:endParaRPr lang="en-GB" sz="1200" dirty="0"/>
          </a:p>
          <a:p>
            <a:pPr marL="171450" indent="-171450">
              <a:buClr>
                <a:schemeClr val="accent5"/>
              </a:buClr>
              <a:buSzPct val="100000"/>
              <a:buFont typeface="Arial" panose="020B0604020202020204" pitchFamily="34" charset="0"/>
              <a:buChar char="•"/>
            </a:pPr>
            <a:r>
              <a:rPr lang="en-GB" sz="1200" dirty="0"/>
              <a:t>Potential to connect visitors </a:t>
            </a:r>
            <a:r>
              <a:rPr lang="en-GB" sz="1200" b="1" dirty="0"/>
              <a:t>to the culture and history </a:t>
            </a:r>
            <a:r>
              <a:rPr lang="en-GB" sz="1200" dirty="0"/>
              <a:t>of England</a:t>
            </a:r>
          </a:p>
          <a:p>
            <a:pPr marL="171450" indent="-171450">
              <a:buClr>
                <a:schemeClr val="accent5"/>
              </a:buClr>
              <a:buSzPct val="100000"/>
              <a:buFont typeface="Arial" panose="020B0604020202020204" pitchFamily="34" charset="0"/>
              <a:buChar char="•"/>
            </a:pPr>
            <a:endParaRPr lang="en-GB" sz="1200" dirty="0"/>
          </a:p>
          <a:p>
            <a:pPr marL="171450" indent="-171450">
              <a:buClr>
                <a:schemeClr val="accent5"/>
              </a:buClr>
              <a:buSzPct val="100000"/>
              <a:buFont typeface="Arial" panose="020B0604020202020204" pitchFamily="34" charset="0"/>
              <a:buChar char="•"/>
            </a:pPr>
            <a:r>
              <a:rPr lang="en-GB" sz="1200" dirty="0"/>
              <a:t>Seen as a way to </a:t>
            </a:r>
            <a:r>
              <a:rPr lang="en-GB" sz="1200" b="1" dirty="0"/>
              <a:t>create memories </a:t>
            </a:r>
            <a:r>
              <a:rPr lang="en-GB" sz="1200" dirty="0"/>
              <a:t>of the holiday</a:t>
            </a:r>
          </a:p>
        </p:txBody>
      </p:sp>
      <p:pic>
        <p:nvPicPr>
          <p:cNvPr id="15" name="Graphic 14">
            <a:extLst>
              <a:ext uri="{FF2B5EF4-FFF2-40B4-BE49-F238E27FC236}">
                <a16:creationId xmlns:a16="http://schemas.microsoft.com/office/drawing/2014/main" id="{61719324-F8FB-4E54-8019-51447C39EA5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75583" y="1487408"/>
            <a:ext cx="597037" cy="597037"/>
          </a:xfrm>
          <a:prstGeom prst="rect">
            <a:avLst/>
          </a:prstGeom>
        </p:spPr>
      </p:pic>
      <p:sp>
        <p:nvSpPr>
          <p:cNvPr id="16" name="Rectangle 15">
            <a:extLst>
              <a:ext uri="{FF2B5EF4-FFF2-40B4-BE49-F238E27FC236}">
                <a16:creationId xmlns:a16="http://schemas.microsoft.com/office/drawing/2014/main" id="{31B87A9A-6CEF-4EA3-927E-27A8B4B81E0A}"/>
              </a:ext>
            </a:extLst>
          </p:cNvPr>
          <p:cNvSpPr/>
          <p:nvPr/>
        </p:nvSpPr>
        <p:spPr>
          <a:xfrm>
            <a:off x="7354864" y="1814206"/>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C00000"/>
                </a:solidFill>
              </a:rPr>
              <a:t>CHALLENGES</a:t>
            </a:r>
          </a:p>
        </p:txBody>
      </p:sp>
      <p:sp>
        <p:nvSpPr>
          <p:cNvPr id="23" name="Rectangle 22">
            <a:extLst>
              <a:ext uri="{FF2B5EF4-FFF2-40B4-BE49-F238E27FC236}">
                <a16:creationId xmlns:a16="http://schemas.microsoft.com/office/drawing/2014/main" id="{A176971D-AA72-434C-BA9F-7FD1546B1F55}"/>
              </a:ext>
            </a:extLst>
          </p:cNvPr>
          <p:cNvSpPr/>
          <p:nvPr/>
        </p:nvSpPr>
        <p:spPr>
          <a:xfrm>
            <a:off x="4000815" y="1812961"/>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2">
                    <a:lumMod val="50000"/>
                  </a:schemeClr>
                </a:solidFill>
              </a:rPr>
              <a:t>OPPORTUNITIES</a:t>
            </a:r>
          </a:p>
        </p:txBody>
      </p:sp>
      <p:sp>
        <p:nvSpPr>
          <p:cNvPr id="27" name="Rectangle 26">
            <a:extLst>
              <a:ext uri="{FF2B5EF4-FFF2-40B4-BE49-F238E27FC236}">
                <a16:creationId xmlns:a16="http://schemas.microsoft.com/office/drawing/2014/main" id="{035EC805-7C61-4D7C-8961-CBCA5ADA1A66}"/>
              </a:ext>
            </a:extLst>
          </p:cNvPr>
          <p:cNvSpPr/>
          <p:nvPr/>
        </p:nvSpPr>
        <p:spPr>
          <a:xfrm>
            <a:off x="860727" y="1780305"/>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70C0"/>
                </a:solidFill>
              </a:rPr>
              <a:t>ENGLAND APPEAL </a:t>
            </a:r>
          </a:p>
        </p:txBody>
      </p:sp>
      <p:sp>
        <p:nvSpPr>
          <p:cNvPr id="21" name="Rectangle 20">
            <a:extLst>
              <a:ext uri="{FF2B5EF4-FFF2-40B4-BE49-F238E27FC236}">
                <a16:creationId xmlns:a16="http://schemas.microsoft.com/office/drawing/2014/main" id="{5B7760A7-36AD-4754-A346-023A43F99D72}"/>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2156627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BE72-359B-40BD-AB02-B8E201E6D799}"/>
              </a:ext>
            </a:extLst>
          </p:cNvPr>
          <p:cNvSpPr/>
          <p:nvPr/>
        </p:nvSpPr>
        <p:spPr>
          <a:xfrm>
            <a:off x="-3034" y="2569028"/>
            <a:ext cx="9906001" cy="1358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itle 1">
            <a:extLst>
              <a:ext uri="{FF2B5EF4-FFF2-40B4-BE49-F238E27FC236}">
                <a16:creationId xmlns:a16="http://schemas.microsoft.com/office/drawing/2014/main" id="{FE263303-980D-496B-8D5B-56A1842059E8}"/>
              </a:ext>
            </a:extLst>
          </p:cNvPr>
          <p:cNvSpPr>
            <a:spLocks noGrp="1"/>
          </p:cNvSpPr>
          <p:nvPr>
            <p:ph type="title"/>
          </p:nvPr>
        </p:nvSpPr>
        <p:spPr>
          <a:xfrm>
            <a:off x="174780" y="2816567"/>
            <a:ext cx="8234362" cy="794937"/>
          </a:xfrm>
        </p:spPr>
        <p:txBody>
          <a:bodyPr>
            <a:normAutofit/>
          </a:bodyPr>
          <a:lstStyle/>
          <a:p>
            <a:r>
              <a:rPr lang="en-GB" sz="2800" b="1" dirty="0"/>
              <a:t>High Interest Established Experiences – Group 2</a:t>
            </a:r>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32</a:t>
            </a:fld>
            <a:endParaRPr lang="en-GB"/>
          </a:p>
        </p:txBody>
      </p:sp>
      <p:sp>
        <p:nvSpPr>
          <p:cNvPr id="32" name="Slide Number Placeholder 5">
            <a:extLst>
              <a:ext uri="{FF2B5EF4-FFF2-40B4-BE49-F238E27FC236}">
                <a16:creationId xmlns:a16="http://schemas.microsoft.com/office/drawing/2014/main" id="{633DFE15-BE83-4658-9ECB-8BEC253BE83A}"/>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0280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0195-8D96-48A0-AE02-6D17C5B32DA1}"/>
              </a:ext>
            </a:extLst>
          </p:cNvPr>
          <p:cNvSpPr>
            <a:spLocks noGrp="1"/>
          </p:cNvSpPr>
          <p:nvPr>
            <p:ph type="title"/>
          </p:nvPr>
        </p:nvSpPr>
        <p:spPr>
          <a:xfrm>
            <a:off x="88388" y="-34051"/>
            <a:ext cx="9552810" cy="904000"/>
          </a:xfrm>
        </p:spPr>
        <p:txBody>
          <a:bodyPr>
            <a:normAutofit/>
          </a:bodyPr>
          <a:lstStyle/>
          <a:p>
            <a:pPr>
              <a:tabLst>
                <a:tab pos="3944938" algn="l"/>
              </a:tabLst>
            </a:pPr>
            <a:r>
              <a:rPr lang="en-GB" dirty="0"/>
              <a:t>High Interest Established Experiences – Group 2: overview &amp; appeal</a:t>
            </a:r>
          </a:p>
        </p:txBody>
      </p:sp>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33</a:t>
            </a:fld>
            <a:endParaRPr lang="en-GB"/>
          </a:p>
        </p:txBody>
      </p:sp>
      <p:graphicFrame>
        <p:nvGraphicFramePr>
          <p:cNvPr id="13" name="Table 12">
            <a:extLst>
              <a:ext uri="{FF2B5EF4-FFF2-40B4-BE49-F238E27FC236}">
                <a16:creationId xmlns:a16="http://schemas.microsoft.com/office/drawing/2014/main" id="{00DFBA68-0AE2-44C4-B5D7-F74835FDB355}"/>
              </a:ext>
            </a:extLst>
          </p:cNvPr>
          <p:cNvGraphicFramePr>
            <a:graphicFrameLocks noGrp="1"/>
          </p:cNvGraphicFramePr>
          <p:nvPr>
            <p:extLst>
              <p:ext uri="{D42A27DB-BD31-4B8C-83A1-F6EECF244321}">
                <p14:modId xmlns:p14="http://schemas.microsoft.com/office/powerpoint/2010/main" val="414970690"/>
              </p:ext>
            </p:extLst>
          </p:nvPr>
        </p:nvGraphicFramePr>
        <p:xfrm>
          <a:off x="4598945" y="2231971"/>
          <a:ext cx="2875430" cy="3175127"/>
        </p:xfrm>
        <a:graphic>
          <a:graphicData uri="http://schemas.openxmlformats.org/drawingml/2006/table">
            <a:tbl>
              <a:tblPr firstRow="1" bandRow="1">
                <a:tableStyleId>{0505E3EF-67EA-436B-97B2-0124C06EBD24}</a:tableStyleId>
              </a:tblPr>
              <a:tblGrid>
                <a:gridCol w="1180058">
                  <a:extLst>
                    <a:ext uri="{9D8B030D-6E8A-4147-A177-3AD203B41FA5}">
                      <a16:colId xmlns:a16="http://schemas.microsoft.com/office/drawing/2014/main" val="3681889527"/>
                    </a:ext>
                  </a:extLst>
                </a:gridCol>
                <a:gridCol w="847686">
                  <a:extLst>
                    <a:ext uri="{9D8B030D-6E8A-4147-A177-3AD203B41FA5}">
                      <a16:colId xmlns:a16="http://schemas.microsoft.com/office/drawing/2014/main" val="3358426661"/>
                    </a:ext>
                  </a:extLst>
                </a:gridCol>
                <a:gridCol w="847686">
                  <a:extLst>
                    <a:ext uri="{9D8B030D-6E8A-4147-A177-3AD203B41FA5}">
                      <a16:colId xmlns:a16="http://schemas.microsoft.com/office/drawing/2014/main" val="2125700334"/>
                    </a:ext>
                  </a:extLst>
                </a:gridCol>
              </a:tblGrid>
              <a:tr h="231484">
                <a:tc>
                  <a:txBody>
                    <a:bodyPr/>
                    <a:lstStyle/>
                    <a:p>
                      <a:pPr algn="r"/>
                      <a:r>
                        <a:rPr lang="en-GB" sz="1050" b="0" dirty="0"/>
                        <a:t>All Inbound</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587601"/>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7644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990707"/>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06160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025320"/>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968389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15731"/>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166035098"/>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4021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26861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282329"/>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220107"/>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5</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2</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924489"/>
                  </a:ext>
                </a:extLst>
              </a:tr>
            </a:tbl>
          </a:graphicData>
        </a:graphic>
      </p:graphicFrame>
      <p:sp>
        <p:nvSpPr>
          <p:cNvPr id="21" name="TextBox 20">
            <a:extLst>
              <a:ext uri="{FF2B5EF4-FFF2-40B4-BE49-F238E27FC236}">
                <a16:creationId xmlns:a16="http://schemas.microsoft.com/office/drawing/2014/main" id="{8C772CE8-92B9-450E-8BD5-A895203AACE1}"/>
              </a:ext>
            </a:extLst>
          </p:cNvPr>
          <p:cNvSpPr txBox="1"/>
          <p:nvPr/>
        </p:nvSpPr>
        <p:spPr>
          <a:xfrm>
            <a:off x="4457305" y="1930833"/>
            <a:ext cx="1191946" cy="307777"/>
          </a:xfrm>
          <a:prstGeom prst="rect">
            <a:avLst/>
          </a:prstGeom>
          <a:noFill/>
        </p:spPr>
        <p:txBody>
          <a:bodyPr wrap="square" rtlCol="0">
            <a:spAutoFit/>
          </a:bodyPr>
          <a:lstStyle/>
          <a:p>
            <a:pPr algn="ctr"/>
            <a:r>
              <a:rPr lang="en-GB" sz="700" b="1" dirty="0"/>
              <a:t>Ranking (out of 24 experiences)</a:t>
            </a:r>
          </a:p>
        </p:txBody>
      </p:sp>
      <p:cxnSp>
        <p:nvCxnSpPr>
          <p:cNvPr id="22" name="Straight Connector 21">
            <a:extLst>
              <a:ext uri="{FF2B5EF4-FFF2-40B4-BE49-F238E27FC236}">
                <a16:creationId xmlns:a16="http://schemas.microsoft.com/office/drawing/2014/main" id="{7FEDDE9A-E1EA-48D3-B69B-6D0398E43F06}"/>
              </a:ext>
            </a:extLst>
          </p:cNvPr>
          <p:cNvCxnSpPr>
            <a:cxnSpLocks/>
          </p:cNvCxnSpPr>
          <p:nvPr/>
        </p:nvCxnSpPr>
        <p:spPr>
          <a:xfrm flipH="1">
            <a:off x="4436871" y="1742689"/>
            <a:ext cx="3998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506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485B06A-D520-4AA0-87DF-72A23B9198AA}"/>
              </a:ext>
            </a:extLst>
          </p:cNvPr>
          <p:cNvSpPr/>
          <p:nvPr/>
        </p:nvSpPr>
        <p:spPr>
          <a:xfrm>
            <a:off x="4881137" y="5501748"/>
            <a:ext cx="3294492" cy="246221"/>
          </a:xfrm>
          <a:prstGeom prst="rect">
            <a:avLst/>
          </a:prstGeom>
        </p:spPr>
        <p:txBody>
          <a:bodyPr wrap="none">
            <a:spAutoFit/>
          </a:bodyPr>
          <a:lstStyle/>
          <a:p>
            <a:pPr algn="ctr" fontAlgn="b"/>
            <a:r>
              <a:rPr lang="en-GB" sz="1000" dirty="0">
                <a:solidFill>
                  <a:srgbClr val="000000"/>
                </a:solidFill>
                <a:latin typeface="Calibri" panose="020F0502020204030204" pitchFamily="34" charset="0"/>
              </a:rPr>
              <a:t>Indicates where ranking is lower (+4 from inbound markets)</a:t>
            </a:r>
          </a:p>
        </p:txBody>
      </p:sp>
      <p:sp>
        <p:nvSpPr>
          <p:cNvPr id="44" name="Rectangle 43">
            <a:extLst>
              <a:ext uri="{FF2B5EF4-FFF2-40B4-BE49-F238E27FC236}">
                <a16:creationId xmlns:a16="http://schemas.microsoft.com/office/drawing/2014/main" id="{9B4F7F56-9753-4C03-AD9E-283347CE1465}"/>
              </a:ext>
            </a:extLst>
          </p:cNvPr>
          <p:cNvSpPr/>
          <p:nvPr/>
        </p:nvSpPr>
        <p:spPr>
          <a:xfrm>
            <a:off x="4598945" y="5519707"/>
            <a:ext cx="329817" cy="190778"/>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BE138FA-054F-4CCA-9B07-F6B712A6C5C4}"/>
              </a:ext>
            </a:extLst>
          </p:cNvPr>
          <p:cNvSpPr txBox="1"/>
          <p:nvPr/>
        </p:nvSpPr>
        <p:spPr>
          <a:xfrm>
            <a:off x="4549257" y="1458810"/>
            <a:ext cx="4281234" cy="276999"/>
          </a:xfrm>
          <a:prstGeom prst="rect">
            <a:avLst/>
          </a:prstGeom>
          <a:noFill/>
        </p:spPr>
        <p:txBody>
          <a:bodyPr wrap="square" rtlCol="0">
            <a:spAutoFit/>
          </a:bodyPr>
          <a:lstStyle/>
          <a:p>
            <a:r>
              <a:rPr lang="en-GB" sz="1200" b="1" dirty="0"/>
              <a:t>ENGLAND APPEAL: Rank Interest / Participation of Experiences</a:t>
            </a:r>
          </a:p>
        </p:txBody>
      </p:sp>
      <p:sp>
        <p:nvSpPr>
          <p:cNvPr id="53" name="Rectangle 52">
            <a:extLst>
              <a:ext uri="{FF2B5EF4-FFF2-40B4-BE49-F238E27FC236}">
                <a16:creationId xmlns:a16="http://schemas.microsoft.com/office/drawing/2014/main" id="{2534766D-1712-4AC3-8EEB-D2581000AFAC}"/>
              </a:ext>
            </a:extLst>
          </p:cNvPr>
          <p:cNvSpPr/>
          <p:nvPr/>
        </p:nvSpPr>
        <p:spPr>
          <a:xfrm>
            <a:off x="776683" y="3884326"/>
            <a:ext cx="3380738" cy="16287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AB7C23B-E704-4FD0-84C3-958DCC9835F8}"/>
              </a:ext>
            </a:extLst>
          </p:cNvPr>
          <p:cNvSpPr txBox="1"/>
          <p:nvPr/>
        </p:nvSpPr>
        <p:spPr>
          <a:xfrm>
            <a:off x="822462" y="3938923"/>
            <a:ext cx="3327034" cy="1849224"/>
          </a:xfrm>
          <a:prstGeom prst="rect">
            <a:avLst/>
          </a:prstGeom>
          <a:noFill/>
        </p:spPr>
        <p:txBody>
          <a:bodyPr wrap="square" rtlCol="0">
            <a:spAutoFit/>
          </a:bodyPr>
          <a:lstStyle/>
          <a:p>
            <a:r>
              <a:rPr lang="en-GB" sz="1050" b="1" i="1" dirty="0"/>
              <a:t>A reminder of the experience definitions:</a:t>
            </a:r>
          </a:p>
          <a:p>
            <a:pPr>
              <a:lnSpc>
                <a:spcPts val="800"/>
              </a:lnSpc>
            </a:pPr>
            <a:endParaRPr lang="en-GB" sz="1050" dirty="0"/>
          </a:p>
          <a:p>
            <a:r>
              <a:rPr lang="en-GB" sz="1050" b="1" dirty="0">
                <a:solidFill>
                  <a:schemeClr val="accent5"/>
                </a:solidFill>
                <a:ea typeface="Calibri" panose="020F0502020204030204" pitchFamily="34" charset="0"/>
                <a:cs typeface="Times New Roman" panose="02020603050405020304" pitchFamily="18" charset="0"/>
              </a:rPr>
              <a:t>SPA EXPERIENCE</a:t>
            </a:r>
            <a:r>
              <a:rPr lang="en-GB" sz="1050" i="1" dirty="0">
                <a:ea typeface="Calibri" panose="020F0502020204030204" pitchFamily="34" charset="0"/>
                <a:cs typeface="Times New Roman" panose="02020603050405020304" pitchFamily="18" charset="0"/>
              </a:rPr>
              <a:t>– relax with several treatments at a specialist venue</a:t>
            </a:r>
          </a:p>
          <a:p>
            <a:endParaRPr lang="en-GB" sz="1050" i="1" dirty="0">
              <a:cs typeface="Times New Roman" panose="02020603050405020304" pitchFamily="18" charset="0"/>
            </a:endParaRPr>
          </a:p>
          <a:p>
            <a:r>
              <a:rPr lang="en-GB" sz="1050" b="1" dirty="0">
                <a:solidFill>
                  <a:schemeClr val="accent5"/>
                </a:solidFill>
                <a:ea typeface="Calibri" panose="020F0502020204030204" pitchFamily="34" charset="0"/>
                <a:cs typeface="Times New Roman" panose="02020603050405020304" pitchFamily="18" charset="0"/>
              </a:rPr>
              <a:t>VINEYARD TOUR AND TASTING </a:t>
            </a:r>
            <a:r>
              <a:rPr lang="en-GB" sz="1050" i="1" dirty="0">
                <a:ea typeface="Calibri" panose="020F0502020204030204" pitchFamily="34" charset="0"/>
                <a:cs typeface="Times New Roman" panose="02020603050405020304" pitchFamily="18" charset="0"/>
              </a:rPr>
              <a:t>– </a:t>
            </a:r>
            <a:r>
              <a:rPr lang="en-GB" sz="1050" i="1" dirty="0"/>
              <a:t>discover the wine making process and taste it too</a:t>
            </a:r>
          </a:p>
          <a:p>
            <a:endParaRPr lang="en-GB" sz="1050" i="1" dirty="0"/>
          </a:p>
          <a:p>
            <a:endParaRPr lang="en-GB" sz="1050" i="1" dirty="0"/>
          </a:p>
          <a:p>
            <a:endParaRPr lang="en-GB" sz="1050" i="1" dirty="0"/>
          </a:p>
          <a:p>
            <a:endParaRPr lang="en-GB" sz="1050" dirty="0"/>
          </a:p>
        </p:txBody>
      </p:sp>
      <p:graphicFrame>
        <p:nvGraphicFramePr>
          <p:cNvPr id="9" name="Table 8">
            <a:extLst>
              <a:ext uri="{FF2B5EF4-FFF2-40B4-BE49-F238E27FC236}">
                <a16:creationId xmlns:a16="http://schemas.microsoft.com/office/drawing/2014/main" id="{461D19E7-C871-4D4F-B629-C2CF68B83144}"/>
              </a:ext>
            </a:extLst>
          </p:cNvPr>
          <p:cNvGraphicFramePr>
            <a:graphicFrameLocks noGrp="1"/>
          </p:cNvGraphicFramePr>
          <p:nvPr>
            <p:extLst>
              <p:ext uri="{D42A27DB-BD31-4B8C-83A1-F6EECF244321}">
                <p14:modId xmlns:p14="http://schemas.microsoft.com/office/powerpoint/2010/main" val="2171747080"/>
              </p:ext>
            </p:extLst>
          </p:nvPr>
        </p:nvGraphicFramePr>
        <p:xfrm>
          <a:off x="776683" y="1539341"/>
          <a:ext cx="3372813" cy="2265346"/>
        </p:xfrm>
        <a:graphic>
          <a:graphicData uri="http://schemas.openxmlformats.org/drawingml/2006/table">
            <a:tbl>
              <a:tblPr firstRow="1" bandRow="1">
                <a:tableStyleId>{5C22544A-7EE6-4342-B048-85BDC9FD1C3A}</a:tableStyleId>
              </a:tblPr>
              <a:tblGrid>
                <a:gridCol w="1733006">
                  <a:extLst>
                    <a:ext uri="{9D8B030D-6E8A-4147-A177-3AD203B41FA5}">
                      <a16:colId xmlns:a16="http://schemas.microsoft.com/office/drawing/2014/main" val="1020794326"/>
                    </a:ext>
                  </a:extLst>
                </a:gridCol>
                <a:gridCol w="1639807">
                  <a:extLst>
                    <a:ext uri="{9D8B030D-6E8A-4147-A177-3AD203B41FA5}">
                      <a16:colId xmlns:a16="http://schemas.microsoft.com/office/drawing/2014/main" val="1660451495"/>
                    </a:ext>
                  </a:extLst>
                </a:gridCol>
              </a:tblGrid>
              <a:tr h="284146">
                <a:tc gridSpan="2">
                  <a:txBody>
                    <a:bodyPr/>
                    <a:lstStyle/>
                    <a:p>
                      <a:pPr algn="r"/>
                      <a:endParaRPr lang="en-GB" sz="1000" dirty="0"/>
                    </a:p>
                  </a:txBody>
                  <a:tcPr/>
                </a:tc>
                <a:tc hMerge="1">
                  <a:txBody>
                    <a:bodyPr/>
                    <a:lstStyle/>
                    <a:p>
                      <a:endParaRPr lang="en-GB" sz="1000" dirty="0"/>
                    </a:p>
                  </a:txBody>
                  <a:tcPr/>
                </a:tc>
                <a:extLst>
                  <a:ext uri="{0D108BD9-81ED-4DB2-BD59-A6C34878D82A}">
                    <a16:rowId xmlns:a16="http://schemas.microsoft.com/office/drawing/2014/main" val="2682598610"/>
                  </a:ext>
                </a:extLst>
              </a:tr>
              <a:tr h="396240">
                <a:tc>
                  <a:txBody>
                    <a:bodyPr/>
                    <a:lstStyle/>
                    <a:p>
                      <a:pPr algn="r"/>
                      <a:r>
                        <a:rPr lang="en-GB" sz="1000" dirty="0"/>
                        <a:t>England Appeal</a:t>
                      </a:r>
                    </a:p>
                  </a:txBody>
                  <a:tcPr anchor="ctr"/>
                </a:tc>
                <a:tc>
                  <a:txBody>
                    <a:bodyPr/>
                    <a:lstStyle/>
                    <a:p>
                      <a:endParaRPr lang="en-GB" sz="1000" dirty="0"/>
                    </a:p>
                  </a:txBody>
                  <a:tcPr/>
                </a:tc>
                <a:extLst>
                  <a:ext uri="{0D108BD9-81ED-4DB2-BD59-A6C34878D82A}">
                    <a16:rowId xmlns:a16="http://schemas.microsoft.com/office/drawing/2014/main" val="1485620673"/>
                  </a:ext>
                </a:extLst>
              </a:tr>
              <a:tr h="396240">
                <a:tc>
                  <a:txBody>
                    <a:bodyPr/>
                    <a:lstStyle/>
                    <a:p>
                      <a:pPr algn="r"/>
                      <a:r>
                        <a:rPr lang="en-GB" sz="1000" dirty="0"/>
                        <a:t>Experience Maturity</a:t>
                      </a:r>
                    </a:p>
                  </a:txBody>
                  <a:tcPr anchor="ctr"/>
                </a:tc>
                <a:tc>
                  <a:txBody>
                    <a:bodyPr/>
                    <a:lstStyle/>
                    <a:p>
                      <a:endParaRPr lang="en-GB" sz="1000" dirty="0"/>
                    </a:p>
                  </a:txBody>
                  <a:tcPr/>
                </a:tc>
                <a:extLst>
                  <a:ext uri="{0D108BD9-81ED-4DB2-BD59-A6C34878D82A}">
                    <a16:rowId xmlns:a16="http://schemas.microsoft.com/office/drawing/2014/main" val="1551786490"/>
                  </a:ext>
                </a:extLst>
              </a:tr>
              <a:tr h="396240">
                <a:tc>
                  <a:txBody>
                    <a:bodyPr/>
                    <a:lstStyle/>
                    <a:p>
                      <a:pPr algn="r"/>
                      <a:r>
                        <a:rPr lang="en-GB" sz="1000" dirty="0"/>
                        <a:t>Influence on destination decision</a:t>
                      </a:r>
                    </a:p>
                  </a:txBody>
                  <a:tcPr anchor="ctr"/>
                </a:tc>
                <a:tc>
                  <a:txBody>
                    <a:bodyPr/>
                    <a:lstStyle/>
                    <a:p>
                      <a:endParaRPr lang="en-GB" sz="1000" dirty="0"/>
                    </a:p>
                  </a:txBody>
                  <a:tcPr/>
                </a:tc>
                <a:extLst>
                  <a:ext uri="{0D108BD9-81ED-4DB2-BD59-A6C34878D82A}">
                    <a16:rowId xmlns:a16="http://schemas.microsoft.com/office/drawing/2014/main" val="914356126"/>
                  </a:ext>
                </a:extLst>
              </a:tr>
              <a:tr h="396240">
                <a:tc>
                  <a:txBody>
                    <a:bodyPr/>
                    <a:lstStyle/>
                    <a:p>
                      <a:pPr algn="r"/>
                      <a:r>
                        <a:rPr lang="en-GB" sz="1000" dirty="0"/>
                        <a:t>Authentic / Unique</a:t>
                      </a:r>
                    </a:p>
                  </a:txBody>
                  <a:tcPr anchor="ctr"/>
                </a:tc>
                <a:tc>
                  <a:txBody>
                    <a:bodyPr/>
                    <a:lstStyle/>
                    <a:p>
                      <a:endParaRPr lang="en-GB" sz="1000" dirty="0"/>
                    </a:p>
                  </a:txBody>
                  <a:tcPr/>
                </a:tc>
                <a:extLst>
                  <a:ext uri="{0D108BD9-81ED-4DB2-BD59-A6C34878D82A}">
                    <a16:rowId xmlns:a16="http://schemas.microsoft.com/office/drawing/2014/main" val="3486198342"/>
                  </a:ext>
                </a:extLst>
              </a:tr>
              <a:tr h="396240">
                <a:tc>
                  <a:txBody>
                    <a:bodyPr/>
                    <a:lstStyle/>
                    <a:p>
                      <a:pPr algn="r"/>
                      <a:r>
                        <a:rPr lang="en-GB" sz="1000" dirty="0"/>
                        <a:t>History / Culture</a:t>
                      </a:r>
                    </a:p>
                  </a:txBody>
                  <a:tcPr anchor="ctr"/>
                </a:tc>
                <a:tc>
                  <a:txBody>
                    <a:bodyPr/>
                    <a:lstStyle/>
                    <a:p>
                      <a:endParaRPr lang="en-GB" sz="1000" dirty="0"/>
                    </a:p>
                  </a:txBody>
                  <a:tcPr/>
                </a:tc>
                <a:extLst>
                  <a:ext uri="{0D108BD9-81ED-4DB2-BD59-A6C34878D82A}">
                    <a16:rowId xmlns:a16="http://schemas.microsoft.com/office/drawing/2014/main" val="879818500"/>
                  </a:ext>
                </a:extLst>
              </a:tr>
            </a:tbl>
          </a:graphicData>
        </a:graphic>
      </p:graphicFrame>
      <p:sp>
        <p:nvSpPr>
          <p:cNvPr id="76" name="Rectangle 75">
            <a:extLst>
              <a:ext uri="{FF2B5EF4-FFF2-40B4-BE49-F238E27FC236}">
                <a16:creationId xmlns:a16="http://schemas.microsoft.com/office/drawing/2014/main" id="{A8A25FBC-4404-456F-91D7-2701E8522246}"/>
              </a:ext>
            </a:extLst>
          </p:cNvPr>
          <p:cNvSpPr/>
          <p:nvPr/>
        </p:nvSpPr>
        <p:spPr>
          <a:xfrm>
            <a:off x="2477692" y="1523747"/>
            <a:ext cx="1671804" cy="276999"/>
          </a:xfrm>
          <a:prstGeom prst="rect">
            <a:avLst/>
          </a:prstGeom>
        </p:spPr>
        <p:txBody>
          <a:bodyPr wrap="none">
            <a:spAutoFit/>
          </a:bodyPr>
          <a:lstStyle/>
          <a:p>
            <a:r>
              <a:rPr lang="en-GB" sz="1200" dirty="0">
                <a:solidFill>
                  <a:schemeClr val="bg2"/>
                </a:solidFill>
              </a:rPr>
              <a:t>Star rating – low to high</a:t>
            </a:r>
          </a:p>
        </p:txBody>
      </p:sp>
      <p:sp>
        <p:nvSpPr>
          <p:cNvPr id="15" name="Star: 5 Points 14">
            <a:extLst>
              <a:ext uri="{FF2B5EF4-FFF2-40B4-BE49-F238E27FC236}">
                <a16:creationId xmlns:a16="http://schemas.microsoft.com/office/drawing/2014/main" id="{3AB19894-C4F9-4BB7-9A95-8A20CA9B79F7}"/>
              </a:ext>
            </a:extLst>
          </p:cNvPr>
          <p:cNvSpPr/>
          <p:nvPr/>
        </p:nvSpPr>
        <p:spPr>
          <a:xfrm>
            <a:off x="2558468" y="1874471"/>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C8346C98-D6D4-4F58-9930-33BF8A3C410A}"/>
              </a:ext>
            </a:extLst>
          </p:cNvPr>
          <p:cNvSpPr/>
          <p:nvPr/>
        </p:nvSpPr>
        <p:spPr>
          <a:xfrm>
            <a:off x="2874537" y="1874471"/>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2A5D285F-2ACD-4F8F-820A-C013E3A90A66}"/>
              </a:ext>
            </a:extLst>
          </p:cNvPr>
          <p:cNvSpPr/>
          <p:nvPr/>
        </p:nvSpPr>
        <p:spPr>
          <a:xfrm>
            <a:off x="3190606" y="18744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Star: 5 Points 78">
            <a:extLst>
              <a:ext uri="{FF2B5EF4-FFF2-40B4-BE49-F238E27FC236}">
                <a16:creationId xmlns:a16="http://schemas.microsoft.com/office/drawing/2014/main" id="{D3DA9036-E1C3-487A-B7C9-A3515042D79B}"/>
              </a:ext>
            </a:extLst>
          </p:cNvPr>
          <p:cNvSpPr/>
          <p:nvPr/>
        </p:nvSpPr>
        <p:spPr>
          <a:xfrm>
            <a:off x="3506675" y="18744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Star: 5 Points 79">
            <a:extLst>
              <a:ext uri="{FF2B5EF4-FFF2-40B4-BE49-F238E27FC236}">
                <a16:creationId xmlns:a16="http://schemas.microsoft.com/office/drawing/2014/main" id="{0488FDFE-5A03-40F9-8383-D3A5A5D33CB5}"/>
              </a:ext>
            </a:extLst>
          </p:cNvPr>
          <p:cNvSpPr/>
          <p:nvPr/>
        </p:nvSpPr>
        <p:spPr>
          <a:xfrm>
            <a:off x="3822744" y="18744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Star: 5 Points 80">
            <a:extLst>
              <a:ext uri="{FF2B5EF4-FFF2-40B4-BE49-F238E27FC236}">
                <a16:creationId xmlns:a16="http://schemas.microsoft.com/office/drawing/2014/main" id="{3EF0701F-76D4-4FC5-A756-0883394D2A8E}"/>
              </a:ext>
            </a:extLst>
          </p:cNvPr>
          <p:cNvSpPr/>
          <p:nvPr/>
        </p:nvSpPr>
        <p:spPr>
          <a:xfrm>
            <a:off x="2558468" y="2305338"/>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tar: 5 Points 81">
            <a:extLst>
              <a:ext uri="{FF2B5EF4-FFF2-40B4-BE49-F238E27FC236}">
                <a16:creationId xmlns:a16="http://schemas.microsoft.com/office/drawing/2014/main" id="{00DDF2AF-6BFB-451A-BADE-F0859B3F1177}"/>
              </a:ext>
            </a:extLst>
          </p:cNvPr>
          <p:cNvSpPr/>
          <p:nvPr/>
        </p:nvSpPr>
        <p:spPr>
          <a:xfrm>
            <a:off x="2874537" y="2305338"/>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tar: 5 Points 82">
            <a:extLst>
              <a:ext uri="{FF2B5EF4-FFF2-40B4-BE49-F238E27FC236}">
                <a16:creationId xmlns:a16="http://schemas.microsoft.com/office/drawing/2014/main" id="{40610597-08A4-4741-9E92-70BCB4D35726}"/>
              </a:ext>
            </a:extLst>
          </p:cNvPr>
          <p:cNvSpPr/>
          <p:nvPr/>
        </p:nvSpPr>
        <p:spPr>
          <a:xfrm>
            <a:off x="3190606" y="2305338"/>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Star: 5 Points 83">
            <a:extLst>
              <a:ext uri="{FF2B5EF4-FFF2-40B4-BE49-F238E27FC236}">
                <a16:creationId xmlns:a16="http://schemas.microsoft.com/office/drawing/2014/main" id="{9966541B-4C6E-4601-A468-1A9F02031C58}"/>
              </a:ext>
            </a:extLst>
          </p:cNvPr>
          <p:cNvSpPr/>
          <p:nvPr/>
        </p:nvSpPr>
        <p:spPr>
          <a:xfrm>
            <a:off x="3506675" y="2305338"/>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tar: 5 Points 84">
            <a:extLst>
              <a:ext uri="{FF2B5EF4-FFF2-40B4-BE49-F238E27FC236}">
                <a16:creationId xmlns:a16="http://schemas.microsoft.com/office/drawing/2014/main" id="{3425FD35-770D-47BD-BA7F-81396C2DD2F7}"/>
              </a:ext>
            </a:extLst>
          </p:cNvPr>
          <p:cNvSpPr/>
          <p:nvPr/>
        </p:nvSpPr>
        <p:spPr>
          <a:xfrm>
            <a:off x="3822744" y="2305338"/>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Star: 5 Points 85">
            <a:extLst>
              <a:ext uri="{FF2B5EF4-FFF2-40B4-BE49-F238E27FC236}">
                <a16:creationId xmlns:a16="http://schemas.microsoft.com/office/drawing/2014/main" id="{4373EC54-98EA-4801-881B-EC9A771163FC}"/>
              </a:ext>
            </a:extLst>
          </p:cNvPr>
          <p:cNvSpPr/>
          <p:nvPr/>
        </p:nvSpPr>
        <p:spPr>
          <a:xfrm>
            <a:off x="2545024" y="268331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tar: 5 Points 86">
            <a:extLst>
              <a:ext uri="{FF2B5EF4-FFF2-40B4-BE49-F238E27FC236}">
                <a16:creationId xmlns:a16="http://schemas.microsoft.com/office/drawing/2014/main" id="{1F10232D-F922-43BE-8EE3-442F914AAE72}"/>
              </a:ext>
            </a:extLst>
          </p:cNvPr>
          <p:cNvSpPr/>
          <p:nvPr/>
        </p:nvSpPr>
        <p:spPr>
          <a:xfrm>
            <a:off x="2861093" y="268331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Star: 5 Points 87">
            <a:extLst>
              <a:ext uri="{FF2B5EF4-FFF2-40B4-BE49-F238E27FC236}">
                <a16:creationId xmlns:a16="http://schemas.microsoft.com/office/drawing/2014/main" id="{68D136A6-0138-4724-BBEC-7977808E4147}"/>
              </a:ext>
            </a:extLst>
          </p:cNvPr>
          <p:cNvSpPr/>
          <p:nvPr/>
        </p:nvSpPr>
        <p:spPr>
          <a:xfrm>
            <a:off x="3177162" y="268331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Star: 5 Points 88">
            <a:extLst>
              <a:ext uri="{FF2B5EF4-FFF2-40B4-BE49-F238E27FC236}">
                <a16:creationId xmlns:a16="http://schemas.microsoft.com/office/drawing/2014/main" id="{44CBFFA4-CD41-4DC8-B2C0-032EA32B865E}"/>
              </a:ext>
            </a:extLst>
          </p:cNvPr>
          <p:cNvSpPr/>
          <p:nvPr/>
        </p:nvSpPr>
        <p:spPr>
          <a:xfrm>
            <a:off x="3493231" y="268331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Star: 5 Points 89">
            <a:extLst>
              <a:ext uri="{FF2B5EF4-FFF2-40B4-BE49-F238E27FC236}">
                <a16:creationId xmlns:a16="http://schemas.microsoft.com/office/drawing/2014/main" id="{89125C15-0A13-456C-B2EC-0970166DC31B}"/>
              </a:ext>
            </a:extLst>
          </p:cNvPr>
          <p:cNvSpPr/>
          <p:nvPr/>
        </p:nvSpPr>
        <p:spPr>
          <a:xfrm>
            <a:off x="3809300" y="268331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Star: 5 Points 90">
            <a:extLst>
              <a:ext uri="{FF2B5EF4-FFF2-40B4-BE49-F238E27FC236}">
                <a16:creationId xmlns:a16="http://schemas.microsoft.com/office/drawing/2014/main" id="{05DD2A36-1D55-4AA0-B748-E89655A828EC}"/>
              </a:ext>
            </a:extLst>
          </p:cNvPr>
          <p:cNvSpPr/>
          <p:nvPr/>
        </p:nvSpPr>
        <p:spPr>
          <a:xfrm>
            <a:off x="2553100" y="3089167"/>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Star: 5 Points 91">
            <a:extLst>
              <a:ext uri="{FF2B5EF4-FFF2-40B4-BE49-F238E27FC236}">
                <a16:creationId xmlns:a16="http://schemas.microsoft.com/office/drawing/2014/main" id="{FB575810-5C45-4303-9DB1-9D1AEAE9393C}"/>
              </a:ext>
            </a:extLst>
          </p:cNvPr>
          <p:cNvSpPr/>
          <p:nvPr/>
        </p:nvSpPr>
        <p:spPr>
          <a:xfrm>
            <a:off x="2869169" y="3089167"/>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tar: 5 Points 92">
            <a:extLst>
              <a:ext uri="{FF2B5EF4-FFF2-40B4-BE49-F238E27FC236}">
                <a16:creationId xmlns:a16="http://schemas.microsoft.com/office/drawing/2014/main" id="{5CBD81BE-A436-41B7-9DF6-B91DD8382C30}"/>
              </a:ext>
            </a:extLst>
          </p:cNvPr>
          <p:cNvSpPr/>
          <p:nvPr/>
        </p:nvSpPr>
        <p:spPr>
          <a:xfrm>
            <a:off x="3185238" y="3089167"/>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Star: 5 Points 93">
            <a:extLst>
              <a:ext uri="{FF2B5EF4-FFF2-40B4-BE49-F238E27FC236}">
                <a16:creationId xmlns:a16="http://schemas.microsoft.com/office/drawing/2014/main" id="{8F5EC011-BEE3-4408-9A12-28737A95F137}"/>
              </a:ext>
            </a:extLst>
          </p:cNvPr>
          <p:cNvSpPr/>
          <p:nvPr/>
        </p:nvSpPr>
        <p:spPr>
          <a:xfrm>
            <a:off x="3501307" y="3089167"/>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Star: 5 Points 94">
            <a:extLst>
              <a:ext uri="{FF2B5EF4-FFF2-40B4-BE49-F238E27FC236}">
                <a16:creationId xmlns:a16="http://schemas.microsoft.com/office/drawing/2014/main" id="{D659EF75-67DD-4445-91C0-6C2618646AF0}"/>
              </a:ext>
            </a:extLst>
          </p:cNvPr>
          <p:cNvSpPr/>
          <p:nvPr/>
        </p:nvSpPr>
        <p:spPr>
          <a:xfrm>
            <a:off x="3817376" y="3089167"/>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Star: 5 Points 95">
            <a:extLst>
              <a:ext uri="{FF2B5EF4-FFF2-40B4-BE49-F238E27FC236}">
                <a16:creationId xmlns:a16="http://schemas.microsoft.com/office/drawing/2014/main" id="{7E92C6A3-F015-45BE-9A87-FD45D8A2CE8A}"/>
              </a:ext>
            </a:extLst>
          </p:cNvPr>
          <p:cNvSpPr/>
          <p:nvPr/>
        </p:nvSpPr>
        <p:spPr>
          <a:xfrm>
            <a:off x="2551388" y="347730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tar: 5 Points 96">
            <a:extLst>
              <a:ext uri="{FF2B5EF4-FFF2-40B4-BE49-F238E27FC236}">
                <a16:creationId xmlns:a16="http://schemas.microsoft.com/office/drawing/2014/main" id="{0C9BAF63-454E-42B9-8997-F120405E9866}"/>
              </a:ext>
            </a:extLst>
          </p:cNvPr>
          <p:cNvSpPr/>
          <p:nvPr/>
        </p:nvSpPr>
        <p:spPr>
          <a:xfrm>
            <a:off x="2867457" y="347730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Star: 5 Points 97">
            <a:extLst>
              <a:ext uri="{FF2B5EF4-FFF2-40B4-BE49-F238E27FC236}">
                <a16:creationId xmlns:a16="http://schemas.microsoft.com/office/drawing/2014/main" id="{DA141FCD-984A-4E32-91C5-5C24C74B47EA}"/>
              </a:ext>
            </a:extLst>
          </p:cNvPr>
          <p:cNvSpPr/>
          <p:nvPr/>
        </p:nvSpPr>
        <p:spPr>
          <a:xfrm>
            <a:off x="3183526" y="347730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Star: 5 Points 98">
            <a:extLst>
              <a:ext uri="{FF2B5EF4-FFF2-40B4-BE49-F238E27FC236}">
                <a16:creationId xmlns:a16="http://schemas.microsoft.com/office/drawing/2014/main" id="{4CD78919-2BDF-40F0-8C66-99DDD8717168}"/>
              </a:ext>
            </a:extLst>
          </p:cNvPr>
          <p:cNvSpPr/>
          <p:nvPr/>
        </p:nvSpPr>
        <p:spPr>
          <a:xfrm>
            <a:off x="3499595" y="347730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Star: 5 Points 99">
            <a:extLst>
              <a:ext uri="{FF2B5EF4-FFF2-40B4-BE49-F238E27FC236}">
                <a16:creationId xmlns:a16="http://schemas.microsoft.com/office/drawing/2014/main" id="{C0E1A459-DCF4-4BDC-8FE0-B3285EB0C440}"/>
              </a:ext>
            </a:extLst>
          </p:cNvPr>
          <p:cNvSpPr/>
          <p:nvPr/>
        </p:nvSpPr>
        <p:spPr>
          <a:xfrm>
            <a:off x="3815664" y="347730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992CB931-1258-4B4A-8AFB-98A59D325937}"/>
              </a:ext>
            </a:extLst>
          </p:cNvPr>
          <p:cNvSpPr/>
          <p:nvPr/>
        </p:nvSpPr>
        <p:spPr>
          <a:xfrm>
            <a:off x="838468" y="1919312"/>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102" name="Oval 101">
            <a:extLst>
              <a:ext uri="{FF2B5EF4-FFF2-40B4-BE49-F238E27FC236}">
                <a16:creationId xmlns:a16="http://schemas.microsoft.com/office/drawing/2014/main" id="{7BB80919-9387-4765-88D3-4F808B2E1A28}"/>
              </a:ext>
            </a:extLst>
          </p:cNvPr>
          <p:cNvSpPr/>
          <p:nvPr/>
        </p:nvSpPr>
        <p:spPr>
          <a:xfrm>
            <a:off x="838468" y="2313423"/>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103" name="Oval 102">
            <a:extLst>
              <a:ext uri="{FF2B5EF4-FFF2-40B4-BE49-F238E27FC236}">
                <a16:creationId xmlns:a16="http://schemas.microsoft.com/office/drawing/2014/main" id="{7CF3B0C7-A3B9-4BB9-B032-D8B9C09CE433}"/>
              </a:ext>
            </a:extLst>
          </p:cNvPr>
          <p:cNvSpPr/>
          <p:nvPr/>
        </p:nvSpPr>
        <p:spPr>
          <a:xfrm>
            <a:off x="838468" y="2691398"/>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sp>
        <p:nvSpPr>
          <p:cNvPr id="104" name="Oval 103">
            <a:extLst>
              <a:ext uri="{FF2B5EF4-FFF2-40B4-BE49-F238E27FC236}">
                <a16:creationId xmlns:a16="http://schemas.microsoft.com/office/drawing/2014/main" id="{64FE157F-D03D-4287-948D-C6B578A0EA6C}"/>
              </a:ext>
            </a:extLst>
          </p:cNvPr>
          <p:cNvSpPr/>
          <p:nvPr/>
        </p:nvSpPr>
        <p:spPr>
          <a:xfrm>
            <a:off x="838467" y="3089167"/>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105" name="Oval 104">
            <a:extLst>
              <a:ext uri="{FF2B5EF4-FFF2-40B4-BE49-F238E27FC236}">
                <a16:creationId xmlns:a16="http://schemas.microsoft.com/office/drawing/2014/main" id="{0BC5753C-BD6C-4CA2-BDE0-881948206958}"/>
              </a:ext>
            </a:extLst>
          </p:cNvPr>
          <p:cNvSpPr/>
          <p:nvPr/>
        </p:nvSpPr>
        <p:spPr>
          <a:xfrm>
            <a:off x="838467" y="347637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106" name="Oval 105">
            <a:extLst>
              <a:ext uri="{FF2B5EF4-FFF2-40B4-BE49-F238E27FC236}">
                <a16:creationId xmlns:a16="http://schemas.microsoft.com/office/drawing/2014/main" id="{F2E1C8A2-9579-42F6-87AA-88D7B754800E}"/>
              </a:ext>
            </a:extLst>
          </p:cNvPr>
          <p:cNvSpPr/>
          <p:nvPr/>
        </p:nvSpPr>
        <p:spPr>
          <a:xfrm>
            <a:off x="4398589" y="147838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57" name="TextBox 56">
            <a:extLst>
              <a:ext uri="{FF2B5EF4-FFF2-40B4-BE49-F238E27FC236}">
                <a16:creationId xmlns:a16="http://schemas.microsoft.com/office/drawing/2014/main" id="{409B4C1F-70E8-45E7-B5A5-CE312FE859E9}"/>
              </a:ext>
            </a:extLst>
          </p:cNvPr>
          <p:cNvSpPr txBox="1"/>
          <p:nvPr/>
        </p:nvSpPr>
        <p:spPr>
          <a:xfrm>
            <a:off x="5778101" y="1856257"/>
            <a:ext cx="839276" cy="400110"/>
          </a:xfrm>
          <a:prstGeom prst="rect">
            <a:avLst/>
          </a:prstGeom>
          <a:noFill/>
        </p:spPr>
        <p:txBody>
          <a:bodyPr wrap="square" rtlCol="0">
            <a:spAutoFit/>
          </a:bodyPr>
          <a:lstStyle/>
          <a:p>
            <a:pPr algn="ctr"/>
            <a:r>
              <a:rPr lang="en-GB" sz="1000" dirty="0"/>
              <a:t>Spa Experience</a:t>
            </a:r>
          </a:p>
        </p:txBody>
      </p:sp>
      <p:sp>
        <p:nvSpPr>
          <p:cNvPr id="58" name="TextBox 57">
            <a:extLst>
              <a:ext uri="{FF2B5EF4-FFF2-40B4-BE49-F238E27FC236}">
                <a16:creationId xmlns:a16="http://schemas.microsoft.com/office/drawing/2014/main" id="{116C009E-AB03-49C3-89DA-D01A3610ACEB}"/>
              </a:ext>
            </a:extLst>
          </p:cNvPr>
          <p:cNvSpPr txBox="1"/>
          <p:nvPr/>
        </p:nvSpPr>
        <p:spPr>
          <a:xfrm>
            <a:off x="6617377" y="1867330"/>
            <a:ext cx="998638" cy="400110"/>
          </a:xfrm>
          <a:prstGeom prst="rect">
            <a:avLst/>
          </a:prstGeom>
          <a:noFill/>
        </p:spPr>
        <p:txBody>
          <a:bodyPr wrap="square" rtlCol="0">
            <a:spAutoFit/>
          </a:bodyPr>
          <a:lstStyle/>
          <a:p>
            <a:pPr algn="ctr"/>
            <a:r>
              <a:rPr lang="en-GB" sz="1000" dirty="0"/>
              <a:t>Vineyard tour and tasting</a:t>
            </a:r>
          </a:p>
        </p:txBody>
      </p:sp>
      <p:sp>
        <p:nvSpPr>
          <p:cNvPr id="63" name="Rectangle 62">
            <a:extLst>
              <a:ext uri="{FF2B5EF4-FFF2-40B4-BE49-F238E27FC236}">
                <a16:creationId xmlns:a16="http://schemas.microsoft.com/office/drawing/2014/main" id="{3A5E864F-5FC0-4AF3-9C27-B85F68951027}"/>
              </a:ext>
            </a:extLst>
          </p:cNvPr>
          <p:cNvSpPr/>
          <p:nvPr/>
        </p:nvSpPr>
        <p:spPr>
          <a:xfrm>
            <a:off x="157152" y="680043"/>
            <a:ext cx="9660460" cy="523220"/>
          </a:xfrm>
          <a:prstGeom prst="rect">
            <a:avLst/>
          </a:prstGeom>
        </p:spPr>
        <p:txBody>
          <a:bodyPr wrap="square">
            <a:spAutoFit/>
          </a:bodyPr>
          <a:lstStyle/>
          <a:p>
            <a:r>
              <a:rPr lang="en-GB" sz="1400" b="1" dirty="0">
                <a:solidFill>
                  <a:schemeClr val="accent5"/>
                </a:solidFill>
              </a:rPr>
              <a:t>Experiences are of high interest, established and well understood.  However, currently England is not seen as a natural host for these experiences. Developing and promoting English versions of the experiences will be key to growth.</a:t>
            </a:r>
          </a:p>
        </p:txBody>
      </p:sp>
      <p:sp>
        <p:nvSpPr>
          <p:cNvPr id="64" name="Rectangle 63">
            <a:extLst>
              <a:ext uri="{FF2B5EF4-FFF2-40B4-BE49-F238E27FC236}">
                <a16:creationId xmlns:a16="http://schemas.microsoft.com/office/drawing/2014/main" id="{CFA5D9FF-ED1E-4360-9EBA-AC0F5DE4AF1A}"/>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2062890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E4551A-E827-4FB8-894F-0E10FEC55403}"/>
              </a:ext>
            </a:extLst>
          </p:cNvPr>
          <p:cNvGraphicFramePr>
            <a:graphicFrameLocks noGrp="1"/>
          </p:cNvGraphicFramePr>
          <p:nvPr/>
        </p:nvGraphicFramePr>
        <p:xfrm>
          <a:off x="392134" y="1444869"/>
          <a:ext cx="9258013" cy="4568396"/>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212731">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355665">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2" name="Title 1">
            <a:extLst>
              <a:ext uri="{FF2B5EF4-FFF2-40B4-BE49-F238E27FC236}">
                <a16:creationId xmlns:a16="http://schemas.microsoft.com/office/drawing/2014/main" id="{13B40195-8D96-48A0-AE02-6D17C5B32DA1}"/>
              </a:ext>
            </a:extLst>
          </p:cNvPr>
          <p:cNvSpPr>
            <a:spLocks noGrp="1"/>
          </p:cNvSpPr>
          <p:nvPr>
            <p:ph type="title"/>
          </p:nvPr>
        </p:nvSpPr>
        <p:spPr>
          <a:xfrm>
            <a:off x="88388" y="-34051"/>
            <a:ext cx="9552810" cy="904000"/>
          </a:xfrm>
        </p:spPr>
        <p:txBody>
          <a:bodyPr>
            <a:normAutofit/>
          </a:bodyPr>
          <a:lstStyle/>
          <a:p>
            <a:pPr>
              <a:tabLst>
                <a:tab pos="3944938" algn="l"/>
              </a:tabLst>
            </a:pPr>
            <a:r>
              <a:rPr lang="en-GB" dirty="0"/>
              <a:t>High Interest Established Experiences – Group 2: maturity and influence on holiday behaviour </a:t>
            </a:r>
          </a:p>
        </p:txBody>
      </p:sp>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34</a:t>
            </a:fld>
            <a:endParaRPr lang="en-GB"/>
          </a:p>
        </p:txBody>
      </p:sp>
      <p:sp>
        <p:nvSpPr>
          <p:cNvPr id="42" name="TextBox 41">
            <a:extLst>
              <a:ext uri="{FF2B5EF4-FFF2-40B4-BE49-F238E27FC236}">
                <a16:creationId xmlns:a16="http://schemas.microsoft.com/office/drawing/2014/main" id="{14FD0C56-2B77-494E-B888-8904D112FC8E}"/>
              </a:ext>
            </a:extLst>
          </p:cNvPr>
          <p:cNvSpPr txBox="1"/>
          <p:nvPr/>
        </p:nvSpPr>
        <p:spPr>
          <a:xfrm>
            <a:off x="729199" y="1514164"/>
            <a:ext cx="8202529" cy="461665"/>
          </a:xfrm>
          <a:prstGeom prst="rect">
            <a:avLst/>
          </a:prstGeom>
          <a:noFill/>
        </p:spPr>
        <p:txBody>
          <a:bodyPr wrap="square" rtlCol="0">
            <a:spAutoFit/>
          </a:bodyPr>
          <a:lstStyle/>
          <a:p>
            <a:r>
              <a:rPr lang="en-GB" sz="1200" b="1" dirty="0"/>
              <a:t>EXPERIENCE MATURITY: </a:t>
            </a:r>
            <a:r>
              <a:rPr lang="en-GB" sz="1200" dirty="0"/>
              <a:t>The UK ranks lower in terms of where travellers have previously done / or have booked to do these experiences in the next 12 months.</a:t>
            </a:r>
          </a:p>
        </p:txBody>
      </p:sp>
      <p:sp>
        <p:nvSpPr>
          <p:cNvPr id="54" name="Rectangle 53">
            <a:extLst>
              <a:ext uri="{FF2B5EF4-FFF2-40B4-BE49-F238E27FC236}">
                <a16:creationId xmlns:a16="http://schemas.microsoft.com/office/drawing/2014/main" id="{F0016E70-58E1-4DB8-9486-5AEAA115FE72}"/>
              </a:ext>
            </a:extLst>
          </p:cNvPr>
          <p:cNvSpPr/>
          <p:nvPr/>
        </p:nvSpPr>
        <p:spPr>
          <a:xfrm>
            <a:off x="0" y="653946"/>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48653" y="644995"/>
            <a:ext cx="9432280" cy="523220"/>
          </a:xfrm>
          <a:prstGeom prst="rect">
            <a:avLst/>
          </a:prstGeom>
        </p:spPr>
        <p:txBody>
          <a:bodyPr wrap="square">
            <a:spAutoFit/>
          </a:bodyPr>
          <a:lstStyle/>
          <a:p>
            <a:r>
              <a:rPr lang="en-GB" sz="1400" b="1" dirty="0">
                <a:solidFill>
                  <a:schemeClr val="accent5"/>
                </a:solidFill>
              </a:rPr>
              <a:t>While established experiences, the pull of other markets is greater – among those who are interested in experiences, they are more likely to book them in another country.  They do not generally drive the choice of holiday destination</a:t>
            </a:r>
          </a:p>
        </p:txBody>
      </p:sp>
      <p:sp>
        <p:nvSpPr>
          <p:cNvPr id="66" name="TextBox 65">
            <a:extLst>
              <a:ext uri="{FF2B5EF4-FFF2-40B4-BE49-F238E27FC236}">
                <a16:creationId xmlns:a16="http://schemas.microsoft.com/office/drawing/2014/main" id="{208D480C-4FE5-42CD-B9C3-5EB780E08234}"/>
              </a:ext>
            </a:extLst>
          </p:cNvPr>
          <p:cNvSpPr txBox="1"/>
          <p:nvPr/>
        </p:nvSpPr>
        <p:spPr>
          <a:xfrm>
            <a:off x="743962" y="3687892"/>
            <a:ext cx="8697740" cy="646331"/>
          </a:xfrm>
          <a:prstGeom prst="rect">
            <a:avLst/>
          </a:prstGeom>
          <a:noFill/>
        </p:spPr>
        <p:txBody>
          <a:bodyPr wrap="square" rtlCol="0">
            <a:spAutoFit/>
          </a:bodyPr>
          <a:lstStyle/>
          <a:p>
            <a:r>
              <a:rPr lang="en-GB" sz="1200" b="1" dirty="0"/>
              <a:t>INFLUENCE ON DESTINATION DECISION: </a:t>
            </a:r>
            <a:r>
              <a:rPr lang="en-GB" sz="1200" dirty="0"/>
              <a:t>Experiences alone don’t currently have the pulling power to drive travellers to England – they tend to be add-on experiences.</a:t>
            </a:r>
          </a:p>
          <a:p>
            <a:endParaRPr lang="en-GB" sz="1200" dirty="0"/>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00E1534A-0EB5-490F-AFB5-5B99C7860B82}"/>
              </a:ext>
            </a:extLst>
          </p:cNvPr>
          <p:cNvSpPr/>
          <p:nvPr/>
        </p:nvSpPr>
        <p:spPr>
          <a:xfrm>
            <a:off x="522398" y="1549237"/>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62" name="Oval 61">
            <a:extLst>
              <a:ext uri="{FF2B5EF4-FFF2-40B4-BE49-F238E27FC236}">
                <a16:creationId xmlns:a16="http://schemas.microsoft.com/office/drawing/2014/main" id="{A08C6BC2-F9BD-4F19-92BE-C1ED2F439B00}"/>
              </a:ext>
            </a:extLst>
          </p:cNvPr>
          <p:cNvSpPr/>
          <p:nvPr/>
        </p:nvSpPr>
        <p:spPr>
          <a:xfrm>
            <a:off x="537161" y="3705310"/>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graphicFrame>
        <p:nvGraphicFramePr>
          <p:cNvPr id="80" name="Chart 79">
            <a:extLst>
              <a:ext uri="{FF2B5EF4-FFF2-40B4-BE49-F238E27FC236}">
                <a16:creationId xmlns:a16="http://schemas.microsoft.com/office/drawing/2014/main" id="{FCB0B3C1-A646-4A66-973C-0C8706C3A1F7}"/>
              </a:ext>
            </a:extLst>
          </p:cNvPr>
          <p:cNvGraphicFramePr/>
          <p:nvPr>
            <p:extLst>
              <p:ext uri="{D42A27DB-BD31-4B8C-83A1-F6EECF244321}">
                <p14:modId xmlns:p14="http://schemas.microsoft.com/office/powerpoint/2010/main" val="468948528"/>
              </p:ext>
            </p:extLst>
          </p:nvPr>
        </p:nvGraphicFramePr>
        <p:xfrm>
          <a:off x="2115067" y="4165113"/>
          <a:ext cx="7790933" cy="1991086"/>
        </p:xfrm>
        <a:graphic>
          <a:graphicData uri="http://schemas.openxmlformats.org/drawingml/2006/chart">
            <c:chart xmlns:c="http://schemas.openxmlformats.org/drawingml/2006/chart" xmlns:r="http://schemas.openxmlformats.org/officeDocument/2006/relationships" r:id="rId2"/>
          </a:graphicData>
        </a:graphic>
      </p:graphicFrame>
      <p:sp>
        <p:nvSpPr>
          <p:cNvPr id="81" name="Rectangle 80">
            <a:extLst>
              <a:ext uri="{FF2B5EF4-FFF2-40B4-BE49-F238E27FC236}">
                <a16:creationId xmlns:a16="http://schemas.microsoft.com/office/drawing/2014/main" id="{BE36287B-829F-4DE0-A6B9-0539AEA5FD6A}"/>
              </a:ext>
            </a:extLst>
          </p:cNvPr>
          <p:cNvSpPr/>
          <p:nvPr/>
        </p:nvSpPr>
        <p:spPr>
          <a:xfrm>
            <a:off x="948984" y="5396159"/>
            <a:ext cx="1926823" cy="430887"/>
          </a:xfrm>
          <a:prstGeom prst="rect">
            <a:avLst/>
          </a:prstGeom>
        </p:spPr>
        <p:txBody>
          <a:bodyPr wrap="square">
            <a:spAutoFit/>
          </a:bodyPr>
          <a:lstStyle/>
          <a:p>
            <a:pPr algn="r"/>
            <a:r>
              <a:rPr lang="en-GB" sz="1100" b="1" u="sng" dirty="0">
                <a:solidFill>
                  <a:schemeClr val="accent5"/>
                </a:solidFill>
              </a:rPr>
              <a:t>Chose the activity first </a:t>
            </a:r>
            <a:r>
              <a:rPr lang="en-GB" sz="1100" b="1" dirty="0">
                <a:solidFill>
                  <a:schemeClr val="accent5"/>
                </a:solidFill>
              </a:rPr>
              <a:t>and then found a destination </a:t>
            </a:r>
            <a:endParaRPr lang="en-GB" sz="1100" dirty="0"/>
          </a:p>
        </p:txBody>
      </p:sp>
      <p:sp>
        <p:nvSpPr>
          <p:cNvPr id="82" name="Rectangle 81">
            <a:extLst>
              <a:ext uri="{FF2B5EF4-FFF2-40B4-BE49-F238E27FC236}">
                <a16:creationId xmlns:a16="http://schemas.microsoft.com/office/drawing/2014/main" id="{DC15EF9C-24EB-4405-A755-F60DDFC5FFBB}"/>
              </a:ext>
            </a:extLst>
          </p:cNvPr>
          <p:cNvSpPr/>
          <p:nvPr/>
        </p:nvSpPr>
        <p:spPr>
          <a:xfrm>
            <a:off x="717443" y="4992507"/>
            <a:ext cx="2173551" cy="430887"/>
          </a:xfrm>
          <a:prstGeom prst="rect">
            <a:avLst/>
          </a:prstGeom>
        </p:spPr>
        <p:txBody>
          <a:bodyPr wrap="square">
            <a:spAutoFit/>
          </a:bodyPr>
          <a:lstStyle/>
          <a:p>
            <a:pPr algn="r"/>
            <a:r>
              <a:rPr lang="en-GB" sz="1100" b="1" dirty="0">
                <a:solidFill>
                  <a:schemeClr val="accent5"/>
                </a:solidFill>
              </a:rPr>
              <a:t>Chose the destination because could do the activity there</a:t>
            </a:r>
            <a:endParaRPr lang="en-GB" sz="1100" dirty="0"/>
          </a:p>
        </p:txBody>
      </p:sp>
      <p:sp>
        <p:nvSpPr>
          <p:cNvPr id="83" name="Rectangle 82">
            <a:extLst>
              <a:ext uri="{FF2B5EF4-FFF2-40B4-BE49-F238E27FC236}">
                <a16:creationId xmlns:a16="http://schemas.microsoft.com/office/drawing/2014/main" id="{9B144EC6-5F7D-4EFF-980D-D340877621AD}"/>
              </a:ext>
            </a:extLst>
          </p:cNvPr>
          <p:cNvSpPr/>
          <p:nvPr/>
        </p:nvSpPr>
        <p:spPr>
          <a:xfrm>
            <a:off x="998553" y="4385370"/>
            <a:ext cx="1892753" cy="600164"/>
          </a:xfrm>
          <a:prstGeom prst="rect">
            <a:avLst/>
          </a:prstGeom>
        </p:spPr>
        <p:txBody>
          <a:bodyPr wrap="square">
            <a:spAutoFit/>
          </a:bodyPr>
          <a:lstStyle/>
          <a:p>
            <a:pPr algn="r"/>
            <a:r>
              <a:rPr lang="en-GB" sz="1100" b="1" u="sng" dirty="0">
                <a:solidFill>
                  <a:schemeClr val="accent3">
                    <a:lumMod val="75000"/>
                  </a:schemeClr>
                </a:solidFill>
              </a:rPr>
              <a:t>Chose destination first </a:t>
            </a:r>
            <a:r>
              <a:rPr lang="en-GB" sz="1100" b="1" dirty="0">
                <a:solidFill>
                  <a:schemeClr val="accent3">
                    <a:lumMod val="75000"/>
                  </a:schemeClr>
                </a:solidFill>
              </a:rPr>
              <a:t>and then found could do the activity there</a:t>
            </a:r>
            <a:endParaRPr lang="en-GB" sz="1100" dirty="0">
              <a:solidFill>
                <a:schemeClr val="accent3">
                  <a:lumMod val="75000"/>
                </a:schemeClr>
              </a:solidFill>
            </a:endParaRPr>
          </a:p>
        </p:txBody>
      </p:sp>
      <p:cxnSp>
        <p:nvCxnSpPr>
          <p:cNvPr id="84" name="Straight Arrow Connector 83">
            <a:extLst>
              <a:ext uri="{FF2B5EF4-FFF2-40B4-BE49-F238E27FC236}">
                <a16:creationId xmlns:a16="http://schemas.microsoft.com/office/drawing/2014/main" id="{278C6599-6130-495B-BF73-EA9C16106AEE}"/>
              </a:ext>
            </a:extLst>
          </p:cNvPr>
          <p:cNvCxnSpPr>
            <a:cxnSpLocks/>
          </p:cNvCxnSpPr>
          <p:nvPr/>
        </p:nvCxnSpPr>
        <p:spPr>
          <a:xfrm>
            <a:off x="2844312" y="4760281"/>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682D5CB-E30E-4134-B1DD-05AA1A4BCC22}"/>
              </a:ext>
            </a:extLst>
          </p:cNvPr>
          <p:cNvCxnSpPr>
            <a:cxnSpLocks/>
          </p:cNvCxnSpPr>
          <p:nvPr/>
        </p:nvCxnSpPr>
        <p:spPr>
          <a:xfrm>
            <a:off x="2844312" y="5295859"/>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182960E-2A01-4ED6-BD00-41B4A7BA8A2C}"/>
              </a:ext>
            </a:extLst>
          </p:cNvPr>
          <p:cNvCxnSpPr>
            <a:cxnSpLocks/>
          </p:cNvCxnSpPr>
          <p:nvPr/>
        </p:nvCxnSpPr>
        <p:spPr>
          <a:xfrm>
            <a:off x="2844312" y="5611603"/>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16BC07DD-5DCC-47AB-A0A9-BC1AC127EF51}"/>
              </a:ext>
            </a:extLst>
          </p:cNvPr>
          <p:cNvSpPr/>
          <p:nvPr/>
        </p:nvSpPr>
        <p:spPr>
          <a:xfrm>
            <a:off x="438032" y="5805028"/>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sp>
        <p:nvSpPr>
          <p:cNvPr id="22" name="Rectangle 21">
            <a:extLst>
              <a:ext uri="{FF2B5EF4-FFF2-40B4-BE49-F238E27FC236}">
                <a16:creationId xmlns:a16="http://schemas.microsoft.com/office/drawing/2014/main" id="{B89BC673-8D3D-4D7E-93BD-F2EE8E9AD64C}"/>
              </a:ext>
            </a:extLst>
          </p:cNvPr>
          <p:cNvSpPr/>
          <p:nvPr/>
        </p:nvSpPr>
        <p:spPr>
          <a:xfrm>
            <a:off x="4084142" y="4593459"/>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3" name="Rectangle 22">
            <a:extLst>
              <a:ext uri="{FF2B5EF4-FFF2-40B4-BE49-F238E27FC236}">
                <a16:creationId xmlns:a16="http://schemas.microsoft.com/office/drawing/2014/main" id="{95654C30-8561-49A7-8557-75775BBBD29C}"/>
              </a:ext>
            </a:extLst>
          </p:cNvPr>
          <p:cNvSpPr/>
          <p:nvPr/>
        </p:nvSpPr>
        <p:spPr>
          <a:xfrm>
            <a:off x="7631259" y="4610877"/>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graphicFrame>
        <p:nvGraphicFramePr>
          <p:cNvPr id="24" name="Chart 23">
            <a:extLst>
              <a:ext uri="{FF2B5EF4-FFF2-40B4-BE49-F238E27FC236}">
                <a16:creationId xmlns:a16="http://schemas.microsoft.com/office/drawing/2014/main" id="{6BA23457-B0F5-4AF4-8BB5-F52D31C48234}"/>
              </a:ext>
            </a:extLst>
          </p:cNvPr>
          <p:cNvGraphicFramePr/>
          <p:nvPr>
            <p:extLst>
              <p:ext uri="{D42A27DB-BD31-4B8C-83A1-F6EECF244321}">
                <p14:modId xmlns:p14="http://schemas.microsoft.com/office/powerpoint/2010/main" val="1326110959"/>
              </p:ext>
            </p:extLst>
          </p:nvPr>
        </p:nvGraphicFramePr>
        <p:xfrm>
          <a:off x="2851397" y="2172876"/>
          <a:ext cx="2465489" cy="14648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9F47A2D5-9CF8-4603-B1BE-751B633FD456}"/>
              </a:ext>
            </a:extLst>
          </p:cNvPr>
          <p:cNvGraphicFramePr/>
          <p:nvPr>
            <p:extLst>
              <p:ext uri="{D42A27DB-BD31-4B8C-83A1-F6EECF244321}">
                <p14:modId xmlns:p14="http://schemas.microsoft.com/office/powerpoint/2010/main" val="1368117319"/>
              </p:ext>
            </p:extLst>
          </p:nvPr>
        </p:nvGraphicFramePr>
        <p:xfrm>
          <a:off x="5663112" y="2164374"/>
          <a:ext cx="3709851" cy="1464827"/>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A7A37736-70B1-4BE1-A159-377B2BD904C7}"/>
              </a:ext>
            </a:extLst>
          </p:cNvPr>
          <p:cNvSpPr txBox="1"/>
          <p:nvPr/>
        </p:nvSpPr>
        <p:spPr>
          <a:xfrm>
            <a:off x="3429156" y="2007200"/>
            <a:ext cx="1482036" cy="246221"/>
          </a:xfrm>
          <a:prstGeom prst="rect">
            <a:avLst/>
          </a:prstGeom>
          <a:noFill/>
        </p:spPr>
        <p:txBody>
          <a:bodyPr wrap="square" rtlCol="0">
            <a:spAutoFit/>
          </a:bodyPr>
          <a:lstStyle/>
          <a:p>
            <a:pPr algn="ctr"/>
            <a:r>
              <a:rPr lang="en-GB" sz="1000" dirty="0"/>
              <a:t>Spa Experience</a:t>
            </a:r>
          </a:p>
        </p:txBody>
      </p:sp>
      <p:sp>
        <p:nvSpPr>
          <p:cNvPr id="27" name="TextBox 26">
            <a:extLst>
              <a:ext uri="{FF2B5EF4-FFF2-40B4-BE49-F238E27FC236}">
                <a16:creationId xmlns:a16="http://schemas.microsoft.com/office/drawing/2014/main" id="{253961DC-C86F-4B18-9BB3-001C39BFB2F9}"/>
              </a:ext>
            </a:extLst>
          </p:cNvPr>
          <p:cNvSpPr txBox="1"/>
          <p:nvPr/>
        </p:nvSpPr>
        <p:spPr>
          <a:xfrm>
            <a:off x="6956313" y="1969477"/>
            <a:ext cx="1727481" cy="246221"/>
          </a:xfrm>
          <a:prstGeom prst="rect">
            <a:avLst/>
          </a:prstGeom>
          <a:noFill/>
        </p:spPr>
        <p:txBody>
          <a:bodyPr wrap="square" rtlCol="0">
            <a:spAutoFit/>
          </a:bodyPr>
          <a:lstStyle/>
          <a:p>
            <a:pPr algn="ctr"/>
            <a:r>
              <a:rPr lang="en-GB" sz="1000" dirty="0"/>
              <a:t>Vineyard Tour &amp; Tasting</a:t>
            </a:r>
          </a:p>
        </p:txBody>
      </p:sp>
      <p:grpSp>
        <p:nvGrpSpPr>
          <p:cNvPr id="28" name="Group 27">
            <a:extLst>
              <a:ext uri="{FF2B5EF4-FFF2-40B4-BE49-F238E27FC236}">
                <a16:creationId xmlns:a16="http://schemas.microsoft.com/office/drawing/2014/main" id="{44B0FB59-4CBF-4829-9D2D-2DE1A5E4FEBE}"/>
              </a:ext>
            </a:extLst>
          </p:cNvPr>
          <p:cNvGrpSpPr/>
          <p:nvPr/>
        </p:nvGrpSpPr>
        <p:grpSpPr>
          <a:xfrm>
            <a:off x="1107837" y="6147150"/>
            <a:ext cx="6895568" cy="351322"/>
            <a:chOff x="1107837" y="6016519"/>
            <a:chExt cx="6895568" cy="351322"/>
          </a:xfrm>
        </p:grpSpPr>
        <p:sp>
          <p:nvSpPr>
            <p:cNvPr id="29" name="Rectangle 28">
              <a:extLst>
                <a:ext uri="{FF2B5EF4-FFF2-40B4-BE49-F238E27FC236}">
                  <a16:creationId xmlns:a16="http://schemas.microsoft.com/office/drawing/2014/main" id="{7B2B37A0-29E4-4C94-9CD2-DA3C20E74E32}"/>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30" name="Rectangle 29">
              <a:extLst>
                <a:ext uri="{FF2B5EF4-FFF2-40B4-BE49-F238E27FC236}">
                  <a16:creationId xmlns:a16="http://schemas.microsoft.com/office/drawing/2014/main" id="{49EB99EB-A9B2-4AD5-9269-D3A69DBF0D3F}"/>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31" name="Rectangle 30">
              <a:extLst>
                <a:ext uri="{FF2B5EF4-FFF2-40B4-BE49-F238E27FC236}">
                  <a16:creationId xmlns:a16="http://schemas.microsoft.com/office/drawing/2014/main" id="{2AB13293-852E-470F-9A04-73BBB77DE953}"/>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32" name="Rectangle 31">
              <a:extLst>
                <a:ext uri="{FF2B5EF4-FFF2-40B4-BE49-F238E27FC236}">
                  <a16:creationId xmlns:a16="http://schemas.microsoft.com/office/drawing/2014/main" id="{96767E46-5B6F-4984-9E2A-5457ADAF2924}"/>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
        <p:nvSpPr>
          <p:cNvPr id="33" name="Rectangle 32">
            <a:extLst>
              <a:ext uri="{FF2B5EF4-FFF2-40B4-BE49-F238E27FC236}">
                <a16:creationId xmlns:a16="http://schemas.microsoft.com/office/drawing/2014/main" id="{4B58606D-0DCC-4A5F-95E2-81CA0124021D}"/>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727822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Table 77">
            <a:extLst>
              <a:ext uri="{FF2B5EF4-FFF2-40B4-BE49-F238E27FC236}">
                <a16:creationId xmlns:a16="http://schemas.microsoft.com/office/drawing/2014/main" id="{188E2C46-F4A8-4053-83BE-157871070410}"/>
              </a:ext>
            </a:extLst>
          </p:cNvPr>
          <p:cNvGraphicFramePr>
            <a:graphicFrameLocks noGrp="1"/>
          </p:cNvGraphicFramePr>
          <p:nvPr/>
        </p:nvGraphicFramePr>
        <p:xfrm>
          <a:off x="5226" y="1411658"/>
          <a:ext cx="9822386" cy="4361821"/>
        </p:xfrm>
        <a:graphic>
          <a:graphicData uri="http://schemas.openxmlformats.org/drawingml/2006/table">
            <a:tbl>
              <a:tblPr firstRow="1" bandRow="1">
                <a:tableStyleId>{5C22544A-7EE6-4342-B048-85BDC9FD1C3A}</a:tableStyleId>
              </a:tblPr>
              <a:tblGrid>
                <a:gridCol w="4911193">
                  <a:extLst>
                    <a:ext uri="{9D8B030D-6E8A-4147-A177-3AD203B41FA5}">
                      <a16:colId xmlns:a16="http://schemas.microsoft.com/office/drawing/2014/main" val="219639565"/>
                    </a:ext>
                  </a:extLst>
                </a:gridCol>
                <a:gridCol w="4911193">
                  <a:extLst>
                    <a:ext uri="{9D8B030D-6E8A-4147-A177-3AD203B41FA5}">
                      <a16:colId xmlns:a16="http://schemas.microsoft.com/office/drawing/2014/main" val="147130133"/>
                    </a:ext>
                  </a:extLst>
                </a:gridCol>
              </a:tblGrid>
              <a:tr h="4361821">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graphicFrame>
        <p:nvGraphicFramePr>
          <p:cNvPr id="68" name="Table 67">
            <a:extLst>
              <a:ext uri="{FF2B5EF4-FFF2-40B4-BE49-F238E27FC236}">
                <a16:creationId xmlns:a16="http://schemas.microsoft.com/office/drawing/2014/main" id="{C1061F71-291B-441D-B50D-D434DFA762C5}"/>
              </a:ext>
            </a:extLst>
          </p:cNvPr>
          <p:cNvGraphicFramePr>
            <a:graphicFrameLocks noGrp="1"/>
          </p:cNvGraphicFramePr>
          <p:nvPr/>
        </p:nvGraphicFramePr>
        <p:xfrm>
          <a:off x="5571202" y="2166136"/>
          <a:ext cx="3661420" cy="2849818"/>
        </p:xfrm>
        <a:graphic>
          <a:graphicData uri="http://schemas.openxmlformats.org/drawingml/2006/table">
            <a:tbl>
              <a:tblPr firstRow="1" bandRow="1">
                <a:tableStyleId>{5C22544A-7EE6-4342-B048-85BDC9FD1C3A}</a:tableStyleId>
              </a:tblPr>
              <a:tblGrid>
                <a:gridCol w="1335402">
                  <a:extLst>
                    <a:ext uri="{9D8B030D-6E8A-4147-A177-3AD203B41FA5}">
                      <a16:colId xmlns:a16="http://schemas.microsoft.com/office/drawing/2014/main" val="2575262615"/>
                    </a:ext>
                  </a:extLst>
                </a:gridCol>
                <a:gridCol w="2326018">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graphicFrame>
        <p:nvGraphicFramePr>
          <p:cNvPr id="32" name="Table 31">
            <a:extLst>
              <a:ext uri="{FF2B5EF4-FFF2-40B4-BE49-F238E27FC236}">
                <a16:creationId xmlns:a16="http://schemas.microsoft.com/office/drawing/2014/main" id="{122B891A-FFA5-4D75-A128-DCD2020C0193}"/>
              </a:ext>
            </a:extLst>
          </p:cNvPr>
          <p:cNvGraphicFramePr>
            <a:graphicFrameLocks noGrp="1"/>
          </p:cNvGraphicFramePr>
          <p:nvPr/>
        </p:nvGraphicFramePr>
        <p:xfrm>
          <a:off x="763082" y="2183760"/>
          <a:ext cx="3661420" cy="2849818"/>
        </p:xfrm>
        <a:graphic>
          <a:graphicData uri="http://schemas.openxmlformats.org/drawingml/2006/table">
            <a:tbl>
              <a:tblPr firstRow="1" bandRow="1">
                <a:tableStyleId>{5C22544A-7EE6-4342-B048-85BDC9FD1C3A}</a:tableStyleId>
              </a:tblPr>
              <a:tblGrid>
                <a:gridCol w="1830710">
                  <a:extLst>
                    <a:ext uri="{9D8B030D-6E8A-4147-A177-3AD203B41FA5}">
                      <a16:colId xmlns:a16="http://schemas.microsoft.com/office/drawing/2014/main" val="2575262615"/>
                    </a:ext>
                  </a:extLst>
                </a:gridCol>
                <a:gridCol w="1830710">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35</a:t>
            </a:fld>
            <a:endParaRPr lang="en-GB"/>
          </a:p>
        </p:txBody>
      </p:sp>
      <p:graphicFrame>
        <p:nvGraphicFramePr>
          <p:cNvPr id="27" name="Chart 26">
            <a:extLst>
              <a:ext uri="{FF2B5EF4-FFF2-40B4-BE49-F238E27FC236}">
                <a16:creationId xmlns:a16="http://schemas.microsoft.com/office/drawing/2014/main" id="{814811A8-298F-4C21-9D9C-49566BF06C4E}"/>
              </a:ext>
            </a:extLst>
          </p:cNvPr>
          <p:cNvGraphicFramePr/>
          <p:nvPr>
            <p:extLst>
              <p:ext uri="{D42A27DB-BD31-4B8C-83A1-F6EECF244321}">
                <p14:modId xmlns:p14="http://schemas.microsoft.com/office/powerpoint/2010/main" val="3807515007"/>
              </p:ext>
            </p:extLst>
          </p:nvPr>
        </p:nvGraphicFramePr>
        <p:xfrm>
          <a:off x="319917" y="2129260"/>
          <a:ext cx="4131307" cy="3334706"/>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47EBEE3D-5288-4B82-9206-D0BA319EC89F}"/>
              </a:ext>
            </a:extLst>
          </p:cNvPr>
          <p:cNvSpPr txBox="1"/>
          <p:nvPr/>
        </p:nvSpPr>
        <p:spPr>
          <a:xfrm>
            <a:off x="825074" y="4648778"/>
            <a:ext cx="1209294" cy="246221"/>
          </a:xfrm>
          <a:prstGeom prst="rect">
            <a:avLst/>
          </a:prstGeom>
          <a:noFill/>
        </p:spPr>
        <p:txBody>
          <a:bodyPr wrap="square" rtlCol="0">
            <a:spAutoFit/>
          </a:bodyPr>
          <a:lstStyle/>
          <a:p>
            <a:pPr algn="ctr"/>
            <a:r>
              <a:rPr lang="en-GB" sz="1000" dirty="0"/>
              <a:t>Spa Experience</a:t>
            </a:r>
          </a:p>
        </p:txBody>
      </p:sp>
      <p:sp>
        <p:nvSpPr>
          <p:cNvPr id="31" name="TextBox 30">
            <a:extLst>
              <a:ext uri="{FF2B5EF4-FFF2-40B4-BE49-F238E27FC236}">
                <a16:creationId xmlns:a16="http://schemas.microsoft.com/office/drawing/2014/main" id="{42231E70-C965-4463-90F0-48DB8432E6E4}"/>
              </a:ext>
            </a:extLst>
          </p:cNvPr>
          <p:cNvSpPr txBox="1"/>
          <p:nvPr/>
        </p:nvSpPr>
        <p:spPr>
          <a:xfrm>
            <a:off x="1940853" y="4295683"/>
            <a:ext cx="816668" cy="553998"/>
          </a:xfrm>
          <a:prstGeom prst="rect">
            <a:avLst/>
          </a:prstGeom>
          <a:noFill/>
        </p:spPr>
        <p:txBody>
          <a:bodyPr wrap="square" rtlCol="0">
            <a:spAutoFit/>
          </a:bodyPr>
          <a:lstStyle/>
          <a:p>
            <a:pPr algn="ctr"/>
            <a:r>
              <a:rPr lang="en-GB" sz="1000" dirty="0"/>
              <a:t>Vineyard Tour &amp; Tasting</a:t>
            </a:r>
          </a:p>
        </p:txBody>
      </p:sp>
      <p:sp>
        <p:nvSpPr>
          <p:cNvPr id="33" name="TextBox 32">
            <a:extLst>
              <a:ext uri="{FF2B5EF4-FFF2-40B4-BE49-F238E27FC236}">
                <a16:creationId xmlns:a16="http://schemas.microsoft.com/office/drawing/2014/main" id="{C5D7A6F3-E3A5-4D71-B4E9-1184A1727CEC}"/>
              </a:ext>
            </a:extLst>
          </p:cNvPr>
          <p:cNvSpPr txBox="1"/>
          <p:nvPr/>
        </p:nvSpPr>
        <p:spPr>
          <a:xfrm>
            <a:off x="699576" y="5047764"/>
            <a:ext cx="3832971" cy="276999"/>
          </a:xfrm>
          <a:prstGeom prst="rect">
            <a:avLst/>
          </a:prstGeom>
          <a:noFill/>
        </p:spPr>
        <p:txBody>
          <a:bodyPr wrap="square" rtlCol="0">
            <a:spAutoFit/>
          </a:bodyPr>
          <a:lstStyle/>
          <a:p>
            <a:pPr algn="ctr"/>
            <a:r>
              <a:rPr lang="en-GB" sz="1200" b="1" i="1" dirty="0"/>
              <a:t>Opportunity to be seen as Authentic / Unique to England</a:t>
            </a:r>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83615" y="688611"/>
            <a:ext cx="9432280" cy="523220"/>
          </a:xfrm>
          <a:prstGeom prst="rect">
            <a:avLst/>
          </a:prstGeom>
        </p:spPr>
        <p:txBody>
          <a:bodyPr wrap="square">
            <a:spAutoFit/>
          </a:bodyPr>
          <a:lstStyle/>
          <a:p>
            <a:r>
              <a:rPr lang="en-GB" sz="1400" b="1" dirty="0">
                <a:solidFill>
                  <a:schemeClr val="accent5"/>
                </a:solidFill>
              </a:rPr>
              <a:t>There is some work to do to convince travellers these experiences belong to England and can add to the authenticity of the holiday overall </a:t>
            </a:r>
          </a:p>
        </p:txBody>
      </p:sp>
      <p:sp>
        <p:nvSpPr>
          <p:cNvPr id="62" name="TextBox 61">
            <a:extLst>
              <a:ext uri="{FF2B5EF4-FFF2-40B4-BE49-F238E27FC236}">
                <a16:creationId xmlns:a16="http://schemas.microsoft.com/office/drawing/2014/main" id="{7A4A24B9-D288-4562-BBF6-F09D5D8BEFBA}"/>
              </a:ext>
            </a:extLst>
          </p:cNvPr>
          <p:cNvSpPr txBox="1"/>
          <p:nvPr/>
        </p:nvSpPr>
        <p:spPr>
          <a:xfrm rot="16200000">
            <a:off x="-714084" y="3452546"/>
            <a:ext cx="2581098" cy="276999"/>
          </a:xfrm>
          <a:prstGeom prst="rect">
            <a:avLst/>
          </a:prstGeom>
          <a:noFill/>
        </p:spPr>
        <p:txBody>
          <a:bodyPr wrap="square" rtlCol="0">
            <a:spAutoFit/>
          </a:bodyPr>
          <a:lstStyle/>
          <a:p>
            <a:pPr algn="ctr"/>
            <a:r>
              <a:rPr lang="en-GB" sz="1200" b="1" i="1" dirty="0"/>
              <a:t>‘Must Do’ Experience in England</a:t>
            </a:r>
          </a:p>
        </p:txBody>
      </p:sp>
      <p:sp>
        <p:nvSpPr>
          <p:cNvPr id="66" name="TextBox 65">
            <a:extLst>
              <a:ext uri="{FF2B5EF4-FFF2-40B4-BE49-F238E27FC236}">
                <a16:creationId xmlns:a16="http://schemas.microsoft.com/office/drawing/2014/main" id="{18392FD1-3781-4503-89EB-900E50A9B1DD}"/>
              </a:ext>
            </a:extLst>
          </p:cNvPr>
          <p:cNvSpPr txBox="1"/>
          <p:nvPr/>
        </p:nvSpPr>
        <p:spPr>
          <a:xfrm>
            <a:off x="699576" y="1692047"/>
            <a:ext cx="3751648" cy="461665"/>
          </a:xfrm>
          <a:prstGeom prst="rect">
            <a:avLst/>
          </a:prstGeom>
          <a:noFill/>
        </p:spPr>
        <p:txBody>
          <a:bodyPr wrap="square" rtlCol="0">
            <a:spAutoFit/>
          </a:bodyPr>
          <a:lstStyle/>
          <a:p>
            <a:r>
              <a:rPr lang="en-GB" sz="1200" b="1" dirty="0"/>
              <a:t>AUTHENTIC / UNIQUE: </a:t>
            </a:r>
            <a:r>
              <a:rPr lang="en-GB" sz="1200" dirty="0"/>
              <a:t>Currently not seen as ‘must do’ experiences or authentic / unique to England</a:t>
            </a:r>
          </a:p>
        </p:txBody>
      </p:sp>
      <p:graphicFrame>
        <p:nvGraphicFramePr>
          <p:cNvPr id="69" name="Chart 68">
            <a:extLst>
              <a:ext uri="{FF2B5EF4-FFF2-40B4-BE49-F238E27FC236}">
                <a16:creationId xmlns:a16="http://schemas.microsoft.com/office/drawing/2014/main" id="{3560625A-F534-4CEB-A675-7FA541B96D4D}"/>
              </a:ext>
            </a:extLst>
          </p:cNvPr>
          <p:cNvGraphicFramePr/>
          <p:nvPr>
            <p:extLst>
              <p:ext uri="{D42A27DB-BD31-4B8C-83A1-F6EECF244321}">
                <p14:modId xmlns:p14="http://schemas.microsoft.com/office/powerpoint/2010/main" val="3433288978"/>
              </p:ext>
            </p:extLst>
          </p:nvPr>
        </p:nvGraphicFramePr>
        <p:xfrm>
          <a:off x="5137371" y="2111636"/>
          <a:ext cx="4131307" cy="3334706"/>
        </p:xfrm>
        <a:graphic>
          <a:graphicData uri="http://schemas.openxmlformats.org/drawingml/2006/chart">
            <c:chart xmlns:c="http://schemas.openxmlformats.org/drawingml/2006/chart" xmlns:r="http://schemas.openxmlformats.org/officeDocument/2006/relationships" r:id="rId3"/>
          </a:graphicData>
        </a:graphic>
      </p:graphicFrame>
      <p:sp>
        <p:nvSpPr>
          <p:cNvPr id="76" name="TextBox 75">
            <a:extLst>
              <a:ext uri="{FF2B5EF4-FFF2-40B4-BE49-F238E27FC236}">
                <a16:creationId xmlns:a16="http://schemas.microsoft.com/office/drawing/2014/main" id="{AD0D5679-711E-44EB-8927-A7743BDDE092}"/>
              </a:ext>
            </a:extLst>
          </p:cNvPr>
          <p:cNvSpPr txBox="1"/>
          <p:nvPr/>
        </p:nvSpPr>
        <p:spPr>
          <a:xfrm>
            <a:off x="5454778" y="1661132"/>
            <a:ext cx="4012903" cy="461665"/>
          </a:xfrm>
          <a:prstGeom prst="rect">
            <a:avLst/>
          </a:prstGeom>
          <a:noFill/>
        </p:spPr>
        <p:txBody>
          <a:bodyPr wrap="square" rtlCol="0">
            <a:spAutoFit/>
          </a:bodyPr>
          <a:lstStyle/>
          <a:p>
            <a:r>
              <a:rPr lang="en-GB" sz="1200" b="1" dirty="0"/>
              <a:t>CULTURE / HISTORY: </a:t>
            </a:r>
            <a:r>
              <a:rPr lang="en-GB" sz="1200" dirty="0"/>
              <a:t>Currently do not offer a strong chance to connect the history and culture</a:t>
            </a:r>
          </a:p>
        </p:txBody>
      </p:sp>
      <p:sp>
        <p:nvSpPr>
          <p:cNvPr id="79" name="Title 1">
            <a:extLst>
              <a:ext uri="{FF2B5EF4-FFF2-40B4-BE49-F238E27FC236}">
                <a16:creationId xmlns:a16="http://schemas.microsoft.com/office/drawing/2014/main" id="{DF930056-30C0-43CD-984F-C69CC56D6E3B}"/>
              </a:ext>
            </a:extLst>
          </p:cNvPr>
          <p:cNvSpPr>
            <a:spLocks noGrp="1"/>
          </p:cNvSpPr>
          <p:nvPr>
            <p:ph type="title"/>
          </p:nvPr>
        </p:nvSpPr>
        <p:spPr>
          <a:xfrm>
            <a:off x="88388" y="-34051"/>
            <a:ext cx="9552810" cy="904000"/>
          </a:xfrm>
        </p:spPr>
        <p:txBody>
          <a:bodyPr>
            <a:normAutofit/>
          </a:bodyPr>
          <a:lstStyle/>
          <a:p>
            <a:pPr>
              <a:tabLst>
                <a:tab pos="3944938" algn="l"/>
              </a:tabLst>
            </a:pPr>
            <a:r>
              <a:rPr lang="en-GB" dirty="0"/>
              <a:t>High Interest Established Experiences – Group 2: believability in core experiential components</a:t>
            </a:r>
          </a:p>
        </p:txBody>
      </p:sp>
      <p:sp>
        <p:nvSpPr>
          <p:cNvPr id="80" name="TextBox 79">
            <a:extLst>
              <a:ext uri="{FF2B5EF4-FFF2-40B4-BE49-F238E27FC236}">
                <a16:creationId xmlns:a16="http://schemas.microsoft.com/office/drawing/2014/main" id="{5AC49BF2-356F-4230-BA07-E524F641ECD7}"/>
              </a:ext>
            </a:extLst>
          </p:cNvPr>
          <p:cNvSpPr txBox="1"/>
          <p:nvPr/>
        </p:nvSpPr>
        <p:spPr>
          <a:xfrm>
            <a:off x="5424973" y="5015954"/>
            <a:ext cx="3832971" cy="276999"/>
          </a:xfrm>
          <a:prstGeom prst="rect">
            <a:avLst/>
          </a:prstGeom>
          <a:noFill/>
        </p:spPr>
        <p:txBody>
          <a:bodyPr wrap="square" rtlCol="0">
            <a:spAutoFit/>
          </a:bodyPr>
          <a:lstStyle/>
          <a:p>
            <a:pPr algn="ctr"/>
            <a:r>
              <a:rPr lang="en-GB" sz="1200" b="1" i="1" dirty="0"/>
              <a:t>Provides a chance to connect to history or culture</a:t>
            </a:r>
          </a:p>
        </p:txBody>
      </p:sp>
      <p:sp>
        <p:nvSpPr>
          <p:cNvPr id="81" name="TextBox 80">
            <a:extLst>
              <a:ext uri="{FF2B5EF4-FFF2-40B4-BE49-F238E27FC236}">
                <a16:creationId xmlns:a16="http://schemas.microsoft.com/office/drawing/2014/main" id="{A14A15C9-D267-49D1-879A-DA463B6F6E0E}"/>
              </a:ext>
            </a:extLst>
          </p:cNvPr>
          <p:cNvSpPr txBox="1"/>
          <p:nvPr/>
        </p:nvSpPr>
        <p:spPr>
          <a:xfrm rot="16200000">
            <a:off x="3939583" y="3250507"/>
            <a:ext cx="2581098" cy="461665"/>
          </a:xfrm>
          <a:prstGeom prst="rect">
            <a:avLst/>
          </a:prstGeom>
          <a:noFill/>
        </p:spPr>
        <p:txBody>
          <a:bodyPr wrap="square" rtlCol="0">
            <a:spAutoFit/>
          </a:bodyPr>
          <a:lstStyle/>
          <a:p>
            <a:pPr algn="ctr"/>
            <a:r>
              <a:rPr lang="en-GB" sz="1200" b="1" i="1" dirty="0"/>
              <a:t>Create memories – something to remember the holiday by</a:t>
            </a:r>
          </a:p>
        </p:txBody>
      </p:sp>
      <p:sp>
        <p:nvSpPr>
          <p:cNvPr id="35" name="Slide Number Placeholder 5">
            <a:extLst>
              <a:ext uri="{FF2B5EF4-FFF2-40B4-BE49-F238E27FC236}">
                <a16:creationId xmlns:a16="http://schemas.microsoft.com/office/drawing/2014/main" id="{44DB6EEC-D31D-4227-9F91-EBCE199F73B9}"/>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A653E777-AFFA-47A7-8BA3-261DEE9C23F2}"/>
              </a:ext>
            </a:extLst>
          </p:cNvPr>
          <p:cNvSpPr/>
          <p:nvPr/>
        </p:nvSpPr>
        <p:spPr>
          <a:xfrm>
            <a:off x="498203" y="1718125"/>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37" name="Oval 36">
            <a:extLst>
              <a:ext uri="{FF2B5EF4-FFF2-40B4-BE49-F238E27FC236}">
                <a16:creationId xmlns:a16="http://schemas.microsoft.com/office/drawing/2014/main" id="{6E74FA0E-D0AA-4AAB-B799-E7B945C2EDFC}"/>
              </a:ext>
            </a:extLst>
          </p:cNvPr>
          <p:cNvSpPr/>
          <p:nvPr/>
        </p:nvSpPr>
        <p:spPr>
          <a:xfrm>
            <a:off x="5262115" y="1726936"/>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34" name="TextBox 33">
            <a:extLst>
              <a:ext uri="{FF2B5EF4-FFF2-40B4-BE49-F238E27FC236}">
                <a16:creationId xmlns:a16="http://schemas.microsoft.com/office/drawing/2014/main" id="{F19B7682-1C8B-4C8A-9188-D13CF7CF3B77}"/>
              </a:ext>
            </a:extLst>
          </p:cNvPr>
          <p:cNvSpPr txBox="1"/>
          <p:nvPr/>
        </p:nvSpPr>
        <p:spPr>
          <a:xfrm>
            <a:off x="6836629" y="3613633"/>
            <a:ext cx="816668" cy="553998"/>
          </a:xfrm>
          <a:prstGeom prst="rect">
            <a:avLst/>
          </a:prstGeom>
          <a:noFill/>
        </p:spPr>
        <p:txBody>
          <a:bodyPr wrap="square" rtlCol="0">
            <a:spAutoFit/>
          </a:bodyPr>
          <a:lstStyle/>
          <a:p>
            <a:pPr algn="ctr"/>
            <a:r>
              <a:rPr lang="en-GB" sz="1000" dirty="0"/>
              <a:t>Vineyard Tour &amp; Tasting</a:t>
            </a:r>
          </a:p>
        </p:txBody>
      </p:sp>
      <p:sp>
        <p:nvSpPr>
          <p:cNvPr id="38" name="TextBox 37">
            <a:extLst>
              <a:ext uri="{FF2B5EF4-FFF2-40B4-BE49-F238E27FC236}">
                <a16:creationId xmlns:a16="http://schemas.microsoft.com/office/drawing/2014/main" id="{8CE65CD5-9D8A-40CA-8459-D662C2845701}"/>
              </a:ext>
            </a:extLst>
          </p:cNvPr>
          <p:cNvSpPr txBox="1"/>
          <p:nvPr/>
        </p:nvSpPr>
        <p:spPr>
          <a:xfrm>
            <a:off x="5474819" y="3890632"/>
            <a:ext cx="1209294" cy="246221"/>
          </a:xfrm>
          <a:prstGeom prst="rect">
            <a:avLst/>
          </a:prstGeom>
          <a:noFill/>
        </p:spPr>
        <p:txBody>
          <a:bodyPr wrap="square" rtlCol="0">
            <a:spAutoFit/>
          </a:bodyPr>
          <a:lstStyle/>
          <a:p>
            <a:pPr algn="ctr"/>
            <a:r>
              <a:rPr lang="en-GB" sz="1000" dirty="0"/>
              <a:t>Spa Experience</a:t>
            </a:r>
          </a:p>
        </p:txBody>
      </p:sp>
      <p:sp>
        <p:nvSpPr>
          <p:cNvPr id="25" name="Rectangle 24">
            <a:extLst>
              <a:ext uri="{FF2B5EF4-FFF2-40B4-BE49-F238E27FC236}">
                <a16:creationId xmlns:a16="http://schemas.microsoft.com/office/drawing/2014/main" id="{C6F2F8D2-68F8-49C4-A5AA-EB3A9FCA1686}"/>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1972583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a:extLst>
              <a:ext uri="{FF2B5EF4-FFF2-40B4-BE49-F238E27FC236}">
                <a16:creationId xmlns:a16="http://schemas.microsoft.com/office/drawing/2014/main" id="{3D266B46-0085-4025-9322-C192D22F5BD7}"/>
              </a:ext>
            </a:extLst>
          </p:cNvPr>
          <p:cNvGraphicFramePr>
            <a:graphicFrameLocks noGrp="1"/>
          </p:cNvGraphicFramePr>
          <p:nvPr/>
        </p:nvGraphicFramePr>
        <p:xfrm>
          <a:off x="392134" y="1444868"/>
          <a:ext cx="9258013" cy="4760339"/>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305700">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454639">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36</a:t>
            </a:fld>
            <a:endParaRPr lang="en-GB"/>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48653" y="652792"/>
            <a:ext cx="9432280" cy="523220"/>
          </a:xfrm>
          <a:prstGeom prst="rect">
            <a:avLst/>
          </a:prstGeom>
        </p:spPr>
        <p:txBody>
          <a:bodyPr wrap="square">
            <a:spAutoFit/>
          </a:bodyPr>
          <a:lstStyle/>
          <a:p>
            <a:r>
              <a:rPr lang="en-GB" sz="1400" b="1" dirty="0">
                <a:solidFill>
                  <a:schemeClr val="accent5"/>
                </a:solidFill>
              </a:rPr>
              <a:t>Experiences do have a home in rural / regional England, however, England’s credentials for offering these experiences is not well understood, particularly among inbound travellers</a:t>
            </a:r>
          </a:p>
        </p:txBody>
      </p:sp>
      <p:sp>
        <p:nvSpPr>
          <p:cNvPr id="79" name="Title 1">
            <a:extLst>
              <a:ext uri="{FF2B5EF4-FFF2-40B4-BE49-F238E27FC236}">
                <a16:creationId xmlns:a16="http://schemas.microsoft.com/office/drawing/2014/main" id="{DF930056-30C0-43CD-984F-C69CC56D6E3B}"/>
              </a:ext>
            </a:extLst>
          </p:cNvPr>
          <p:cNvSpPr>
            <a:spLocks noGrp="1"/>
          </p:cNvSpPr>
          <p:nvPr>
            <p:ph type="title"/>
          </p:nvPr>
        </p:nvSpPr>
        <p:spPr>
          <a:xfrm>
            <a:off x="88388" y="-34051"/>
            <a:ext cx="9552810" cy="904000"/>
          </a:xfrm>
        </p:spPr>
        <p:txBody>
          <a:bodyPr>
            <a:normAutofit/>
          </a:bodyPr>
          <a:lstStyle/>
          <a:p>
            <a:pPr>
              <a:tabLst>
                <a:tab pos="3944938" algn="l"/>
              </a:tabLst>
            </a:pPr>
            <a:r>
              <a:rPr lang="en-GB" dirty="0"/>
              <a:t>High Interest Established Experiences – Group 2: logistics</a:t>
            </a:r>
          </a:p>
        </p:txBody>
      </p:sp>
      <p:sp>
        <p:nvSpPr>
          <p:cNvPr id="35" name="Slide Number Placeholder 5">
            <a:extLst>
              <a:ext uri="{FF2B5EF4-FFF2-40B4-BE49-F238E27FC236}">
                <a16:creationId xmlns:a16="http://schemas.microsoft.com/office/drawing/2014/main" id="{44DB6EEC-D31D-4227-9F91-EBCE199F73B9}"/>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599AD45-9455-409C-ADD6-87164107B691}"/>
              </a:ext>
            </a:extLst>
          </p:cNvPr>
          <p:cNvSpPr txBox="1"/>
          <p:nvPr/>
        </p:nvSpPr>
        <p:spPr>
          <a:xfrm>
            <a:off x="478784" y="1457446"/>
            <a:ext cx="8772017" cy="276999"/>
          </a:xfrm>
          <a:prstGeom prst="rect">
            <a:avLst/>
          </a:prstGeom>
          <a:noFill/>
        </p:spPr>
        <p:txBody>
          <a:bodyPr wrap="square" rtlCol="0">
            <a:spAutoFit/>
          </a:bodyPr>
          <a:lstStyle/>
          <a:p>
            <a:r>
              <a:rPr lang="en-GB" sz="1200" b="1" dirty="0"/>
              <a:t>PREFERRED LOCATION FOR DOING EXPERIENCE: </a:t>
            </a:r>
            <a:r>
              <a:rPr lang="en-GB" sz="1200" dirty="0"/>
              <a:t>Have a clear home in rural and coastal settings </a:t>
            </a:r>
            <a:endParaRPr lang="en-GB" sz="1200" b="1" dirty="0"/>
          </a:p>
        </p:txBody>
      </p:sp>
      <p:graphicFrame>
        <p:nvGraphicFramePr>
          <p:cNvPr id="38" name="Chart 37">
            <a:extLst>
              <a:ext uri="{FF2B5EF4-FFF2-40B4-BE49-F238E27FC236}">
                <a16:creationId xmlns:a16="http://schemas.microsoft.com/office/drawing/2014/main" id="{39258547-67D6-46B9-AF79-AC01CB07CA8F}"/>
              </a:ext>
            </a:extLst>
          </p:cNvPr>
          <p:cNvGraphicFramePr/>
          <p:nvPr>
            <p:extLst>
              <p:ext uri="{D42A27DB-BD31-4B8C-83A1-F6EECF244321}">
                <p14:modId xmlns:p14="http://schemas.microsoft.com/office/powerpoint/2010/main" val="204738705"/>
              </p:ext>
            </p:extLst>
          </p:nvPr>
        </p:nvGraphicFramePr>
        <p:xfrm>
          <a:off x="741849" y="1961813"/>
          <a:ext cx="8772017" cy="1720719"/>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42">
            <a:extLst>
              <a:ext uri="{FF2B5EF4-FFF2-40B4-BE49-F238E27FC236}">
                <a16:creationId xmlns:a16="http://schemas.microsoft.com/office/drawing/2014/main" id="{5C7181C2-E683-4478-B1F0-F518D8871460}"/>
              </a:ext>
            </a:extLst>
          </p:cNvPr>
          <p:cNvSpPr txBox="1"/>
          <p:nvPr/>
        </p:nvSpPr>
        <p:spPr>
          <a:xfrm>
            <a:off x="2102103" y="3253039"/>
            <a:ext cx="1154085" cy="261610"/>
          </a:xfrm>
          <a:prstGeom prst="rect">
            <a:avLst/>
          </a:prstGeom>
          <a:noFill/>
        </p:spPr>
        <p:txBody>
          <a:bodyPr wrap="square" rtlCol="0">
            <a:spAutoFit/>
          </a:bodyPr>
          <a:lstStyle/>
          <a:p>
            <a:pPr algn="ctr"/>
            <a:r>
              <a:rPr lang="en-GB" sz="1100" dirty="0"/>
              <a:t>Spa Experience</a:t>
            </a:r>
          </a:p>
        </p:txBody>
      </p:sp>
      <p:sp>
        <p:nvSpPr>
          <p:cNvPr id="44" name="TextBox 43">
            <a:extLst>
              <a:ext uri="{FF2B5EF4-FFF2-40B4-BE49-F238E27FC236}">
                <a16:creationId xmlns:a16="http://schemas.microsoft.com/office/drawing/2014/main" id="{A321EBAE-2DF0-4073-95D1-140529210FA4}"/>
              </a:ext>
            </a:extLst>
          </p:cNvPr>
          <p:cNvSpPr txBox="1"/>
          <p:nvPr/>
        </p:nvSpPr>
        <p:spPr>
          <a:xfrm>
            <a:off x="5238297" y="3253039"/>
            <a:ext cx="1794673" cy="261610"/>
          </a:xfrm>
          <a:prstGeom prst="rect">
            <a:avLst/>
          </a:prstGeom>
          <a:noFill/>
        </p:spPr>
        <p:txBody>
          <a:bodyPr wrap="square" rtlCol="0">
            <a:spAutoFit/>
          </a:bodyPr>
          <a:lstStyle/>
          <a:p>
            <a:pPr algn="ctr"/>
            <a:r>
              <a:rPr lang="en-GB" sz="1100" dirty="0"/>
              <a:t>Vineyard Tour and Tasting</a:t>
            </a:r>
          </a:p>
        </p:txBody>
      </p:sp>
      <p:graphicFrame>
        <p:nvGraphicFramePr>
          <p:cNvPr id="50" name="Chart 49">
            <a:extLst>
              <a:ext uri="{FF2B5EF4-FFF2-40B4-BE49-F238E27FC236}">
                <a16:creationId xmlns:a16="http://schemas.microsoft.com/office/drawing/2014/main" id="{CFF4F6D4-F11E-436F-8566-7BCC6F7C5DEC}"/>
              </a:ext>
            </a:extLst>
          </p:cNvPr>
          <p:cNvGraphicFramePr/>
          <p:nvPr>
            <p:extLst>
              <p:ext uri="{D42A27DB-BD31-4B8C-83A1-F6EECF244321}">
                <p14:modId xmlns:p14="http://schemas.microsoft.com/office/powerpoint/2010/main" val="3957683192"/>
              </p:ext>
            </p:extLst>
          </p:nvPr>
        </p:nvGraphicFramePr>
        <p:xfrm>
          <a:off x="5736947" y="3841330"/>
          <a:ext cx="3044023" cy="2800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2" name="Chart 51">
            <a:extLst>
              <a:ext uri="{FF2B5EF4-FFF2-40B4-BE49-F238E27FC236}">
                <a16:creationId xmlns:a16="http://schemas.microsoft.com/office/drawing/2014/main" id="{F74EA12C-C8D7-49BB-B0A4-E96DD082733B}"/>
              </a:ext>
            </a:extLst>
          </p:cNvPr>
          <p:cNvGraphicFramePr/>
          <p:nvPr>
            <p:extLst>
              <p:ext uri="{D42A27DB-BD31-4B8C-83A1-F6EECF244321}">
                <p14:modId xmlns:p14="http://schemas.microsoft.com/office/powerpoint/2010/main" val="2105858068"/>
              </p:ext>
            </p:extLst>
          </p:nvPr>
        </p:nvGraphicFramePr>
        <p:xfrm>
          <a:off x="2287513" y="3841330"/>
          <a:ext cx="3044023" cy="2800928"/>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55">
            <a:extLst>
              <a:ext uri="{FF2B5EF4-FFF2-40B4-BE49-F238E27FC236}">
                <a16:creationId xmlns:a16="http://schemas.microsoft.com/office/drawing/2014/main" id="{06C676EB-DD83-4CED-AACB-31CAF3F9B26E}"/>
              </a:ext>
            </a:extLst>
          </p:cNvPr>
          <p:cNvSpPr txBox="1"/>
          <p:nvPr/>
        </p:nvSpPr>
        <p:spPr>
          <a:xfrm>
            <a:off x="516474" y="3805287"/>
            <a:ext cx="9055750" cy="276999"/>
          </a:xfrm>
          <a:prstGeom prst="rect">
            <a:avLst/>
          </a:prstGeom>
          <a:noFill/>
        </p:spPr>
        <p:txBody>
          <a:bodyPr wrap="square" rtlCol="0">
            <a:spAutoFit/>
          </a:bodyPr>
          <a:lstStyle/>
          <a:p>
            <a:r>
              <a:rPr lang="en-GB" sz="1200" b="1" dirty="0"/>
              <a:t>EXPECTED EXPERIENCE LENGTH: </a:t>
            </a:r>
            <a:r>
              <a:rPr lang="en-GB" sz="1200" dirty="0"/>
              <a:t>Typical expected duration is up to a day</a:t>
            </a:r>
          </a:p>
        </p:txBody>
      </p:sp>
      <p:sp>
        <p:nvSpPr>
          <p:cNvPr id="58" name="TextBox 57">
            <a:extLst>
              <a:ext uri="{FF2B5EF4-FFF2-40B4-BE49-F238E27FC236}">
                <a16:creationId xmlns:a16="http://schemas.microsoft.com/office/drawing/2014/main" id="{1CBA0EC4-833D-4FDE-9B52-4F436F337005}"/>
              </a:ext>
            </a:extLst>
          </p:cNvPr>
          <p:cNvSpPr txBox="1"/>
          <p:nvPr/>
        </p:nvSpPr>
        <p:spPr>
          <a:xfrm>
            <a:off x="2482265" y="4092153"/>
            <a:ext cx="1794673" cy="261610"/>
          </a:xfrm>
          <a:prstGeom prst="rect">
            <a:avLst/>
          </a:prstGeom>
          <a:noFill/>
        </p:spPr>
        <p:txBody>
          <a:bodyPr wrap="square" rtlCol="0">
            <a:spAutoFit/>
          </a:bodyPr>
          <a:lstStyle/>
          <a:p>
            <a:pPr algn="ctr"/>
            <a:r>
              <a:rPr lang="en-GB" sz="1100" dirty="0"/>
              <a:t>Spa Experience</a:t>
            </a:r>
          </a:p>
        </p:txBody>
      </p:sp>
      <p:sp>
        <p:nvSpPr>
          <p:cNvPr id="60" name="TextBox 59">
            <a:extLst>
              <a:ext uri="{FF2B5EF4-FFF2-40B4-BE49-F238E27FC236}">
                <a16:creationId xmlns:a16="http://schemas.microsoft.com/office/drawing/2014/main" id="{A61985FC-1EA6-4F4B-AD66-13AE92E93B06}"/>
              </a:ext>
            </a:extLst>
          </p:cNvPr>
          <p:cNvSpPr txBox="1"/>
          <p:nvPr/>
        </p:nvSpPr>
        <p:spPr>
          <a:xfrm>
            <a:off x="6186078" y="4130078"/>
            <a:ext cx="1154085" cy="430887"/>
          </a:xfrm>
          <a:prstGeom prst="rect">
            <a:avLst/>
          </a:prstGeom>
          <a:noFill/>
        </p:spPr>
        <p:txBody>
          <a:bodyPr wrap="square" rtlCol="0">
            <a:spAutoFit/>
          </a:bodyPr>
          <a:lstStyle/>
          <a:p>
            <a:pPr algn="ctr"/>
            <a:r>
              <a:rPr lang="en-GB" sz="1100" dirty="0"/>
              <a:t>Vineyard Tour and Tasting</a:t>
            </a:r>
          </a:p>
        </p:txBody>
      </p:sp>
      <p:sp>
        <p:nvSpPr>
          <p:cNvPr id="61" name="Rectangle 60">
            <a:extLst>
              <a:ext uri="{FF2B5EF4-FFF2-40B4-BE49-F238E27FC236}">
                <a16:creationId xmlns:a16="http://schemas.microsoft.com/office/drawing/2014/main" id="{DF7873BD-A09E-4798-AAE0-53C0D429DCF7}"/>
              </a:ext>
            </a:extLst>
          </p:cNvPr>
          <p:cNvSpPr/>
          <p:nvPr/>
        </p:nvSpPr>
        <p:spPr>
          <a:xfrm>
            <a:off x="443691" y="5962751"/>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sp>
        <p:nvSpPr>
          <p:cNvPr id="19" name="Rectangle 18">
            <a:extLst>
              <a:ext uri="{FF2B5EF4-FFF2-40B4-BE49-F238E27FC236}">
                <a16:creationId xmlns:a16="http://schemas.microsoft.com/office/drawing/2014/main" id="{BA440C28-426B-4ED4-AB4A-DC8E23AE53D7}"/>
              </a:ext>
            </a:extLst>
          </p:cNvPr>
          <p:cNvSpPr/>
          <p:nvPr/>
        </p:nvSpPr>
        <p:spPr>
          <a:xfrm>
            <a:off x="3879718" y="2383167"/>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0" name="Rectangle 19">
            <a:extLst>
              <a:ext uri="{FF2B5EF4-FFF2-40B4-BE49-F238E27FC236}">
                <a16:creationId xmlns:a16="http://schemas.microsoft.com/office/drawing/2014/main" id="{33D8EEA8-0F11-4CE3-9530-5D2B440F324F}"/>
              </a:ext>
            </a:extLst>
          </p:cNvPr>
          <p:cNvSpPr/>
          <p:nvPr/>
        </p:nvSpPr>
        <p:spPr>
          <a:xfrm>
            <a:off x="6573219" y="2217365"/>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1" name="Rectangle 20">
            <a:extLst>
              <a:ext uri="{FF2B5EF4-FFF2-40B4-BE49-F238E27FC236}">
                <a16:creationId xmlns:a16="http://schemas.microsoft.com/office/drawing/2014/main" id="{BE564E4A-F0D9-4E4A-A529-C49559F7815D}"/>
              </a:ext>
            </a:extLst>
          </p:cNvPr>
          <p:cNvSpPr/>
          <p:nvPr/>
        </p:nvSpPr>
        <p:spPr>
          <a:xfrm>
            <a:off x="6771829" y="5430550"/>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2" name="Rectangle 21">
            <a:extLst>
              <a:ext uri="{FF2B5EF4-FFF2-40B4-BE49-F238E27FC236}">
                <a16:creationId xmlns:a16="http://schemas.microsoft.com/office/drawing/2014/main" id="{0BBA1A08-2F17-428F-9154-4AE727287CD4}"/>
              </a:ext>
            </a:extLst>
          </p:cNvPr>
          <p:cNvSpPr/>
          <p:nvPr/>
        </p:nvSpPr>
        <p:spPr>
          <a:xfrm>
            <a:off x="6283386" y="5168234"/>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3" name="Rectangle 22">
            <a:extLst>
              <a:ext uri="{FF2B5EF4-FFF2-40B4-BE49-F238E27FC236}">
                <a16:creationId xmlns:a16="http://schemas.microsoft.com/office/drawing/2014/main" id="{38811144-6633-47F6-BC9D-518E5F9042EE}"/>
              </a:ext>
            </a:extLst>
          </p:cNvPr>
          <p:cNvSpPr/>
          <p:nvPr/>
        </p:nvSpPr>
        <p:spPr>
          <a:xfrm>
            <a:off x="2933907" y="5400554"/>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grpSp>
        <p:nvGrpSpPr>
          <p:cNvPr id="24" name="Group 23">
            <a:extLst>
              <a:ext uri="{FF2B5EF4-FFF2-40B4-BE49-F238E27FC236}">
                <a16:creationId xmlns:a16="http://schemas.microsoft.com/office/drawing/2014/main" id="{BD63BFCE-4456-40D6-9493-639DAEC649D8}"/>
              </a:ext>
            </a:extLst>
          </p:cNvPr>
          <p:cNvGrpSpPr/>
          <p:nvPr/>
        </p:nvGrpSpPr>
        <p:grpSpPr>
          <a:xfrm>
            <a:off x="1107837" y="6147150"/>
            <a:ext cx="6895568" cy="351322"/>
            <a:chOff x="1107837" y="6016519"/>
            <a:chExt cx="6895568" cy="351322"/>
          </a:xfrm>
        </p:grpSpPr>
        <p:sp>
          <p:nvSpPr>
            <p:cNvPr id="25" name="Rectangle 24">
              <a:extLst>
                <a:ext uri="{FF2B5EF4-FFF2-40B4-BE49-F238E27FC236}">
                  <a16:creationId xmlns:a16="http://schemas.microsoft.com/office/drawing/2014/main" id="{A191096D-818D-449B-B79B-352F899F5F7D}"/>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26" name="Rectangle 25">
              <a:extLst>
                <a:ext uri="{FF2B5EF4-FFF2-40B4-BE49-F238E27FC236}">
                  <a16:creationId xmlns:a16="http://schemas.microsoft.com/office/drawing/2014/main" id="{FEE762E7-4DC9-45DD-8B7F-060DEB31F2EE}"/>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27" name="Rectangle 26">
              <a:extLst>
                <a:ext uri="{FF2B5EF4-FFF2-40B4-BE49-F238E27FC236}">
                  <a16:creationId xmlns:a16="http://schemas.microsoft.com/office/drawing/2014/main" id="{78EFB09A-A5CA-4C53-ABE4-577BD8562623}"/>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28" name="Rectangle 27">
              <a:extLst>
                <a:ext uri="{FF2B5EF4-FFF2-40B4-BE49-F238E27FC236}">
                  <a16:creationId xmlns:a16="http://schemas.microsoft.com/office/drawing/2014/main" id="{C93FF26E-E76D-4FE8-8E35-63D4E1C877A3}"/>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
        <p:nvSpPr>
          <p:cNvPr id="29" name="Rectangle 28">
            <a:extLst>
              <a:ext uri="{FF2B5EF4-FFF2-40B4-BE49-F238E27FC236}">
                <a16:creationId xmlns:a16="http://schemas.microsoft.com/office/drawing/2014/main" id="{AAC9BF98-8A0B-4C4C-BDB6-834CF6EF817E}"/>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2895842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237C7E-1D89-43F6-A03E-114F37098EF6}"/>
              </a:ext>
            </a:extLst>
          </p:cNvPr>
          <p:cNvSpPr/>
          <p:nvPr/>
        </p:nvSpPr>
        <p:spPr>
          <a:xfrm>
            <a:off x="0" y="744312"/>
            <a:ext cx="9822385" cy="5524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37</a:t>
            </a:fld>
            <a:endParaRPr lang="en-GB"/>
          </a:p>
        </p:txBody>
      </p:sp>
      <p:sp>
        <p:nvSpPr>
          <p:cNvPr id="13" name="Title 1">
            <a:extLst>
              <a:ext uri="{FF2B5EF4-FFF2-40B4-BE49-F238E27FC236}">
                <a16:creationId xmlns:a16="http://schemas.microsoft.com/office/drawing/2014/main" id="{B65DC368-7612-41BE-AF10-321DDC787F65}"/>
              </a:ext>
            </a:extLst>
          </p:cNvPr>
          <p:cNvSpPr>
            <a:spLocks noGrp="1"/>
          </p:cNvSpPr>
          <p:nvPr>
            <p:ph type="title"/>
          </p:nvPr>
        </p:nvSpPr>
        <p:spPr>
          <a:xfrm>
            <a:off x="83615" y="-41534"/>
            <a:ext cx="9298510" cy="904000"/>
          </a:xfrm>
        </p:spPr>
        <p:txBody>
          <a:bodyPr>
            <a:normAutofit/>
          </a:bodyPr>
          <a:lstStyle/>
          <a:p>
            <a:r>
              <a:rPr lang="en-GB" dirty="0"/>
              <a:t>High Interest Established Experiences – Group 2: key take outs</a:t>
            </a:r>
          </a:p>
        </p:txBody>
      </p:sp>
      <p:sp>
        <p:nvSpPr>
          <p:cNvPr id="18" name="TextBox 17">
            <a:extLst>
              <a:ext uri="{FF2B5EF4-FFF2-40B4-BE49-F238E27FC236}">
                <a16:creationId xmlns:a16="http://schemas.microsoft.com/office/drawing/2014/main" id="{2520BC48-5445-417A-BF54-2451D89EAB6F}"/>
              </a:ext>
            </a:extLst>
          </p:cNvPr>
          <p:cNvSpPr txBox="1"/>
          <p:nvPr/>
        </p:nvSpPr>
        <p:spPr>
          <a:xfrm>
            <a:off x="3315459" y="1968624"/>
            <a:ext cx="3013459" cy="2492990"/>
          </a:xfrm>
          <a:prstGeom prst="rect">
            <a:avLst/>
          </a:prstGeom>
          <a:noFill/>
        </p:spPr>
        <p:txBody>
          <a:bodyPr wrap="square" rtlCol="0">
            <a:spAutoFit/>
          </a:bodyPr>
          <a:lstStyle/>
          <a:p>
            <a:pPr>
              <a:buClr>
                <a:schemeClr val="accent5"/>
              </a:buClr>
              <a:buSzPct val="100000"/>
            </a:pPr>
            <a:endParaRPr lang="en-GB" sz="1200" b="1" dirty="0"/>
          </a:p>
          <a:p>
            <a:pPr marL="171450" indent="-171450">
              <a:buClr>
                <a:schemeClr val="accent5"/>
              </a:buClr>
              <a:buSzPct val="100000"/>
              <a:buFont typeface="Arial" panose="020B0604020202020204" pitchFamily="34" charset="0"/>
              <a:buChar char="•"/>
            </a:pPr>
            <a:r>
              <a:rPr lang="en-GB" sz="1200" dirty="0"/>
              <a:t>Experiences do have a home in </a:t>
            </a:r>
            <a:r>
              <a:rPr lang="en-GB" sz="1200" b="1" dirty="0"/>
              <a:t>rural / regional England</a:t>
            </a:r>
          </a:p>
          <a:p>
            <a:pPr>
              <a:buClr>
                <a:schemeClr val="accent5"/>
              </a:buClr>
              <a:buSzPct val="100000"/>
            </a:pPr>
            <a:endParaRPr lang="en-GB" sz="1200" i="1" dirty="0"/>
          </a:p>
          <a:p>
            <a:pPr marL="171450" indent="-171450">
              <a:buClr>
                <a:schemeClr val="accent5"/>
              </a:buClr>
              <a:buSzPct val="100000"/>
              <a:buFont typeface="Arial" panose="020B0604020202020204" pitchFamily="34" charset="0"/>
              <a:buChar char="•"/>
            </a:pPr>
            <a:r>
              <a:rPr lang="en-GB" sz="1200" dirty="0"/>
              <a:t>To convert interest into purchase, experience providers need to </a:t>
            </a:r>
            <a:r>
              <a:rPr lang="en-GB" sz="1200" b="1" dirty="0"/>
              <a:t>communicate what is authentic or unique </a:t>
            </a:r>
            <a:r>
              <a:rPr lang="en-GB" sz="1200" dirty="0"/>
              <a:t>about doing this experience in England</a:t>
            </a:r>
            <a:endParaRPr lang="en-GB" sz="1200" b="1" dirty="0"/>
          </a:p>
          <a:p>
            <a:pPr>
              <a:buClr>
                <a:schemeClr val="accent5"/>
              </a:buClr>
              <a:buSzPct val="100000"/>
            </a:pPr>
            <a:endParaRPr lang="en-GB" sz="1200" dirty="0"/>
          </a:p>
          <a:p>
            <a:pPr marL="171450" indent="-171450">
              <a:buClr>
                <a:schemeClr val="accent5"/>
              </a:buClr>
              <a:buSzPct val="100000"/>
              <a:buFont typeface="Arial" panose="020B0604020202020204" pitchFamily="34" charset="0"/>
              <a:buChar char="•"/>
            </a:pPr>
            <a:endParaRPr lang="en-GB" sz="1200" dirty="0"/>
          </a:p>
          <a:p>
            <a:pPr>
              <a:buClr>
                <a:schemeClr val="accent5"/>
              </a:buClr>
              <a:buSzPct val="100000"/>
            </a:pPr>
            <a:endParaRPr lang="en-GB" sz="1200" dirty="0"/>
          </a:p>
          <a:p>
            <a:pPr marL="228600" indent="-228600">
              <a:buClr>
                <a:schemeClr val="accent5"/>
              </a:buClr>
              <a:buSzPct val="100000"/>
              <a:buFont typeface="Calibri" panose="020F0502020204030204" pitchFamily="34" charset="0"/>
              <a:buChar char="②"/>
            </a:pPr>
            <a:endParaRPr lang="en-GB" sz="1200" dirty="0"/>
          </a:p>
          <a:p>
            <a:endParaRPr lang="en-GB" sz="1200" dirty="0"/>
          </a:p>
        </p:txBody>
      </p:sp>
      <p:sp>
        <p:nvSpPr>
          <p:cNvPr id="24" name="Rectangle 23">
            <a:extLst>
              <a:ext uri="{FF2B5EF4-FFF2-40B4-BE49-F238E27FC236}">
                <a16:creationId xmlns:a16="http://schemas.microsoft.com/office/drawing/2014/main" id="{69B78A40-C5E5-4F75-A000-D1A2D5F4EA9F}"/>
              </a:ext>
            </a:extLst>
          </p:cNvPr>
          <p:cNvSpPr/>
          <p:nvPr/>
        </p:nvSpPr>
        <p:spPr>
          <a:xfrm>
            <a:off x="2250" y="5105001"/>
            <a:ext cx="9822385" cy="6451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4EEE7BA-F684-42A7-AF0A-B7488F1449B8}"/>
              </a:ext>
            </a:extLst>
          </p:cNvPr>
          <p:cNvSpPr/>
          <p:nvPr/>
        </p:nvSpPr>
        <p:spPr>
          <a:xfrm>
            <a:off x="161924" y="5151635"/>
            <a:ext cx="9435748" cy="523220"/>
          </a:xfrm>
          <a:prstGeom prst="rect">
            <a:avLst/>
          </a:prstGeom>
        </p:spPr>
        <p:txBody>
          <a:bodyPr wrap="square">
            <a:spAutoFit/>
          </a:bodyPr>
          <a:lstStyle/>
          <a:p>
            <a:r>
              <a:rPr lang="en-GB" sz="1400" b="1" dirty="0">
                <a:solidFill>
                  <a:schemeClr val="accent5"/>
                </a:solidFill>
              </a:rPr>
              <a:t>Maximising the opportunity: Communicating England’s credentials and packaging with other ‘luxurious’ experiences / activities will support growth opportunities</a:t>
            </a:r>
          </a:p>
        </p:txBody>
      </p:sp>
      <p:sp>
        <p:nvSpPr>
          <p:cNvPr id="14" name="Slide Number Placeholder 5">
            <a:extLst>
              <a:ext uri="{FF2B5EF4-FFF2-40B4-BE49-F238E27FC236}">
                <a16:creationId xmlns:a16="http://schemas.microsoft.com/office/drawing/2014/main" id="{19C2F00B-1F1F-4163-BBA2-38D76F943ACB}"/>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2EE1AA15-DF5F-4788-9CEC-57A538A1AE9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36317" y="1433809"/>
            <a:ext cx="597037" cy="597037"/>
          </a:xfrm>
          <a:prstGeom prst="rect">
            <a:avLst/>
          </a:prstGeom>
        </p:spPr>
      </p:pic>
      <p:sp>
        <p:nvSpPr>
          <p:cNvPr id="7" name="Rectangle 6">
            <a:extLst>
              <a:ext uri="{FF2B5EF4-FFF2-40B4-BE49-F238E27FC236}">
                <a16:creationId xmlns:a16="http://schemas.microsoft.com/office/drawing/2014/main" id="{D4345608-0588-4936-9166-89F35E273767}"/>
              </a:ext>
            </a:extLst>
          </p:cNvPr>
          <p:cNvSpPr/>
          <p:nvPr/>
        </p:nvSpPr>
        <p:spPr>
          <a:xfrm>
            <a:off x="161924" y="2084445"/>
            <a:ext cx="3092057" cy="2308324"/>
          </a:xfrm>
          <a:prstGeom prst="rect">
            <a:avLst/>
          </a:prstGeom>
        </p:spPr>
        <p:txBody>
          <a:bodyPr wrap="square">
            <a:spAutoFit/>
          </a:bodyPr>
          <a:lstStyle/>
          <a:p>
            <a:pPr marL="171450" indent="-171450">
              <a:buClr>
                <a:schemeClr val="accent5"/>
              </a:buClr>
              <a:buSzPct val="100000"/>
              <a:buFont typeface="Arial" panose="020B0604020202020204" pitchFamily="34" charset="0"/>
              <a:buChar char="•"/>
            </a:pPr>
            <a:r>
              <a:rPr lang="en-GB" sz="1200" dirty="0"/>
              <a:t>While interest is high, ~40% of those who express interest in doing in England state that </a:t>
            </a:r>
            <a:r>
              <a:rPr lang="en-GB" sz="1200" b="1" dirty="0"/>
              <a:t>other countries have better experiences on offer </a:t>
            </a:r>
            <a:r>
              <a:rPr lang="en-GB" sz="1200" dirty="0"/>
              <a:t>or they are </a:t>
            </a:r>
            <a:r>
              <a:rPr lang="en-GB" sz="1200" b="1" dirty="0"/>
              <a:t>more likely to book in another country</a:t>
            </a:r>
          </a:p>
          <a:p>
            <a:pPr marL="171450" indent="-171450">
              <a:buClr>
                <a:schemeClr val="accent5"/>
              </a:buClr>
              <a:buSzPct val="100000"/>
              <a:buFont typeface="Arial" panose="020B0604020202020204" pitchFamily="34" charset="0"/>
              <a:buChar char="•"/>
            </a:pPr>
            <a:endParaRPr lang="en-GB" sz="1200" b="1" dirty="0"/>
          </a:p>
          <a:p>
            <a:pPr marL="171450" indent="-171450">
              <a:buClr>
                <a:schemeClr val="accent5"/>
              </a:buClr>
              <a:buSzPct val="100000"/>
              <a:buFont typeface="Arial" panose="020B0604020202020204" pitchFamily="34" charset="0"/>
              <a:buChar char="•"/>
            </a:pPr>
            <a:r>
              <a:rPr lang="en-GB" sz="1200" b="1" dirty="0"/>
              <a:t>Clear domestic market </a:t>
            </a:r>
            <a:r>
              <a:rPr lang="en-GB" sz="1200" dirty="0"/>
              <a:t>for these experiences, in particular, for those in the UK who recognise our wine making credentials</a:t>
            </a:r>
          </a:p>
          <a:p>
            <a:pPr marL="171450" indent="-171450">
              <a:buClr>
                <a:schemeClr val="accent5"/>
              </a:buClr>
              <a:buSzPct val="100000"/>
              <a:buFont typeface="Arial" panose="020B0604020202020204" pitchFamily="34" charset="0"/>
              <a:buChar char="•"/>
            </a:pPr>
            <a:endParaRPr lang="en-GB" sz="1200" b="1" dirty="0"/>
          </a:p>
          <a:p>
            <a:pPr marL="228600" indent="-228600">
              <a:buClr>
                <a:schemeClr val="accent5"/>
              </a:buClr>
              <a:buSzPct val="100000"/>
              <a:buFont typeface="Calibri" panose="020F0502020204030204" pitchFamily="34" charset="0"/>
              <a:buChar char="②"/>
            </a:pPr>
            <a:endParaRPr lang="en-GB" sz="1200" dirty="0"/>
          </a:p>
        </p:txBody>
      </p:sp>
      <p:pic>
        <p:nvPicPr>
          <p:cNvPr id="19" name="Graphic 18">
            <a:extLst>
              <a:ext uri="{FF2B5EF4-FFF2-40B4-BE49-F238E27FC236}">
                <a16:creationId xmlns:a16="http://schemas.microsoft.com/office/drawing/2014/main" id="{1428D570-DEA7-4C24-B5A0-4A51ACD47D1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513795" y="1568003"/>
            <a:ext cx="495898" cy="495898"/>
          </a:xfrm>
          <a:prstGeom prst="rect">
            <a:avLst/>
          </a:prstGeom>
        </p:spPr>
      </p:pic>
      <p:sp>
        <p:nvSpPr>
          <p:cNvPr id="11" name="Rectangle 10">
            <a:extLst>
              <a:ext uri="{FF2B5EF4-FFF2-40B4-BE49-F238E27FC236}">
                <a16:creationId xmlns:a16="http://schemas.microsoft.com/office/drawing/2014/main" id="{ADA94D87-3B48-4D09-9117-D9F167C550AC}"/>
              </a:ext>
            </a:extLst>
          </p:cNvPr>
          <p:cNvSpPr/>
          <p:nvPr/>
        </p:nvSpPr>
        <p:spPr>
          <a:xfrm>
            <a:off x="6417266" y="2126302"/>
            <a:ext cx="3092057" cy="2308324"/>
          </a:xfrm>
          <a:prstGeom prst="rect">
            <a:avLst/>
          </a:prstGeom>
        </p:spPr>
        <p:txBody>
          <a:bodyPr wrap="square">
            <a:spAutoFit/>
          </a:bodyPr>
          <a:lstStyle/>
          <a:p>
            <a:pPr marL="171450" indent="-171450">
              <a:buClr>
                <a:schemeClr val="accent5"/>
              </a:buClr>
              <a:buSzPct val="100000"/>
              <a:buFont typeface="Arial" panose="020B0604020202020204" pitchFamily="34" charset="0"/>
              <a:buChar char="•"/>
            </a:pPr>
            <a:r>
              <a:rPr lang="en-GB" sz="1200" i="1" dirty="0"/>
              <a:t>Spa Experience: </a:t>
            </a:r>
            <a:r>
              <a:rPr lang="en-GB" sz="1200" dirty="0"/>
              <a:t>The experience must deliver on high expectations of travellers - being </a:t>
            </a:r>
            <a:r>
              <a:rPr lang="en-GB" sz="1200" b="1" dirty="0"/>
              <a:t>special / luxurious – accommodation providers will be key to delivering this</a:t>
            </a:r>
          </a:p>
          <a:p>
            <a:pPr marL="171450" indent="-171450">
              <a:buClr>
                <a:schemeClr val="accent5"/>
              </a:buClr>
              <a:buSzPct val="100000"/>
              <a:buFont typeface="Arial" panose="020B0604020202020204" pitchFamily="34" charset="0"/>
              <a:buChar char="•"/>
            </a:pPr>
            <a:endParaRPr lang="en-GB" sz="1200" b="1" dirty="0"/>
          </a:p>
          <a:p>
            <a:pPr marL="171450" indent="-171450">
              <a:buClr>
                <a:schemeClr val="accent5"/>
              </a:buClr>
              <a:buSzPct val="100000"/>
              <a:buFont typeface="Arial" panose="020B0604020202020204" pitchFamily="34" charset="0"/>
              <a:buChar char="•"/>
            </a:pPr>
            <a:r>
              <a:rPr lang="en-GB" sz="1200" i="1" dirty="0"/>
              <a:t>Vineyard Tour &amp; Tasting: </a:t>
            </a:r>
            <a:r>
              <a:rPr lang="en-GB" sz="1200" dirty="0"/>
              <a:t>To convert interest into purchase, particularly in inbound markets, re-enforcement is needed about </a:t>
            </a:r>
            <a:r>
              <a:rPr lang="en-GB" sz="1200" b="1" dirty="0"/>
              <a:t>how easy it is to get to the places in England </a:t>
            </a:r>
            <a:r>
              <a:rPr lang="en-GB" sz="1200" dirty="0"/>
              <a:t>that offer these experiences and </a:t>
            </a:r>
            <a:r>
              <a:rPr lang="en-GB" sz="1200" b="1" dirty="0"/>
              <a:t>how unique wine making is to specific areas of the country</a:t>
            </a:r>
          </a:p>
        </p:txBody>
      </p:sp>
      <p:pic>
        <p:nvPicPr>
          <p:cNvPr id="15" name="Graphic 14">
            <a:extLst>
              <a:ext uri="{FF2B5EF4-FFF2-40B4-BE49-F238E27FC236}">
                <a16:creationId xmlns:a16="http://schemas.microsoft.com/office/drawing/2014/main" id="{61719324-F8FB-4E54-8019-51447C39EA5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75583" y="1487408"/>
            <a:ext cx="597037" cy="597037"/>
          </a:xfrm>
          <a:prstGeom prst="rect">
            <a:avLst/>
          </a:prstGeom>
        </p:spPr>
      </p:pic>
      <p:sp>
        <p:nvSpPr>
          <p:cNvPr id="16" name="Rectangle 15">
            <a:extLst>
              <a:ext uri="{FF2B5EF4-FFF2-40B4-BE49-F238E27FC236}">
                <a16:creationId xmlns:a16="http://schemas.microsoft.com/office/drawing/2014/main" id="{31B87A9A-6CEF-4EA3-927E-27A8B4B81E0A}"/>
              </a:ext>
            </a:extLst>
          </p:cNvPr>
          <p:cNvSpPr/>
          <p:nvPr/>
        </p:nvSpPr>
        <p:spPr>
          <a:xfrm>
            <a:off x="7354864" y="1814206"/>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C00000"/>
                </a:solidFill>
              </a:rPr>
              <a:t>CHALLENGES</a:t>
            </a:r>
          </a:p>
        </p:txBody>
      </p:sp>
      <p:sp>
        <p:nvSpPr>
          <p:cNvPr id="23" name="Rectangle 22">
            <a:extLst>
              <a:ext uri="{FF2B5EF4-FFF2-40B4-BE49-F238E27FC236}">
                <a16:creationId xmlns:a16="http://schemas.microsoft.com/office/drawing/2014/main" id="{A176971D-AA72-434C-BA9F-7FD1546B1F55}"/>
              </a:ext>
            </a:extLst>
          </p:cNvPr>
          <p:cNvSpPr/>
          <p:nvPr/>
        </p:nvSpPr>
        <p:spPr>
          <a:xfrm>
            <a:off x="4000815" y="1812961"/>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2">
                    <a:lumMod val="50000"/>
                  </a:schemeClr>
                </a:solidFill>
              </a:rPr>
              <a:t>OPPORTUNITIES</a:t>
            </a:r>
          </a:p>
        </p:txBody>
      </p:sp>
      <p:sp>
        <p:nvSpPr>
          <p:cNvPr id="27" name="Rectangle 26">
            <a:extLst>
              <a:ext uri="{FF2B5EF4-FFF2-40B4-BE49-F238E27FC236}">
                <a16:creationId xmlns:a16="http://schemas.microsoft.com/office/drawing/2014/main" id="{035EC805-7C61-4D7C-8961-CBCA5ADA1A66}"/>
              </a:ext>
            </a:extLst>
          </p:cNvPr>
          <p:cNvSpPr/>
          <p:nvPr/>
        </p:nvSpPr>
        <p:spPr>
          <a:xfrm>
            <a:off x="860727" y="1780305"/>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70C0"/>
                </a:solidFill>
              </a:rPr>
              <a:t>ENGLAND APPEAL </a:t>
            </a:r>
          </a:p>
        </p:txBody>
      </p:sp>
      <p:sp>
        <p:nvSpPr>
          <p:cNvPr id="20" name="Rectangle 19">
            <a:extLst>
              <a:ext uri="{FF2B5EF4-FFF2-40B4-BE49-F238E27FC236}">
                <a16:creationId xmlns:a16="http://schemas.microsoft.com/office/drawing/2014/main" id="{BF5A8B43-36BA-408D-A39E-EA339123AB40}"/>
              </a:ext>
            </a:extLst>
          </p:cNvPr>
          <p:cNvSpPr/>
          <p:nvPr/>
        </p:nvSpPr>
        <p:spPr>
          <a:xfrm>
            <a:off x="161925" y="757293"/>
            <a:ext cx="9660460" cy="523220"/>
          </a:xfrm>
          <a:prstGeom prst="rect">
            <a:avLst/>
          </a:prstGeom>
        </p:spPr>
        <p:txBody>
          <a:bodyPr wrap="square">
            <a:spAutoFit/>
          </a:bodyPr>
          <a:lstStyle/>
          <a:p>
            <a:r>
              <a:rPr lang="en-GB" sz="1400" b="1" dirty="0">
                <a:solidFill>
                  <a:schemeClr val="accent5"/>
                </a:solidFill>
              </a:rPr>
              <a:t>Experiences are of high interest and are well established and understood.  However, currently England is not seen as a natural host for these experiences – boosting our credentials in these spaces will be key to growth.</a:t>
            </a:r>
          </a:p>
        </p:txBody>
      </p:sp>
      <p:sp>
        <p:nvSpPr>
          <p:cNvPr id="21" name="Rectangle 20">
            <a:extLst>
              <a:ext uri="{FF2B5EF4-FFF2-40B4-BE49-F238E27FC236}">
                <a16:creationId xmlns:a16="http://schemas.microsoft.com/office/drawing/2014/main" id="{B94C2FE6-1961-42A3-9B41-9A1AD4427A10}"/>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946656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BE72-359B-40BD-AB02-B8E201E6D799}"/>
              </a:ext>
            </a:extLst>
          </p:cNvPr>
          <p:cNvSpPr/>
          <p:nvPr/>
        </p:nvSpPr>
        <p:spPr>
          <a:xfrm>
            <a:off x="-3034" y="2569028"/>
            <a:ext cx="9906001" cy="1358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itle 1">
            <a:extLst>
              <a:ext uri="{FF2B5EF4-FFF2-40B4-BE49-F238E27FC236}">
                <a16:creationId xmlns:a16="http://schemas.microsoft.com/office/drawing/2014/main" id="{FE263303-980D-496B-8D5B-56A1842059E8}"/>
              </a:ext>
            </a:extLst>
          </p:cNvPr>
          <p:cNvSpPr>
            <a:spLocks noGrp="1"/>
          </p:cNvSpPr>
          <p:nvPr>
            <p:ph type="title"/>
          </p:nvPr>
        </p:nvSpPr>
        <p:spPr>
          <a:xfrm>
            <a:off x="174780" y="2816567"/>
            <a:ext cx="8234362" cy="794937"/>
          </a:xfrm>
        </p:spPr>
        <p:txBody>
          <a:bodyPr>
            <a:normAutofit/>
          </a:bodyPr>
          <a:lstStyle/>
          <a:p>
            <a:r>
              <a:rPr lang="en-GB" sz="2800" b="1" dirty="0"/>
              <a:t>Skill Based Learning Experiences</a:t>
            </a:r>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38</a:t>
            </a:fld>
            <a:endParaRPr lang="en-GB"/>
          </a:p>
        </p:txBody>
      </p:sp>
      <p:sp>
        <p:nvSpPr>
          <p:cNvPr id="32" name="Slide Number Placeholder 5">
            <a:extLst>
              <a:ext uri="{FF2B5EF4-FFF2-40B4-BE49-F238E27FC236}">
                <a16:creationId xmlns:a16="http://schemas.microsoft.com/office/drawing/2014/main" id="{633DFE15-BE83-4658-9ECB-8BEC253BE83A}"/>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822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39</a:t>
            </a:fld>
            <a:endParaRPr lang="en-GB"/>
          </a:p>
        </p:txBody>
      </p:sp>
      <p:cxnSp>
        <p:nvCxnSpPr>
          <p:cNvPr id="22" name="Straight Connector 21">
            <a:extLst>
              <a:ext uri="{FF2B5EF4-FFF2-40B4-BE49-F238E27FC236}">
                <a16:creationId xmlns:a16="http://schemas.microsoft.com/office/drawing/2014/main" id="{7FEDDE9A-E1EA-48D3-B69B-6D0398E43F06}"/>
              </a:ext>
            </a:extLst>
          </p:cNvPr>
          <p:cNvCxnSpPr>
            <a:cxnSpLocks/>
          </p:cNvCxnSpPr>
          <p:nvPr/>
        </p:nvCxnSpPr>
        <p:spPr>
          <a:xfrm flipH="1">
            <a:off x="4622808" y="1723324"/>
            <a:ext cx="3998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506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83615" y="677921"/>
            <a:ext cx="9432280" cy="523220"/>
          </a:xfrm>
          <a:prstGeom prst="rect">
            <a:avLst/>
          </a:prstGeom>
        </p:spPr>
        <p:txBody>
          <a:bodyPr wrap="square">
            <a:spAutoFit/>
          </a:bodyPr>
          <a:lstStyle/>
          <a:p>
            <a:r>
              <a:rPr lang="en-GB" sz="1400" b="1" dirty="0">
                <a:solidFill>
                  <a:schemeClr val="accent5"/>
                </a:solidFill>
              </a:rPr>
              <a:t>Medium interest in doing these activities in England, with strong opportunity for growth, if providers get the positioning right and are competitively priced</a:t>
            </a:r>
          </a:p>
        </p:txBody>
      </p:sp>
      <p:sp>
        <p:nvSpPr>
          <p:cNvPr id="43" name="Rectangle 42">
            <a:extLst>
              <a:ext uri="{FF2B5EF4-FFF2-40B4-BE49-F238E27FC236}">
                <a16:creationId xmlns:a16="http://schemas.microsoft.com/office/drawing/2014/main" id="{2485B06A-D520-4AA0-87DF-72A23B9198AA}"/>
              </a:ext>
            </a:extLst>
          </p:cNvPr>
          <p:cNvSpPr/>
          <p:nvPr/>
        </p:nvSpPr>
        <p:spPr>
          <a:xfrm>
            <a:off x="5067074" y="5482383"/>
            <a:ext cx="3294492" cy="246221"/>
          </a:xfrm>
          <a:prstGeom prst="rect">
            <a:avLst/>
          </a:prstGeom>
        </p:spPr>
        <p:txBody>
          <a:bodyPr wrap="none">
            <a:spAutoFit/>
          </a:bodyPr>
          <a:lstStyle/>
          <a:p>
            <a:pPr algn="ctr" fontAlgn="b"/>
            <a:r>
              <a:rPr lang="en-GB" sz="1000" dirty="0">
                <a:solidFill>
                  <a:srgbClr val="000000"/>
                </a:solidFill>
                <a:latin typeface="Calibri" panose="020F0502020204030204" pitchFamily="34" charset="0"/>
              </a:rPr>
              <a:t>Indicates where ranking is lower (+4 from inbound markets)</a:t>
            </a:r>
          </a:p>
        </p:txBody>
      </p:sp>
      <p:sp>
        <p:nvSpPr>
          <p:cNvPr id="44" name="Rectangle 43">
            <a:extLst>
              <a:ext uri="{FF2B5EF4-FFF2-40B4-BE49-F238E27FC236}">
                <a16:creationId xmlns:a16="http://schemas.microsoft.com/office/drawing/2014/main" id="{9B4F7F56-9753-4C03-AD9E-283347CE1465}"/>
              </a:ext>
            </a:extLst>
          </p:cNvPr>
          <p:cNvSpPr/>
          <p:nvPr/>
        </p:nvSpPr>
        <p:spPr>
          <a:xfrm>
            <a:off x="4784882" y="5500342"/>
            <a:ext cx="329817" cy="190778"/>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BE138FA-054F-4CCA-9B07-F6B712A6C5C4}"/>
              </a:ext>
            </a:extLst>
          </p:cNvPr>
          <p:cNvSpPr txBox="1"/>
          <p:nvPr/>
        </p:nvSpPr>
        <p:spPr>
          <a:xfrm>
            <a:off x="4549257" y="1458810"/>
            <a:ext cx="4281234" cy="276999"/>
          </a:xfrm>
          <a:prstGeom prst="rect">
            <a:avLst/>
          </a:prstGeom>
          <a:noFill/>
        </p:spPr>
        <p:txBody>
          <a:bodyPr wrap="square" rtlCol="0">
            <a:spAutoFit/>
          </a:bodyPr>
          <a:lstStyle/>
          <a:p>
            <a:r>
              <a:rPr lang="en-GB" sz="1200" b="1" dirty="0"/>
              <a:t>ENGLAND APPEAL: Rank Interest / Participation of Experiences</a:t>
            </a:r>
          </a:p>
        </p:txBody>
      </p:sp>
      <p:sp>
        <p:nvSpPr>
          <p:cNvPr id="53" name="Rectangle 52">
            <a:extLst>
              <a:ext uri="{FF2B5EF4-FFF2-40B4-BE49-F238E27FC236}">
                <a16:creationId xmlns:a16="http://schemas.microsoft.com/office/drawing/2014/main" id="{2534766D-1712-4AC3-8EEB-D2581000AFAC}"/>
              </a:ext>
            </a:extLst>
          </p:cNvPr>
          <p:cNvSpPr/>
          <p:nvPr/>
        </p:nvSpPr>
        <p:spPr>
          <a:xfrm>
            <a:off x="776683" y="3840784"/>
            <a:ext cx="3380738" cy="1953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AB7C23B-E704-4FD0-84C3-958DCC9835F8}"/>
              </a:ext>
            </a:extLst>
          </p:cNvPr>
          <p:cNvSpPr txBox="1"/>
          <p:nvPr/>
        </p:nvSpPr>
        <p:spPr>
          <a:xfrm>
            <a:off x="822462" y="3895381"/>
            <a:ext cx="3327034" cy="1972335"/>
          </a:xfrm>
          <a:prstGeom prst="rect">
            <a:avLst/>
          </a:prstGeom>
          <a:noFill/>
        </p:spPr>
        <p:txBody>
          <a:bodyPr wrap="square" rtlCol="0">
            <a:spAutoFit/>
          </a:bodyPr>
          <a:lstStyle/>
          <a:p>
            <a:r>
              <a:rPr lang="en-GB" sz="1050" b="1" i="1" dirty="0"/>
              <a:t>A reminder of the experience definitions:</a:t>
            </a:r>
          </a:p>
          <a:p>
            <a:pPr>
              <a:lnSpc>
                <a:spcPts val="800"/>
              </a:lnSpc>
            </a:pPr>
            <a:endParaRPr lang="en-GB" sz="1050" dirty="0"/>
          </a:p>
          <a:p>
            <a:r>
              <a:rPr lang="en-GB" sz="1050" b="1" i="1" dirty="0">
                <a:solidFill>
                  <a:schemeClr val="accent5"/>
                </a:solidFill>
              </a:rPr>
              <a:t>PHOTOGRAPHY CLASS </a:t>
            </a:r>
            <a:r>
              <a:rPr lang="en-GB" sz="1050" i="1" dirty="0"/>
              <a:t>- learn how to photograph wildlife, scenery or architecture with an expert</a:t>
            </a:r>
          </a:p>
          <a:p>
            <a:endParaRPr lang="en-GB" sz="1050" dirty="0"/>
          </a:p>
          <a:p>
            <a:r>
              <a:rPr lang="en-GB" sz="1050" b="1" i="1" dirty="0">
                <a:solidFill>
                  <a:schemeClr val="accent5"/>
                </a:solidFill>
              </a:rPr>
              <a:t>SHADOWING EXPERIENCE </a:t>
            </a:r>
            <a:r>
              <a:rPr lang="en-GB" sz="1050" i="1" dirty="0"/>
              <a:t>– go out with a park ranger as they care for the landscape</a:t>
            </a:r>
            <a:endParaRPr lang="en-GB" sz="1050" i="1" dirty="0">
              <a:ea typeface="Calibri" panose="020F0502020204030204" pitchFamily="34" charset="0"/>
              <a:cs typeface="Times New Roman" panose="02020603050405020304" pitchFamily="18" charset="0"/>
            </a:endParaRPr>
          </a:p>
          <a:p>
            <a:endParaRPr lang="en-GB" sz="1050" dirty="0"/>
          </a:p>
          <a:p>
            <a:r>
              <a:rPr lang="en-GB" sz="1050" b="1" i="1" dirty="0">
                <a:solidFill>
                  <a:schemeClr val="accent5"/>
                </a:solidFill>
              </a:rPr>
              <a:t>AUTHENTIC CRAFT WORKSHOP </a:t>
            </a:r>
            <a:r>
              <a:rPr lang="en-GB" sz="1050" i="1" dirty="0"/>
              <a:t>– learn a traditional local craft with an expert (e.g. weaving, pottery, painting)</a:t>
            </a:r>
          </a:p>
          <a:p>
            <a:endParaRPr lang="en-GB" sz="1050" i="1" dirty="0"/>
          </a:p>
          <a:p>
            <a:endParaRPr lang="en-GB" sz="1050" dirty="0"/>
          </a:p>
        </p:txBody>
      </p:sp>
      <p:graphicFrame>
        <p:nvGraphicFramePr>
          <p:cNvPr id="9" name="Table 8">
            <a:extLst>
              <a:ext uri="{FF2B5EF4-FFF2-40B4-BE49-F238E27FC236}">
                <a16:creationId xmlns:a16="http://schemas.microsoft.com/office/drawing/2014/main" id="{461D19E7-C871-4D4F-B629-C2CF68B83144}"/>
              </a:ext>
            </a:extLst>
          </p:cNvPr>
          <p:cNvGraphicFramePr>
            <a:graphicFrameLocks noGrp="1"/>
          </p:cNvGraphicFramePr>
          <p:nvPr>
            <p:extLst>
              <p:ext uri="{D42A27DB-BD31-4B8C-83A1-F6EECF244321}">
                <p14:modId xmlns:p14="http://schemas.microsoft.com/office/powerpoint/2010/main" val="3189128745"/>
              </p:ext>
            </p:extLst>
          </p:nvPr>
        </p:nvGraphicFramePr>
        <p:xfrm>
          <a:off x="728488" y="1515183"/>
          <a:ext cx="3372813" cy="2265346"/>
        </p:xfrm>
        <a:graphic>
          <a:graphicData uri="http://schemas.openxmlformats.org/drawingml/2006/table">
            <a:tbl>
              <a:tblPr firstRow="1" bandRow="1">
                <a:tableStyleId>{5C22544A-7EE6-4342-B048-85BDC9FD1C3A}</a:tableStyleId>
              </a:tblPr>
              <a:tblGrid>
                <a:gridCol w="1733006">
                  <a:extLst>
                    <a:ext uri="{9D8B030D-6E8A-4147-A177-3AD203B41FA5}">
                      <a16:colId xmlns:a16="http://schemas.microsoft.com/office/drawing/2014/main" val="1020794326"/>
                    </a:ext>
                  </a:extLst>
                </a:gridCol>
                <a:gridCol w="1639807">
                  <a:extLst>
                    <a:ext uri="{9D8B030D-6E8A-4147-A177-3AD203B41FA5}">
                      <a16:colId xmlns:a16="http://schemas.microsoft.com/office/drawing/2014/main" val="1660451495"/>
                    </a:ext>
                  </a:extLst>
                </a:gridCol>
              </a:tblGrid>
              <a:tr h="284146">
                <a:tc gridSpan="2">
                  <a:txBody>
                    <a:bodyPr/>
                    <a:lstStyle/>
                    <a:p>
                      <a:pPr algn="r"/>
                      <a:endParaRPr lang="en-GB" sz="1000" dirty="0"/>
                    </a:p>
                  </a:txBody>
                  <a:tcPr/>
                </a:tc>
                <a:tc hMerge="1">
                  <a:txBody>
                    <a:bodyPr/>
                    <a:lstStyle/>
                    <a:p>
                      <a:endParaRPr lang="en-GB" sz="1000" dirty="0"/>
                    </a:p>
                  </a:txBody>
                  <a:tcPr/>
                </a:tc>
                <a:extLst>
                  <a:ext uri="{0D108BD9-81ED-4DB2-BD59-A6C34878D82A}">
                    <a16:rowId xmlns:a16="http://schemas.microsoft.com/office/drawing/2014/main" val="2682598610"/>
                  </a:ext>
                </a:extLst>
              </a:tr>
              <a:tr h="396240">
                <a:tc>
                  <a:txBody>
                    <a:bodyPr/>
                    <a:lstStyle/>
                    <a:p>
                      <a:pPr algn="r"/>
                      <a:r>
                        <a:rPr lang="en-GB" sz="1000" dirty="0"/>
                        <a:t>England Appeal</a:t>
                      </a:r>
                    </a:p>
                  </a:txBody>
                  <a:tcPr anchor="ctr"/>
                </a:tc>
                <a:tc>
                  <a:txBody>
                    <a:bodyPr/>
                    <a:lstStyle/>
                    <a:p>
                      <a:endParaRPr lang="en-GB" sz="1000" dirty="0"/>
                    </a:p>
                  </a:txBody>
                  <a:tcPr/>
                </a:tc>
                <a:extLst>
                  <a:ext uri="{0D108BD9-81ED-4DB2-BD59-A6C34878D82A}">
                    <a16:rowId xmlns:a16="http://schemas.microsoft.com/office/drawing/2014/main" val="1485620673"/>
                  </a:ext>
                </a:extLst>
              </a:tr>
              <a:tr h="396240">
                <a:tc>
                  <a:txBody>
                    <a:bodyPr/>
                    <a:lstStyle/>
                    <a:p>
                      <a:pPr algn="r"/>
                      <a:r>
                        <a:rPr lang="en-GB" sz="1000" dirty="0"/>
                        <a:t>Experience Maturity</a:t>
                      </a:r>
                    </a:p>
                  </a:txBody>
                  <a:tcPr anchor="ctr"/>
                </a:tc>
                <a:tc>
                  <a:txBody>
                    <a:bodyPr/>
                    <a:lstStyle/>
                    <a:p>
                      <a:endParaRPr lang="en-GB" sz="1000" dirty="0"/>
                    </a:p>
                  </a:txBody>
                  <a:tcPr/>
                </a:tc>
                <a:extLst>
                  <a:ext uri="{0D108BD9-81ED-4DB2-BD59-A6C34878D82A}">
                    <a16:rowId xmlns:a16="http://schemas.microsoft.com/office/drawing/2014/main" val="1551786490"/>
                  </a:ext>
                </a:extLst>
              </a:tr>
              <a:tr h="396240">
                <a:tc>
                  <a:txBody>
                    <a:bodyPr/>
                    <a:lstStyle/>
                    <a:p>
                      <a:pPr algn="r"/>
                      <a:r>
                        <a:rPr lang="en-GB" sz="1000" dirty="0"/>
                        <a:t>Influence on destination decision</a:t>
                      </a:r>
                    </a:p>
                  </a:txBody>
                  <a:tcPr anchor="ctr"/>
                </a:tc>
                <a:tc>
                  <a:txBody>
                    <a:bodyPr/>
                    <a:lstStyle/>
                    <a:p>
                      <a:endParaRPr lang="en-GB" sz="1000" dirty="0"/>
                    </a:p>
                  </a:txBody>
                  <a:tcPr/>
                </a:tc>
                <a:extLst>
                  <a:ext uri="{0D108BD9-81ED-4DB2-BD59-A6C34878D82A}">
                    <a16:rowId xmlns:a16="http://schemas.microsoft.com/office/drawing/2014/main" val="914356126"/>
                  </a:ext>
                </a:extLst>
              </a:tr>
              <a:tr h="396240">
                <a:tc>
                  <a:txBody>
                    <a:bodyPr/>
                    <a:lstStyle/>
                    <a:p>
                      <a:pPr algn="r"/>
                      <a:r>
                        <a:rPr lang="en-GB" sz="1000" dirty="0"/>
                        <a:t>Authentic / Unique</a:t>
                      </a:r>
                    </a:p>
                  </a:txBody>
                  <a:tcPr anchor="ctr"/>
                </a:tc>
                <a:tc>
                  <a:txBody>
                    <a:bodyPr/>
                    <a:lstStyle/>
                    <a:p>
                      <a:endParaRPr lang="en-GB" sz="1000" dirty="0"/>
                    </a:p>
                  </a:txBody>
                  <a:tcPr/>
                </a:tc>
                <a:extLst>
                  <a:ext uri="{0D108BD9-81ED-4DB2-BD59-A6C34878D82A}">
                    <a16:rowId xmlns:a16="http://schemas.microsoft.com/office/drawing/2014/main" val="3486198342"/>
                  </a:ext>
                </a:extLst>
              </a:tr>
              <a:tr h="396240">
                <a:tc>
                  <a:txBody>
                    <a:bodyPr/>
                    <a:lstStyle/>
                    <a:p>
                      <a:pPr algn="r"/>
                      <a:r>
                        <a:rPr lang="en-GB" sz="1000" dirty="0"/>
                        <a:t>Culture / History</a:t>
                      </a:r>
                    </a:p>
                  </a:txBody>
                  <a:tcPr anchor="ctr"/>
                </a:tc>
                <a:tc>
                  <a:txBody>
                    <a:bodyPr/>
                    <a:lstStyle/>
                    <a:p>
                      <a:endParaRPr lang="en-GB" sz="1000" dirty="0"/>
                    </a:p>
                  </a:txBody>
                  <a:tcPr/>
                </a:tc>
                <a:extLst>
                  <a:ext uri="{0D108BD9-81ED-4DB2-BD59-A6C34878D82A}">
                    <a16:rowId xmlns:a16="http://schemas.microsoft.com/office/drawing/2014/main" val="879818500"/>
                  </a:ext>
                </a:extLst>
              </a:tr>
            </a:tbl>
          </a:graphicData>
        </a:graphic>
      </p:graphicFrame>
      <p:sp>
        <p:nvSpPr>
          <p:cNvPr id="76" name="Rectangle 75">
            <a:extLst>
              <a:ext uri="{FF2B5EF4-FFF2-40B4-BE49-F238E27FC236}">
                <a16:creationId xmlns:a16="http://schemas.microsoft.com/office/drawing/2014/main" id="{A8A25FBC-4404-456F-91D7-2701E8522246}"/>
              </a:ext>
            </a:extLst>
          </p:cNvPr>
          <p:cNvSpPr/>
          <p:nvPr/>
        </p:nvSpPr>
        <p:spPr>
          <a:xfrm>
            <a:off x="2477692" y="1480205"/>
            <a:ext cx="1671804" cy="276999"/>
          </a:xfrm>
          <a:prstGeom prst="rect">
            <a:avLst/>
          </a:prstGeom>
        </p:spPr>
        <p:txBody>
          <a:bodyPr wrap="none">
            <a:spAutoFit/>
          </a:bodyPr>
          <a:lstStyle/>
          <a:p>
            <a:r>
              <a:rPr lang="en-GB" sz="1200" dirty="0">
                <a:solidFill>
                  <a:schemeClr val="bg2"/>
                </a:solidFill>
              </a:rPr>
              <a:t>Star rating – low to high</a:t>
            </a:r>
          </a:p>
        </p:txBody>
      </p:sp>
      <p:sp>
        <p:nvSpPr>
          <p:cNvPr id="15" name="Star: 5 Points 14">
            <a:extLst>
              <a:ext uri="{FF2B5EF4-FFF2-40B4-BE49-F238E27FC236}">
                <a16:creationId xmlns:a16="http://schemas.microsoft.com/office/drawing/2014/main" id="{3AB19894-C4F9-4BB7-9A95-8A20CA9B79F7}"/>
              </a:ext>
            </a:extLst>
          </p:cNvPr>
          <p:cNvSpPr/>
          <p:nvPr/>
        </p:nvSpPr>
        <p:spPr>
          <a:xfrm>
            <a:off x="2558468"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C8346C98-D6D4-4F58-9930-33BF8A3C410A}"/>
              </a:ext>
            </a:extLst>
          </p:cNvPr>
          <p:cNvSpPr/>
          <p:nvPr/>
        </p:nvSpPr>
        <p:spPr>
          <a:xfrm>
            <a:off x="2874537"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2A5D285F-2ACD-4F8F-820A-C013E3A90A66}"/>
              </a:ext>
            </a:extLst>
          </p:cNvPr>
          <p:cNvSpPr/>
          <p:nvPr/>
        </p:nvSpPr>
        <p:spPr>
          <a:xfrm>
            <a:off x="3190606"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Star: 5 Points 78">
            <a:extLst>
              <a:ext uri="{FF2B5EF4-FFF2-40B4-BE49-F238E27FC236}">
                <a16:creationId xmlns:a16="http://schemas.microsoft.com/office/drawing/2014/main" id="{D3DA9036-E1C3-487A-B7C9-A3515042D79B}"/>
              </a:ext>
            </a:extLst>
          </p:cNvPr>
          <p:cNvSpPr/>
          <p:nvPr/>
        </p:nvSpPr>
        <p:spPr>
          <a:xfrm>
            <a:off x="3506675"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Star: 5 Points 79">
            <a:extLst>
              <a:ext uri="{FF2B5EF4-FFF2-40B4-BE49-F238E27FC236}">
                <a16:creationId xmlns:a16="http://schemas.microsoft.com/office/drawing/2014/main" id="{0488FDFE-5A03-40F9-8383-D3A5A5D33CB5}"/>
              </a:ext>
            </a:extLst>
          </p:cNvPr>
          <p:cNvSpPr/>
          <p:nvPr/>
        </p:nvSpPr>
        <p:spPr>
          <a:xfrm>
            <a:off x="3822744"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Star: 5 Points 80">
            <a:extLst>
              <a:ext uri="{FF2B5EF4-FFF2-40B4-BE49-F238E27FC236}">
                <a16:creationId xmlns:a16="http://schemas.microsoft.com/office/drawing/2014/main" id="{3EF0701F-76D4-4FC5-A756-0883394D2A8E}"/>
              </a:ext>
            </a:extLst>
          </p:cNvPr>
          <p:cNvSpPr/>
          <p:nvPr/>
        </p:nvSpPr>
        <p:spPr>
          <a:xfrm>
            <a:off x="2558468"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tar: 5 Points 81">
            <a:extLst>
              <a:ext uri="{FF2B5EF4-FFF2-40B4-BE49-F238E27FC236}">
                <a16:creationId xmlns:a16="http://schemas.microsoft.com/office/drawing/2014/main" id="{00DDF2AF-6BFB-451A-BADE-F0859B3F1177}"/>
              </a:ext>
            </a:extLst>
          </p:cNvPr>
          <p:cNvSpPr/>
          <p:nvPr/>
        </p:nvSpPr>
        <p:spPr>
          <a:xfrm>
            <a:off x="2874537"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tar: 5 Points 82">
            <a:extLst>
              <a:ext uri="{FF2B5EF4-FFF2-40B4-BE49-F238E27FC236}">
                <a16:creationId xmlns:a16="http://schemas.microsoft.com/office/drawing/2014/main" id="{40610597-08A4-4741-9E92-70BCB4D35726}"/>
              </a:ext>
            </a:extLst>
          </p:cNvPr>
          <p:cNvSpPr/>
          <p:nvPr/>
        </p:nvSpPr>
        <p:spPr>
          <a:xfrm>
            <a:off x="3190606"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Star: 5 Points 83">
            <a:extLst>
              <a:ext uri="{FF2B5EF4-FFF2-40B4-BE49-F238E27FC236}">
                <a16:creationId xmlns:a16="http://schemas.microsoft.com/office/drawing/2014/main" id="{9966541B-4C6E-4601-A468-1A9F02031C58}"/>
              </a:ext>
            </a:extLst>
          </p:cNvPr>
          <p:cNvSpPr/>
          <p:nvPr/>
        </p:nvSpPr>
        <p:spPr>
          <a:xfrm>
            <a:off x="3506675" y="2261796"/>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tar: 5 Points 84">
            <a:extLst>
              <a:ext uri="{FF2B5EF4-FFF2-40B4-BE49-F238E27FC236}">
                <a16:creationId xmlns:a16="http://schemas.microsoft.com/office/drawing/2014/main" id="{3425FD35-770D-47BD-BA7F-81396C2DD2F7}"/>
              </a:ext>
            </a:extLst>
          </p:cNvPr>
          <p:cNvSpPr/>
          <p:nvPr/>
        </p:nvSpPr>
        <p:spPr>
          <a:xfrm>
            <a:off x="3822744" y="2261796"/>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Star: 5 Points 85">
            <a:extLst>
              <a:ext uri="{FF2B5EF4-FFF2-40B4-BE49-F238E27FC236}">
                <a16:creationId xmlns:a16="http://schemas.microsoft.com/office/drawing/2014/main" id="{4373EC54-98EA-4801-881B-EC9A771163FC}"/>
              </a:ext>
            </a:extLst>
          </p:cNvPr>
          <p:cNvSpPr/>
          <p:nvPr/>
        </p:nvSpPr>
        <p:spPr>
          <a:xfrm>
            <a:off x="2545024" y="2639771"/>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Star: 5 Points 88">
            <a:extLst>
              <a:ext uri="{FF2B5EF4-FFF2-40B4-BE49-F238E27FC236}">
                <a16:creationId xmlns:a16="http://schemas.microsoft.com/office/drawing/2014/main" id="{44CBFFA4-CD41-4DC8-B2C0-032EA32B865E}"/>
              </a:ext>
            </a:extLst>
          </p:cNvPr>
          <p:cNvSpPr/>
          <p:nvPr/>
        </p:nvSpPr>
        <p:spPr>
          <a:xfrm>
            <a:off x="3493231"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Star: 5 Points 89">
            <a:extLst>
              <a:ext uri="{FF2B5EF4-FFF2-40B4-BE49-F238E27FC236}">
                <a16:creationId xmlns:a16="http://schemas.microsoft.com/office/drawing/2014/main" id="{89125C15-0A13-456C-B2EC-0970166DC31B}"/>
              </a:ext>
            </a:extLst>
          </p:cNvPr>
          <p:cNvSpPr/>
          <p:nvPr/>
        </p:nvSpPr>
        <p:spPr>
          <a:xfrm>
            <a:off x="3809300"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Star: 5 Points 90">
            <a:extLst>
              <a:ext uri="{FF2B5EF4-FFF2-40B4-BE49-F238E27FC236}">
                <a16:creationId xmlns:a16="http://schemas.microsoft.com/office/drawing/2014/main" id="{05DD2A36-1D55-4AA0-B748-E89655A828EC}"/>
              </a:ext>
            </a:extLst>
          </p:cNvPr>
          <p:cNvSpPr/>
          <p:nvPr/>
        </p:nvSpPr>
        <p:spPr>
          <a:xfrm>
            <a:off x="2553100"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Star: 5 Points 91">
            <a:extLst>
              <a:ext uri="{FF2B5EF4-FFF2-40B4-BE49-F238E27FC236}">
                <a16:creationId xmlns:a16="http://schemas.microsoft.com/office/drawing/2014/main" id="{FB575810-5C45-4303-9DB1-9D1AEAE9393C}"/>
              </a:ext>
            </a:extLst>
          </p:cNvPr>
          <p:cNvSpPr/>
          <p:nvPr/>
        </p:nvSpPr>
        <p:spPr>
          <a:xfrm>
            <a:off x="2869169"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tar: 5 Points 92">
            <a:extLst>
              <a:ext uri="{FF2B5EF4-FFF2-40B4-BE49-F238E27FC236}">
                <a16:creationId xmlns:a16="http://schemas.microsoft.com/office/drawing/2014/main" id="{5CBD81BE-A436-41B7-9DF6-B91DD8382C30}"/>
              </a:ext>
            </a:extLst>
          </p:cNvPr>
          <p:cNvSpPr/>
          <p:nvPr/>
        </p:nvSpPr>
        <p:spPr>
          <a:xfrm>
            <a:off x="3185238"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Star: 5 Points 93">
            <a:extLst>
              <a:ext uri="{FF2B5EF4-FFF2-40B4-BE49-F238E27FC236}">
                <a16:creationId xmlns:a16="http://schemas.microsoft.com/office/drawing/2014/main" id="{8F5EC011-BEE3-4408-9A12-28737A95F137}"/>
              </a:ext>
            </a:extLst>
          </p:cNvPr>
          <p:cNvSpPr/>
          <p:nvPr/>
        </p:nvSpPr>
        <p:spPr>
          <a:xfrm>
            <a:off x="3501307" y="304562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Star: 5 Points 94">
            <a:extLst>
              <a:ext uri="{FF2B5EF4-FFF2-40B4-BE49-F238E27FC236}">
                <a16:creationId xmlns:a16="http://schemas.microsoft.com/office/drawing/2014/main" id="{D659EF75-67DD-4445-91C0-6C2618646AF0}"/>
              </a:ext>
            </a:extLst>
          </p:cNvPr>
          <p:cNvSpPr/>
          <p:nvPr/>
        </p:nvSpPr>
        <p:spPr>
          <a:xfrm>
            <a:off x="3817376" y="304562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Star: 5 Points 95">
            <a:extLst>
              <a:ext uri="{FF2B5EF4-FFF2-40B4-BE49-F238E27FC236}">
                <a16:creationId xmlns:a16="http://schemas.microsoft.com/office/drawing/2014/main" id="{7E92C6A3-F015-45BE-9A87-FD45D8A2CE8A}"/>
              </a:ext>
            </a:extLst>
          </p:cNvPr>
          <p:cNvSpPr/>
          <p:nvPr/>
        </p:nvSpPr>
        <p:spPr>
          <a:xfrm>
            <a:off x="2551388"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tar: 5 Points 96">
            <a:extLst>
              <a:ext uri="{FF2B5EF4-FFF2-40B4-BE49-F238E27FC236}">
                <a16:creationId xmlns:a16="http://schemas.microsoft.com/office/drawing/2014/main" id="{0C9BAF63-454E-42B9-8997-F120405E9866}"/>
              </a:ext>
            </a:extLst>
          </p:cNvPr>
          <p:cNvSpPr/>
          <p:nvPr/>
        </p:nvSpPr>
        <p:spPr>
          <a:xfrm>
            <a:off x="2867457"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Star: 5 Points 97">
            <a:extLst>
              <a:ext uri="{FF2B5EF4-FFF2-40B4-BE49-F238E27FC236}">
                <a16:creationId xmlns:a16="http://schemas.microsoft.com/office/drawing/2014/main" id="{DA141FCD-984A-4E32-91C5-5C24C74B47EA}"/>
              </a:ext>
            </a:extLst>
          </p:cNvPr>
          <p:cNvSpPr/>
          <p:nvPr/>
        </p:nvSpPr>
        <p:spPr>
          <a:xfrm>
            <a:off x="3183526"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Star: 5 Points 98">
            <a:extLst>
              <a:ext uri="{FF2B5EF4-FFF2-40B4-BE49-F238E27FC236}">
                <a16:creationId xmlns:a16="http://schemas.microsoft.com/office/drawing/2014/main" id="{4CD78919-2BDF-40F0-8C66-99DDD8717168}"/>
              </a:ext>
            </a:extLst>
          </p:cNvPr>
          <p:cNvSpPr/>
          <p:nvPr/>
        </p:nvSpPr>
        <p:spPr>
          <a:xfrm>
            <a:off x="3499595"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Star: 5 Points 99">
            <a:extLst>
              <a:ext uri="{FF2B5EF4-FFF2-40B4-BE49-F238E27FC236}">
                <a16:creationId xmlns:a16="http://schemas.microsoft.com/office/drawing/2014/main" id="{C0E1A459-DCF4-4BDC-8FE0-B3285EB0C440}"/>
              </a:ext>
            </a:extLst>
          </p:cNvPr>
          <p:cNvSpPr/>
          <p:nvPr/>
        </p:nvSpPr>
        <p:spPr>
          <a:xfrm>
            <a:off x="3815664"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992CB931-1258-4B4A-8AFB-98A59D325937}"/>
              </a:ext>
            </a:extLst>
          </p:cNvPr>
          <p:cNvSpPr/>
          <p:nvPr/>
        </p:nvSpPr>
        <p:spPr>
          <a:xfrm>
            <a:off x="838468" y="1875770"/>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102" name="Oval 101">
            <a:extLst>
              <a:ext uri="{FF2B5EF4-FFF2-40B4-BE49-F238E27FC236}">
                <a16:creationId xmlns:a16="http://schemas.microsoft.com/office/drawing/2014/main" id="{7BB80919-9387-4765-88D3-4F808B2E1A28}"/>
              </a:ext>
            </a:extLst>
          </p:cNvPr>
          <p:cNvSpPr/>
          <p:nvPr/>
        </p:nvSpPr>
        <p:spPr>
          <a:xfrm>
            <a:off x="838468" y="226988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103" name="Oval 102">
            <a:extLst>
              <a:ext uri="{FF2B5EF4-FFF2-40B4-BE49-F238E27FC236}">
                <a16:creationId xmlns:a16="http://schemas.microsoft.com/office/drawing/2014/main" id="{7CF3B0C7-A3B9-4BB9-B032-D8B9C09CE433}"/>
              </a:ext>
            </a:extLst>
          </p:cNvPr>
          <p:cNvSpPr/>
          <p:nvPr/>
        </p:nvSpPr>
        <p:spPr>
          <a:xfrm>
            <a:off x="838468" y="2647856"/>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sp>
        <p:nvSpPr>
          <p:cNvPr id="104" name="Oval 103">
            <a:extLst>
              <a:ext uri="{FF2B5EF4-FFF2-40B4-BE49-F238E27FC236}">
                <a16:creationId xmlns:a16="http://schemas.microsoft.com/office/drawing/2014/main" id="{64FE157F-D03D-4287-948D-C6B578A0EA6C}"/>
              </a:ext>
            </a:extLst>
          </p:cNvPr>
          <p:cNvSpPr/>
          <p:nvPr/>
        </p:nvSpPr>
        <p:spPr>
          <a:xfrm>
            <a:off x="838467" y="3045625"/>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105" name="Oval 104">
            <a:extLst>
              <a:ext uri="{FF2B5EF4-FFF2-40B4-BE49-F238E27FC236}">
                <a16:creationId xmlns:a16="http://schemas.microsoft.com/office/drawing/2014/main" id="{0BC5753C-BD6C-4CA2-BDE0-881948206958}"/>
              </a:ext>
            </a:extLst>
          </p:cNvPr>
          <p:cNvSpPr/>
          <p:nvPr/>
        </p:nvSpPr>
        <p:spPr>
          <a:xfrm>
            <a:off x="838467" y="3432829"/>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106" name="Oval 105">
            <a:extLst>
              <a:ext uri="{FF2B5EF4-FFF2-40B4-BE49-F238E27FC236}">
                <a16:creationId xmlns:a16="http://schemas.microsoft.com/office/drawing/2014/main" id="{F2E1C8A2-9579-42F6-87AA-88D7B754800E}"/>
              </a:ext>
            </a:extLst>
          </p:cNvPr>
          <p:cNvSpPr/>
          <p:nvPr/>
        </p:nvSpPr>
        <p:spPr>
          <a:xfrm>
            <a:off x="4398589" y="147838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graphicFrame>
        <p:nvGraphicFramePr>
          <p:cNvPr id="57" name="Table 56">
            <a:extLst>
              <a:ext uri="{FF2B5EF4-FFF2-40B4-BE49-F238E27FC236}">
                <a16:creationId xmlns:a16="http://schemas.microsoft.com/office/drawing/2014/main" id="{1A6F50BF-DFEC-42C7-9364-218262561FBE}"/>
              </a:ext>
            </a:extLst>
          </p:cNvPr>
          <p:cNvGraphicFramePr>
            <a:graphicFrameLocks noGrp="1"/>
          </p:cNvGraphicFramePr>
          <p:nvPr>
            <p:extLst>
              <p:ext uri="{D42A27DB-BD31-4B8C-83A1-F6EECF244321}">
                <p14:modId xmlns:p14="http://schemas.microsoft.com/office/powerpoint/2010/main" val="2287827284"/>
              </p:ext>
            </p:extLst>
          </p:nvPr>
        </p:nvGraphicFramePr>
        <p:xfrm>
          <a:off x="4792807" y="2155415"/>
          <a:ext cx="3438522" cy="3175127"/>
        </p:xfrm>
        <a:graphic>
          <a:graphicData uri="http://schemas.openxmlformats.org/drawingml/2006/table">
            <a:tbl>
              <a:tblPr firstRow="1" bandRow="1">
                <a:tableStyleId>{0505E3EF-67EA-436B-97B2-0124C06EBD24}</a:tableStyleId>
              </a:tblPr>
              <a:tblGrid>
                <a:gridCol w="1089852">
                  <a:extLst>
                    <a:ext uri="{9D8B030D-6E8A-4147-A177-3AD203B41FA5}">
                      <a16:colId xmlns:a16="http://schemas.microsoft.com/office/drawing/2014/main" val="3681889527"/>
                    </a:ext>
                  </a:extLst>
                </a:gridCol>
                <a:gridCol w="782890">
                  <a:extLst>
                    <a:ext uri="{9D8B030D-6E8A-4147-A177-3AD203B41FA5}">
                      <a16:colId xmlns:a16="http://schemas.microsoft.com/office/drawing/2014/main" val="3358426661"/>
                    </a:ext>
                  </a:extLst>
                </a:gridCol>
                <a:gridCol w="782890">
                  <a:extLst>
                    <a:ext uri="{9D8B030D-6E8A-4147-A177-3AD203B41FA5}">
                      <a16:colId xmlns:a16="http://schemas.microsoft.com/office/drawing/2014/main" val="2125700334"/>
                    </a:ext>
                  </a:extLst>
                </a:gridCol>
                <a:gridCol w="782890">
                  <a:extLst>
                    <a:ext uri="{9D8B030D-6E8A-4147-A177-3AD203B41FA5}">
                      <a16:colId xmlns:a16="http://schemas.microsoft.com/office/drawing/2014/main" val="562925614"/>
                    </a:ext>
                  </a:extLst>
                </a:gridCol>
              </a:tblGrid>
              <a:tr h="231484">
                <a:tc>
                  <a:txBody>
                    <a:bodyPr/>
                    <a:lstStyle/>
                    <a:p>
                      <a:pPr algn="r"/>
                      <a:r>
                        <a:rPr lang="en-GB" sz="1050" b="0" dirty="0"/>
                        <a:t>All Inbound</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587601"/>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7644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990707"/>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85106160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025320"/>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968389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15731"/>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035098"/>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4021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26861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282329"/>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220107"/>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9</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15</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a:r>
                        <a:rPr lang="en-GB" sz="1050" b="0" dirty="0"/>
                        <a:t>11</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924489"/>
                  </a:ext>
                </a:extLst>
              </a:tr>
            </a:tbl>
          </a:graphicData>
        </a:graphic>
      </p:graphicFrame>
      <p:sp>
        <p:nvSpPr>
          <p:cNvPr id="58" name="TextBox 57">
            <a:extLst>
              <a:ext uri="{FF2B5EF4-FFF2-40B4-BE49-F238E27FC236}">
                <a16:creationId xmlns:a16="http://schemas.microsoft.com/office/drawing/2014/main" id="{4B5F3680-E955-4242-8CF6-8ECCE0E994FE}"/>
              </a:ext>
            </a:extLst>
          </p:cNvPr>
          <p:cNvSpPr txBox="1"/>
          <p:nvPr/>
        </p:nvSpPr>
        <p:spPr>
          <a:xfrm>
            <a:off x="5778885" y="1774802"/>
            <a:ext cx="1017866" cy="400110"/>
          </a:xfrm>
          <a:prstGeom prst="rect">
            <a:avLst/>
          </a:prstGeom>
          <a:noFill/>
        </p:spPr>
        <p:txBody>
          <a:bodyPr wrap="square" rtlCol="0">
            <a:spAutoFit/>
          </a:bodyPr>
          <a:lstStyle/>
          <a:p>
            <a:pPr algn="ctr"/>
            <a:r>
              <a:rPr lang="en-GB" sz="1000" dirty="0"/>
              <a:t>Photography Class</a:t>
            </a:r>
          </a:p>
        </p:txBody>
      </p:sp>
      <p:sp>
        <p:nvSpPr>
          <p:cNvPr id="59" name="TextBox 58">
            <a:extLst>
              <a:ext uri="{FF2B5EF4-FFF2-40B4-BE49-F238E27FC236}">
                <a16:creationId xmlns:a16="http://schemas.microsoft.com/office/drawing/2014/main" id="{BB23E171-8D9F-4307-B748-B1363C310383}"/>
              </a:ext>
            </a:extLst>
          </p:cNvPr>
          <p:cNvSpPr txBox="1"/>
          <p:nvPr/>
        </p:nvSpPr>
        <p:spPr>
          <a:xfrm>
            <a:off x="6592595" y="1848673"/>
            <a:ext cx="917123" cy="246221"/>
          </a:xfrm>
          <a:prstGeom prst="rect">
            <a:avLst/>
          </a:prstGeom>
          <a:noFill/>
        </p:spPr>
        <p:txBody>
          <a:bodyPr wrap="square" rtlCol="0">
            <a:spAutoFit/>
          </a:bodyPr>
          <a:lstStyle/>
          <a:p>
            <a:pPr algn="ctr"/>
            <a:r>
              <a:rPr lang="en-GB" sz="1000" dirty="0"/>
              <a:t>Shadowing</a:t>
            </a:r>
          </a:p>
        </p:txBody>
      </p:sp>
      <p:sp>
        <p:nvSpPr>
          <p:cNvPr id="60" name="TextBox 59">
            <a:extLst>
              <a:ext uri="{FF2B5EF4-FFF2-40B4-BE49-F238E27FC236}">
                <a16:creationId xmlns:a16="http://schemas.microsoft.com/office/drawing/2014/main" id="{7371AF24-0B25-4094-A159-313BF33FE029}"/>
              </a:ext>
            </a:extLst>
          </p:cNvPr>
          <p:cNvSpPr txBox="1"/>
          <p:nvPr/>
        </p:nvSpPr>
        <p:spPr>
          <a:xfrm>
            <a:off x="7364628" y="1774802"/>
            <a:ext cx="983415" cy="400110"/>
          </a:xfrm>
          <a:prstGeom prst="rect">
            <a:avLst/>
          </a:prstGeom>
          <a:noFill/>
        </p:spPr>
        <p:txBody>
          <a:bodyPr wrap="square" rtlCol="0">
            <a:spAutoFit/>
          </a:bodyPr>
          <a:lstStyle/>
          <a:p>
            <a:pPr algn="ctr"/>
            <a:r>
              <a:rPr lang="en-GB" sz="1000" dirty="0"/>
              <a:t>Authentic Craft Workshop</a:t>
            </a:r>
          </a:p>
        </p:txBody>
      </p:sp>
      <p:sp>
        <p:nvSpPr>
          <p:cNvPr id="61" name="TextBox 60">
            <a:extLst>
              <a:ext uri="{FF2B5EF4-FFF2-40B4-BE49-F238E27FC236}">
                <a16:creationId xmlns:a16="http://schemas.microsoft.com/office/drawing/2014/main" id="{63D253B5-7909-4465-B4B7-50314D28D27D}"/>
              </a:ext>
            </a:extLst>
          </p:cNvPr>
          <p:cNvSpPr txBox="1"/>
          <p:nvPr/>
        </p:nvSpPr>
        <p:spPr>
          <a:xfrm>
            <a:off x="4660496" y="1872076"/>
            <a:ext cx="1191946" cy="307777"/>
          </a:xfrm>
          <a:prstGeom prst="rect">
            <a:avLst/>
          </a:prstGeom>
          <a:noFill/>
        </p:spPr>
        <p:txBody>
          <a:bodyPr wrap="square" rtlCol="0">
            <a:spAutoFit/>
          </a:bodyPr>
          <a:lstStyle/>
          <a:p>
            <a:pPr algn="ctr"/>
            <a:r>
              <a:rPr lang="en-GB" sz="700" b="1" dirty="0"/>
              <a:t>Ranking (out of 24 experiences)</a:t>
            </a:r>
          </a:p>
        </p:txBody>
      </p:sp>
      <p:sp>
        <p:nvSpPr>
          <p:cNvPr id="62" name="Title 1">
            <a:extLst>
              <a:ext uri="{FF2B5EF4-FFF2-40B4-BE49-F238E27FC236}">
                <a16:creationId xmlns:a16="http://schemas.microsoft.com/office/drawing/2014/main" id="{412FF282-D3ED-4820-800E-620AA1F04E43}"/>
              </a:ext>
            </a:extLst>
          </p:cNvPr>
          <p:cNvSpPr>
            <a:spLocks noGrp="1"/>
          </p:cNvSpPr>
          <p:nvPr>
            <p:ph type="title"/>
          </p:nvPr>
        </p:nvSpPr>
        <p:spPr>
          <a:xfrm>
            <a:off x="83615" y="-41534"/>
            <a:ext cx="9298510" cy="904000"/>
          </a:xfrm>
        </p:spPr>
        <p:txBody>
          <a:bodyPr>
            <a:normAutofit/>
          </a:bodyPr>
          <a:lstStyle/>
          <a:p>
            <a:r>
              <a:rPr lang="en-GB" dirty="0"/>
              <a:t>Skills Based Learning Experiences: overview &amp; appeal</a:t>
            </a:r>
          </a:p>
        </p:txBody>
      </p:sp>
      <p:sp>
        <p:nvSpPr>
          <p:cNvPr id="63" name="Rectangle 62">
            <a:extLst>
              <a:ext uri="{FF2B5EF4-FFF2-40B4-BE49-F238E27FC236}">
                <a16:creationId xmlns:a16="http://schemas.microsoft.com/office/drawing/2014/main" id="{C843DBBC-DE9A-40ED-960D-E4351356243B}"/>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
        <p:nvSpPr>
          <p:cNvPr id="64" name="Star: 5 Points 63">
            <a:extLst>
              <a:ext uri="{FF2B5EF4-FFF2-40B4-BE49-F238E27FC236}">
                <a16:creationId xmlns:a16="http://schemas.microsoft.com/office/drawing/2014/main" id="{51B07E8D-6B00-4BB1-90D0-59553D6F345A}"/>
              </a:ext>
            </a:extLst>
          </p:cNvPr>
          <p:cNvSpPr/>
          <p:nvPr/>
        </p:nvSpPr>
        <p:spPr>
          <a:xfrm>
            <a:off x="2890777" y="2636927"/>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Star: 5 Points 64">
            <a:extLst>
              <a:ext uri="{FF2B5EF4-FFF2-40B4-BE49-F238E27FC236}">
                <a16:creationId xmlns:a16="http://schemas.microsoft.com/office/drawing/2014/main" id="{F6570AD4-6CBB-4EC2-BF0C-8365FE6FE4EE}"/>
              </a:ext>
            </a:extLst>
          </p:cNvPr>
          <p:cNvSpPr/>
          <p:nvPr/>
        </p:nvSpPr>
        <p:spPr>
          <a:xfrm>
            <a:off x="3170374" y="2636927"/>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689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E2436C7C-FEC7-49D8-8672-76E25FBACCD8}"/>
              </a:ext>
            </a:extLst>
          </p:cNvPr>
          <p:cNvGraphicFramePr>
            <a:graphicFrameLocks noGrp="1"/>
          </p:cNvGraphicFramePr>
          <p:nvPr>
            <p:extLst>
              <p:ext uri="{D42A27DB-BD31-4B8C-83A1-F6EECF244321}">
                <p14:modId xmlns:p14="http://schemas.microsoft.com/office/powerpoint/2010/main" val="1597899318"/>
              </p:ext>
            </p:extLst>
          </p:nvPr>
        </p:nvGraphicFramePr>
        <p:xfrm>
          <a:off x="5226" y="1300538"/>
          <a:ext cx="9822386" cy="5021544"/>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5021544">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2" name="Title 1">
            <a:extLst>
              <a:ext uri="{FF2B5EF4-FFF2-40B4-BE49-F238E27FC236}">
                <a16:creationId xmlns:a16="http://schemas.microsoft.com/office/drawing/2014/main" id="{231C67B5-6426-412A-AD36-C3BDC4E7AA6A}"/>
              </a:ext>
            </a:extLst>
          </p:cNvPr>
          <p:cNvSpPr>
            <a:spLocks noGrp="1"/>
          </p:cNvSpPr>
          <p:nvPr>
            <p:ph type="title"/>
          </p:nvPr>
        </p:nvSpPr>
        <p:spPr>
          <a:xfrm>
            <a:off x="76541" y="47681"/>
            <a:ext cx="9302590" cy="590029"/>
          </a:xfrm>
        </p:spPr>
        <p:txBody>
          <a:bodyPr>
            <a:normAutofit/>
          </a:bodyPr>
          <a:lstStyle/>
          <a:p>
            <a:r>
              <a:rPr lang="en-GB" dirty="0"/>
              <a:t>Background: Experiential travel, an area of opportunity for England </a:t>
            </a:r>
          </a:p>
        </p:txBody>
      </p:sp>
      <p:sp>
        <p:nvSpPr>
          <p:cNvPr id="3" name="Slide Number Placeholder 2">
            <a:extLst>
              <a:ext uri="{FF2B5EF4-FFF2-40B4-BE49-F238E27FC236}">
                <a16:creationId xmlns:a16="http://schemas.microsoft.com/office/drawing/2014/main" id="{2108AC0E-FA4C-47E0-85DD-8E249470B50D}"/>
              </a:ext>
            </a:extLst>
          </p:cNvPr>
          <p:cNvSpPr>
            <a:spLocks noGrp="1"/>
          </p:cNvSpPr>
          <p:nvPr>
            <p:ph type="sldNum" sz="quarter" idx="12"/>
          </p:nvPr>
        </p:nvSpPr>
        <p:spPr/>
        <p:txBody>
          <a:bodyPr/>
          <a:lstStyle/>
          <a:p>
            <a:fld id="{65C4E51C-5B21-47ED-87F9-7CEAAA8B3069}" type="slidenum">
              <a:rPr lang="en-GB" smtClean="0"/>
              <a:pPr/>
              <a:t>4</a:t>
            </a:fld>
            <a:endParaRPr lang="en-GB"/>
          </a:p>
        </p:txBody>
      </p:sp>
      <p:sp>
        <p:nvSpPr>
          <p:cNvPr id="5" name="Text Placeholder 1">
            <a:extLst>
              <a:ext uri="{FF2B5EF4-FFF2-40B4-BE49-F238E27FC236}">
                <a16:creationId xmlns:a16="http://schemas.microsoft.com/office/drawing/2014/main" id="{B592E0AB-6FA7-4792-A1A6-E69450FF54BF}"/>
              </a:ext>
            </a:extLst>
          </p:cNvPr>
          <p:cNvSpPr txBox="1">
            <a:spLocks/>
          </p:cNvSpPr>
          <p:nvPr/>
        </p:nvSpPr>
        <p:spPr bwMode="gray">
          <a:xfrm>
            <a:off x="205380" y="1604550"/>
            <a:ext cx="2160384" cy="4504076"/>
          </a:xfrm>
          <a:prstGeom prst="rect">
            <a:avLst/>
          </a:prstGeom>
          <a:solidFill>
            <a:srgbClr val="FFFFFF">
              <a:alpha val="74118"/>
            </a:srgbClr>
          </a:solidFill>
          <a:ln w="9525">
            <a:solidFill>
              <a:schemeClr val="accent5">
                <a:lumMod val="60000"/>
                <a:lumOff val="40000"/>
              </a:schemeClr>
            </a:solidFill>
          </a:ln>
        </p:spPr>
        <p:txBody>
          <a:bodyPr vert="horz" lIns="90000" tIns="72000" rIns="90000" bIns="72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300"/>
              </a:spcAft>
            </a:pPr>
            <a:r>
              <a:rPr lang="en-US" sz="1600" dirty="0">
                <a:solidFill>
                  <a:schemeClr val="accent5"/>
                </a:solidFill>
              </a:rPr>
              <a:t>Future </a:t>
            </a:r>
            <a:r>
              <a:rPr lang="en-US" sz="1600" dirty="0" err="1">
                <a:solidFill>
                  <a:schemeClr val="accent5"/>
                </a:solidFill>
              </a:rPr>
              <a:t>Traveller</a:t>
            </a:r>
            <a:r>
              <a:rPr lang="en-US" sz="1600" dirty="0">
                <a:solidFill>
                  <a:schemeClr val="accent5"/>
                </a:solidFill>
              </a:rPr>
              <a:t> Trend</a:t>
            </a:r>
          </a:p>
          <a:p>
            <a:pPr algn="ctr">
              <a:spcAft>
                <a:spcPts val="300"/>
              </a:spcAft>
            </a:pPr>
            <a:r>
              <a:rPr lang="en-US" sz="1600" b="1" i="1" u="sng" dirty="0">
                <a:solidFill>
                  <a:schemeClr val="accent5"/>
                </a:solidFill>
              </a:rPr>
              <a:t>The Pursuit of Real</a:t>
            </a:r>
          </a:p>
          <a:p>
            <a:pPr algn="ctr"/>
            <a:endParaRPr lang="en-GB" sz="1600" dirty="0"/>
          </a:p>
          <a:p>
            <a:pPr algn="ctr"/>
            <a:r>
              <a:rPr lang="en-GB" sz="1200" dirty="0"/>
              <a:t>Genuine, authentic tourism products are preferred by future travellers as they seek to get rid of their “tourist” stamp and </a:t>
            </a:r>
            <a:r>
              <a:rPr lang="en-GB" sz="1200" u="sng" dirty="0"/>
              <a:t>experience their destination like a local instead</a:t>
            </a:r>
            <a:r>
              <a:rPr lang="en-GB" sz="1200" dirty="0"/>
              <a:t>.</a:t>
            </a:r>
          </a:p>
          <a:p>
            <a:pPr marL="176213" indent="-176213">
              <a:spcAft>
                <a:spcPts val="300"/>
              </a:spcAft>
              <a:buFont typeface="Arial" panose="020B0604020202020204" pitchFamily="34" charset="0"/>
              <a:buChar char="•"/>
            </a:pPr>
            <a:endParaRPr lang="en-GB" sz="1050" dirty="0"/>
          </a:p>
          <a:p>
            <a:pPr marL="176213" indent="-176213">
              <a:spcAft>
                <a:spcPts val="300"/>
              </a:spcAft>
              <a:buFont typeface="Arial" panose="020B0604020202020204" pitchFamily="34" charset="0"/>
              <a:buChar char="•"/>
            </a:pPr>
            <a:endParaRPr lang="en-GB" sz="1000" dirty="0"/>
          </a:p>
          <a:p>
            <a:pPr>
              <a:spcAft>
                <a:spcPts val="300"/>
              </a:spcAft>
            </a:pPr>
            <a:endParaRPr lang="en-GB" sz="1000" dirty="0">
              <a:solidFill>
                <a:schemeClr val="bg2"/>
              </a:solidFill>
            </a:endParaRPr>
          </a:p>
          <a:p>
            <a:pPr marL="88900" indent="-88900">
              <a:spcAft>
                <a:spcPts val="300"/>
              </a:spcAft>
              <a:buFont typeface="Arial" panose="020B0604020202020204" pitchFamily="34" charset="0"/>
              <a:buChar char="•"/>
            </a:pPr>
            <a:endParaRPr lang="en-GB" sz="1000" dirty="0">
              <a:solidFill>
                <a:schemeClr val="bg2"/>
              </a:solidFill>
            </a:endParaRPr>
          </a:p>
          <a:p>
            <a:pPr marL="88900" indent="-88900">
              <a:spcAft>
                <a:spcPts val="300"/>
              </a:spcAft>
              <a:buFont typeface="Arial" panose="020B0604020202020204" pitchFamily="34" charset="0"/>
              <a:buChar char="•"/>
            </a:pPr>
            <a:endParaRPr lang="en-GB" sz="1000" dirty="0">
              <a:solidFill>
                <a:schemeClr val="bg2"/>
              </a:solidFill>
            </a:endParaRPr>
          </a:p>
        </p:txBody>
      </p:sp>
      <p:sp>
        <p:nvSpPr>
          <p:cNvPr id="6" name="Rectangle 1">
            <a:extLst>
              <a:ext uri="{FF2B5EF4-FFF2-40B4-BE49-F238E27FC236}">
                <a16:creationId xmlns:a16="http://schemas.microsoft.com/office/drawing/2014/main" id="{3C85288D-20C1-41DF-AD9C-86AC16536E4D}"/>
              </a:ext>
            </a:extLst>
          </p:cNvPr>
          <p:cNvSpPr>
            <a:spLocks noChangeArrowheads="1"/>
          </p:cNvSpPr>
          <p:nvPr/>
        </p:nvSpPr>
        <p:spPr bwMode="auto">
          <a:xfrm>
            <a:off x="345338" y="3743745"/>
            <a:ext cx="1856866"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GB" sz="1400" i="1" dirty="0">
                <a:solidFill>
                  <a:srgbClr val="120742"/>
                </a:solidFill>
                <a:ea typeface="Calibri"/>
              </a:rPr>
              <a:t> </a:t>
            </a:r>
            <a:r>
              <a:rPr lang="en-GB" sz="1200" i="1" dirty="0">
                <a:cs typeface="Arial" pitchFamily="34" charset="0"/>
              </a:rPr>
              <a:t>“When I go on holiday, the most important thing for me is to </a:t>
            </a:r>
            <a:r>
              <a:rPr lang="en-GB" sz="1200" b="1" i="1" dirty="0">
                <a:cs typeface="Arial" pitchFamily="34" charset="0"/>
              </a:rPr>
              <a:t>experience the authentic culture </a:t>
            </a:r>
            <a:r>
              <a:rPr lang="en-GB" sz="1200" i="1" dirty="0">
                <a:cs typeface="Arial" pitchFamily="34" charset="0"/>
              </a:rPr>
              <a:t>of a place”</a:t>
            </a:r>
          </a:p>
        </p:txBody>
      </p:sp>
      <p:sp>
        <p:nvSpPr>
          <p:cNvPr id="7" name="Rectangle 6">
            <a:extLst>
              <a:ext uri="{FF2B5EF4-FFF2-40B4-BE49-F238E27FC236}">
                <a16:creationId xmlns:a16="http://schemas.microsoft.com/office/drawing/2014/main" id="{CBABACC9-AE3F-41E5-8214-6650101BC39A}"/>
              </a:ext>
            </a:extLst>
          </p:cNvPr>
          <p:cNvSpPr/>
          <p:nvPr/>
        </p:nvSpPr>
        <p:spPr>
          <a:xfrm>
            <a:off x="268205" y="5831627"/>
            <a:ext cx="2588981" cy="230832"/>
          </a:xfrm>
          <a:prstGeom prst="rect">
            <a:avLst/>
          </a:prstGeom>
        </p:spPr>
        <p:txBody>
          <a:bodyPr wrap="square">
            <a:spAutoFit/>
          </a:bodyPr>
          <a:lstStyle/>
          <a:p>
            <a:r>
              <a:rPr lang="en-GB" sz="900" dirty="0"/>
              <a:t>Source: The Future Travel Journey</a:t>
            </a:r>
          </a:p>
        </p:txBody>
      </p:sp>
      <p:sp>
        <p:nvSpPr>
          <p:cNvPr id="8" name="Text Placeholder 1">
            <a:extLst>
              <a:ext uri="{FF2B5EF4-FFF2-40B4-BE49-F238E27FC236}">
                <a16:creationId xmlns:a16="http://schemas.microsoft.com/office/drawing/2014/main" id="{5C24533F-2F7D-4E2B-BC75-C70AA63A4DFD}"/>
              </a:ext>
            </a:extLst>
          </p:cNvPr>
          <p:cNvSpPr txBox="1">
            <a:spLocks/>
          </p:cNvSpPr>
          <p:nvPr/>
        </p:nvSpPr>
        <p:spPr bwMode="gray">
          <a:xfrm>
            <a:off x="2593963" y="1604550"/>
            <a:ext cx="2444767" cy="4504076"/>
          </a:xfrm>
          <a:prstGeom prst="rect">
            <a:avLst/>
          </a:prstGeom>
          <a:solidFill>
            <a:srgbClr val="FFFFFF">
              <a:alpha val="74118"/>
            </a:srgbClr>
          </a:solidFill>
          <a:ln w="9525">
            <a:solidFill>
              <a:schemeClr val="accent5">
                <a:lumMod val="60000"/>
                <a:lumOff val="40000"/>
              </a:schemeClr>
            </a:solidFill>
          </a:ln>
        </p:spPr>
        <p:txBody>
          <a:bodyPr vert="horz" lIns="90000" tIns="72000" rIns="90000" bIns="72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300"/>
              </a:spcAft>
            </a:pPr>
            <a:r>
              <a:rPr lang="en-US" sz="1600" dirty="0">
                <a:solidFill>
                  <a:schemeClr val="accent5"/>
                </a:solidFill>
              </a:rPr>
              <a:t>Future </a:t>
            </a:r>
            <a:r>
              <a:rPr lang="en-US" sz="1600" dirty="0" err="1">
                <a:solidFill>
                  <a:schemeClr val="accent5"/>
                </a:solidFill>
              </a:rPr>
              <a:t>Traveller</a:t>
            </a:r>
            <a:r>
              <a:rPr lang="en-US" sz="1600" dirty="0">
                <a:solidFill>
                  <a:schemeClr val="accent5"/>
                </a:solidFill>
              </a:rPr>
              <a:t> Trend </a:t>
            </a:r>
          </a:p>
          <a:p>
            <a:pPr algn="ctr">
              <a:spcAft>
                <a:spcPts val="300"/>
              </a:spcAft>
            </a:pPr>
            <a:r>
              <a:rPr lang="en-US" sz="1600" b="1" i="1" u="sng" dirty="0">
                <a:solidFill>
                  <a:schemeClr val="accent5"/>
                </a:solidFill>
              </a:rPr>
              <a:t>The Leisure Upgrade</a:t>
            </a:r>
          </a:p>
          <a:p>
            <a:pPr algn="ctr">
              <a:spcAft>
                <a:spcPts val="300"/>
              </a:spcAft>
            </a:pPr>
            <a:endParaRPr lang="en-GB" sz="1200" i="1" dirty="0"/>
          </a:p>
          <a:p>
            <a:pPr algn="ctr">
              <a:spcAft>
                <a:spcPts val="300"/>
              </a:spcAft>
            </a:pPr>
            <a:r>
              <a:rPr lang="en-GB" sz="1200" dirty="0"/>
              <a:t>Skill seeking future travellers will prefer tourism products that </a:t>
            </a:r>
            <a:r>
              <a:rPr lang="en-GB" sz="1200" u="sng" dirty="0"/>
              <a:t>combine fun and an opportunity to learn</a:t>
            </a:r>
          </a:p>
          <a:p>
            <a:pPr marL="176213" indent="-176213" algn="ctr">
              <a:spcAft>
                <a:spcPts val="300"/>
              </a:spcAft>
              <a:buFont typeface="Arial" panose="020B0604020202020204" pitchFamily="34" charset="0"/>
              <a:buChar char="•"/>
            </a:pPr>
            <a:endParaRPr lang="en-GB" sz="1100" dirty="0"/>
          </a:p>
          <a:p>
            <a:pPr marL="176213" indent="-176213" algn="ctr">
              <a:spcAft>
                <a:spcPts val="300"/>
              </a:spcAft>
              <a:buFont typeface="Arial" panose="020B0604020202020204" pitchFamily="34" charset="0"/>
              <a:buChar char="•"/>
            </a:pPr>
            <a:endParaRPr lang="en-GB" sz="1100" dirty="0"/>
          </a:p>
          <a:p>
            <a:pPr algn="ctr">
              <a:spcAft>
                <a:spcPts val="300"/>
              </a:spcAft>
            </a:pPr>
            <a:endParaRPr lang="en-GB" sz="1100" dirty="0">
              <a:solidFill>
                <a:schemeClr val="bg2"/>
              </a:solidFill>
            </a:endParaRPr>
          </a:p>
          <a:p>
            <a:pPr marL="88900" indent="-88900" algn="ctr">
              <a:spcAft>
                <a:spcPts val="300"/>
              </a:spcAft>
              <a:buFont typeface="Arial" panose="020B0604020202020204" pitchFamily="34" charset="0"/>
              <a:buChar char="•"/>
            </a:pPr>
            <a:endParaRPr lang="en-GB" sz="1100" dirty="0">
              <a:solidFill>
                <a:schemeClr val="bg2"/>
              </a:solidFill>
            </a:endParaRPr>
          </a:p>
          <a:p>
            <a:pPr marL="88900" indent="-88900" algn="ctr">
              <a:spcAft>
                <a:spcPts val="300"/>
              </a:spcAft>
              <a:buFont typeface="Arial" panose="020B0604020202020204" pitchFamily="34" charset="0"/>
              <a:buChar char="•"/>
            </a:pPr>
            <a:endParaRPr lang="en-GB" sz="1100" dirty="0">
              <a:solidFill>
                <a:schemeClr val="bg2"/>
              </a:solidFill>
            </a:endParaRPr>
          </a:p>
        </p:txBody>
      </p:sp>
      <p:sp>
        <p:nvSpPr>
          <p:cNvPr id="9" name="Rectangle 1">
            <a:extLst>
              <a:ext uri="{FF2B5EF4-FFF2-40B4-BE49-F238E27FC236}">
                <a16:creationId xmlns:a16="http://schemas.microsoft.com/office/drawing/2014/main" id="{93EED55A-0741-437A-9DD0-D2FD0704F0DD}"/>
              </a:ext>
            </a:extLst>
          </p:cNvPr>
          <p:cNvSpPr>
            <a:spLocks noChangeArrowheads="1"/>
          </p:cNvSpPr>
          <p:nvPr/>
        </p:nvSpPr>
        <p:spPr bwMode="auto">
          <a:xfrm>
            <a:off x="2587293" y="3418793"/>
            <a:ext cx="2418009"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GB" sz="1200" i="1" dirty="0">
                <a:cs typeface="Arial" pitchFamily="34" charset="0"/>
              </a:rPr>
              <a:t> “Entertainment should be about </a:t>
            </a:r>
            <a:r>
              <a:rPr lang="en-GB" sz="1200" b="1" i="1" dirty="0">
                <a:cs typeface="Arial" pitchFamily="34" charset="0"/>
              </a:rPr>
              <a:t>learning new things </a:t>
            </a:r>
            <a:r>
              <a:rPr lang="en-GB" sz="1200" i="1" dirty="0">
                <a:cs typeface="Arial" pitchFamily="34" charset="0"/>
              </a:rPr>
              <a:t>as much as simply having fun”</a:t>
            </a:r>
          </a:p>
        </p:txBody>
      </p:sp>
      <p:sp>
        <p:nvSpPr>
          <p:cNvPr id="10" name="Text Placeholder 8">
            <a:extLst>
              <a:ext uri="{FF2B5EF4-FFF2-40B4-BE49-F238E27FC236}">
                <a16:creationId xmlns:a16="http://schemas.microsoft.com/office/drawing/2014/main" id="{248E7AC6-C317-4E55-A065-72155899A235}"/>
              </a:ext>
            </a:extLst>
          </p:cNvPr>
          <p:cNvSpPr txBox="1">
            <a:spLocks/>
          </p:cNvSpPr>
          <p:nvPr/>
        </p:nvSpPr>
        <p:spPr>
          <a:xfrm>
            <a:off x="2598949" y="4124698"/>
            <a:ext cx="2444768" cy="249037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200" i="1" dirty="0">
                <a:solidFill>
                  <a:schemeClr val="accent6">
                    <a:lumMod val="75000"/>
                  </a:schemeClr>
                </a:solidFill>
              </a:rPr>
              <a:t>“Don’t put everything into a glass box and expect people to come.  Cultural heritage is all about people. Culture is no longer dead, </a:t>
            </a:r>
            <a:r>
              <a:rPr lang="en-GB" sz="1200" b="1" i="1" dirty="0">
                <a:solidFill>
                  <a:schemeClr val="accent6">
                    <a:lumMod val="75000"/>
                  </a:schemeClr>
                </a:solidFill>
              </a:rPr>
              <a:t>the cultural is alive and that experience economy is driving everything</a:t>
            </a:r>
            <a:r>
              <a:rPr lang="en-GB" sz="1200" i="1" dirty="0">
                <a:solidFill>
                  <a:schemeClr val="accent6">
                    <a:lumMod val="75000"/>
                  </a:schemeClr>
                </a:solidFill>
              </a:rPr>
              <a:t>”. </a:t>
            </a:r>
          </a:p>
          <a:p>
            <a:pPr marL="0" indent="0" algn="ctr">
              <a:buNone/>
            </a:pPr>
            <a:endParaRPr lang="en-GB" sz="1200" i="1" dirty="0">
              <a:solidFill>
                <a:schemeClr val="accent6">
                  <a:lumMod val="75000"/>
                </a:schemeClr>
              </a:solidFill>
            </a:endParaRPr>
          </a:p>
          <a:p>
            <a:pPr marL="0" indent="0" algn="ctr">
              <a:buNone/>
            </a:pPr>
            <a:r>
              <a:rPr lang="en-GB" sz="1200" i="1" dirty="0">
                <a:solidFill>
                  <a:schemeClr val="accent6">
                    <a:lumMod val="75000"/>
                  </a:schemeClr>
                </a:solidFill>
              </a:rPr>
              <a:t>IAN YEOMAN, TOURISM FUTURIST</a:t>
            </a:r>
            <a:endParaRPr lang="en-GB" sz="1200" dirty="0">
              <a:solidFill>
                <a:schemeClr val="accent6">
                  <a:lumMod val="75000"/>
                </a:schemeClr>
              </a:solidFill>
            </a:endParaRPr>
          </a:p>
        </p:txBody>
      </p:sp>
      <p:sp>
        <p:nvSpPr>
          <p:cNvPr id="11" name="Rectangle 10">
            <a:extLst>
              <a:ext uri="{FF2B5EF4-FFF2-40B4-BE49-F238E27FC236}">
                <a16:creationId xmlns:a16="http://schemas.microsoft.com/office/drawing/2014/main" id="{329073C6-9502-4DFA-8B22-A153B77F397A}"/>
              </a:ext>
            </a:extLst>
          </p:cNvPr>
          <p:cNvSpPr/>
          <p:nvPr/>
        </p:nvSpPr>
        <p:spPr>
          <a:xfrm>
            <a:off x="3769426" y="7514538"/>
            <a:ext cx="2878318" cy="246221"/>
          </a:xfrm>
          <a:prstGeom prst="rect">
            <a:avLst/>
          </a:prstGeom>
        </p:spPr>
        <p:txBody>
          <a:bodyPr wrap="square">
            <a:spAutoFit/>
          </a:bodyPr>
          <a:lstStyle/>
          <a:p>
            <a:r>
              <a:rPr lang="en-GB" sz="1000" dirty="0"/>
              <a:t>Source: The Future Travel Journey</a:t>
            </a:r>
          </a:p>
        </p:txBody>
      </p:sp>
      <p:sp>
        <p:nvSpPr>
          <p:cNvPr id="15" name="Rectangle 14">
            <a:extLst>
              <a:ext uri="{FF2B5EF4-FFF2-40B4-BE49-F238E27FC236}">
                <a16:creationId xmlns:a16="http://schemas.microsoft.com/office/drawing/2014/main" id="{4231D2C9-4C1D-4EC8-B2AA-EA897D1237A0}"/>
              </a:ext>
            </a:extLst>
          </p:cNvPr>
          <p:cNvSpPr/>
          <p:nvPr/>
        </p:nvSpPr>
        <p:spPr>
          <a:xfrm>
            <a:off x="0" y="53591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30EC3A64-C53E-49D0-BF50-6C959105C207}"/>
              </a:ext>
            </a:extLst>
          </p:cNvPr>
          <p:cNvSpPr/>
          <p:nvPr/>
        </p:nvSpPr>
        <p:spPr>
          <a:xfrm>
            <a:off x="83615" y="535918"/>
            <a:ext cx="9432280" cy="523220"/>
          </a:xfrm>
          <a:prstGeom prst="rect">
            <a:avLst/>
          </a:prstGeom>
        </p:spPr>
        <p:txBody>
          <a:bodyPr wrap="square">
            <a:spAutoFit/>
          </a:bodyPr>
          <a:lstStyle/>
          <a:p>
            <a:r>
              <a:rPr lang="en-GB" sz="1400" b="1" dirty="0">
                <a:solidFill>
                  <a:schemeClr val="accent5"/>
                </a:solidFill>
              </a:rPr>
              <a:t>Experiential travel is an increasingly important.  Global trends reflect the desire among travellers to have authentic, immersive experiences, that combine fun with the opportunity to learn</a:t>
            </a:r>
          </a:p>
        </p:txBody>
      </p:sp>
      <p:sp>
        <p:nvSpPr>
          <p:cNvPr id="30" name="Slide Number Placeholder 5">
            <a:extLst>
              <a:ext uri="{FF2B5EF4-FFF2-40B4-BE49-F238E27FC236}">
                <a16:creationId xmlns:a16="http://schemas.microsoft.com/office/drawing/2014/main" id="{FDAE7994-F73D-4AFD-85D0-B9AF705480DB}"/>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22902BC1-D0DE-4EAF-82E5-8DB925DBC383}"/>
              </a:ext>
            </a:extLst>
          </p:cNvPr>
          <p:cNvSpPr/>
          <p:nvPr/>
        </p:nvSpPr>
        <p:spPr>
          <a:xfrm>
            <a:off x="5466665" y="3115394"/>
            <a:ext cx="4049230" cy="671919"/>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1) Exploratory Qualitative </a:t>
            </a:r>
            <a:r>
              <a:rPr lang="en-GB" sz="1400" dirty="0"/>
              <a:t>to assess consumer perceptions for experiential activities  </a:t>
            </a:r>
          </a:p>
        </p:txBody>
      </p:sp>
      <p:sp>
        <p:nvSpPr>
          <p:cNvPr id="33" name="Rectangle 32">
            <a:extLst>
              <a:ext uri="{FF2B5EF4-FFF2-40B4-BE49-F238E27FC236}">
                <a16:creationId xmlns:a16="http://schemas.microsoft.com/office/drawing/2014/main" id="{E649F2A8-0909-4A17-99C0-D453C7DD5936}"/>
              </a:ext>
            </a:extLst>
          </p:cNvPr>
          <p:cNvSpPr/>
          <p:nvPr/>
        </p:nvSpPr>
        <p:spPr>
          <a:xfrm>
            <a:off x="5466665" y="3954931"/>
            <a:ext cx="4049230" cy="90094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2) Detailed Quantitative Study </a:t>
            </a:r>
            <a:r>
              <a:rPr lang="en-GB" sz="1400" dirty="0"/>
              <a:t>to define and measure the opportunity for individual experiences</a:t>
            </a:r>
          </a:p>
        </p:txBody>
      </p:sp>
      <p:sp>
        <p:nvSpPr>
          <p:cNvPr id="4" name="Rectangle 3">
            <a:extLst>
              <a:ext uri="{FF2B5EF4-FFF2-40B4-BE49-F238E27FC236}">
                <a16:creationId xmlns:a16="http://schemas.microsoft.com/office/drawing/2014/main" id="{07B60763-D799-4B57-B7D7-E1951C3422D0}"/>
              </a:ext>
            </a:extLst>
          </p:cNvPr>
          <p:cNvSpPr/>
          <p:nvPr/>
        </p:nvSpPr>
        <p:spPr>
          <a:xfrm>
            <a:off x="5400872" y="1547375"/>
            <a:ext cx="4049230" cy="1754326"/>
          </a:xfrm>
          <a:prstGeom prst="rect">
            <a:avLst/>
          </a:prstGeom>
        </p:spPr>
        <p:txBody>
          <a:bodyPr wrap="square">
            <a:spAutoFit/>
          </a:bodyPr>
          <a:lstStyle/>
          <a:p>
            <a:r>
              <a:rPr lang="en-US" sz="1200" b="1" dirty="0"/>
              <a:t>Key objective: </a:t>
            </a:r>
          </a:p>
          <a:p>
            <a:r>
              <a:rPr lang="en-US" sz="1200" dirty="0"/>
              <a:t>DEF wishes to understand the nature of experiential activities in three key areas: wellness, food and drink and learning. They need to understand the drivers and barriers to participating in these activities and the potential role England could play in offering these products and services. </a:t>
            </a:r>
          </a:p>
          <a:p>
            <a:endParaRPr lang="en-US" sz="1200" dirty="0"/>
          </a:p>
          <a:p>
            <a:r>
              <a:rPr lang="en-US" sz="1200" b="1" dirty="0"/>
              <a:t>Two-part research study:</a:t>
            </a:r>
          </a:p>
          <a:p>
            <a:endParaRPr lang="en-US" sz="1200" dirty="0"/>
          </a:p>
        </p:txBody>
      </p:sp>
      <p:sp>
        <p:nvSpPr>
          <p:cNvPr id="34" name="TextBox 33">
            <a:extLst>
              <a:ext uri="{FF2B5EF4-FFF2-40B4-BE49-F238E27FC236}">
                <a16:creationId xmlns:a16="http://schemas.microsoft.com/office/drawing/2014/main" id="{E6A258EF-BCAC-4983-9739-63EE16DCB958}"/>
              </a:ext>
            </a:extLst>
          </p:cNvPr>
          <p:cNvSpPr txBox="1"/>
          <p:nvPr/>
        </p:nvSpPr>
        <p:spPr>
          <a:xfrm>
            <a:off x="5435259" y="5253780"/>
            <a:ext cx="4049230" cy="738664"/>
          </a:xfrm>
          <a:prstGeom prst="rect">
            <a:avLst/>
          </a:prstGeom>
          <a:noFill/>
          <a:ln cmpd="dbl">
            <a:solidFill>
              <a:srgbClr val="FF9900"/>
            </a:solidFill>
          </a:ln>
        </p:spPr>
        <p:txBody>
          <a:bodyPr wrap="square" rtlCol="0">
            <a:spAutoFit/>
          </a:bodyPr>
          <a:lstStyle/>
          <a:p>
            <a:pPr algn="ctr"/>
            <a:r>
              <a:rPr lang="en-GB" sz="1400" dirty="0"/>
              <a:t>This report focuses primarily on the </a:t>
            </a:r>
            <a:r>
              <a:rPr lang="en-GB" sz="1400" b="1" dirty="0">
                <a:solidFill>
                  <a:schemeClr val="accent5"/>
                </a:solidFill>
              </a:rPr>
              <a:t>quantitative research, </a:t>
            </a:r>
            <a:r>
              <a:rPr lang="en-GB" sz="1400" dirty="0"/>
              <a:t>drawing on the </a:t>
            </a:r>
            <a:r>
              <a:rPr lang="en-GB" sz="1400" b="1" dirty="0">
                <a:solidFill>
                  <a:srgbClr val="FF9900"/>
                </a:solidFill>
              </a:rPr>
              <a:t>qualitative insights </a:t>
            </a:r>
            <a:r>
              <a:rPr lang="en-GB" sz="1400" dirty="0"/>
              <a:t>to add interpretation and depth</a:t>
            </a:r>
          </a:p>
        </p:txBody>
      </p:sp>
    </p:spTree>
    <p:extLst>
      <p:ext uri="{BB962C8B-B14F-4D97-AF65-F5344CB8AC3E}">
        <p14:creationId xmlns:p14="http://schemas.microsoft.com/office/powerpoint/2010/main" val="1647008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E4551A-E827-4FB8-894F-0E10FEC55403}"/>
              </a:ext>
            </a:extLst>
          </p:cNvPr>
          <p:cNvGraphicFramePr>
            <a:graphicFrameLocks noGrp="1"/>
          </p:cNvGraphicFramePr>
          <p:nvPr/>
        </p:nvGraphicFramePr>
        <p:xfrm>
          <a:off x="392134" y="1444869"/>
          <a:ext cx="9258013" cy="4568396"/>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212731">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355665">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40</a:t>
            </a:fld>
            <a:endParaRPr lang="en-GB"/>
          </a:p>
        </p:txBody>
      </p:sp>
      <p:sp>
        <p:nvSpPr>
          <p:cNvPr id="42" name="TextBox 41">
            <a:extLst>
              <a:ext uri="{FF2B5EF4-FFF2-40B4-BE49-F238E27FC236}">
                <a16:creationId xmlns:a16="http://schemas.microsoft.com/office/drawing/2014/main" id="{14FD0C56-2B77-494E-B888-8904D112FC8E}"/>
              </a:ext>
            </a:extLst>
          </p:cNvPr>
          <p:cNvSpPr txBox="1"/>
          <p:nvPr/>
        </p:nvSpPr>
        <p:spPr>
          <a:xfrm>
            <a:off x="729199" y="1514164"/>
            <a:ext cx="8920948" cy="646331"/>
          </a:xfrm>
          <a:prstGeom prst="rect">
            <a:avLst/>
          </a:prstGeom>
          <a:noFill/>
        </p:spPr>
        <p:txBody>
          <a:bodyPr wrap="square" rtlCol="0">
            <a:spAutoFit/>
          </a:bodyPr>
          <a:lstStyle/>
          <a:p>
            <a:pPr>
              <a:buClr>
                <a:schemeClr val="accent5"/>
              </a:buClr>
              <a:buSzPct val="100000"/>
            </a:pPr>
            <a:r>
              <a:rPr lang="en-GB" sz="1200" b="1" dirty="0"/>
              <a:t>EXPERIENCE MATURITY: </a:t>
            </a:r>
            <a:r>
              <a:rPr lang="en-GB" sz="1200" dirty="0"/>
              <a:t>The UK is already a visited destination of choice for these activities, ranking relatively similar to other markets among those who have previously done / or have booked to do in the next 12 months.</a:t>
            </a:r>
          </a:p>
          <a:p>
            <a:endParaRPr lang="en-GB" sz="1200" dirty="0"/>
          </a:p>
        </p:txBody>
      </p:sp>
      <p:sp>
        <p:nvSpPr>
          <p:cNvPr id="54" name="Rectangle 53">
            <a:extLst>
              <a:ext uri="{FF2B5EF4-FFF2-40B4-BE49-F238E27FC236}">
                <a16:creationId xmlns:a16="http://schemas.microsoft.com/office/drawing/2014/main" id="{F0016E70-58E1-4DB8-9486-5AEAA115FE72}"/>
              </a:ext>
            </a:extLst>
          </p:cNvPr>
          <p:cNvSpPr/>
          <p:nvPr/>
        </p:nvSpPr>
        <p:spPr>
          <a:xfrm>
            <a:off x="0" y="645237"/>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48653" y="644995"/>
            <a:ext cx="9432280" cy="307777"/>
          </a:xfrm>
          <a:prstGeom prst="rect">
            <a:avLst/>
          </a:prstGeom>
        </p:spPr>
        <p:txBody>
          <a:bodyPr wrap="square">
            <a:spAutoFit/>
          </a:bodyPr>
          <a:lstStyle/>
          <a:p>
            <a:r>
              <a:rPr lang="en-GB" sz="1400" b="1" dirty="0">
                <a:solidFill>
                  <a:schemeClr val="accent5"/>
                </a:solidFill>
              </a:rPr>
              <a:t>Potential for growth in England as there is no clear host destination for these experiences. </a:t>
            </a:r>
          </a:p>
        </p:txBody>
      </p:sp>
      <p:sp>
        <p:nvSpPr>
          <p:cNvPr id="66" name="TextBox 65">
            <a:extLst>
              <a:ext uri="{FF2B5EF4-FFF2-40B4-BE49-F238E27FC236}">
                <a16:creationId xmlns:a16="http://schemas.microsoft.com/office/drawing/2014/main" id="{208D480C-4FE5-42CD-B9C3-5EB780E08234}"/>
              </a:ext>
            </a:extLst>
          </p:cNvPr>
          <p:cNvSpPr txBox="1"/>
          <p:nvPr/>
        </p:nvSpPr>
        <p:spPr>
          <a:xfrm>
            <a:off x="743962" y="3687892"/>
            <a:ext cx="8697740" cy="646331"/>
          </a:xfrm>
          <a:prstGeom prst="rect">
            <a:avLst/>
          </a:prstGeom>
          <a:noFill/>
        </p:spPr>
        <p:txBody>
          <a:bodyPr wrap="square" rtlCol="0">
            <a:spAutoFit/>
          </a:bodyPr>
          <a:lstStyle/>
          <a:p>
            <a:r>
              <a:rPr lang="en-GB" sz="1200" b="1" dirty="0"/>
              <a:t>INFLUENCE ON DESTINATION DECISION: </a:t>
            </a:r>
            <a:r>
              <a:rPr lang="en-GB" sz="1200" dirty="0"/>
              <a:t>Experiences alone don’t currently have the pulling power to drive travellers to England – they tend to be experiences that are chosen after selecting the destination</a:t>
            </a:r>
          </a:p>
          <a:p>
            <a:endParaRPr lang="en-GB" sz="1200" dirty="0"/>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00E1534A-0EB5-490F-AFB5-5B99C7860B82}"/>
              </a:ext>
            </a:extLst>
          </p:cNvPr>
          <p:cNvSpPr/>
          <p:nvPr/>
        </p:nvSpPr>
        <p:spPr>
          <a:xfrm>
            <a:off x="522398" y="1549237"/>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62" name="Oval 61">
            <a:extLst>
              <a:ext uri="{FF2B5EF4-FFF2-40B4-BE49-F238E27FC236}">
                <a16:creationId xmlns:a16="http://schemas.microsoft.com/office/drawing/2014/main" id="{A08C6BC2-F9BD-4F19-92BE-C1ED2F439B00}"/>
              </a:ext>
            </a:extLst>
          </p:cNvPr>
          <p:cNvSpPr/>
          <p:nvPr/>
        </p:nvSpPr>
        <p:spPr>
          <a:xfrm>
            <a:off x="537161" y="3705310"/>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graphicFrame>
        <p:nvGraphicFramePr>
          <p:cNvPr id="80" name="Chart 79">
            <a:extLst>
              <a:ext uri="{FF2B5EF4-FFF2-40B4-BE49-F238E27FC236}">
                <a16:creationId xmlns:a16="http://schemas.microsoft.com/office/drawing/2014/main" id="{FCB0B3C1-A646-4A66-973C-0C8706C3A1F7}"/>
              </a:ext>
            </a:extLst>
          </p:cNvPr>
          <p:cNvGraphicFramePr/>
          <p:nvPr>
            <p:extLst>
              <p:ext uri="{D42A27DB-BD31-4B8C-83A1-F6EECF244321}">
                <p14:modId xmlns:p14="http://schemas.microsoft.com/office/powerpoint/2010/main" val="183731232"/>
              </p:ext>
            </p:extLst>
          </p:nvPr>
        </p:nvGraphicFramePr>
        <p:xfrm>
          <a:off x="2115067" y="4165113"/>
          <a:ext cx="7790933" cy="1991086"/>
        </p:xfrm>
        <a:graphic>
          <a:graphicData uri="http://schemas.openxmlformats.org/drawingml/2006/chart">
            <c:chart xmlns:c="http://schemas.openxmlformats.org/drawingml/2006/chart" xmlns:r="http://schemas.openxmlformats.org/officeDocument/2006/relationships" r:id="rId2"/>
          </a:graphicData>
        </a:graphic>
      </p:graphicFrame>
      <p:sp>
        <p:nvSpPr>
          <p:cNvPr id="81" name="Rectangle 80">
            <a:extLst>
              <a:ext uri="{FF2B5EF4-FFF2-40B4-BE49-F238E27FC236}">
                <a16:creationId xmlns:a16="http://schemas.microsoft.com/office/drawing/2014/main" id="{BE36287B-829F-4DE0-A6B9-0539AEA5FD6A}"/>
              </a:ext>
            </a:extLst>
          </p:cNvPr>
          <p:cNvSpPr/>
          <p:nvPr/>
        </p:nvSpPr>
        <p:spPr>
          <a:xfrm>
            <a:off x="511859" y="5416798"/>
            <a:ext cx="1926823" cy="430887"/>
          </a:xfrm>
          <a:prstGeom prst="rect">
            <a:avLst/>
          </a:prstGeom>
        </p:spPr>
        <p:txBody>
          <a:bodyPr wrap="square">
            <a:spAutoFit/>
          </a:bodyPr>
          <a:lstStyle/>
          <a:p>
            <a:pPr algn="r"/>
            <a:r>
              <a:rPr lang="en-GB" sz="1100" b="1" u="sng" dirty="0">
                <a:solidFill>
                  <a:schemeClr val="accent5"/>
                </a:solidFill>
              </a:rPr>
              <a:t>Chose the activity first </a:t>
            </a:r>
            <a:r>
              <a:rPr lang="en-GB" sz="1100" b="1" dirty="0">
                <a:solidFill>
                  <a:schemeClr val="accent5"/>
                </a:solidFill>
              </a:rPr>
              <a:t>and then found a destination </a:t>
            </a:r>
            <a:endParaRPr lang="en-GB" sz="1100" dirty="0"/>
          </a:p>
        </p:txBody>
      </p:sp>
      <p:sp>
        <p:nvSpPr>
          <p:cNvPr id="82" name="Rectangle 81">
            <a:extLst>
              <a:ext uri="{FF2B5EF4-FFF2-40B4-BE49-F238E27FC236}">
                <a16:creationId xmlns:a16="http://schemas.microsoft.com/office/drawing/2014/main" id="{DC15EF9C-24EB-4405-A755-F60DDFC5FFBB}"/>
              </a:ext>
            </a:extLst>
          </p:cNvPr>
          <p:cNvSpPr/>
          <p:nvPr/>
        </p:nvSpPr>
        <p:spPr>
          <a:xfrm>
            <a:off x="280318" y="5013146"/>
            <a:ext cx="2173551" cy="430887"/>
          </a:xfrm>
          <a:prstGeom prst="rect">
            <a:avLst/>
          </a:prstGeom>
        </p:spPr>
        <p:txBody>
          <a:bodyPr wrap="square">
            <a:spAutoFit/>
          </a:bodyPr>
          <a:lstStyle/>
          <a:p>
            <a:pPr algn="r"/>
            <a:r>
              <a:rPr lang="en-GB" sz="1100" b="1" dirty="0">
                <a:solidFill>
                  <a:schemeClr val="accent5"/>
                </a:solidFill>
              </a:rPr>
              <a:t>Chose the destination because could do the activity there</a:t>
            </a:r>
            <a:endParaRPr lang="en-GB" sz="1100" dirty="0"/>
          </a:p>
        </p:txBody>
      </p:sp>
      <p:sp>
        <p:nvSpPr>
          <p:cNvPr id="83" name="Rectangle 82">
            <a:extLst>
              <a:ext uri="{FF2B5EF4-FFF2-40B4-BE49-F238E27FC236}">
                <a16:creationId xmlns:a16="http://schemas.microsoft.com/office/drawing/2014/main" id="{9B144EC6-5F7D-4EFF-980D-D340877621AD}"/>
              </a:ext>
            </a:extLst>
          </p:cNvPr>
          <p:cNvSpPr/>
          <p:nvPr/>
        </p:nvSpPr>
        <p:spPr>
          <a:xfrm>
            <a:off x="561428" y="4406009"/>
            <a:ext cx="1892753" cy="600164"/>
          </a:xfrm>
          <a:prstGeom prst="rect">
            <a:avLst/>
          </a:prstGeom>
        </p:spPr>
        <p:txBody>
          <a:bodyPr wrap="square">
            <a:spAutoFit/>
          </a:bodyPr>
          <a:lstStyle/>
          <a:p>
            <a:pPr algn="r"/>
            <a:r>
              <a:rPr lang="en-GB" sz="1100" b="1" u="sng" dirty="0">
                <a:solidFill>
                  <a:schemeClr val="accent3">
                    <a:lumMod val="75000"/>
                  </a:schemeClr>
                </a:solidFill>
              </a:rPr>
              <a:t>Chose destination first </a:t>
            </a:r>
            <a:r>
              <a:rPr lang="en-GB" sz="1100" b="1" dirty="0">
                <a:solidFill>
                  <a:schemeClr val="accent3">
                    <a:lumMod val="75000"/>
                  </a:schemeClr>
                </a:solidFill>
              </a:rPr>
              <a:t>and then found could do the activity there</a:t>
            </a:r>
            <a:endParaRPr lang="en-GB" sz="1100" dirty="0">
              <a:solidFill>
                <a:schemeClr val="accent3">
                  <a:lumMod val="75000"/>
                </a:schemeClr>
              </a:solidFill>
            </a:endParaRPr>
          </a:p>
        </p:txBody>
      </p:sp>
      <p:cxnSp>
        <p:nvCxnSpPr>
          <p:cNvPr id="84" name="Straight Arrow Connector 83">
            <a:extLst>
              <a:ext uri="{FF2B5EF4-FFF2-40B4-BE49-F238E27FC236}">
                <a16:creationId xmlns:a16="http://schemas.microsoft.com/office/drawing/2014/main" id="{278C6599-6130-495B-BF73-EA9C16106AEE}"/>
              </a:ext>
            </a:extLst>
          </p:cNvPr>
          <p:cNvCxnSpPr>
            <a:cxnSpLocks/>
          </p:cNvCxnSpPr>
          <p:nvPr/>
        </p:nvCxnSpPr>
        <p:spPr>
          <a:xfrm>
            <a:off x="2407187" y="4780920"/>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682D5CB-E30E-4134-B1DD-05AA1A4BCC22}"/>
              </a:ext>
            </a:extLst>
          </p:cNvPr>
          <p:cNvCxnSpPr>
            <a:cxnSpLocks/>
          </p:cNvCxnSpPr>
          <p:nvPr/>
        </p:nvCxnSpPr>
        <p:spPr>
          <a:xfrm>
            <a:off x="2407187" y="5316498"/>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182960E-2A01-4ED6-BD00-41B4A7BA8A2C}"/>
              </a:ext>
            </a:extLst>
          </p:cNvPr>
          <p:cNvCxnSpPr>
            <a:cxnSpLocks/>
          </p:cNvCxnSpPr>
          <p:nvPr/>
        </p:nvCxnSpPr>
        <p:spPr>
          <a:xfrm>
            <a:off x="2407187" y="5632242"/>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3A35673-3E23-4A9A-A28F-D8311BC5F466}"/>
              </a:ext>
            </a:extLst>
          </p:cNvPr>
          <p:cNvSpPr/>
          <p:nvPr/>
        </p:nvSpPr>
        <p:spPr>
          <a:xfrm rot="10800000">
            <a:off x="3469818" y="4557339"/>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90" name="Rectangle 89">
            <a:extLst>
              <a:ext uri="{FF2B5EF4-FFF2-40B4-BE49-F238E27FC236}">
                <a16:creationId xmlns:a16="http://schemas.microsoft.com/office/drawing/2014/main" id="{16BC07DD-5DCC-47AB-A0A9-BC1AC127EF51}"/>
              </a:ext>
            </a:extLst>
          </p:cNvPr>
          <p:cNvSpPr/>
          <p:nvPr/>
        </p:nvSpPr>
        <p:spPr>
          <a:xfrm>
            <a:off x="438032" y="5805028"/>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graphicFrame>
        <p:nvGraphicFramePr>
          <p:cNvPr id="34" name="Chart 33">
            <a:extLst>
              <a:ext uri="{FF2B5EF4-FFF2-40B4-BE49-F238E27FC236}">
                <a16:creationId xmlns:a16="http://schemas.microsoft.com/office/drawing/2014/main" id="{344E9EED-4D81-44AB-B50D-3C0E30F50053}"/>
              </a:ext>
            </a:extLst>
          </p:cNvPr>
          <p:cNvGraphicFramePr/>
          <p:nvPr>
            <p:extLst>
              <p:ext uri="{D42A27DB-BD31-4B8C-83A1-F6EECF244321}">
                <p14:modId xmlns:p14="http://schemas.microsoft.com/office/powerpoint/2010/main" val="1366733824"/>
              </p:ext>
            </p:extLst>
          </p:nvPr>
        </p:nvGraphicFramePr>
        <p:xfrm>
          <a:off x="2777062" y="2326371"/>
          <a:ext cx="1925747" cy="1203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Chart 36">
            <a:extLst>
              <a:ext uri="{FF2B5EF4-FFF2-40B4-BE49-F238E27FC236}">
                <a16:creationId xmlns:a16="http://schemas.microsoft.com/office/drawing/2014/main" id="{CEC323EE-2C53-4DAB-ABC9-B9C9F53397AB}"/>
              </a:ext>
            </a:extLst>
          </p:cNvPr>
          <p:cNvGraphicFramePr/>
          <p:nvPr>
            <p:extLst>
              <p:ext uri="{D42A27DB-BD31-4B8C-83A1-F6EECF244321}">
                <p14:modId xmlns:p14="http://schemas.microsoft.com/office/powerpoint/2010/main" val="3036173371"/>
              </p:ext>
            </p:extLst>
          </p:nvPr>
        </p:nvGraphicFramePr>
        <p:xfrm>
          <a:off x="5069619" y="2331467"/>
          <a:ext cx="1735337" cy="12036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a:extLst>
              <a:ext uri="{FF2B5EF4-FFF2-40B4-BE49-F238E27FC236}">
                <a16:creationId xmlns:a16="http://schemas.microsoft.com/office/drawing/2014/main" id="{9978D834-A1C3-48AB-BBC9-8108F480451C}"/>
              </a:ext>
            </a:extLst>
          </p:cNvPr>
          <p:cNvGraphicFramePr/>
          <p:nvPr>
            <p:extLst>
              <p:ext uri="{D42A27DB-BD31-4B8C-83A1-F6EECF244321}">
                <p14:modId xmlns:p14="http://schemas.microsoft.com/office/powerpoint/2010/main" val="2174528986"/>
              </p:ext>
            </p:extLst>
          </p:nvPr>
        </p:nvGraphicFramePr>
        <p:xfrm>
          <a:off x="7274266" y="2430859"/>
          <a:ext cx="1808774" cy="1203649"/>
        </p:xfrm>
        <a:graphic>
          <a:graphicData uri="http://schemas.openxmlformats.org/drawingml/2006/chart">
            <c:chart xmlns:c="http://schemas.openxmlformats.org/drawingml/2006/chart" xmlns:r="http://schemas.openxmlformats.org/officeDocument/2006/relationships" r:id="rId5"/>
          </a:graphicData>
        </a:graphic>
      </p:graphicFrame>
      <p:sp>
        <p:nvSpPr>
          <p:cNvPr id="43" name="TextBox 42">
            <a:extLst>
              <a:ext uri="{FF2B5EF4-FFF2-40B4-BE49-F238E27FC236}">
                <a16:creationId xmlns:a16="http://schemas.microsoft.com/office/drawing/2014/main" id="{C47B4229-18BF-4B84-9776-60F8D293A30D}"/>
              </a:ext>
            </a:extLst>
          </p:cNvPr>
          <p:cNvSpPr txBox="1"/>
          <p:nvPr/>
        </p:nvSpPr>
        <p:spPr>
          <a:xfrm>
            <a:off x="3214656" y="2029065"/>
            <a:ext cx="1017866" cy="400110"/>
          </a:xfrm>
          <a:prstGeom prst="rect">
            <a:avLst/>
          </a:prstGeom>
          <a:noFill/>
        </p:spPr>
        <p:txBody>
          <a:bodyPr wrap="square" rtlCol="0">
            <a:spAutoFit/>
          </a:bodyPr>
          <a:lstStyle/>
          <a:p>
            <a:pPr algn="ctr"/>
            <a:r>
              <a:rPr lang="en-GB" sz="1000" dirty="0"/>
              <a:t>Photography Class</a:t>
            </a:r>
          </a:p>
        </p:txBody>
      </p:sp>
      <p:sp>
        <p:nvSpPr>
          <p:cNvPr id="44" name="TextBox 43">
            <a:extLst>
              <a:ext uri="{FF2B5EF4-FFF2-40B4-BE49-F238E27FC236}">
                <a16:creationId xmlns:a16="http://schemas.microsoft.com/office/drawing/2014/main" id="{4D785A18-3EAD-4777-B258-15BCC686A1B0}"/>
              </a:ext>
            </a:extLst>
          </p:cNvPr>
          <p:cNvSpPr txBox="1"/>
          <p:nvPr/>
        </p:nvSpPr>
        <p:spPr>
          <a:xfrm>
            <a:off x="5525621" y="2050598"/>
            <a:ext cx="917123" cy="246221"/>
          </a:xfrm>
          <a:prstGeom prst="rect">
            <a:avLst/>
          </a:prstGeom>
          <a:noFill/>
        </p:spPr>
        <p:txBody>
          <a:bodyPr wrap="square" rtlCol="0">
            <a:spAutoFit/>
          </a:bodyPr>
          <a:lstStyle/>
          <a:p>
            <a:pPr algn="ctr"/>
            <a:r>
              <a:rPr lang="en-GB" sz="1000" dirty="0"/>
              <a:t>Shadowing</a:t>
            </a:r>
          </a:p>
        </p:txBody>
      </p:sp>
      <p:sp>
        <p:nvSpPr>
          <p:cNvPr id="47" name="TextBox 46">
            <a:extLst>
              <a:ext uri="{FF2B5EF4-FFF2-40B4-BE49-F238E27FC236}">
                <a16:creationId xmlns:a16="http://schemas.microsoft.com/office/drawing/2014/main" id="{1BD7AF91-FED2-486E-9A20-C0CECDB3E2BF}"/>
              </a:ext>
            </a:extLst>
          </p:cNvPr>
          <p:cNvSpPr txBox="1"/>
          <p:nvPr/>
        </p:nvSpPr>
        <p:spPr>
          <a:xfrm>
            <a:off x="7735844" y="2040756"/>
            <a:ext cx="983415" cy="400110"/>
          </a:xfrm>
          <a:prstGeom prst="rect">
            <a:avLst/>
          </a:prstGeom>
          <a:noFill/>
        </p:spPr>
        <p:txBody>
          <a:bodyPr wrap="square" rtlCol="0">
            <a:spAutoFit/>
          </a:bodyPr>
          <a:lstStyle/>
          <a:p>
            <a:pPr algn="ctr"/>
            <a:r>
              <a:rPr lang="en-GB" sz="1000" dirty="0"/>
              <a:t>Authentic Craft Workshop</a:t>
            </a:r>
          </a:p>
        </p:txBody>
      </p:sp>
      <p:sp>
        <p:nvSpPr>
          <p:cNvPr id="48" name="Title 1">
            <a:extLst>
              <a:ext uri="{FF2B5EF4-FFF2-40B4-BE49-F238E27FC236}">
                <a16:creationId xmlns:a16="http://schemas.microsoft.com/office/drawing/2014/main" id="{00E2FF26-9CD5-4103-95E1-111861CB93C3}"/>
              </a:ext>
            </a:extLst>
          </p:cNvPr>
          <p:cNvSpPr>
            <a:spLocks noGrp="1"/>
          </p:cNvSpPr>
          <p:nvPr>
            <p:ph type="title"/>
          </p:nvPr>
        </p:nvSpPr>
        <p:spPr>
          <a:xfrm>
            <a:off x="83615" y="-41534"/>
            <a:ext cx="9298510" cy="743335"/>
          </a:xfrm>
        </p:spPr>
        <p:txBody>
          <a:bodyPr>
            <a:normAutofit/>
          </a:bodyPr>
          <a:lstStyle/>
          <a:p>
            <a:r>
              <a:rPr lang="en-GB" dirty="0"/>
              <a:t>Skills Based Learning Experiences: maturity and influence on holiday behaviour</a:t>
            </a:r>
          </a:p>
        </p:txBody>
      </p:sp>
      <p:grpSp>
        <p:nvGrpSpPr>
          <p:cNvPr id="29" name="Group 28">
            <a:extLst>
              <a:ext uri="{FF2B5EF4-FFF2-40B4-BE49-F238E27FC236}">
                <a16:creationId xmlns:a16="http://schemas.microsoft.com/office/drawing/2014/main" id="{9CB20889-E763-4F2C-90E6-60B9F70D0837}"/>
              </a:ext>
            </a:extLst>
          </p:cNvPr>
          <p:cNvGrpSpPr/>
          <p:nvPr/>
        </p:nvGrpSpPr>
        <p:grpSpPr>
          <a:xfrm>
            <a:off x="1107837" y="6147150"/>
            <a:ext cx="6895568" cy="351322"/>
            <a:chOff x="1107837" y="6016519"/>
            <a:chExt cx="6895568" cy="351322"/>
          </a:xfrm>
        </p:grpSpPr>
        <p:sp>
          <p:nvSpPr>
            <p:cNvPr id="30" name="Rectangle 29">
              <a:extLst>
                <a:ext uri="{FF2B5EF4-FFF2-40B4-BE49-F238E27FC236}">
                  <a16:creationId xmlns:a16="http://schemas.microsoft.com/office/drawing/2014/main" id="{86B9E598-70DA-47FC-91B2-9E5AD8C4599C}"/>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31" name="Rectangle 30">
              <a:extLst>
                <a:ext uri="{FF2B5EF4-FFF2-40B4-BE49-F238E27FC236}">
                  <a16:creationId xmlns:a16="http://schemas.microsoft.com/office/drawing/2014/main" id="{97498101-1C29-4E5E-9954-AE7CA1CE4841}"/>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32" name="Rectangle 31">
              <a:extLst>
                <a:ext uri="{FF2B5EF4-FFF2-40B4-BE49-F238E27FC236}">
                  <a16:creationId xmlns:a16="http://schemas.microsoft.com/office/drawing/2014/main" id="{D69D4C58-F9BE-498F-A2FF-9A3C250B882A}"/>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33" name="Rectangle 32">
              <a:extLst>
                <a:ext uri="{FF2B5EF4-FFF2-40B4-BE49-F238E27FC236}">
                  <a16:creationId xmlns:a16="http://schemas.microsoft.com/office/drawing/2014/main" id="{C1689E32-0A03-412B-B25B-5B7F6D95C8EC}"/>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
        <p:nvSpPr>
          <p:cNvPr id="35" name="Rectangle 34">
            <a:extLst>
              <a:ext uri="{FF2B5EF4-FFF2-40B4-BE49-F238E27FC236}">
                <a16:creationId xmlns:a16="http://schemas.microsoft.com/office/drawing/2014/main" id="{1DBBBE23-A036-4319-9038-BB57C349C2D1}"/>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1326044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Table 77">
            <a:extLst>
              <a:ext uri="{FF2B5EF4-FFF2-40B4-BE49-F238E27FC236}">
                <a16:creationId xmlns:a16="http://schemas.microsoft.com/office/drawing/2014/main" id="{188E2C46-F4A8-4053-83BE-157871070410}"/>
              </a:ext>
            </a:extLst>
          </p:cNvPr>
          <p:cNvGraphicFramePr>
            <a:graphicFrameLocks noGrp="1"/>
          </p:cNvGraphicFramePr>
          <p:nvPr/>
        </p:nvGraphicFramePr>
        <p:xfrm>
          <a:off x="5226" y="1411658"/>
          <a:ext cx="9822386" cy="4361821"/>
        </p:xfrm>
        <a:graphic>
          <a:graphicData uri="http://schemas.openxmlformats.org/drawingml/2006/table">
            <a:tbl>
              <a:tblPr firstRow="1" bandRow="1">
                <a:tableStyleId>{5C22544A-7EE6-4342-B048-85BDC9FD1C3A}</a:tableStyleId>
              </a:tblPr>
              <a:tblGrid>
                <a:gridCol w="4911193">
                  <a:extLst>
                    <a:ext uri="{9D8B030D-6E8A-4147-A177-3AD203B41FA5}">
                      <a16:colId xmlns:a16="http://schemas.microsoft.com/office/drawing/2014/main" val="219639565"/>
                    </a:ext>
                  </a:extLst>
                </a:gridCol>
                <a:gridCol w="4911193">
                  <a:extLst>
                    <a:ext uri="{9D8B030D-6E8A-4147-A177-3AD203B41FA5}">
                      <a16:colId xmlns:a16="http://schemas.microsoft.com/office/drawing/2014/main" val="147130133"/>
                    </a:ext>
                  </a:extLst>
                </a:gridCol>
              </a:tblGrid>
              <a:tr h="4361821">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graphicFrame>
        <p:nvGraphicFramePr>
          <p:cNvPr id="32" name="Table 31">
            <a:extLst>
              <a:ext uri="{FF2B5EF4-FFF2-40B4-BE49-F238E27FC236}">
                <a16:creationId xmlns:a16="http://schemas.microsoft.com/office/drawing/2014/main" id="{122B891A-FFA5-4D75-A128-DCD2020C0193}"/>
              </a:ext>
            </a:extLst>
          </p:cNvPr>
          <p:cNvGraphicFramePr>
            <a:graphicFrameLocks noGrp="1"/>
          </p:cNvGraphicFramePr>
          <p:nvPr>
            <p:extLst>
              <p:ext uri="{D42A27DB-BD31-4B8C-83A1-F6EECF244321}">
                <p14:modId xmlns:p14="http://schemas.microsoft.com/office/powerpoint/2010/main" val="1443853755"/>
              </p:ext>
            </p:extLst>
          </p:nvPr>
        </p:nvGraphicFramePr>
        <p:xfrm>
          <a:off x="769632" y="2191057"/>
          <a:ext cx="3661420" cy="2849818"/>
        </p:xfrm>
        <a:graphic>
          <a:graphicData uri="http://schemas.openxmlformats.org/drawingml/2006/table">
            <a:tbl>
              <a:tblPr firstRow="1" bandRow="1">
                <a:tableStyleId>{5C22544A-7EE6-4342-B048-85BDC9FD1C3A}</a:tableStyleId>
              </a:tblPr>
              <a:tblGrid>
                <a:gridCol w="1830710">
                  <a:extLst>
                    <a:ext uri="{9D8B030D-6E8A-4147-A177-3AD203B41FA5}">
                      <a16:colId xmlns:a16="http://schemas.microsoft.com/office/drawing/2014/main" val="2575262615"/>
                    </a:ext>
                  </a:extLst>
                </a:gridCol>
                <a:gridCol w="1830710">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dirty="0"/>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41</a:t>
            </a:fld>
            <a:endParaRPr lang="en-GB"/>
          </a:p>
        </p:txBody>
      </p:sp>
      <p:graphicFrame>
        <p:nvGraphicFramePr>
          <p:cNvPr id="27" name="Chart 26">
            <a:extLst>
              <a:ext uri="{FF2B5EF4-FFF2-40B4-BE49-F238E27FC236}">
                <a16:creationId xmlns:a16="http://schemas.microsoft.com/office/drawing/2014/main" id="{814811A8-298F-4C21-9D9C-49566BF06C4E}"/>
              </a:ext>
            </a:extLst>
          </p:cNvPr>
          <p:cNvGraphicFramePr/>
          <p:nvPr>
            <p:extLst>
              <p:ext uri="{D42A27DB-BD31-4B8C-83A1-F6EECF244321}">
                <p14:modId xmlns:p14="http://schemas.microsoft.com/office/powerpoint/2010/main" val="1654900895"/>
              </p:ext>
            </p:extLst>
          </p:nvPr>
        </p:nvGraphicFramePr>
        <p:xfrm>
          <a:off x="326467" y="2136557"/>
          <a:ext cx="4131307" cy="3334706"/>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Box 32">
            <a:extLst>
              <a:ext uri="{FF2B5EF4-FFF2-40B4-BE49-F238E27FC236}">
                <a16:creationId xmlns:a16="http://schemas.microsoft.com/office/drawing/2014/main" id="{C5D7A6F3-E3A5-4D71-B4E9-1184A1727CEC}"/>
              </a:ext>
            </a:extLst>
          </p:cNvPr>
          <p:cNvSpPr txBox="1"/>
          <p:nvPr/>
        </p:nvSpPr>
        <p:spPr>
          <a:xfrm>
            <a:off x="683856" y="5101347"/>
            <a:ext cx="3832971" cy="276999"/>
          </a:xfrm>
          <a:prstGeom prst="rect">
            <a:avLst/>
          </a:prstGeom>
          <a:noFill/>
        </p:spPr>
        <p:txBody>
          <a:bodyPr wrap="square" rtlCol="0">
            <a:spAutoFit/>
          </a:bodyPr>
          <a:lstStyle/>
          <a:p>
            <a:pPr algn="ctr"/>
            <a:r>
              <a:rPr lang="en-GB" sz="1200" b="1" i="1" dirty="0"/>
              <a:t>Opportunity to be seen as Authentic / Unique to England</a:t>
            </a:r>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48653" y="652792"/>
            <a:ext cx="9432280" cy="523220"/>
          </a:xfrm>
          <a:prstGeom prst="rect">
            <a:avLst/>
          </a:prstGeom>
        </p:spPr>
        <p:txBody>
          <a:bodyPr wrap="square">
            <a:spAutoFit/>
          </a:bodyPr>
          <a:lstStyle/>
          <a:p>
            <a:r>
              <a:rPr lang="en-GB" sz="1400" b="1" dirty="0">
                <a:solidFill>
                  <a:schemeClr val="accent5"/>
                </a:solidFill>
              </a:rPr>
              <a:t>These experiences provide the opportunity to create memories of the holiday and connect to culture / history but are not seen as ‘must do’ activities – this could apply to any skill based learning experience.</a:t>
            </a:r>
          </a:p>
        </p:txBody>
      </p:sp>
      <p:sp>
        <p:nvSpPr>
          <p:cNvPr id="62" name="TextBox 61">
            <a:extLst>
              <a:ext uri="{FF2B5EF4-FFF2-40B4-BE49-F238E27FC236}">
                <a16:creationId xmlns:a16="http://schemas.microsoft.com/office/drawing/2014/main" id="{7A4A24B9-D288-4562-BBF6-F09D5D8BEFBA}"/>
              </a:ext>
            </a:extLst>
          </p:cNvPr>
          <p:cNvSpPr txBox="1"/>
          <p:nvPr/>
        </p:nvSpPr>
        <p:spPr>
          <a:xfrm rot="16200000">
            <a:off x="-707534" y="3459843"/>
            <a:ext cx="2581098" cy="276999"/>
          </a:xfrm>
          <a:prstGeom prst="rect">
            <a:avLst/>
          </a:prstGeom>
          <a:noFill/>
        </p:spPr>
        <p:txBody>
          <a:bodyPr wrap="square" rtlCol="0">
            <a:spAutoFit/>
          </a:bodyPr>
          <a:lstStyle/>
          <a:p>
            <a:pPr algn="ctr"/>
            <a:r>
              <a:rPr lang="en-GB" sz="1200" b="1" i="1" dirty="0"/>
              <a:t>‘Must Do’ Experience in England</a:t>
            </a:r>
          </a:p>
        </p:txBody>
      </p:sp>
      <p:sp>
        <p:nvSpPr>
          <p:cNvPr id="66" name="TextBox 65">
            <a:extLst>
              <a:ext uri="{FF2B5EF4-FFF2-40B4-BE49-F238E27FC236}">
                <a16:creationId xmlns:a16="http://schemas.microsoft.com/office/drawing/2014/main" id="{18392FD1-3781-4503-89EB-900E50A9B1DD}"/>
              </a:ext>
            </a:extLst>
          </p:cNvPr>
          <p:cNvSpPr txBox="1"/>
          <p:nvPr/>
        </p:nvSpPr>
        <p:spPr>
          <a:xfrm>
            <a:off x="615006" y="1716070"/>
            <a:ext cx="4164009" cy="461665"/>
          </a:xfrm>
          <a:prstGeom prst="rect">
            <a:avLst/>
          </a:prstGeom>
          <a:noFill/>
        </p:spPr>
        <p:txBody>
          <a:bodyPr wrap="square" rtlCol="0">
            <a:spAutoFit/>
          </a:bodyPr>
          <a:lstStyle/>
          <a:p>
            <a:r>
              <a:rPr lang="en-GB" sz="1200" b="1" dirty="0"/>
              <a:t>AUTHENTIC / UNIQUE: </a:t>
            </a:r>
            <a:r>
              <a:rPr lang="en-GB" sz="1200" dirty="0"/>
              <a:t>They are not seen as ‘must do’ activities – and photography, not authentic or unique to England </a:t>
            </a:r>
          </a:p>
        </p:txBody>
      </p:sp>
      <p:sp>
        <p:nvSpPr>
          <p:cNvPr id="43" name="TextBox 42">
            <a:extLst>
              <a:ext uri="{FF2B5EF4-FFF2-40B4-BE49-F238E27FC236}">
                <a16:creationId xmlns:a16="http://schemas.microsoft.com/office/drawing/2014/main" id="{6D744D1D-9AF6-4A6A-8E6F-1D5FD42BC6A8}"/>
              </a:ext>
            </a:extLst>
          </p:cNvPr>
          <p:cNvSpPr txBox="1"/>
          <p:nvPr/>
        </p:nvSpPr>
        <p:spPr>
          <a:xfrm>
            <a:off x="941561" y="4103961"/>
            <a:ext cx="1048221" cy="400110"/>
          </a:xfrm>
          <a:prstGeom prst="rect">
            <a:avLst/>
          </a:prstGeom>
          <a:noFill/>
        </p:spPr>
        <p:txBody>
          <a:bodyPr wrap="square" rtlCol="0">
            <a:spAutoFit/>
          </a:bodyPr>
          <a:lstStyle/>
          <a:p>
            <a:pPr algn="ctr"/>
            <a:r>
              <a:rPr lang="en-GB" sz="1000" dirty="0"/>
              <a:t>Photography Class</a:t>
            </a:r>
          </a:p>
        </p:txBody>
      </p:sp>
      <p:sp>
        <p:nvSpPr>
          <p:cNvPr id="47" name="TextBox 46">
            <a:extLst>
              <a:ext uri="{FF2B5EF4-FFF2-40B4-BE49-F238E27FC236}">
                <a16:creationId xmlns:a16="http://schemas.microsoft.com/office/drawing/2014/main" id="{E771AAA4-27FF-4DC2-9B42-88974FE5BE05}"/>
              </a:ext>
            </a:extLst>
          </p:cNvPr>
          <p:cNvSpPr txBox="1"/>
          <p:nvPr/>
        </p:nvSpPr>
        <p:spPr>
          <a:xfrm>
            <a:off x="3292103" y="4103961"/>
            <a:ext cx="1012743" cy="400110"/>
          </a:xfrm>
          <a:prstGeom prst="rect">
            <a:avLst/>
          </a:prstGeom>
          <a:noFill/>
        </p:spPr>
        <p:txBody>
          <a:bodyPr wrap="square" rtlCol="0">
            <a:spAutoFit/>
          </a:bodyPr>
          <a:lstStyle/>
          <a:p>
            <a:pPr algn="ctr"/>
            <a:r>
              <a:rPr lang="en-GB" sz="1000" dirty="0"/>
              <a:t>Authentic Craft Workshop</a:t>
            </a:r>
          </a:p>
        </p:txBody>
      </p:sp>
      <p:sp>
        <p:nvSpPr>
          <p:cNvPr id="48" name="TextBox 47">
            <a:extLst>
              <a:ext uri="{FF2B5EF4-FFF2-40B4-BE49-F238E27FC236}">
                <a16:creationId xmlns:a16="http://schemas.microsoft.com/office/drawing/2014/main" id="{093D152A-D8AC-493B-8A46-75965D14D9CB}"/>
              </a:ext>
            </a:extLst>
          </p:cNvPr>
          <p:cNvSpPr txBox="1"/>
          <p:nvPr/>
        </p:nvSpPr>
        <p:spPr>
          <a:xfrm>
            <a:off x="2494514" y="3613586"/>
            <a:ext cx="944474" cy="246221"/>
          </a:xfrm>
          <a:prstGeom prst="rect">
            <a:avLst/>
          </a:prstGeom>
          <a:noFill/>
        </p:spPr>
        <p:txBody>
          <a:bodyPr wrap="square" rtlCol="0">
            <a:spAutoFit/>
          </a:bodyPr>
          <a:lstStyle/>
          <a:p>
            <a:pPr algn="ctr"/>
            <a:r>
              <a:rPr lang="en-GB" sz="1000" dirty="0"/>
              <a:t>Shadowing</a:t>
            </a:r>
          </a:p>
        </p:txBody>
      </p:sp>
      <p:sp>
        <p:nvSpPr>
          <p:cNvPr id="49" name="Title 1">
            <a:extLst>
              <a:ext uri="{FF2B5EF4-FFF2-40B4-BE49-F238E27FC236}">
                <a16:creationId xmlns:a16="http://schemas.microsoft.com/office/drawing/2014/main" id="{614CD494-FBA9-4BBD-A7B3-6209FD3CD695}"/>
              </a:ext>
            </a:extLst>
          </p:cNvPr>
          <p:cNvSpPr>
            <a:spLocks noGrp="1"/>
          </p:cNvSpPr>
          <p:nvPr>
            <p:ph type="title"/>
          </p:nvPr>
        </p:nvSpPr>
        <p:spPr>
          <a:xfrm>
            <a:off x="88388" y="-34051"/>
            <a:ext cx="9552810" cy="904000"/>
          </a:xfrm>
        </p:spPr>
        <p:txBody>
          <a:bodyPr>
            <a:normAutofit/>
          </a:bodyPr>
          <a:lstStyle/>
          <a:p>
            <a:pPr>
              <a:tabLst>
                <a:tab pos="3944938" algn="l"/>
              </a:tabLst>
            </a:pPr>
            <a:r>
              <a:rPr lang="en-GB" dirty="0"/>
              <a:t>Skills Based Learning Experiences: believability in core experiential components</a:t>
            </a:r>
          </a:p>
        </p:txBody>
      </p:sp>
      <p:sp>
        <p:nvSpPr>
          <p:cNvPr id="26" name="Slide Number Placeholder 5">
            <a:extLst>
              <a:ext uri="{FF2B5EF4-FFF2-40B4-BE49-F238E27FC236}">
                <a16:creationId xmlns:a16="http://schemas.microsoft.com/office/drawing/2014/main" id="{219D0A2C-4DC3-4FA4-9816-F051F0014E27}"/>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2C0E98A3-5AB9-4A04-8A37-24293CAB1854}"/>
              </a:ext>
            </a:extLst>
          </p:cNvPr>
          <p:cNvSpPr/>
          <p:nvPr/>
        </p:nvSpPr>
        <p:spPr>
          <a:xfrm>
            <a:off x="444739" y="1732872"/>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graphicFrame>
        <p:nvGraphicFramePr>
          <p:cNvPr id="31" name="Table 30">
            <a:extLst>
              <a:ext uri="{FF2B5EF4-FFF2-40B4-BE49-F238E27FC236}">
                <a16:creationId xmlns:a16="http://schemas.microsoft.com/office/drawing/2014/main" id="{B5867EEF-D5A7-4485-9997-B94244849656}"/>
              </a:ext>
            </a:extLst>
          </p:cNvPr>
          <p:cNvGraphicFramePr>
            <a:graphicFrameLocks noGrp="1"/>
          </p:cNvGraphicFramePr>
          <p:nvPr>
            <p:extLst>
              <p:ext uri="{D42A27DB-BD31-4B8C-83A1-F6EECF244321}">
                <p14:modId xmlns:p14="http://schemas.microsoft.com/office/powerpoint/2010/main" val="4191676381"/>
              </p:ext>
            </p:extLst>
          </p:nvPr>
        </p:nvGraphicFramePr>
        <p:xfrm>
          <a:off x="5511732" y="2191057"/>
          <a:ext cx="3661420" cy="2849818"/>
        </p:xfrm>
        <a:graphic>
          <a:graphicData uri="http://schemas.openxmlformats.org/drawingml/2006/table">
            <a:tbl>
              <a:tblPr firstRow="1" bandRow="1">
                <a:tableStyleId>{5C22544A-7EE6-4342-B048-85BDC9FD1C3A}</a:tableStyleId>
              </a:tblPr>
              <a:tblGrid>
                <a:gridCol w="1335402">
                  <a:extLst>
                    <a:ext uri="{9D8B030D-6E8A-4147-A177-3AD203B41FA5}">
                      <a16:colId xmlns:a16="http://schemas.microsoft.com/office/drawing/2014/main" val="2575262615"/>
                    </a:ext>
                  </a:extLst>
                </a:gridCol>
                <a:gridCol w="2326018">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graphicFrame>
        <p:nvGraphicFramePr>
          <p:cNvPr id="37" name="Chart 36">
            <a:extLst>
              <a:ext uri="{FF2B5EF4-FFF2-40B4-BE49-F238E27FC236}">
                <a16:creationId xmlns:a16="http://schemas.microsoft.com/office/drawing/2014/main" id="{22C20CDB-1EFE-4674-8A7D-EFDDE62E4BBB}"/>
              </a:ext>
            </a:extLst>
          </p:cNvPr>
          <p:cNvGraphicFramePr/>
          <p:nvPr>
            <p:extLst>
              <p:ext uri="{D42A27DB-BD31-4B8C-83A1-F6EECF244321}">
                <p14:modId xmlns:p14="http://schemas.microsoft.com/office/powerpoint/2010/main" val="1562030498"/>
              </p:ext>
            </p:extLst>
          </p:nvPr>
        </p:nvGraphicFramePr>
        <p:xfrm>
          <a:off x="5068567" y="2136557"/>
          <a:ext cx="4131307" cy="3334706"/>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F359756F-CD79-422F-965C-976C27CC98DC}"/>
              </a:ext>
            </a:extLst>
          </p:cNvPr>
          <p:cNvSpPr txBox="1"/>
          <p:nvPr/>
        </p:nvSpPr>
        <p:spPr>
          <a:xfrm>
            <a:off x="5529290" y="5132958"/>
            <a:ext cx="3832971" cy="276999"/>
          </a:xfrm>
          <a:prstGeom prst="rect">
            <a:avLst/>
          </a:prstGeom>
          <a:noFill/>
        </p:spPr>
        <p:txBody>
          <a:bodyPr wrap="square" rtlCol="0">
            <a:spAutoFit/>
          </a:bodyPr>
          <a:lstStyle/>
          <a:p>
            <a:pPr algn="ctr"/>
            <a:r>
              <a:rPr lang="en-GB" sz="1200" b="1" i="1" dirty="0"/>
              <a:t>Provides a chance to connect to history or culture</a:t>
            </a:r>
          </a:p>
        </p:txBody>
      </p:sp>
      <p:sp>
        <p:nvSpPr>
          <p:cNvPr id="39" name="TextBox 38">
            <a:extLst>
              <a:ext uri="{FF2B5EF4-FFF2-40B4-BE49-F238E27FC236}">
                <a16:creationId xmlns:a16="http://schemas.microsoft.com/office/drawing/2014/main" id="{5EB04EA8-DFB4-4171-9EC4-8DDDDA449DC3}"/>
              </a:ext>
            </a:extLst>
          </p:cNvPr>
          <p:cNvSpPr txBox="1"/>
          <p:nvPr/>
        </p:nvSpPr>
        <p:spPr>
          <a:xfrm rot="16200000">
            <a:off x="4034566" y="3367511"/>
            <a:ext cx="2581098" cy="461665"/>
          </a:xfrm>
          <a:prstGeom prst="rect">
            <a:avLst/>
          </a:prstGeom>
          <a:noFill/>
        </p:spPr>
        <p:txBody>
          <a:bodyPr wrap="square" rtlCol="0">
            <a:spAutoFit/>
          </a:bodyPr>
          <a:lstStyle/>
          <a:p>
            <a:pPr algn="ctr"/>
            <a:r>
              <a:rPr lang="en-GB" sz="1200" b="1" i="1" dirty="0"/>
              <a:t>Create memories – something to remember the holiday by</a:t>
            </a:r>
          </a:p>
        </p:txBody>
      </p:sp>
      <p:sp>
        <p:nvSpPr>
          <p:cNvPr id="40" name="TextBox 39">
            <a:extLst>
              <a:ext uri="{FF2B5EF4-FFF2-40B4-BE49-F238E27FC236}">
                <a16:creationId xmlns:a16="http://schemas.microsoft.com/office/drawing/2014/main" id="{883DDFF9-3286-431C-A543-C92CF0A9DD9A}"/>
              </a:ext>
            </a:extLst>
          </p:cNvPr>
          <p:cNvSpPr txBox="1"/>
          <p:nvPr/>
        </p:nvSpPr>
        <p:spPr>
          <a:xfrm>
            <a:off x="5511732" y="1713225"/>
            <a:ext cx="4164009" cy="461665"/>
          </a:xfrm>
          <a:prstGeom prst="rect">
            <a:avLst/>
          </a:prstGeom>
          <a:noFill/>
        </p:spPr>
        <p:txBody>
          <a:bodyPr wrap="square" rtlCol="0">
            <a:spAutoFit/>
          </a:bodyPr>
          <a:lstStyle/>
          <a:p>
            <a:r>
              <a:rPr lang="en-GB" sz="1200" b="1" dirty="0"/>
              <a:t>CULTURE / HISTORY: </a:t>
            </a:r>
            <a:r>
              <a:rPr lang="en-GB" sz="1200" dirty="0"/>
              <a:t>Experiences are strong in terms of their ability to connect to history and culture and to create memories </a:t>
            </a:r>
          </a:p>
        </p:txBody>
      </p:sp>
      <p:sp>
        <p:nvSpPr>
          <p:cNvPr id="50" name="TextBox 49">
            <a:extLst>
              <a:ext uri="{FF2B5EF4-FFF2-40B4-BE49-F238E27FC236}">
                <a16:creationId xmlns:a16="http://schemas.microsoft.com/office/drawing/2014/main" id="{7E996FB3-A83C-47E3-9DC4-E875E4093453}"/>
              </a:ext>
            </a:extLst>
          </p:cNvPr>
          <p:cNvSpPr txBox="1"/>
          <p:nvPr/>
        </p:nvSpPr>
        <p:spPr>
          <a:xfrm>
            <a:off x="6943565" y="3358023"/>
            <a:ext cx="944474" cy="246221"/>
          </a:xfrm>
          <a:prstGeom prst="rect">
            <a:avLst/>
          </a:prstGeom>
          <a:noFill/>
        </p:spPr>
        <p:txBody>
          <a:bodyPr wrap="square" rtlCol="0">
            <a:spAutoFit/>
          </a:bodyPr>
          <a:lstStyle/>
          <a:p>
            <a:pPr algn="ctr"/>
            <a:r>
              <a:rPr lang="en-GB" sz="1000" dirty="0"/>
              <a:t>Shadowing</a:t>
            </a:r>
          </a:p>
        </p:txBody>
      </p:sp>
      <p:sp>
        <p:nvSpPr>
          <p:cNvPr id="51" name="TextBox 50">
            <a:extLst>
              <a:ext uri="{FF2B5EF4-FFF2-40B4-BE49-F238E27FC236}">
                <a16:creationId xmlns:a16="http://schemas.microsoft.com/office/drawing/2014/main" id="{0215099E-1394-421B-8EFE-2A020C7484D2}"/>
              </a:ext>
            </a:extLst>
          </p:cNvPr>
          <p:cNvSpPr txBox="1"/>
          <p:nvPr/>
        </p:nvSpPr>
        <p:spPr>
          <a:xfrm>
            <a:off x="7647848" y="3142943"/>
            <a:ext cx="1012743" cy="400110"/>
          </a:xfrm>
          <a:prstGeom prst="rect">
            <a:avLst/>
          </a:prstGeom>
          <a:noFill/>
        </p:spPr>
        <p:txBody>
          <a:bodyPr wrap="square" rtlCol="0">
            <a:spAutoFit/>
          </a:bodyPr>
          <a:lstStyle/>
          <a:p>
            <a:pPr algn="ctr"/>
            <a:r>
              <a:rPr lang="en-GB" sz="1000" dirty="0"/>
              <a:t>Authentic Craft Workshop</a:t>
            </a:r>
          </a:p>
        </p:txBody>
      </p:sp>
      <p:sp>
        <p:nvSpPr>
          <p:cNvPr id="52" name="TextBox 51">
            <a:extLst>
              <a:ext uri="{FF2B5EF4-FFF2-40B4-BE49-F238E27FC236}">
                <a16:creationId xmlns:a16="http://schemas.microsoft.com/office/drawing/2014/main" id="{81E3E04E-BC87-432A-80D6-B0D632A9C3A4}"/>
              </a:ext>
            </a:extLst>
          </p:cNvPr>
          <p:cNvSpPr txBox="1"/>
          <p:nvPr/>
        </p:nvSpPr>
        <p:spPr>
          <a:xfrm>
            <a:off x="6248851" y="2707575"/>
            <a:ext cx="1048221" cy="400110"/>
          </a:xfrm>
          <a:prstGeom prst="rect">
            <a:avLst/>
          </a:prstGeom>
          <a:noFill/>
        </p:spPr>
        <p:txBody>
          <a:bodyPr wrap="square" rtlCol="0">
            <a:spAutoFit/>
          </a:bodyPr>
          <a:lstStyle/>
          <a:p>
            <a:pPr algn="ctr"/>
            <a:r>
              <a:rPr lang="en-GB" sz="1000" dirty="0"/>
              <a:t>Photography Class</a:t>
            </a:r>
          </a:p>
        </p:txBody>
      </p:sp>
      <p:sp>
        <p:nvSpPr>
          <p:cNvPr id="53" name="Oval 52">
            <a:extLst>
              <a:ext uri="{FF2B5EF4-FFF2-40B4-BE49-F238E27FC236}">
                <a16:creationId xmlns:a16="http://schemas.microsoft.com/office/drawing/2014/main" id="{D2AEC428-CAD5-4A05-8739-7ACD16060AD0}"/>
              </a:ext>
            </a:extLst>
          </p:cNvPr>
          <p:cNvSpPr/>
          <p:nvPr/>
        </p:nvSpPr>
        <p:spPr>
          <a:xfrm>
            <a:off x="5339470" y="1761164"/>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28" name="Rectangle 27">
            <a:extLst>
              <a:ext uri="{FF2B5EF4-FFF2-40B4-BE49-F238E27FC236}">
                <a16:creationId xmlns:a16="http://schemas.microsoft.com/office/drawing/2014/main" id="{142911E4-64F4-4F85-AFA3-126A0B747F35}"/>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2410486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a:extLst>
              <a:ext uri="{FF2B5EF4-FFF2-40B4-BE49-F238E27FC236}">
                <a16:creationId xmlns:a16="http://schemas.microsoft.com/office/drawing/2014/main" id="{3D266B46-0085-4025-9322-C192D22F5BD7}"/>
              </a:ext>
            </a:extLst>
          </p:cNvPr>
          <p:cNvGraphicFramePr>
            <a:graphicFrameLocks noGrp="1"/>
          </p:cNvGraphicFramePr>
          <p:nvPr/>
        </p:nvGraphicFramePr>
        <p:xfrm>
          <a:off x="392134" y="1444868"/>
          <a:ext cx="9258013" cy="4760339"/>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305700">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454639">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42</a:t>
            </a:fld>
            <a:endParaRPr lang="en-GB"/>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39944" y="678738"/>
            <a:ext cx="9432280" cy="523220"/>
          </a:xfrm>
          <a:prstGeom prst="rect">
            <a:avLst/>
          </a:prstGeom>
        </p:spPr>
        <p:txBody>
          <a:bodyPr wrap="square">
            <a:spAutoFit/>
          </a:bodyPr>
          <a:lstStyle/>
          <a:p>
            <a:r>
              <a:rPr lang="en-GB" sz="1400" b="1" dirty="0">
                <a:solidFill>
                  <a:schemeClr val="accent5"/>
                </a:solidFill>
              </a:rPr>
              <a:t>Relatively high appeal to do in regional England, and opportunity to create longer experiences. Communication of individual specific products can address both these topics to provide clarity for the traveller</a:t>
            </a:r>
          </a:p>
        </p:txBody>
      </p:sp>
      <p:sp>
        <p:nvSpPr>
          <p:cNvPr id="35" name="Slide Number Placeholder 5">
            <a:extLst>
              <a:ext uri="{FF2B5EF4-FFF2-40B4-BE49-F238E27FC236}">
                <a16:creationId xmlns:a16="http://schemas.microsoft.com/office/drawing/2014/main" id="{44DB6EEC-D31D-4227-9F91-EBCE199F73B9}"/>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599AD45-9455-409C-ADD6-87164107B691}"/>
              </a:ext>
            </a:extLst>
          </p:cNvPr>
          <p:cNvSpPr txBox="1"/>
          <p:nvPr/>
        </p:nvSpPr>
        <p:spPr>
          <a:xfrm>
            <a:off x="478784" y="1457446"/>
            <a:ext cx="8772017" cy="646331"/>
          </a:xfrm>
          <a:prstGeom prst="rect">
            <a:avLst/>
          </a:prstGeom>
          <a:noFill/>
        </p:spPr>
        <p:txBody>
          <a:bodyPr wrap="square" rtlCol="0">
            <a:spAutoFit/>
          </a:bodyPr>
          <a:lstStyle/>
          <a:p>
            <a:pPr>
              <a:buClr>
                <a:schemeClr val="accent5"/>
              </a:buClr>
              <a:buSzPct val="100000"/>
            </a:pPr>
            <a:r>
              <a:rPr lang="en-GB" sz="1200" b="1" dirty="0"/>
              <a:t>PREFERRED LOCATION FOR DOING EXPERIENCE: </a:t>
            </a:r>
            <a:r>
              <a:rPr lang="en-GB" sz="1200" dirty="0"/>
              <a:t>There is relatively high interest in doing the experience outside of Capital Cities – good news for the regional England.</a:t>
            </a:r>
          </a:p>
          <a:p>
            <a:endParaRPr lang="en-GB" sz="1200" b="1" dirty="0"/>
          </a:p>
        </p:txBody>
      </p:sp>
      <p:graphicFrame>
        <p:nvGraphicFramePr>
          <p:cNvPr id="38" name="Chart 37">
            <a:extLst>
              <a:ext uri="{FF2B5EF4-FFF2-40B4-BE49-F238E27FC236}">
                <a16:creationId xmlns:a16="http://schemas.microsoft.com/office/drawing/2014/main" id="{39258547-67D6-46B9-AF79-AC01CB07CA8F}"/>
              </a:ext>
            </a:extLst>
          </p:cNvPr>
          <p:cNvGraphicFramePr/>
          <p:nvPr>
            <p:extLst>
              <p:ext uri="{D42A27DB-BD31-4B8C-83A1-F6EECF244321}">
                <p14:modId xmlns:p14="http://schemas.microsoft.com/office/powerpoint/2010/main" val="196561743"/>
              </p:ext>
            </p:extLst>
          </p:nvPr>
        </p:nvGraphicFramePr>
        <p:xfrm>
          <a:off x="741849" y="1961813"/>
          <a:ext cx="8772017" cy="17207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0" name="Chart 49">
            <a:extLst>
              <a:ext uri="{FF2B5EF4-FFF2-40B4-BE49-F238E27FC236}">
                <a16:creationId xmlns:a16="http://schemas.microsoft.com/office/drawing/2014/main" id="{CFF4F6D4-F11E-436F-8566-7BCC6F7C5DEC}"/>
              </a:ext>
            </a:extLst>
          </p:cNvPr>
          <p:cNvGraphicFramePr/>
          <p:nvPr>
            <p:extLst>
              <p:ext uri="{D42A27DB-BD31-4B8C-83A1-F6EECF244321}">
                <p14:modId xmlns:p14="http://schemas.microsoft.com/office/powerpoint/2010/main" val="2255000126"/>
              </p:ext>
            </p:extLst>
          </p:nvPr>
        </p:nvGraphicFramePr>
        <p:xfrm>
          <a:off x="5378288" y="3913365"/>
          <a:ext cx="3044023" cy="2800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a:extLst>
              <a:ext uri="{FF2B5EF4-FFF2-40B4-BE49-F238E27FC236}">
                <a16:creationId xmlns:a16="http://schemas.microsoft.com/office/drawing/2014/main" id="{34ADE325-A329-4DDA-B13D-EF855816DDE3}"/>
              </a:ext>
            </a:extLst>
          </p:cNvPr>
          <p:cNvGraphicFramePr/>
          <p:nvPr>
            <p:extLst>
              <p:ext uri="{D42A27DB-BD31-4B8C-83A1-F6EECF244321}">
                <p14:modId xmlns:p14="http://schemas.microsoft.com/office/powerpoint/2010/main" val="4234039420"/>
              </p:ext>
            </p:extLst>
          </p:nvPr>
        </p:nvGraphicFramePr>
        <p:xfrm>
          <a:off x="3231418" y="3841330"/>
          <a:ext cx="3044023" cy="2800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Chart 52">
            <a:extLst>
              <a:ext uri="{FF2B5EF4-FFF2-40B4-BE49-F238E27FC236}">
                <a16:creationId xmlns:a16="http://schemas.microsoft.com/office/drawing/2014/main" id="{97927795-1097-4A7C-9CC7-F95637CD83B1}"/>
              </a:ext>
            </a:extLst>
          </p:cNvPr>
          <p:cNvGraphicFramePr/>
          <p:nvPr>
            <p:extLst>
              <p:ext uri="{D42A27DB-BD31-4B8C-83A1-F6EECF244321}">
                <p14:modId xmlns:p14="http://schemas.microsoft.com/office/powerpoint/2010/main" val="2801409064"/>
              </p:ext>
            </p:extLst>
          </p:nvPr>
        </p:nvGraphicFramePr>
        <p:xfrm>
          <a:off x="954012" y="3805287"/>
          <a:ext cx="3044023" cy="2800928"/>
        </p:xfrm>
        <a:graphic>
          <a:graphicData uri="http://schemas.openxmlformats.org/drawingml/2006/chart">
            <c:chart xmlns:c="http://schemas.openxmlformats.org/drawingml/2006/chart" xmlns:r="http://schemas.openxmlformats.org/officeDocument/2006/relationships" r:id="rId5"/>
          </a:graphicData>
        </a:graphic>
      </p:graphicFrame>
      <p:sp>
        <p:nvSpPr>
          <p:cNvPr id="56" name="TextBox 55">
            <a:extLst>
              <a:ext uri="{FF2B5EF4-FFF2-40B4-BE49-F238E27FC236}">
                <a16:creationId xmlns:a16="http://schemas.microsoft.com/office/drawing/2014/main" id="{06C676EB-DD83-4CED-AACB-31CAF3F9B26E}"/>
              </a:ext>
            </a:extLst>
          </p:cNvPr>
          <p:cNvSpPr txBox="1"/>
          <p:nvPr/>
        </p:nvSpPr>
        <p:spPr>
          <a:xfrm>
            <a:off x="516474" y="3805287"/>
            <a:ext cx="9055750" cy="276999"/>
          </a:xfrm>
          <a:prstGeom prst="rect">
            <a:avLst/>
          </a:prstGeom>
          <a:noFill/>
        </p:spPr>
        <p:txBody>
          <a:bodyPr wrap="square" rtlCol="0">
            <a:spAutoFit/>
          </a:bodyPr>
          <a:lstStyle/>
          <a:p>
            <a:r>
              <a:rPr lang="en-GB" sz="1200" b="1" dirty="0"/>
              <a:t>EXPECTED EXPERIENCE LENGTH: </a:t>
            </a:r>
            <a:r>
              <a:rPr lang="en-GB" sz="1200" dirty="0"/>
              <a:t>Photography and Shadowing are seen as longer length experiences, that can last up to 2 days or more </a:t>
            </a:r>
          </a:p>
        </p:txBody>
      </p:sp>
      <p:sp>
        <p:nvSpPr>
          <p:cNvPr id="61" name="Rectangle 60">
            <a:extLst>
              <a:ext uri="{FF2B5EF4-FFF2-40B4-BE49-F238E27FC236}">
                <a16:creationId xmlns:a16="http://schemas.microsoft.com/office/drawing/2014/main" id="{DF7873BD-A09E-4798-AAE0-53C0D429DCF7}"/>
              </a:ext>
            </a:extLst>
          </p:cNvPr>
          <p:cNvSpPr/>
          <p:nvPr/>
        </p:nvSpPr>
        <p:spPr>
          <a:xfrm>
            <a:off x="443691" y="5962751"/>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sp>
        <p:nvSpPr>
          <p:cNvPr id="28" name="TextBox 27">
            <a:extLst>
              <a:ext uri="{FF2B5EF4-FFF2-40B4-BE49-F238E27FC236}">
                <a16:creationId xmlns:a16="http://schemas.microsoft.com/office/drawing/2014/main" id="{0D67EE9B-2CED-4047-B152-23FFB7E7951D}"/>
              </a:ext>
            </a:extLst>
          </p:cNvPr>
          <p:cNvSpPr txBox="1"/>
          <p:nvPr/>
        </p:nvSpPr>
        <p:spPr>
          <a:xfrm>
            <a:off x="1438733" y="3251645"/>
            <a:ext cx="1202224" cy="430887"/>
          </a:xfrm>
          <a:prstGeom prst="rect">
            <a:avLst/>
          </a:prstGeom>
          <a:noFill/>
        </p:spPr>
        <p:txBody>
          <a:bodyPr wrap="square" rtlCol="0">
            <a:spAutoFit/>
          </a:bodyPr>
          <a:lstStyle/>
          <a:p>
            <a:pPr algn="ctr"/>
            <a:r>
              <a:rPr lang="en-GB" sz="1100" dirty="0"/>
              <a:t>Photography Class</a:t>
            </a:r>
          </a:p>
        </p:txBody>
      </p:sp>
      <p:sp>
        <p:nvSpPr>
          <p:cNvPr id="29" name="TextBox 28">
            <a:extLst>
              <a:ext uri="{FF2B5EF4-FFF2-40B4-BE49-F238E27FC236}">
                <a16:creationId xmlns:a16="http://schemas.microsoft.com/office/drawing/2014/main" id="{432D3F10-AB5C-4C39-A5F4-1CDA7E0D70E8}"/>
              </a:ext>
            </a:extLst>
          </p:cNvPr>
          <p:cNvSpPr txBox="1"/>
          <p:nvPr/>
        </p:nvSpPr>
        <p:spPr>
          <a:xfrm>
            <a:off x="3754519" y="3296462"/>
            <a:ext cx="1083234" cy="261610"/>
          </a:xfrm>
          <a:prstGeom prst="rect">
            <a:avLst/>
          </a:prstGeom>
          <a:noFill/>
        </p:spPr>
        <p:txBody>
          <a:bodyPr wrap="square" rtlCol="0">
            <a:spAutoFit/>
          </a:bodyPr>
          <a:lstStyle/>
          <a:p>
            <a:pPr algn="ctr"/>
            <a:r>
              <a:rPr lang="en-GB" sz="1100" dirty="0"/>
              <a:t>Shadowing</a:t>
            </a:r>
          </a:p>
        </p:txBody>
      </p:sp>
      <p:sp>
        <p:nvSpPr>
          <p:cNvPr id="31" name="TextBox 30">
            <a:extLst>
              <a:ext uri="{FF2B5EF4-FFF2-40B4-BE49-F238E27FC236}">
                <a16:creationId xmlns:a16="http://schemas.microsoft.com/office/drawing/2014/main" id="{3E2A0939-327B-4D19-992D-6434E020026B}"/>
              </a:ext>
            </a:extLst>
          </p:cNvPr>
          <p:cNvSpPr txBox="1"/>
          <p:nvPr/>
        </p:nvSpPr>
        <p:spPr>
          <a:xfrm>
            <a:off x="5862654" y="3251645"/>
            <a:ext cx="1161533" cy="430887"/>
          </a:xfrm>
          <a:prstGeom prst="rect">
            <a:avLst/>
          </a:prstGeom>
          <a:noFill/>
        </p:spPr>
        <p:txBody>
          <a:bodyPr wrap="square" rtlCol="0">
            <a:spAutoFit/>
          </a:bodyPr>
          <a:lstStyle/>
          <a:p>
            <a:pPr algn="ctr"/>
            <a:r>
              <a:rPr lang="en-GB" sz="1100" dirty="0"/>
              <a:t>Authentic Craft Workshop</a:t>
            </a:r>
          </a:p>
        </p:txBody>
      </p:sp>
      <p:sp>
        <p:nvSpPr>
          <p:cNvPr id="32" name="TextBox 31">
            <a:extLst>
              <a:ext uri="{FF2B5EF4-FFF2-40B4-BE49-F238E27FC236}">
                <a16:creationId xmlns:a16="http://schemas.microsoft.com/office/drawing/2014/main" id="{392717C0-8741-44DB-94D8-538DD0E20C05}"/>
              </a:ext>
            </a:extLst>
          </p:cNvPr>
          <p:cNvSpPr txBox="1"/>
          <p:nvPr/>
        </p:nvSpPr>
        <p:spPr>
          <a:xfrm>
            <a:off x="1379182" y="4076862"/>
            <a:ext cx="1202224" cy="430887"/>
          </a:xfrm>
          <a:prstGeom prst="rect">
            <a:avLst/>
          </a:prstGeom>
          <a:noFill/>
        </p:spPr>
        <p:txBody>
          <a:bodyPr wrap="square" rtlCol="0">
            <a:spAutoFit/>
          </a:bodyPr>
          <a:lstStyle/>
          <a:p>
            <a:pPr algn="ctr"/>
            <a:r>
              <a:rPr lang="en-GB" sz="1100" dirty="0"/>
              <a:t>Photography Class</a:t>
            </a:r>
          </a:p>
        </p:txBody>
      </p:sp>
      <p:sp>
        <p:nvSpPr>
          <p:cNvPr id="33" name="TextBox 32">
            <a:extLst>
              <a:ext uri="{FF2B5EF4-FFF2-40B4-BE49-F238E27FC236}">
                <a16:creationId xmlns:a16="http://schemas.microsoft.com/office/drawing/2014/main" id="{A7D5F8AA-8009-42CA-96CB-1A88CB29B8F6}"/>
              </a:ext>
            </a:extLst>
          </p:cNvPr>
          <p:cNvSpPr txBox="1"/>
          <p:nvPr/>
        </p:nvSpPr>
        <p:spPr>
          <a:xfrm>
            <a:off x="3694968" y="4121679"/>
            <a:ext cx="1083234" cy="261610"/>
          </a:xfrm>
          <a:prstGeom prst="rect">
            <a:avLst/>
          </a:prstGeom>
          <a:noFill/>
        </p:spPr>
        <p:txBody>
          <a:bodyPr wrap="square" rtlCol="0">
            <a:spAutoFit/>
          </a:bodyPr>
          <a:lstStyle/>
          <a:p>
            <a:pPr algn="ctr"/>
            <a:r>
              <a:rPr lang="en-GB" sz="1100" dirty="0"/>
              <a:t>Shadowing</a:t>
            </a:r>
          </a:p>
        </p:txBody>
      </p:sp>
      <p:sp>
        <p:nvSpPr>
          <p:cNvPr id="34" name="TextBox 33">
            <a:extLst>
              <a:ext uri="{FF2B5EF4-FFF2-40B4-BE49-F238E27FC236}">
                <a16:creationId xmlns:a16="http://schemas.microsoft.com/office/drawing/2014/main" id="{AA92348D-23AF-476F-BCE5-1DACE3A56146}"/>
              </a:ext>
            </a:extLst>
          </p:cNvPr>
          <p:cNvSpPr txBox="1"/>
          <p:nvPr/>
        </p:nvSpPr>
        <p:spPr>
          <a:xfrm>
            <a:off x="5803103" y="4076862"/>
            <a:ext cx="1161533" cy="430887"/>
          </a:xfrm>
          <a:prstGeom prst="rect">
            <a:avLst/>
          </a:prstGeom>
          <a:noFill/>
        </p:spPr>
        <p:txBody>
          <a:bodyPr wrap="square" rtlCol="0">
            <a:spAutoFit/>
          </a:bodyPr>
          <a:lstStyle/>
          <a:p>
            <a:pPr algn="ctr"/>
            <a:r>
              <a:rPr lang="en-GB" sz="1100" dirty="0"/>
              <a:t>Authentic Craft Workshop</a:t>
            </a:r>
          </a:p>
        </p:txBody>
      </p:sp>
      <p:sp>
        <p:nvSpPr>
          <p:cNvPr id="37" name="Title 1">
            <a:extLst>
              <a:ext uri="{FF2B5EF4-FFF2-40B4-BE49-F238E27FC236}">
                <a16:creationId xmlns:a16="http://schemas.microsoft.com/office/drawing/2014/main" id="{FEB044BA-C918-4FF9-8D36-AF27CFA65702}"/>
              </a:ext>
            </a:extLst>
          </p:cNvPr>
          <p:cNvSpPr>
            <a:spLocks noGrp="1"/>
          </p:cNvSpPr>
          <p:nvPr>
            <p:ph type="title"/>
          </p:nvPr>
        </p:nvSpPr>
        <p:spPr>
          <a:xfrm>
            <a:off x="83615" y="-41534"/>
            <a:ext cx="9298510" cy="904000"/>
          </a:xfrm>
        </p:spPr>
        <p:txBody>
          <a:bodyPr>
            <a:normAutofit/>
          </a:bodyPr>
          <a:lstStyle/>
          <a:p>
            <a:r>
              <a:rPr lang="en-GB" dirty="0"/>
              <a:t>Skills Based Learning Experiences: logistics </a:t>
            </a:r>
          </a:p>
        </p:txBody>
      </p:sp>
      <p:sp>
        <p:nvSpPr>
          <p:cNvPr id="49" name="Rectangle 48">
            <a:extLst>
              <a:ext uri="{FF2B5EF4-FFF2-40B4-BE49-F238E27FC236}">
                <a16:creationId xmlns:a16="http://schemas.microsoft.com/office/drawing/2014/main" id="{07E843FC-4E34-48E4-80A9-A136DA275EF6}"/>
              </a:ext>
            </a:extLst>
          </p:cNvPr>
          <p:cNvSpPr/>
          <p:nvPr/>
        </p:nvSpPr>
        <p:spPr>
          <a:xfrm>
            <a:off x="1583975" y="4792396"/>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6" name="Rectangle 25">
            <a:extLst>
              <a:ext uri="{FF2B5EF4-FFF2-40B4-BE49-F238E27FC236}">
                <a16:creationId xmlns:a16="http://schemas.microsoft.com/office/drawing/2014/main" id="{96B85406-5D10-43B8-A82F-8C9262EE3DF3}"/>
              </a:ext>
            </a:extLst>
          </p:cNvPr>
          <p:cNvSpPr/>
          <p:nvPr/>
        </p:nvSpPr>
        <p:spPr>
          <a:xfrm>
            <a:off x="3868816" y="4756164"/>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7" name="Rectangle 26">
            <a:extLst>
              <a:ext uri="{FF2B5EF4-FFF2-40B4-BE49-F238E27FC236}">
                <a16:creationId xmlns:a16="http://schemas.microsoft.com/office/drawing/2014/main" id="{DB8C99AF-690E-48E6-B3A6-6E65D42A2122}"/>
              </a:ext>
            </a:extLst>
          </p:cNvPr>
          <p:cNvSpPr/>
          <p:nvPr/>
        </p:nvSpPr>
        <p:spPr>
          <a:xfrm>
            <a:off x="4096363" y="5575878"/>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39" name="Rectangle 38">
            <a:extLst>
              <a:ext uri="{FF2B5EF4-FFF2-40B4-BE49-F238E27FC236}">
                <a16:creationId xmlns:a16="http://schemas.microsoft.com/office/drawing/2014/main" id="{DD1CC3A5-6A20-4910-B303-E968E541B4C7}"/>
              </a:ext>
            </a:extLst>
          </p:cNvPr>
          <p:cNvSpPr/>
          <p:nvPr/>
        </p:nvSpPr>
        <p:spPr>
          <a:xfrm>
            <a:off x="6440163" y="5475545"/>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0" name="Rectangle 39">
            <a:extLst>
              <a:ext uri="{FF2B5EF4-FFF2-40B4-BE49-F238E27FC236}">
                <a16:creationId xmlns:a16="http://schemas.microsoft.com/office/drawing/2014/main" id="{0BE5651B-EF73-4D5F-BB7B-09788D0E9B18}"/>
              </a:ext>
            </a:extLst>
          </p:cNvPr>
          <p:cNvSpPr/>
          <p:nvPr/>
        </p:nvSpPr>
        <p:spPr>
          <a:xfrm>
            <a:off x="2860325" y="2338996"/>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1" name="Rectangle 40">
            <a:extLst>
              <a:ext uri="{FF2B5EF4-FFF2-40B4-BE49-F238E27FC236}">
                <a16:creationId xmlns:a16="http://schemas.microsoft.com/office/drawing/2014/main" id="{051A358D-ABFD-4B7A-BF8F-73877F0D2BD2}"/>
              </a:ext>
            </a:extLst>
          </p:cNvPr>
          <p:cNvSpPr/>
          <p:nvPr/>
        </p:nvSpPr>
        <p:spPr>
          <a:xfrm>
            <a:off x="791063" y="2434383"/>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3" name="Rectangle 42">
            <a:extLst>
              <a:ext uri="{FF2B5EF4-FFF2-40B4-BE49-F238E27FC236}">
                <a16:creationId xmlns:a16="http://schemas.microsoft.com/office/drawing/2014/main" id="{F5C6839A-3483-495A-9CF2-8CD2C9E2DB13}"/>
              </a:ext>
            </a:extLst>
          </p:cNvPr>
          <p:cNvSpPr/>
          <p:nvPr/>
        </p:nvSpPr>
        <p:spPr>
          <a:xfrm>
            <a:off x="4685410" y="2338995"/>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4" name="Rectangle 43">
            <a:extLst>
              <a:ext uri="{FF2B5EF4-FFF2-40B4-BE49-F238E27FC236}">
                <a16:creationId xmlns:a16="http://schemas.microsoft.com/office/drawing/2014/main" id="{D6A84FCA-A6F4-40F3-BC80-7AEDD544263B}"/>
              </a:ext>
            </a:extLst>
          </p:cNvPr>
          <p:cNvSpPr/>
          <p:nvPr/>
        </p:nvSpPr>
        <p:spPr>
          <a:xfrm>
            <a:off x="6091641" y="2507484"/>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5" name="Rectangle 44">
            <a:extLst>
              <a:ext uri="{FF2B5EF4-FFF2-40B4-BE49-F238E27FC236}">
                <a16:creationId xmlns:a16="http://schemas.microsoft.com/office/drawing/2014/main" id="{89817D3F-2884-4600-B17D-88F888345358}"/>
              </a:ext>
            </a:extLst>
          </p:cNvPr>
          <p:cNvSpPr/>
          <p:nvPr/>
        </p:nvSpPr>
        <p:spPr>
          <a:xfrm>
            <a:off x="6927155" y="2431489"/>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grpSp>
        <p:nvGrpSpPr>
          <p:cNvPr id="36" name="Group 35">
            <a:extLst>
              <a:ext uri="{FF2B5EF4-FFF2-40B4-BE49-F238E27FC236}">
                <a16:creationId xmlns:a16="http://schemas.microsoft.com/office/drawing/2014/main" id="{66E54048-F2B5-4461-85AC-BEB56A1D642B}"/>
              </a:ext>
            </a:extLst>
          </p:cNvPr>
          <p:cNvGrpSpPr/>
          <p:nvPr/>
        </p:nvGrpSpPr>
        <p:grpSpPr>
          <a:xfrm>
            <a:off x="1107837" y="6147150"/>
            <a:ext cx="6895568" cy="351322"/>
            <a:chOff x="1107837" y="6016519"/>
            <a:chExt cx="6895568" cy="351322"/>
          </a:xfrm>
        </p:grpSpPr>
        <p:sp>
          <p:nvSpPr>
            <p:cNvPr id="46" name="Rectangle 45">
              <a:extLst>
                <a:ext uri="{FF2B5EF4-FFF2-40B4-BE49-F238E27FC236}">
                  <a16:creationId xmlns:a16="http://schemas.microsoft.com/office/drawing/2014/main" id="{0326E576-787A-4936-9AD7-E427282F92A2}"/>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47" name="Rectangle 46">
              <a:extLst>
                <a:ext uri="{FF2B5EF4-FFF2-40B4-BE49-F238E27FC236}">
                  <a16:creationId xmlns:a16="http://schemas.microsoft.com/office/drawing/2014/main" id="{3C91B9B2-8B64-43B3-B1DD-9539035CC2CD}"/>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48" name="Rectangle 47">
              <a:extLst>
                <a:ext uri="{FF2B5EF4-FFF2-40B4-BE49-F238E27FC236}">
                  <a16:creationId xmlns:a16="http://schemas.microsoft.com/office/drawing/2014/main" id="{03D9AF40-ED2F-4ED6-A9CF-965F6D007105}"/>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52" name="Rectangle 51">
              <a:extLst>
                <a:ext uri="{FF2B5EF4-FFF2-40B4-BE49-F238E27FC236}">
                  <a16:creationId xmlns:a16="http://schemas.microsoft.com/office/drawing/2014/main" id="{6D948FB5-4ED2-4396-8575-5DC7D6EE5E59}"/>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
        <p:nvSpPr>
          <p:cNvPr id="57" name="Rectangle 56">
            <a:extLst>
              <a:ext uri="{FF2B5EF4-FFF2-40B4-BE49-F238E27FC236}">
                <a16:creationId xmlns:a16="http://schemas.microsoft.com/office/drawing/2014/main" id="{099E66D1-828E-4FA5-8EFB-F4D950B3E493}"/>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713744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237C7E-1D89-43F6-A03E-114F37098EF6}"/>
              </a:ext>
            </a:extLst>
          </p:cNvPr>
          <p:cNvSpPr/>
          <p:nvPr/>
        </p:nvSpPr>
        <p:spPr>
          <a:xfrm>
            <a:off x="0" y="1049115"/>
            <a:ext cx="9822385" cy="538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43</a:t>
            </a:fld>
            <a:endParaRPr lang="en-GB"/>
          </a:p>
        </p:txBody>
      </p:sp>
      <p:sp>
        <p:nvSpPr>
          <p:cNvPr id="18" name="TextBox 17">
            <a:extLst>
              <a:ext uri="{FF2B5EF4-FFF2-40B4-BE49-F238E27FC236}">
                <a16:creationId xmlns:a16="http://schemas.microsoft.com/office/drawing/2014/main" id="{2520BC48-5445-417A-BF54-2451D89EAB6F}"/>
              </a:ext>
            </a:extLst>
          </p:cNvPr>
          <p:cNvSpPr txBox="1"/>
          <p:nvPr/>
        </p:nvSpPr>
        <p:spPr>
          <a:xfrm>
            <a:off x="6575091" y="2382076"/>
            <a:ext cx="3013459" cy="3046988"/>
          </a:xfrm>
          <a:prstGeom prst="rect">
            <a:avLst/>
          </a:prstGeom>
          <a:noFill/>
        </p:spPr>
        <p:txBody>
          <a:bodyPr wrap="square" rtlCol="0">
            <a:spAutoFit/>
          </a:bodyPr>
          <a:lstStyle/>
          <a:p>
            <a:pPr>
              <a:buClr>
                <a:schemeClr val="accent5"/>
              </a:buClr>
              <a:buSzPct val="100000"/>
            </a:pPr>
            <a:endParaRPr lang="en-GB" sz="1200" b="1" dirty="0"/>
          </a:p>
          <a:p>
            <a:pPr marL="171450" indent="-171450">
              <a:buClr>
                <a:schemeClr val="accent5"/>
              </a:buClr>
              <a:buSzPct val="100000"/>
              <a:buFont typeface="Arial" panose="020B0604020202020204" pitchFamily="34" charset="0"/>
              <a:buChar char="•"/>
            </a:pPr>
            <a:r>
              <a:rPr lang="en-GB" sz="1200" dirty="0"/>
              <a:t>No clear link yet that these experiences are </a:t>
            </a:r>
            <a:r>
              <a:rPr lang="en-GB" sz="1200" b="1" dirty="0"/>
              <a:t>authentic and unique </a:t>
            </a:r>
            <a:r>
              <a:rPr lang="en-GB" sz="1200" dirty="0"/>
              <a:t>to England, particularly Photography – a fuller explanation might combat this</a:t>
            </a:r>
          </a:p>
          <a:p>
            <a:pPr marL="171450" indent="-171450">
              <a:buClr>
                <a:schemeClr val="accent5"/>
              </a:buClr>
              <a:buSzPct val="100000"/>
              <a:buFont typeface="Arial" panose="020B0604020202020204" pitchFamily="34" charset="0"/>
              <a:buChar char="•"/>
            </a:pPr>
            <a:endParaRPr lang="en-GB" sz="1200" dirty="0"/>
          </a:p>
          <a:p>
            <a:pPr marL="171450" indent="-171450">
              <a:buClr>
                <a:schemeClr val="accent5"/>
              </a:buClr>
              <a:buSzPct val="100000"/>
              <a:buFont typeface="Arial" panose="020B0604020202020204" pitchFamily="34" charset="0"/>
              <a:buChar char="•"/>
            </a:pPr>
            <a:r>
              <a:rPr lang="en-GB" sz="1200" b="1" dirty="0"/>
              <a:t>Weather and the cost are prohibitive factors</a:t>
            </a:r>
            <a:r>
              <a:rPr lang="en-GB" sz="1200" dirty="0"/>
              <a:t>, particularly for Photography and Shadowing – cost is linked to the expectation that these experiences will last longer than one day</a:t>
            </a:r>
          </a:p>
          <a:p>
            <a:pPr marL="171450" indent="-171450">
              <a:buClr>
                <a:schemeClr val="accent5"/>
              </a:buClr>
              <a:buSzPct val="100000"/>
              <a:buFont typeface="Arial" panose="020B0604020202020204" pitchFamily="34" charset="0"/>
              <a:buChar char="•"/>
            </a:pPr>
            <a:endParaRPr lang="en-GB" sz="1200" dirty="0"/>
          </a:p>
          <a:p>
            <a:pPr marL="171450" indent="-171450">
              <a:buClr>
                <a:schemeClr val="accent5"/>
              </a:buClr>
              <a:buSzPct val="100000"/>
              <a:buFont typeface="Arial" panose="020B0604020202020204" pitchFamily="34" charset="0"/>
              <a:buChar char="•"/>
            </a:pPr>
            <a:endParaRPr lang="en-GB" sz="1200" dirty="0"/>
          </a:p>
          <a:p>
            <a:pPr marL="228600" indent="-228600">
              <a:buClr>
                <a:schemeClr val="accent5"/>
              </a:buClr>
              <a:buSzPct val="100000"/>
              <a:buFont typeface="Calibri" panose="020F0502020204030204" pitchFamily="34" charset="0"/>
              <a:buChar char="②"/>
            </a:pPr>
            <a:endParaRPr lang="en-GB" sz="1200" dirty="0"/>
          </a:p>
          <a:p>
            <a:pPr marL="228600" indent="-228600">
              <a:buClr>
                <a:schemeClr val="accent5"/>
              </a:buClr>
              <a:buSzPct val="100000"/>
              <a:buFont typeface="Calibri" panose="020F0502020204030204" pitchFamily="34" charset="0"/>
              <a:buChar char="②"/>
            </a:pPr>
            <a:endParaRPr lang="en-GB" sz="1200" dirty="0"/>
          </a:p>
          <a:p>
            <a:endParaRPr lang="en-GB" sz="1200" dirty="0"/>
          </a:p>
        </p:txBody>
      </p:sp>
      <p:sp>
        <p:nvSpPr>
          <p:cNvPr id="24" name="Rectangle 23">
            <a:extLst>
              <a:ext uri="{FF2B5EF4-FFF2-40B4-BE49-F238E27FC236}">
                <a16:creationId xmlns:a16="http://schemas.microsoft.com/office/drawing/2014/main" id="{69B78A40-C5E5-4F75-A000-D1A2D5F4EA9F}"/>
              </a:ext>
            </a:extLst>
          </p:cNvPr>
          <p:cNvSpPr/>
          <p:nvPr/>
        </p:nvSpPr>
        <p:spPr>
          <a:xfrm>
            <a:off x="0" y="4996469"/>
            <a:ext cx="9822385" cy="738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4EEE7BA-F684-42A7-AF0A-B7488F1449B8}"/>
              </a:ext>
            </a:extLst>
          </p:cNvPr>
          <p:cNvSpPr/>
          <p:nvPr/>
        </p:nvSpPr>
        <p:spPr>
          <a:xfrm>
            <a:off x="160145" y="5079786"/>
            <a:ext cx="9428405" cy="738664"/>
          </a:xfrm>
          <a:prstGeom prst="rect">
            <a:avLst/>
          </a:prstGeom>
        </p:spPr>
        <p:txBody>
          <a:bodyPr wrap="square">
            <a:spAutoFit/>
          </a:bodyPr>
          <a:lstStyle/>
          <a:p>
            <a:r>
              <a:rPr lang="en-GB" sz="1400" b="1" dirty="0">
                <a:solidFill>
                  <a:schemeClr val="accent5"/>
                </a:solidFill>
              </a:rPr>
              <a:t>Maximising the opportunity: Promoting a specific individual skill based learning experience should address many of the challenges and amplify the connection to England </a:t>
            </a:r>
          </a:p>
          <a:p>
            <a:r>
              <a:rPr lang="en-GB" sz="1400" b="1" dirty="0">
                <a:solidFill>
                  <a:schemeClr val="accent5"/>
                </a:solidFill>
              </a:rPr>
              <a:t> </a:t>
            </a:r>
          </a:p>
        </p:txBody>
      </p:sp>
      <p:sp>
        <p:nvSpPr>
          <p:cNvPr id="14" name="Slide Number Placeholder 5">
            <a:extLst>
              <a:ext uri="{FF2B5EF4-FFF2-40B4-BE49-F238E27FC236}">
                <a16:creationId xmlns:a16="http://schemas.microsoft.com/office/drawing/2014/main" id="{19C2F00B-1F1F-4163-BBA2-38D76F943ACB}"/>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2EE1AA15-DF5F-4788-9CEC-57A538A1AE9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34538" y="1922613"/>
            <a:ext cx="597037" cy="597037"/>
          </a:xfrm>
          <a:prstGeom prst="rect">
            <a:avLst/>
          </a:prstGeom>
        </p:spPr>
      </p:pic>
      <p:sp>
        <p:nvSpPr>
          <p:cNvPr id="7" name="Rectangle 6">
            <a:extLst>
              <a:ext uri="{FF2B5EF4-FFF2-40B4-BE49-F238E27FC236}">
                <a16:creationId xmlns:a16="http://schemas.microsoft.com/office/drawing/2014/main" id="{D4345608-0588-4936-9166-89F35E273767}"/>
              </a:ext>
            </a:extLst>
          </p:cNvPr>
          <p:cNvSpPr/>
          <p:nvPr/>
        </p:nvSpPr>
        <p:spPr>
          <a:xfrm>
            <a:off x="160145" y="2573249"/>
            <a:ext cx="3092057" cy="1569660"/>
          </a:xfrm>
          <a:prstGeom prst="rect">
            <a:avLst/>
          </a:prstGeom>
        </p:spPr>
        <p:txBody>
          <a:bodyPr wrap="square">
            <a:spAutoFit/>
          </a:bodyPr>
          <a:lstStyle/>
          <a:p>
            <a:pPr marL="182563" indent="-182563">
              <a:buClr>
                <a:schemeClr val="accent5"/>
              </a:buClr>
              <a:buSzPct val="100000"/>
              <a:buFont typeface="Arial" panose="020B0604020202020204" pitchFamily="34" charset="0"/>
              <a:buChar char="•"/>
            </a:pPr>
            <a:r>
              <a:rPr lang="en-GB" sz="1200" b="1" dirty="0"/>
              <a:t>Medium ranking </a:t>
            </a:r>
            <a:r>
              <a:rPr lang="en-GB" sz="1200" dirty="0"/>
              <a:t>in terms of experiences visitors want to partake in while on holiday to England.</a:t>
            </a:r>
          </a:p>
          <a:p>
            <a:pPr marL="171450" indent="-171450">
              <a:buClr>
                <a:schemeClr val="accent5"/>
              </a:buClr>
              <a:buSzPct val="100000"/>
              <a:buFont typeface="Arial" panose="020B0604020202020204" pitchFamily="34" charset="0"/>
              <a:buChar char="•"/>
            </a:pPr>
            <a:endParaRPr lang="en-GB" sz="1200" dirty="0"/>
          </a:p>
          <a:p>
            <a:pPr marL="182563" indent="-182563">
              <a:buClr>
                <a:schemeClr val="accent5"/>
              </a:buClr>
              <a:buSzPct val="100000"/>
              <a:buFont typeface="Arial" panose="020B0604020202020204" pitchFamily="34" charset="0"/>
              <a:buChar char="•"/>
            </a:pPr>
            <a:r>
              <a:rPr lang="en-GB" sz="1200" b="1" dirty="0"/>
              <a:t>Potential for growth in England </a:t>
            </a:r>
            <a:r>
              <a:rPr lang="en-GB" sz="1200" dirty="0"/>
              <a:t>as there is no clear host destination for these experiences. </a:t>
            </a:r>
            <a:endParaRPr lang="en-GB" sz="1200" b="1" dirty="0"/>
          </a:p>
          <a:p>
            <a:pPr marL="228600" indent="-228600">
              <a:buClr>
                <a:schemeClr val="accent5"/>
              </a:buClr>
              <a:buSzPct val="100000"/>
              <a:buFont typeface="Calibri" panose="020F0502020204030204" pitchFamily="34" charset="0"/>
              <a:buChar char="②"/>
            </a:pPr>
            <a:endParaRPr lang="en-GB" sz="1200" dirty="0"/>
          </a:p>
        </p:txBody>
      </p:sp>
      <p:pic>
        <p:nvPicPr>
          <p:cNvPr id="19" name="Graphic 18">
            <a:extLst>
              <a:ext uri="{FF2B5EF4-FFF2-40B4-BE49-F238E27FC236}">
                <a16:creationId xmlns:a16="http://schemas.microsoft.com/office/drawing/2014/main" id="{1428D570-DEA7-4C24-B5A0-4A51ACD47D1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512016" y="2056807"/>
            <a:ext cx="495898" cy="495898"/>
          </a:xfrm>
          <a:prstGeom prst="rect">
            <a:avLst/>
          </a:prstGeom>
        </p:spPr>
      </p:pic>
      <p:sp>
        <p:nvSpPr>
          <p:cNvPr id="11" name="Rectangle 10">
            <a:extLst>
              <a:ext uri="{FF2B5EF4-FFF2-40B4-BE49-F238E27FC236}">
                <a16:creationId xmlns:a16="http://schemas.microsoft.com/office/drawing/2014/main" id="{ADA94D87-3B48-4D09-9117-D9F167C550AC}"/>
              </a:ext>
            </a:extLst>
          </p:cNvPr>
          <p:cNvSpPr/>
          <p:nvPr/>
        </p:nvSpPr>
        <p:spPr>
          <a:xfrm>
            <a:off x="3339781" y="2613850"/>
            <a:ext cx="3092057" cy="2308324"/>
          </a:xfrm>
          <a:prstGeom prst="rect">
            <a:avLst/>
          </a:prstGeom>
        </p:spPr>
        <p:txBody>
          <a:bodyPr wrap="square">
            <a:spAutoFit/>
          </a:bodyPr>
          <a:lstStyle/>
          <a:p>
            <a:pPr marL="171450" indent="-171450">
              <a:buClr>
                <a:schemeClr val="accent5"/>
              </a:buClr>
              <a:buSzPct val="100000"/>
              <a:buFont typeface="Arial" panose="020B0604020202020204" pitchFamily="34" charset="0"/>
              <a:buChar char="•"/>
            </a:pPr>
            <a:r>
              <a:rPr lang="en-GB" sz="1200" dirty="0"/>
              <a:t>Clear link that these experiences provide an opportunity to </a:t>
            </a:r>
            <a:r>
              <a:rPr lang="en-GB" sz="1200" b="1" dirty="0"/>
              <a:t>create memories </a:t>
            </a:r>
            <a:r>
              <a:rPr lang="en-GB" sz="1200" dirty="0"/>
              <a:t>of the holiday and </a:t>
            </a:r>
            <a:r>
              <a:rPr lang="en-GB" sz="1200" b="1" dirty="0"/>
              <a:t>connect to culture / history</a:t>
            </a:r>
          </a:p>
          <a:p>
            <a:pPr marL="171450" indent="-171450">
              <a:buClr>
                <a:schemeClr val="accent5"/>
              </a:buClr>
              <a:buSzPct val="100000"/>
              <a:buFont typeface="Arial" panose="020B0604020202020204" pitchFamily="34" charset="0"/>
              <a:buChar char="•"/>
            </a:pPr>
            <a:endParaRPr lang="en-GB" sz="1200" dirty="0"/>
          </a:p>
          <a:p>
            <a:pPr marL="182563" indent="-182563">
              <a:buClr>
                <a:schemeClr val="accent5"/>
              </a:buClr>
              <a:buSzPct val="100000"/>
              <a:buFont typeface="Arial" panose="020B0604020202020204" pitchFamily="34" charset="0"/>
              <a:buChar char="•"/>
            </a:pPr>
            <a:r>
              <a:rPr lang="en-GB" sz="1200" dirty="0"/>
              <a:t>There is relatively </a:t>
            </a:r>
            <a:r>
              <a:rPr lang="en-GB" sz="1200" b="1" dirty="0"/>
              <a:t>high interest in doing the experience outside of Capital Cities</a:t>
            </a:r>
            <a:endParaRPr lang="en-GB" sz="1200" dirty="0"/>
          </a:p>
          <a:p>
            <a:pPr marL="182563" indent="-182563">
              <a:buClr>
                <a:schemeClr val="accent5"/>
              </a:buClr>
              <a:buSzPct val="100000"/>
              <a:buFont typeface="Arial" panose="020B0604020202020204" pitchFamily="34" charset="0"/>
              <a:buChar char="•"/>
            </a:pPr>
            <a:endParaRPr lang="en-GB" sz="1200" dirty="0"/>
          </a:p>
          <a:p>
            <a:pPr marL="182563" indent="-182563">
              <a:buClr>
                <a:schemeClr val="accent5"/>
              </a:buClr>
              <a:buSzPct val="100000"/>
              <a:buFont typeface="Arial" panose="020B0604020202020204" pitchFamily="34" charset="0"/>
              <a:buChar char="•"/>
            </a:pPr>
            <a:r>
              <a:rPr lang="en-GB" sz="1200" dirty="0"/>
              <a:t>Photography classes and Shadowing experiences are more likely to be </a:t>
            </a:r>
            <a:r>
              <a:rPr lang="en-GB" sz="1200" b="1" dirty="0"/>
              <a:t>booked before leaving home, and therefore have the potential to drive holiday behaviour</a:t>
            </a:r>
          </a:p>
          <a:p>
            <a:pPr marL="182563" indent="-182563">
              <a:buClr>
                <a:schemeClr val="accent5"/>
              </a:buClr>
              <a:buSzPct val="100000"/>
              <a:buFont typeface="Arial" panose="020B0604020202020204" pitchFamily="34" charset="0"/>
              <a:buChar char="•"/>
            </a:pPr>
            <a:endParaRPr lang="en-GB" sz="1200" dirty="0"/>
          </a:p>
        </p:txBody>
      </p:sp>
      <p:pic>
        <p:nvPicPr>
          <p:cNvPr id="15" name="Graphic 14">
            <a:extLst>
              <a:ext uri="{FF2B5EF4-FFF2-40B4-BE49-F238E27FC236}">
                <a16:creationId xmlns:a16="http://schemas.microsoft.com/office/drawing/2014/main" id="{61719324-F8FB-4E54-8019-51447C39EA5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73804" y="1976212"/>
            <a:ext cx="597037" cy="597037"/>
          </a:xfrm>
          <a:prstGeom prst="rect">
            <a:avLst/>
          </a:prstGeom>
        </p:spPr>
      </p:pic>
      <p:sp>
        <p:nvSpPr>
          <p:cNvPr id="16" name="Rectangle 15">
            <a:extLst>
              <a:ext uri="{FF2B5EF4-FFF2-40B4-BE49-F238E27FC236}">
                <a16:creationId xmlns:a16="http://schemas.microsoft.com/office/drawing/2014/main" id="{31B87A9A-6CEF-4EA3-927E-27A8B4B81E0A}"/>
              </a:ext>
            </a:extLst>
          </p:cNvPr>
          <p:cNvSpPr/>
          <p:nvPr/>
        </p:nvSpPr>
        <p:spPr>
          <a:xfrm>
            <a:off x="7353085" y="2303010"/>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C00000"/>
                </a:solidFill>
              </a:rPr>
              <a:t>CHALLENGES</a:t>
            </a:r>
          </a:p>
        </p:txBody>
      </p:sp>
      <p:sp>
        <p:nvSpPr>
          <p:cNvPr id="23" name="Rectangle 22">
            <a:extLst>
              <a:ext uri="{FF2B5EF4-FFF2-40B4-BE49-F238E27FC236}">
                <a16:creationId xmlns:a16="http://schemas.microsoft.com/office/drawing/2014/main" id="{A176971D-AA72-434C-BA9F-7FD1546B1F55}"/>
              </a:ext>
            </a:extLst>
          </p:cNvPr>
          <p:cNvSpPr/>
          <p:nvPr/>
        </p:nvSpPr>
        <p:spPr>
          <a:xfrm>
            <a:off x="3999036" y="2301765"/>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2">
                    <a:lumMod val="50000"/>
                  </a:schemeClr>
                </a:solidFill>
              </a:rPr>
              <a:t>OPPORTUNITIES</a:t>
            </a:r>
          </a:p>
        </p:txBody>
      </p:sp>
      <p:sp>
        <p:nvSpPr>
          <p:cNvPr id="27" name="Rectangle 26">
            <a:extLst>
              <a:ext uri="{FF2B5EF4-FFF2-40B4-BE49-F238E27FC236}">
                <a16:creationId xmlns:a16="http://schemas.microsoft.com/office/drawing/2014/main" id="{035EC805-7C61-4D7C-8961-CBCA5ADA1A66}"/>
              </a:ext>
            </a:extLst>
          </p:cNvPr>
          <p:cNvSpPr/>
          <p:nvPr/>
        </p:nvSpPr>
        <p:spPr>
          <a:xfrm>
            <a:off x="858948" y="2269109"/>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70C0"/>
                </a:solidFill>
              </a:rPr>
              <a:t>ENGLAND APPEAL </a:t>
            </a:r>
          </a:p>
        </p:txBody>
      </p:sp>
      <p:sp>
        <p:nvSpPr>
          <p:cNvPr id="28" name="Title 1">
            <a:extLst>
              <a:ext uri="{FF2B5EF4-FFF2-40B4-BE49-F238E27FC236}">
                <a16:creationId xmlns:a16="http://schemas.microsoft.com/office/drawing/2014/main" id="{19460DBF-EC6D-45F1-8C33-7BCEAF46B82D}"/>
              </a:ext>
            </a:extLst>
          </p:cNvPr>
          <p:cNvSpPr>
            <a:spLocks noGrp="1"/>
          </p:cNvSpPr>
          <p:nvPr>
            <p:ph type="title"/>
          </p:nvPr>
        </p:nvSpPr>
        <p:spPr>
          <a:xfrm>
            <a:off x="83615" y="-41534"/>
            <a:ext cx="9298510" cy="904000"/>
          </a:xfrm>
        </p:spPr>
        <p:txBody>
          <a:bodyPr>
            <a:normAutofit/>
          </a:bodyPr>
          <a:lstStyle/>
          <a:p>
            <a:r>
              <a:rPr lang="en-GB" dirty="0"/>
              <a:t>Skills Based Learning Experiences: key take outs</a:t>
            </a:r>
          </a:p>
        </p:txBody>
      </p:sp>
      <p:sp>
        <p:nvSpPr>
          <p:cNvPr id="20" name="Rectangle 19">
            <a:extLst>
              <a:ext uri="{FF2B5EF4-FFF2-40B4-BE49-F238E27FC236}">
                <a16:creationId xmlns:a16="http://schemas.microsoft.com/office/drawing/2014/main" id="{48DD76E2-A966-464C-B7D9-E7A26259DC15}"/>
              </a:ext>
            </a:extLst>
          </p:cNvPr>
          <p:cNvSpPr/>
          <p:nvPr/>
        </p:nvSpPr>
        <p:spPr>
          <a:xfrm>
            <a:off x="83615" y="1034978"/>
            <a:ext cx="9432280" cy="523220"/>
          </a:xfrm>
          <a:prstGeom prst="rect">
            <a:avLst/>
          </a:prstGeom>
        </p:spPr>
        <p:txBody>
          <a:bodyPr wrap="square">
            <a:spAutoFit/>
          </a:bodyPr>
          <a:lstStyle/>
          <a:p>
            <a:r>
              <a:rPr lang="en-GB" sz="1400" b="1" dirty="0">
                <a:solidFill>
                  <a:schemeClr val="accent5"/>
                </a:solidFill>
              </a:rPr>
              <a:t>Medium interest in doing these activities in England, with strong opportunity for growth, if providers get the positioning right and are competitively costed</a:t>
            </a:r>
          </a:p>
        </p:txBody>
      </p:sp>
      <p:sp>
        <p:nvSpPr>
          <p:cNvPr id="21" name="Rectangle 20">
            <a:extLst>
              <a:ext uri="{FF2B5EF4-FFF2-40B4-BE49-F238E27FC236}">
                <a16:creationId xmlns:a16="http://schemas.microsoft.com/office/drawing/2014/main" id="{CFFD8DFB-D8CE-4F9C-BC1A-941C875DF4F7}"/>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13072668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BE72-359B-40BD-AB02-B8E201E6D799}"/>
              </a:ext>
            </a:extLst>
          </p:cNvPr>
          <p:cNvSpPr/>
          <p:nvPr/>
        </p:nvSpPr>
        <p:spPr>
          <a:xfrm>
            <a:off x="-3034" y="2569028"/>
            <a:ext cx="9906001" cy="1358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itle 1">
            <a:extLst>
              <a:ext uri="{FF2B5EF4-FFF2-40B4-BE49-F238E27FC236}">
                <a16:creationId xmlns:a16="http://schemas.microsoft.com/office/drawing/2014/main" id="{FE263303-980D-496B-8D5B-56A1842059E8}"/>
              </a:ext>
            </a:extLst>
          </p:cNvPr>
          <p:cNvSpPr>
            <a:spLocks noGrp="1"/>
          </p:cNvSpPr>
          <p:nvPr>
            <p:ph type="title"/>
          </p:nvPr>
        </p:nvSpPr>
        <p:spPr>
          <a:xfrm>
            <a:off x="174780" y="2816567"/>
            <a:ext cx="8234362" cy="794937"/>
          </a:xfrm>
        </p:spPr>
        <p:txBody>
          <a:bodyPr>
            <a:normAutofit/>
          </a:bodyPr>
          <a:lstStyle/>
          <a:p>
            <a:r>
              <a:rPr lang="en-GB" sz="2800" b="1" dirty="0"/>
              <a:t>Food &amp; Drink Learning Experiences</a:t>
            </a:r>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44</a:t>
            </a:fld>
            <a:endParaRPr lang="en-GB"/>
          </a:p>
        </p:txBody>
      </p:sp>
      <p:sp>
        <p:nvSpPr>
          <p:cNvPr id="32" name="Slide Number Placeholder 5">
            <a:extLst>
              <a:ext uri="{FF2B5EF4-FFF2-40B4-BE49-F238E27FC236}">
                <a16:creationId xmlns:a16="http://schemas.microsoft.com/office/drawing/2014/main" id="{633DFE15-BE83-4658-9ECB-8BEC253BE83A}"/>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4560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45</a:t>
            </a:fld>
            <a:endParaRPr lang="en-GB"/>
          </a:p>
        </p:txBody>
      </p:sp>
      <p:cxnSp>
        <p:nvCxnSpPr>
          <p:cNvPr id="22" name="Straight Connector 21">
            <a:extLst>
              <a:ext uri="{FF2B5EF4-FFF2-40B4-BE49-F238E27FC236}">
                <a16:creationId xmlns:a16="http://schemas.microsoft.com/office/drawing/2014/main" id="{7FEDDE9A-E1EA-48D3-B69B-6D0398E43F06}"/>
              </a:ext>
            </a:extLst>
          </p:cNvPr>
          <p:cNvCxnSpPr>
            <a:cxnSpLocks/>
          </p:cNvCxnSpPr>
          <p:nvPr/>
        </p:nvCxnSpPr>
        <p:spPr>
          <a:xfrm flipH="1">
            <a:off x="4622808" y="1723324"/>
            <a:ext cx="3998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506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83615" y="677921"/>
            <a:ext cx="9432280" cy="523220"/>
          </a:xfrm>
          <a:prstGeom prst="rect">
            <a:avLst/>
          </a:prstGeom>
        </p:spPr>
        <p:txBody>
          <a:bodyPr wrap="square">
            <a:spAutoFit/>
          </a:bodyPr>
          <a:lstStyle/>
          <a:p>
            <a:r>
              <a:rPr lang="en-GB" sz="1400" b="1" dirty="0">
                <a:solidFill>
                  <a:schemeClr val="accent5"/>
                </a:solidFill>
              </a:rPr>
              <a:t>While England is not the obvious choice, there is opportunity to capitalise on globally known brands and high profile TV content </a:t>
            </a:r>
          </a:p>
        </p:txBody>
      </p:sp>
      <p:sp>
        <p:nvSpPr>
          <p:cNvPr id="43" name="Rectangle 42">
            <a:extLst>
              <a:ext uri="{FF2B5EF4-FFF2-40B4-BE49-F238E27FC236}">
                <a16:creationId xmlns:a16="http://schemas.microsoft.com/office/drawing/2014/main" id="{2485B06A-D520-4AA0-87DF-72A23B9198AA}"/>
              </a:ext>
            </a:extLst>
          </p:cNvPr>
          <p:cNvSpPr/>
          <p:nvPr/>
        </p:nvSpPr>
        <p:spPr>
          <a:xfrm>
            <a:off x="5067074" y="5482383"/>
            <a:ext cx="3294492" cy="246221"/>
          </a:xfrm>
          <a:prstGeom prst="rect">
            <a:avLst/>
          </a:prstGeom>
        </p:spPr>
        <p:txBody>
          <a:bodyPr wrap="none">
            <a:spAutoFit/>
          </a:bodyPr>
          <a:lstStyle/>
          <a:p>
            <a:pPr algn="ctr" fontAlgn="b"/>
            <a:r>
              <a:rPr lang="en-GB" sz="1000" dirty="0">
                <a:solidFill>
                  <a:srgbClr val="000000"/>
                </a:solidFill>
                <a:latin typeface="Calibri" panose="020F0502020204030204" pitchFamily="34" charset="0"/>
              </a:rPr>
              <a:t>Indicates where ranking is lower (+4 from inbound markets)</a:t>
            </a:r>
          </a:p>
        </p:txBody>
      </p:sp>
      <p:sp>
        <p:nvSpPr>
          <p:cNvPr id="44" name="Rectangle 43">
            <a:extLst>
              <a:ext uri="{FF2B5EF4-FFF2-40B4-BE49-F238E27FC236}">
                <a16:creationId xmlns:a16="http://schemas.microsoft.com/office/drawing/2014/main" id="{9B4F7F56-9753-4C03-AD9E-283347CE1465}"/>
              </a:ext>
            </a:extLst>
          </p:cNvPr>
          <p:cNvSpPr/>
          <p:nvPr/>
        </p:nvSpPr>
        <p:spPr>
          <a:xfrm>
            <a:off x="4784882" y="5500342"/>
            <a:ext cx="329817" cy="190778"/>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BE138FA-054F-4CCA-9B07-F6B712A6C5C4}"/>
              </a:ext>
            </a:extLst>
          </p:cNvPr>
          <p:cNvSpPr txBox="1"/>
          <p:nvPr/>
        </p:nvSpPr>
        <p:spPr>
          <a:xfrm>
            <a:off x="4549257" y="1458810"/>
            <a:ext cx="4281234" cy="276999"/>
          </a:xfrm>
          <a:prstGeom prst="rect">
            <a:avLst/>
          </a:prstGeom>
          <a:noFill/>
        </p:spPr>
        <p:txBody>
          <a:bodyPr wrap="square" rtlCol="0">
            <a:spAutoFit/>
          </a:bodyPr>
          <a:lstStyle/>
          <a:p>
            <a:r>
              <a:rPr lang="en-GB" sz="1200" b="1" dirty="0"/>
              <a:t>ENGLAND APPEAL: Rank Interest / Participation of Experiences</a:t>
            </a:r>
          </a:p>
        </p:txBody>
      </p:sp>
      <p:sp>
        <p:nvSpPr>
          <p:cNvPr id="53" name="Rectangle 52">
            <a:extLst>
              <a:ext uri="{FF2B5EF4-FFF2-40B4-BE49-F238E27FC236}">
                <a16:creationId xmlns:a16="http://schemas.microsoft.com/office/drawing/2014/main" id="{2534766D-1712-4AC3-8EEB-D2581000AFAC}"/>
              </a:ext>
            </a:extLst>
          </p:cNvPr>
          <p:cNvSpPr/>
          <p:nvPr/>
        </p:nvSpPr>
        <p:spPr>
          <a:xfrm>
            <a:off x="776683" y="3840784"/>
            <a:ext cx="3380738" cy="2325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AB7C23B-E704-4FD0-84C3-958DCC9835F8}"/>
              </a:ext>
            </a:extLst>
          </p:cNvPr>
          <p:cNvSpPr txBox="1"/>
          <p:nvPr/>
        </p:nvSpPr>
        <p:spPr>
          <a:xfrm>
            <a:off x="822462" y="3895381"/>
            <a:ext cx="3327034" cy="2618666"/>
          </a:xfrm>
          <a:prstGeom prst="rect">
            <a:avLst/>
          </a:prstGeom>
          <a:noFill/>
        </p:spPr>
        <p:txBody>
          <a:bodyPr wrap="square" rtlCol="0">
            <a:spAutoFit/>
          </a:bodyPr>
          <a:lstStyle/>
          <a:p>
            <a:r>
              <a:rPr lang="en-GB" sz="1050" b="1" i="1" dirty="0"/>
              <a:t>A reminder of the experience definitions:</a:t>
            </a:r>
          </a:p>
          <a:p>
            <a:pPr>
              <a:lnSpc>
                <a:spcPts val="800"/>
              </a:lnSpc>
            </a:pPr>
            <a:endParaRPr lang="en-GB" sz="1050" dirty="0"/>
          </a:p>
          <a:p>
            <a:r>
              <a:rPr lang="en-GB" sz="1050" b="1" i="1" dirty="0">
                <a:solidFill>
                  <a:schemeClr val="accent5"/>
                </a:solidFill>
                <a:cs typeface="Times New Roman" panose="02020603050405020304" pitchFamily="18" charset="0"/>
              </a:rPr>
              <a:t>COOKERY CLASS </a:t>
            </a:r>
            <a:r>
              <a:rPr lang="en-GB" sz="1050" i="1" dirty="0"/>
              <a:t>- learning to cook traditional local specialities</a:t>
            </a:r>
          </a:p>
          <a:p>
            <a:endParaRPr lang="en-GB" sz="1050" dirty="0"/>
          </a:p>
          <a:p>
            <a:r>
              <a:rPr lang="en-GB" sz="1050" b="1" i="1" dirty="0">
                <a:solidFill>
                  <a:schemeClr val="accent5"/>
                </a:solidFill>
                <a:cs typeface="Times New Roman" panose="02020603050405020304" pitchFamily="18" charset="0"/>
              </a:rPr>
              <a:t>CHOCOLATE MAKING CLASS </a:t>
            </a:r>
            <a:r>
              <a:rPr lang="en-GB" sz="1050" i="1" dirty="0"/>
              <a:t>– </a:t>
            </a:r>
            <a:r>
              <a:rPr lang="en-GB" sz="1050" i="1" dirty="0">
                <a:ea typeface="Calibri" panose="020F0502020204030204" pitchFamily="34" charset="0"/>
                <a:cs typeface="Times New Roman" panose="02020603050405020304" pitchFamily="18" charset="0"/>
              </a:rPr>
              <a:t>learn from expert chocolatiers</a:t>
            </a:r>
          </a:p>
          <a:p>
            <a:endParaRPr lang="en-GB" sz="1050" dirty="0"/>
          </a:p>
          <a:p>
            <a:r>
              <a:rPr lang="en-GB" sz="1050" b="1" i="1" dirty="0">
                <a:solidFill>
                  <a:schemeClr val="accent5"/>
                </a:solidFill>
                <a:cs typeface="Times New Roman" panose="02020603050405020304" pitchFamily="18" charset="0"/>
              </a:rPr>
              <a:t>BAKING SCHOOL </a:t>
            </a:r>
            <a:r>
              <a:rPr lang="en-GB" sz="1050" i="1" dirty="0"/>
              <a:t>– learn to make regional specialities such as cakes, pastries, bread</a:t>
            </a:r>
          </a:p>
          <a:p>
            <a:pPr marL="93663" indent="-93663">
              <a:buFont typeface="Arial" panose="020B0604020202020204" pitchFamily="34" charset="0"/>
              <a:buChar char="•"/>
            </a:pPr>
            <a:endParaRPr lang="en-GB" sz="1050" dirty="0"/>
          </a:p>
          <a:p>
            <a:r>
              <a:rPr lang="en-GB" sz="1050" b="1" i="1" dirty="0">
                <a:solidFill>
                  <a:schemeClr val="accent5"/>
                </a:solidFill>
                <a:ea typeface="Calibri" panose="020F0502020204030204" pitchFamily="34" charset="0"/>
                <a:cs typeface="Times New Roman" panose="02020603050405020304" pitchFamily="18" charset="0"/>
              </a:rPr>
              <a:t>CHEESE MAKING CLASS </a:t>
            </a:r>
            <a:r>
              <a:rPr lang="en-GB" sz="1050" i="1" dirty="0">
                <a:ea typeface="Calibri" panose="020F0502020204030204" pitchFamily="34" charset="0"/>
                <a:cs typeface="Times New Roman" panose="02020603050405020304" pitchFamily="18" charset="0"/>
              </a:rPr>
              <a:t>– </a:t>
            </a:r>
            <a:r>
              <a:rPr lang="en-GB" sz="1050" i="1" dirty="0"/>
              <a:t>learn to make local cheese</a:t>
            </a:r>
          </a:p>
          <a:p>
            <a:endParaRPr lang="en-GB" sz="1050" i="1" dirty="0"/>
          </a:p>
          <a:p>
            <a:endParaRPr lang="en-GB" sz="1050" i="1" dirty="0"/>
          </a:p>
          <a:p>
            <a:endParaRPr lang="en-GB" sz="1050" i="1" dirty="0"/>
          </a:p>
          <a:p>
            <a:endParaRPr lang="en-GB" sz="1050" dirty="0"/>
          </a:p>
        </p:txBody>
      </p:sp>
      <p:graphicFrame>
        <p:nvGraphicFramePr>
          <p:cNvPr id="9" name="Table 8">
            <a:extLst>
              <a:ext uri="{FF2B5EF4-FFF2-40B4-BE49-F238E27FC236}">
                <a16:creationId xmlns:a16="http://schemas.microsoft.com/office/drawing/2014/main" id="{461D19E7-C871-4D4F-B629-C2CF68B83144}"/>
              </a:ext>
            </a:extLst>
          </p:cNvPr>
          <p:cNvGraphicFramePr>
            <a:graphicFrameLocks noGrp="1"/>
          </p:cNvGraphicFramePr>
          <p:nvPr/>
        </p:nvGraphicFramePr>
        <p:xfrm>
          <a:off x="776683" y="1495799"/>
          <a:ext cx="3372813" cy="2265346"/>
        </p:xfrm>
        <a:graphic>
          <a:graphicData uri="http://schemas.openxmlformats.org/drawingml/2006/table">
            <a:tbl>
              <a:tblPr firstRow="1" bandRow="1">
                <a:tableStyleId>{5C22544A-7EE6-4342-B048-85BDC9FD1C3A}</a:tableStyleId>
              </a:tblPr>
              <a:tblGrid>
                <a:gridCol w="1733006">
                  <a:extLst>
                    <a:ext uri="{9D8B030D-6E8A-4147-A177-3AD203B41FA5}">
                      <a16:colId xmlns:a16="http://schemas.microsoft.com/office/drawing/2014/main" val="1020794326"/>
                    </a:ext>
                  </a:extLst>
                </a:gridCol>
                <a:gridCol w="1639807">
                  <a:extLst>
                    <a:ext uri="{9D8B030D-6E8A-4147-A177-3AD203B41FA5}">
                      <a16:colId xmlns:a16="http://schemas.microsoft.com/office/drawing/2014/main" val="1660451495"/>
                    </a:ext>
                  </a:extLst>
                </a:gridCol>
              </a:tblGrid>
              <a:tr h="284146">
                <a:tc gridSpan="2">
                  <a:txBody>
                    <a:bodyPr/>
                    <a:lstStyle/>
                    <a:p>
                      <a:pPr algn="r"/>
                      <a:endParaRPr lang="en-GB" sz="1000" dirty="0"/>
                    </a:p>
                  </a:txBody>
                  <a:tcPr/>
                </a:tc>
                <a:tc hMerge="1">
                  <a:txBody>
                    <a:bodyPr/>
                    <a:lstStyle/>
                    <a:p>
                      <a:endParaRPr lang="en-GB" sz="1000" dirty="0"/>
                    </a:p>
                  </a:txBody>
                  <a:tcPr/>
                </a:tc>
                <a:extLst>
                  <a:ext uri="{0D108BD9-81ED-4DB2-BD59-A6C34878D82A}">
                    <a16:rowId xmlns:a16="http://schemas.microsoft.com/office/drawing/2014/main" val="2682598610"/>
                  </a:ext>
                </a:extLst>
              </a:tr>
              <a:tr h="396240">
                <a:tc>
                  <a:txBody>
                    <a:bodyPr/>
                    <a:lstStyle/>
                    <a:p>
                      <a:pPr algn="r"/>
                      <a:r>
                        <a:rPr lang="en-GB" sz="1000" dirty="0"/>
                        <a:t>England Appeal</a:t>
                      </a:r>
                    </a:p>
                  </a:txBody>
                  <a:tcPr anchor="ctr"/>
                </a:tc>
                <a:tc>
                  <a:txBody>
                    <a:bodyPr/>
                    <a:lstStyle/>
                    <a:p>
                      <a:endParaRPr lang="en-GB" sz="1000" dirty="0"/>
                    </a:p>
                  </a:txBody>
                  <a:tcPr/>
                </a:tc>
                <a:extLst>
                  <a:ext uri="{0D108BD9-81ED-4DB2-BD59-A6C34878D82A}">
                    <a16:rowId xmlns:a16="http://schemas.microsoft.com/office/drawing/2014/main" val="1485620673"/>
                  </a:ext>
                </a:extLst>
              </a:tr>
              <a:tr h="396240">
                <a:tc>
                  <a:txBody>
                    <a:bodyPr/>
                    <a:lstStyle/>
                    <a:p>
                      <a:pPr algn="r"/>
                      <a:r>
                        <a:rPr lang="en-GB" sz="1000" dirty="0"/>
                        <a:t>Experience Maturity</a:t>
                      </a:r>
                    </a:p>
                  </a:txBody>
                  <a:tcPr anchor="ctr"/>
                </a:tc>
                <a:tc>
                  <a:txBody>
                    <a:bodyPr/>
                    <a:lstStyle/>
                    <a:p>
                      <a:endParaRPr lang="en-GB" sz="1000" dirty="0"/>
                    </a:p>
                  </a:txBody>
                  <a:tcPr/>
                </a:tc>
                <a:extLst>
                  <a:ext uri="{0D108BD9-81ED-4DB2-BD59-A6C34878D82A}">
                    <a16:rowId xmlns:a16="http://schemas.microsoft.com/office/drawing/2014/main" val="1551786490"/>
                  </a:ext>
                </a:extLst>
              </a:tr>
              <a:tr h="396240">
                <a:tc>
                  <a:txBody>
                    <a:bodyPr/>
                    <a:lstStyle/>
                    <a:p>
                      <a:pPr algn="r"/>
                      <a:r>
                        <a:rPr lang="en-GB" sz="1000" dirty="0"/>
                        <a:t>Influence on destination decision</a:t>
                      </a:r>
                    </a:p>
                  </a:txBody>
                  <a:tcPr anchor="ctr"/>
                </a:tc>
                <a:tc>
                  <a:txBody>
                    <a:bodyPr/>
                    <a:lstStyle/>
                    <a:p>
                      <a:endParaRPr lang="en-GB" sz="1000" dirty="0"/>
                    </a:p>
                  </a:txBody>
                  <a:tcPr/>
                </a:tc>
                <a:extLst>
                  <a:ext uri="{0D108BD9-81ED-4DB2-BD59-A6C34878D82A}">
                    <a16:rowId xmlns:a16="http://schemas.microsoft.com/office/drawing/2014/main" val="914356126"/>
                  </a:ext>
                </a:extLst>
              </a:tr>
              <a:tr h="396240">
                <a:tc>
                  <a:txBody>
                    <a:bodyPr/>
                    <a:lstStyle/>
                    <a:p>
                      <a:pPr algn="r"/>
                      <a:r>
                        <a:rPr lang="en-GB" sz="1000" dirty="0"/>
                        <a:t>Authentic / Unique</a:t>
                      </a:r>
                    </a:p>
                  </a:txBody>
                  <a:tcPr anchor="ctr"/>
                </a:tc>
                <a:tc>
                  <a:txBody>
                    <a:bodyPr/>
                    <a:lstStyle/>
                    <a:p>
                      <a:endParaRPr lang="en-GB" sz="1000" dirty="0"/>
                    </a:p>
                  </a:txBody>
                  <a:tcPr/>
                </a:tc>
                <a:extLst>
                  <a:ext uri="{0D108BD9-81ED-4DB2-BD59-A6C34878D82A}">
                    <a16:rowId xmlns:a16="http://schemas.microsoft.com/office/drawing/2014/main" val="3486198342"/>
                  </a:ext>
                </a:extLst>
              </a:tr>
              <a:tr h="396240">
                <a:tc>
                  <a:txBody>
                    <a:bodyPr/>
                    <a:lstStyle/>
                    <a:p>
                      <a:pPr algn="r"/>
                      <a:r>
                        <a:rPr lang="en-GB" sz="1000" dirty="0"/>
                        <a:t>History / Culture</a:t>
                      </a:r>
                    </a:p>
                  </a:txBody>
                  <a:tcPr anchor="ctr"/>
                </a:tc>
                <a:tc>
                  <a:txBody>
                    <a:bodyPr/>
                    <a:lstStyle/>
                    <a:p>
                      <a:endParaRPr lang="en-GB" sz="1000" dirty="0"/>
                    </a:p>
                  </a:txBody>
                  <a:tcPr/>
                </a:tc>
                <a:extLst>
                  <a:ext uri="{0D108BD9-81ED-4DB2-BD59-A6C34878D82A}">
                    <a16:rowId xmlns:a16="http://schemas.microsoft.com/office/drawing/2014/main" val="879818500"/>
                  </a:ext>
                </a:extLst>
              </a:tr>
            </a:tbl>
          </a:graphicData>
        </a:graphic>
      </p:graphicFrame>
      <p:sp>
        <p:nvSpPr>
          <p:cNvPr id="76" name="Rectangle 75">
            <a:extLst>
              <a:ext uri="{FF2B5EF4-FFF2-40B4-BE49-F238E27FC236}">
                <a16:creationId xmlns:a16="http://schemas.microsoft.com/office/drawing/2014/main" id="{A8A25FBC-4404-456F-91D7-2701E8522246}"/>
              </a:ext>
            </a:extLst>
          </p:cNvPr>
          <p:cNvSpPr/>
          <p:nvPr/>
        </p:nvSpPr>
        <p:spPr>
          <a:xfrm>
            <a:off x="2477692" y="1480205"/>
            <a:ext cx="1671804" cy="276999"/>
          </a:xfrm>
          <a:prstGeom prst="rect">
            <a:avLst/>
          </a:prstGeom>
        </p:spPr>
        <p:txBody>
          <a:bodyPr wrap="none">
            <a:spAutoFit/>
          </a:bodyPr>
          <a:lstStyle/>
          <a:p>
            <a:r>
              <a:rPr lang="en-GB" sz="1200" dirty="0">
                <a:solidFill>
                  <a:schemeClr val="bg2"/>
                </a:solidFill>
              </a:rPr>
              <a:t>Star rating – low to high</a:t>
            </a:r>
          </a:p>
        </p:txBody>
      </p:sp>
      <p:sp>
        <p:nvSpPr>
          <p:cNvPr id="15" name="Star: 5 Points 14">
            <a:extLst>
              <a:ext uri="{FF2B5EF4-FFF2-40B4-BE49-F238E27FC236}">
                <a16:creationId xmlns:a16="http://schemas.microsoft.com/office/drawing/2014/main" id="{3AB19894-C4F9-4BB7-9A95-8A20CA9B79F7}"/>
              </a:ext>
            </a:extLst>
          </p:cNvPr>
          <p:cNvSpPr/>
          <p:nvPr/>
        </p:nvSpPr>
        <p:spPr>
          <a:xfrm>
            <a:off x="2558468"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C8346C98-D6D4-4F58-9930-33BF8A3C410A}"/>
              </a:ext>
            </a:extLst>
          </p:cNvPr>
          <p:cNvSpPr/>
          <p:nvPr/>
        </p:nvSpPr>
        <p:spPr>
          <a:xfrm>
            <a:off x="2874537"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Star: 5 Points 78">
            <a:extLst>
              <a:ext uri="{FF2B5EF4-FFF2-40B4-BE49-F238E27FC236}">
                <a16:creationId xmlns:a16="http://schemas.microsoft.com/office/drawing/2014/main" id="{D3DA9036-E1C3-487A-B7C9-A3515042D79B}"/>
              </a:ext>
            </a:extLst>
          </p:cNvPr>
          <p:cNvSpPr/>
          <p:nvPr/>
        </p:nvSpPr>
        <p:spPr>
          <a:xfrm>
            <a:off x="3506675"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Star: 5 Points 79">
            <a:extLst>
              <a:ext uri="{FF2B5EF4-FFF2-40B4-BE49-F238E27FC236}">
                <a16:creationId xmlns:a16="http://schemas.microsoft.com/office/drawing/2014/main" id="{0488FDFE-5A03-40F9-8383-D3A5A5D33CB5}"/>
              </a:ext>
            </a:extLst>
          </p:cNvPr>
          <p:cNvSpPr/>
          <p:nvPr/>
        </p:nvSpPr>
        <p:spPr>
          <a:xfrm>
            <a:off x="3822744"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Star: 5 Points 80">
            <a:extLst>
              <a:ext uri="{FF2B5EF4-FFF2-40B4-BE49-F238E27FC236}">
                <a16:creationId xmlns:a16="http://schemas.microsoft.com/office/drawing/2014/main" id="{3EF0701F-76D4-4FC5-A756-0883394D2A8E}"/>
              </a:ext>
            </a:extLst>
          </p:cNvPr>
          <p:cNvSpPr/>
          <p:nvPr/>
        </p:nvSpPr>
        <p:spPr>
          <a:xfrm>
            <a:off x="2558468"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tar: 5 Points 81">
            <a:extLst>
              <a:ext uri="{FF2B5EF4-FFF2-40B4-BE49-F238E27FC236}">
                <a16:creationId xmlns:a16="http://schemas.microsoft.com/office/drawing/2014/main" id="{00DDF2AF-6BFB-451A-BADE-F0859B3F1177}"/>
              </a:ext>
            </a:extLst>
          </p:cNvPr>
          <p:cNvSpPr/>
          <p:nvPr/>
        </p:nvSpPr>
        <p:spPr>
          <a:xfrm>
            <a:off x="2874537"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tar: 5 Points 82">
            <a:extLst>
              <a:ext uri="{FF2B5EF4-FFF2-40B4-BE49-F238E27FC236}">
                <a16:creationId xmlns:a16="http://schemas.microsoft.com/office/drawing/2014/main" id="{40610597-08A4-4741-9E92-70BCB4D35726}"/>
              </a:ext>
            </a:extLst>
          </p:cNvPr>
          <p:cNvSpPr/>
          <p:nvPr/>
        </p:nvSpPr>
        <p:spPr>
          <a:xfrm>
            <a:off x="3190606" y="2261796"/>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Star: 5 Points 83">
            <a:extLst>
              <a:ext uri="{FF2B5EF4-FFF2-40B4-BE49-F238E27FC236}">
                <a16:creationId xmlns:a16="http://schemas.microsoft.com/office/drawing/2014/main" id="{9966541B-4C6E-4601-A468-1A9F02031C58}"/>
              </a:ext>
            </a:extLst>
          </p:cNvPr>
          <p:cNvSpPr/>
          <p:nvPr/>
        </p:nvSpPr>
        <p:spPr>
          <a:xfrm>
            <a:off x="3506675" y="2261796"/>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tar: 5 Points 84">
            <a:extLst>
              <a:ext uri="{FF2B5EF4-FFF2-40B4-BE49-F238E27FC236}">
                <a16:creationId xmlns:a16="http://schemas.microsoft.com/office/drawing/2014/main" id="{3425FD35-770D-47BD-BA7F-81396C2DD2F7}"/>
              </a:ext>
            </a:extLst>
          </p:cNvPr>
          <p:cNvSpPr/>
          <p:nvPr/>
        </p:nvSpPr>
        <p:spPr>
          <a:xfrm>
            <a:off x="3822744" y="2261796"/>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Star: 5 Points 85">
            <a:extLst>
              <a:ext uri="{FF2B5EF4-FFF2-40B4-BE49-F238E27FC236}">
                <a16:creationId xmlns:a16="http://schemas.microsoft.com/office/drawing/2014/main" id="{4373EC54-98EA-4801-881B-EC9A771163FC}"/>
              </a:ext>
            </a:extLst>
          </p:cNvPr>
          <p:cNvSpPr/>
          <p:nvPr/>
        </p:nvSpPr>
        <p:spPr>
          <a:xfrm>
            <a:off x="2545024" y="2639771"/>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tar: 5 Points 86">
            <a:extLst>
              <a:ext uri="{FF2B5EF4-FFF2-40B4-BE49-F238E27FC236}">
                <a16:creationId xmlns:a16="http://schemas.microsoft.com/office/drawing/2014/main" id="{1F10232D-F922-43BE-8EE3-442F914AAE72}"/>
              </a:ext>
            </a:extLst>
          </p:cNvPr>
          <p:cNvSpPr/>
          <p:nvPr/>
        </p:nvSpPr>
        <p:spPr>
          <a:xfrm>
            <a:off x="2861093"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Star: 5 Points 87">
            <a:extLst>
              <a:ext uri="{FF2B5EF4-FFF2-40B4-BE49-F238E27FC236}">
                <a16:creationId xmlns:a16="http://schemas.microsoft.com/office/drawing/2014/main" id="{68D136A6-0138-4724-BBEC-7977808E4147}"/>
              </a:ext>
            </a:extLst>
          </p:cNvPr>
          <p:cNvSpPr/>
          <p:nvPr/>
        </p:nvSpPr>
        <p:spPr>
          <a:xfrm>
            <a:off x="3177162"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Star: 5 Points 88">
            <a:extLst>
              <a:ext uri="{FF2B5EF4-FFF2-40B4-BE49-F238E27FC236}">
                <a16:creationId xmlns:a16="http://schemas.microsoft.com/office/drawing/2014/main" id="{44CBFFA4-CD41-4DC8-B2C0-032EA32B865E}"/>
              </a:ext>
            </a:extLst>
          </p:cNvPr>
          <p:cNvSpPr/>
          <p:nvPr/>
        </p:nvSpPr>
        <p:spPr>
          <a:xfrm>
            <a:off x="3493231"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Star: 5 Points 89">
            <a:extLst>
              <a:ext uri="{FF2B5EF4-FFF2-40B4-BE49-F238E27FC236}">
                <a16:creationId xmlns:a16="http://schemas.microsoft.com/office/drawing/2014/main" id="{89125C15-0A13-456C-B2EC-0970166DC31B}"/>
              </a:ext>
            </a:extLst>
          </p:cNvPr>
          <p:cNvSpPr/>
          <p:nvPr/>
        </p:nvSpPr>
        <p:spPr>
          <a:xfrm>
            <a:off x="3809300"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Star: 5 Points 90">
            <a:extLst>
              <a:ext uri="{FF2B5EF4-FFF2-40B4-BE49-F238E27FC236}">
                <a16:creationId xmlns:a16="http://schemas.microsoft.com/office/drawing/2014/main" id="{05DD2A36-1D55-4AA0-B748-E89655A828EC}"/>
              </a:ext>
            </a:extLst>
          </p:cNvPr>
          <p:cNvSpPr/>
          <p:nvPr/>
        </p:nvSpPr>
        <p:spPr>
          <a:xfrm>
            <a:off x="2553100"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Star: 5 Points 91">
            <a:extLst>
              <a:ext uri="{FF2B5EF4-FFF2-40B4-BE49-F238E27FC236}">
                <a16:creationId xmlns:a16="http://schemas.microsoft.com/office/drawing/2014/main" id="{FB575810-5C45-4303-9DB1-9D1AEAE9393C}"/>
              </a:ext>
            </a:extLst>
          </p:cNvPr>
          <p:cNvSpPr/>
          <p:nvPr/>
        </p:nvSpPr>
        <p:spPr>
          <a:xfrm>
            <a:off x="2869169"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tar: 5 Points 92">
            <a:extLst>
              <a:ext uri="{FF2B5EF4-FFF2-40B4-BE49-F238E27FC236}">
                <a16:creationId xmlns:a16="http://schemas.microsoft.com/office/drawing/2014/main" id="{5CBD81BE-A436-41B7-9DF6-B91DD8382C30}"/>
              </a:ext>
            </a:extLst>
          </p:cNvPr>
          <p:cNvSpPr/>
          <p:nvPr/>
        </p:nvSpPr>
        <p:spPr>
          <a:xfrm>
            <a:off x="3185238" y="304562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Star: 5 Points 93">
            <a:extLst>
              <a:ext uri="{FF2B5EF4-FFF2-40B4-BE49-F238E27FC236}">
                <a16:creationId xmlns:a16="http://schemas.microsoft.com/office/drawing/2014/main" id="{8F5EC011-BEE3-4408-9A12-28737A95F137}"/>
              </a:ext>
            </a:extLst>
          </p:cNvPr>
          <p:cNvSpPr/>
          <p:nvPr/>
        </p:nvSpPr>
        <p:spPr>
          <a:xfrm>
            <a:off x="3501307" y="304562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Star: 5 Points 94">
            <a:extLst>
              <a:ext uri="{FF2B5EF4-FFF2-40B4-BE49-F238E27FC236}">
                <a16:creationId xmlns:a16="http://schemas.microsoft.com/office/drawing/2014/main" id="{D659EF75-67DD-4445-91C0-6C2618646AF0}"/>
              </a:ext>
            </a:extLst>
          </p:cNvPr>
          <p:cNvSpPr/>
          <p:nvPr/>
        </p:nvSpPr>
        <p:spPr>
          <a:xfrm>
            <a:off x="3817376" y="304562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Star: 5 Points 95">
            <a:extLst>
              <a:ext uri="{FF2B5EF4-FFF2-40B4-BE49-F238E27FC236}">
                <a16:creationId xmlns:a16="http://schemas.microsoft.com/office/drawing/2014/main" id="{7E92C6A3-F015-45BE-9A87-FD45D8A2CE8A}"/>
              </a:ext>
            </a:extLst>
          </p:cNvPr>
          <p:cNvSpPr/>
          <p:nvPr/>
        </p:nvSpPr>
        <p:spPr>
          <a:xfrm>
            <a:off x="2551388"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tar: 5 Points 96">
            <a:extLst>
              <a:ext uri="{FF2B5EF4-FFF2-40B4-BE49-F238E27FC236}">
                <a16:creationId xmlns:a16="http://schemas.microsoft.com/office/drawing/2014/main" id="{0C9BAF63-454E-42B9-8997-F120405E9866}"/>
              </a:ext>
            </a:extLst>
          </p:cNvPr>
          <p:cNvSpPr/>
          <p:nvPr/>
        </p:nvSpPr>
        <p:spPr>
          <a:xfrm>
            <a:off x="2867457"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Star: 5 Points 97">
            <a:extLst>
              <a:ext uri="{FF2B5EF4-FFF2-40B4-BE49-F238E27FC236}">
                <a16:creationId xmlns:a16="http://schemas.microsoft.com/office/drawing/2014/main" id="{DA141FCD-984A-4E32-91C5-5C24C74B47EA}"/>
              </a:ext>
            </a:extLst>
          </p:cNvPr>
          <p:cNvSpPr/>
          <p:nvPr/>
        </p:nvSpPr>
        <p:spPr>
          <a:xfrm>
            <a:off x="3183526"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Star: 5 Points 98">
            <a:extLst>
              <a:ext uri="{FF2B5EF4-FFF2-40B4-BE49-F238E27FC236}">
                <a16:creationId xmlns:a16="http://schemas.microsoft.com/office/drawing/2014/main" id="{4CD78919-2BDF-40F0-8C66-99DDD8717168}"/>
              </a:ext>
            </a:extLst>
          </p:cNvPr>
          <p:cNvSpPr/>
          <p:nvPr/>
        </p:nvSpPr>
        <p:spPr>
          <a:xfrm>
            <a:off x="3499595"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Star: 5 Points 99">
            <a:extLst>
              <a:ext uri="{FF2B5EF4-FFF2-40B4-BE49-F238E27FC236}">
                <a16:creationId xmlns:a16="http://schemas.microsoft.com/office/drawing/2014/main" id="{C0E1A459-DCF4-4BDC-8FE0-B3285EB0C440}"/>
              </a:ext>
            </a:extLst>
          </p:cNvPr>
          <p:cNvSpPr/>
          <p:nvPr/>
        </p:nvSpPr>
        <p:spPr>
          <a:xfrm>
            <a:off x="3815664"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992CB931-1258-4B4A-8AFB-98A59D325937}"/>
              </a:ext>
            </a:extLst>
          </p:cNvPr>
          <p:cNvSpPr/>
          <p:nvPr/>
        </p:nvSpPr>
        <p:spPr>
          <a:xfrm>
            <a:off x="838468" y="1875770"/>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102" name="Oval 101">
            <a:extLst>
              <a:ext uri="{FF2B5EF4-FFF2-40B4-BE49-F238E27FC236}">
                <a16:creationId xmlns:a16="http://schemas.microsoft.com/office/drawing/2014/main" id="{7BB80919-9387-4765-88D3-4F808B2E1A28}"/>
              </a:ext>
            </a:extLst>
          </p:cNvPr>
          <p:cNvSpPr/>
          <p:nvPr/>
        </p:nvSpPr>
        <p:spPr>
          <a:xfrm>
            <a:off x="838468" y="226988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103" name="Oval 102">
            <a:extLst>
              <a:ext uri="{FF2B5EF4-FFF2-40B4-BE49-F238E27FC236}">
                <a16:creationId xmlns:a16="http://schemas.microsoft.com/office/drawing/2014/main" id="{7CF3B0C7-A3B9-4BB9-B032-D8B9C09CE433}"/>
              </a:ext>
            </a:extLst>
          </p:cNvPr>
          <p:cNvSpPr/>
          <p:nvPr/>
        </p:nvSpPr>
        <p:spPr>
          <a:xfrm>
            <a:off x="838468" y="2647856"/>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sp>
        <p:nvSpPr>
          <p:cNvPr id="104" name="Oval 103">
            <a:extLst>
              <a:ext uri="{FF2B5EF4-FFF2-40B4-BE49-F238E27FC236}">
                <a16:creationId xmlns:a16="http://schemas.microsoft.com/office/drawing/2014/main" id="{64FE157F-D03D-4287-948D-C6B578A0EA6C}"/>
              </a:ext>
            </a:extLst>
          </p:cNvPr>
          <p:cNvSpPr/>
          <p:nvPr/>
        </p:nvSpPr>
        <p:spPr>
          <a:xfrm>
            <a:off x="838467" y="3045625"/>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105" name="Oval 104">
            <a:extLst>
              <a:ext uri="{FF2B5EF4-FFF2-40B4-BE49-F238E27FC236}">
                <a16:creationId xmlns:a16="http://schemas.microsoft.com/office/drawing/2014/main" id="{0BC5753C-BD6C-4CA2-BDE0-881948206958}"/>
              </a:ext>
            </a:extLst>
          </p:cNvPr>
          <p:cNvSpPr/>
          <p:nvPr/>
        </p:nvSpPr>
        <p:spPr>
          <a:xfrm>
            <a:off x="838467" y="3432829"/>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106" name="Oval 105">
            <a:extLst>
              <a:ext uri="{FF2B5EF4-FFF2-40B4-BE49-F238E27FC236}">
                <a16:creationId xmlns:a16="http://schemas.microsoft.com/office/drawing/2014/main" id="{F2E1C8A2-9579-42F6-87AA-88D7B754800E}"/>
              </a:ext>
            </a:extLst>
          </p:cNvPr>
          <p:cNvSpPr/>
          <p:nvPr/>
        </p:nvSpPr>
        <p:spPr>
          <a:xfrm>
            <a:off x="4398589" y="147838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graphicFrame>
        <p:nvGraphicFramePr>
          <p:cNvPr id="57" name="Table 56">
            <a:extLst>
              <a:ext uri="{FF2B5EF4-FFF2-40B4-BE49-F238E27FC236}">
                <a16:creationId xmlns:a16="http://schemas.microsoft.com/office/drawing/2014/main" id="{595203A8-BEA2-4D94-A97A-E43C84E5753E}"/>
              </a:ext>
            </a:extLst>
          </p:cNvPr>
          <p:cNvGraphicFramePr>
            <a:graphicFrameLocks noGrp="1"/>
          </p:cNvGraphicFramePr>
          <p:nvPr>
            <p:extLst>
              <p:ext uri="{D42A27DB-BD31-4B8C-83A1-F6EECF244321}">
                <p14:modId xmlns:p14="http://schemas.microsoft.com/office/powerpoint/2010/main" val="2672374873"/>
              </p:ext>
            </p:extLst>
          </p:nvPr>
        </p:nvGraphicFramePr>
        <p:xfrm>
          <a:off x="4744396" y="2168461"/>
          <a:ext cx="3557166" cy="3175127"/>
        </p:xfrm>
        <a:graphic>
          <a:graphicData uri="http://schemas.openxmlformats.org/drawingml/2006/table">
            <a:tbl>
              <a:tblPr firstRow="1" bandRow="1">
                <a:tableStyleId>{0505E3EF-67EA-436B-97B2-0124C06EBD24}</a:tableStyleId>
              </a:tblPr>
              <a:tblGrid>
                <a:gridCol w="918362">
                  <a:extLst>
                    <a:ext uri="{9D8B030D-6E8A-4147-A177-3AD203B41FA5}">
                      <a16:colId xmlns:a16="http://schemas.microsoft.com/office/drawing/2014/main" val="3681889527"/>
                    </a:ext>
                  </a:extLst>
                </a:gridCol>
                <a:gridCol w="659701">
                  <a:extLst>
                    <a:ext uri="{9D8B030D-6E8A-4147-A177-3AD203B41FA5}">
                      <a16:colId xmlns:a16="http://schemas.microsoft.com/office/drawing/2014/main" val="3358426661"/>
                    </a:ext>
                  </a:extLst>
                </a:gridCol>
                <a:gridCol w="659701">
                  <a:extLst>
                    <a:ext uri="{9D8B030D-6E8A-4147-A177-3AD203B41FA5}">
                      <a16:colId xmlns:a16="http://schemas.microsoft.com/office/drawing/2014/main" val="2125700334"/>
                    </a:ext>
                  </a:extLst>
                </a:gridCol>
                <a:gridCol w="659701">
                  <a:extLst>
                    <a:ext uri="{9D8B030D-6E8A-4147-A177-3AD203B41FA5}">
                      <a16:colId xmlns:a16="http://schemas.microsoft.com/office/drawing/2014/main" val="562925614"/>
                    </a:ext>
                  </a:extLst>
                </a:gridCol>
                <a:gridCol w="659701">
                  <a:extLst>
                    <a:ext uri="{9D8B030D-6E8A-4147-A177-3AD203B41FA5}">
                      <a16:colId xmlns:a16="http://schemas.microsoft.com/office/drawing/2014/main" val="1101960756"/>
                    </a:ext>
                  </a:extLst>
                </a:gridCol>
              </a:tblGrid>
              <a:tr h="231484">
                <a:tc>
                  <a:txBody>
                    <a:bodyPr/>
                    <a:lstStyle/>
                    <a:p>
                      <a:pPr algn="r"/>
                      <a:r>
                        <a:rPr lang="en-GB" sz="1050" b="0" dirty="0"/>
                        <a:t>All Inbound</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587601"/>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7644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990707"/>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06160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025320"/>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968389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179215731"/>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035098"/>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4021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26861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282329"/>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 b="0" dirty="0"/>
                        <a:t>7</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220107"/>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13</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tc>
                  <a:txBody>
                    <a:bodyPr/>
                    <a:lstStyle/>
                    <a:p>
                      <a:pPr algn="ctr"/>
                      <a:r>
                        <a:rPr lang="en-GB" sz="1050" b="0" dirty="0"/>
                        <a:t>6</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12</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10</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924489"/>
                  </a:ext>
                </a:extLst>
              </a:tr>
            </a:tbl>
          </a:graphicData>
        </a:graphic>
      </p:graphicFrame>
      <p:sp>
        <p:nvSpPr>
          <p:cNvPr id="58" name="TextBox 57">
            <a:extLst>
              <a:ext uri="{FF2B5EF4-FFF2-40B4-BE49-F238E27FC236}">
                <a16:creationId xmlns:a16="http://schemas.microsoft.com/office/drawing/2014/main" id="{446B189B-EF93-4E26-98D1-227C777328EC}"/>
              </a:ext>
            </a:extLst>
          </p:cNvPr>
          <p:cNvSpPr txBox="1"/>
          <p:nvPr/>
        </p:nvSpPr>
        <p:spPr>
          <a:xfrm>
            <a:off x="5526318" y="1758826"/>
            <a:ext cx="839276" cy="400110"/>
          </a:xfrm>
          <a:prstGeom prst="rect">
            <a:avLst/>
          </a:prstGeom>
          <a:noFill/>
        </p:spPr>
        <p:txBody>
          <a:bodyPr wrap="square" rtlCol="0">
            <a:spAutoFit/>
          </a:bodyPr>
          <a:lstStyle/>
          <a:p>
            <a:pPr algn="ctr"/>
            <a:r>
              <a:rPr lang="en-GB" sz="1000" dirty="0"/>
              <a:t>Cookery Class</a:t>
            </a:r>
          </a:p>
        </p:txBody>
      </p:sp>
      <p:sp>
        <p:nvSpPr>
          <p:cNvPr id="59" name="TextBox 58">
            <a:extLst>
              <a:ext uri="{FF2B5EF4-FFF2-40B4-BE49-F238E27FC236}">
                <a16:creationId xmlns:a16="http://schemas.microsoft.com/office/drawing/2014/main" id="{A0CF780F-6530-42A5-B232-1544AFCC1061}"/>
              </a:ext>
            </a:extLst>
          </p:cNvPr>
          <p:cNvSpPr txBox="1"/>
          <p:nvPr/>
        </p:nvSpPr>
        <p:spPr>
          <a:xfrm>
            <a:off x="6150494" y="1758826"/>
            <a:ext cx="917123" cy="400110"/>
          </a:xfrm>
          <a:prstGeom prst="rect">
            <a:avLst/>
          </a:prstGeom>
          <a:noFill/>
        </p:spPr>
        <p:txBody>
          <a:bodyPr wrap="square" rtlCol="0">
            <a:spAutoFit/>
          </a:bodyPr>
          <a:lstStyle/>
          <a:p>
            <a:pPr algn="ctr"/>
            <a:r>
              <a:rPr lang="en-GB" sz="1000" dirty="0"/>
              <a:t>Chocolate Making Class</a:t>
            </a:r>
          </a:p>
        </p:txBody>
      </p:sp>
      <p:sp>
        <p:nvSpPr>
          <p:cNvPr id="60" name="TextBox 59">
            <a:extLst>
              <a:ext uri="{FF2B5EF4-FFF2-40B4-BE49-F238E27FC236}">
                <a16:creationId xmlns:a16="http://schemas.microsoft.com/office/drawing/2014/main" id="{33BF2309-F8C4-41A7-B3F7-686DC5A56F7B}"/>
              </a:ext>
            </a:extLst>
          </p:cNvPr>
          <p:cNvSpPr txBox="1"/>
          <p:nvPr/>
        </p:nvSpPr>
        <p:spPr>
          <a:xfrm>
            <a:off x="6905302" y="1758826"/>
            <a:ext cx="839276" cy="400110"/>
          </a:xfrm>
          <a:prstGeom prst="rect">
            <a:avLst/>
          </a:prstGeom>
          <a:noFill/>
        </p:spPr>
        <p:txBody>
          <a:bodyPr wrap="square" rtlCol="0">
            <a:spAutoFit/>
          </a:bodyPr>
          <a:lstStyle/>
          <a:p>
            <a:pPr algn="ctr"/>
            <a:r>
              <a:rPr lang="en-GB" sz="1000" dirty="0"/>
              <a:t>Baking School</a:t>
            </a:r>
          </a:p>
        </p:txBody>
      </p:sp>
      <p:sp>
        <p:nvSpPr>
          <p:cNvPr id="61" name="TextBox 60">
            <a:extLst>
              <a:ext uri="{FF2B5EF4-FFF2-40B4-BE49-F238E27FC236}">
                <a16:creationId xmlns:a16="http://schemas.microsoft.com/office/drawing/2014/main" id="{143F411A-45FA-48E9-B975-494EB0584825}"/>
              </a:ext>
            </a:extLst>
          </p:cNvPr>
          <p:cNvSpPr txBox="1"/>
          <p:nvPr/>
        </p:nvSpPr>
        <p:spPr>
          <a:xfrm>
            <a:off x="7438117" y="1758826"/>
            <a:ext cx="945806" cy="400110"/>
          </a:xfrm>
          <a:prstGeom prst="rect">
            <a:avLst/>
          </a:prstGeom>
          <a:noFill/>
        </p:spPr>
        <p:txBody>
          <a:bodyPr wrap="square" rtlCol="0">
            <a:spAutoFit/>
          </a:bodyPr>
          <a:lstStyle/>
          <a:p>
            <a:pPr algn="ctr"/>
            <a:r>
              <a:rPr lang="en-GB" sz="1000" dirty="0"/>
              <a:t>Cheese Making Class</a:t>
            </a:r>
          </a:p>
        </p:txBody>
      </p:sp>
      <p:sp>
        <p:nvSpPr>
          <p:cNvPr id="62" name="TextBox 61">
            <a:extLst>
              <a:ext uri="{FF2B5EF4-FFF2-40B4-BE49-F238E27FC236}">
                <a16:creationId xmlns:a16="http://schemas.microsoft.com/office/drawing/2014/main" id="{50FB70D7-8322-49CE-8571-7D26A7C6455D}"/>
              </a:ext>
            </a:extLst>
          </p:cNvPr>
          <p:cNvSpPr txBox="1"/>
          <p:nvPr/>
        </p:nvSpPr>
        <p:spPr>
          <a:xfrm>
            <a:off x="4584093" y="1885122"/>
            <a:ext cx="1191946" cy="307777"/>
          </a:xfrm>
          <a:prstGeom prst="rect">
            <a:avLst/>
          </a:prstGeom>
          <a:noFill/>
        </p:spPr>
        <p:txBody>
          <a:bodyPr wrap="square" rtlCol="0">
            <a:spAutoFit/>
          </a:bodyPr>
          <a:lstStyle/>
          <a:p>
            <a:pPr algn="ctr"/>
            <a:r>
              <a:rPr lang="en-GB" sz="700" b="1" dirty="0"/>
              <a:t>Ranking (out of 24 experiences)</a:t>
            </a:r>
          </a:p>
        </p:txBody>
      </p:sp>
      <p:sp>
        <p:nvSpPr>
          <p:cNvPr id="63" name="Title 1">
            <a:extLst>
              <a:ext uri="{FF2B5EF4-FFF2-40B4-BE49-F238E27FC236}">
                <a16:creationId xmlns:a16="http://schemas.microsoft.com/office/drawing/2014/main" id="{D3CA6AF3-9F17-4F0D-9E82-FE76D8F5FF0B}"/>
              </a:ext>
            </a:extLst>
          </p:cNvPr>
          <p:cNvSpPr>
            <a:spLocks noGrp="1"/>
          </p:cNvSpPr>
          <p:nvPr>
            <p:ph type="title"/>
          </p:nvPr>
        </p:nvSpPr>
        <p:spPr>
          <a:xfrm>
            <a:off x="83615" y="-41534"/>
            <a:ext cx="9298510" cy="904000"/>
          </a:xfrm>
        </p:spPr>
        <p:txBody>
          <a:bodyPr/>
          <a:lstStyle/>
          <a:p>
            <a:r>
              <a:rPr lang="en-GB" dirty="0"/>
              <a:t>Food &amp; Drink Learning Experiences: overview &amp; appeal</a:t>
            </a:r>
          </a:p>
        </p:txBody>
      </p:sp>
      <p:sp>
        <p:nvSpPr>
          <p:cNvPr id="64" name="Rectangle 63">
            <a:extLst>
              <a:ext uri="{FF2B5EF4-FFF2-40B4-BE49-F238E27FC236}">
                <a16:creationId xmlns:a16="http://schemas.microsoft.com/office/drawing/2014/main" id="{B0BB0322-FB51-46A9-A0AF-A2D57469D23F}"/>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
        <p:nvSpPr>
          <p:cNvPr id="65" name="Star: 5 Points 64">
            <a:extLst>
              <a:ext uri="{FF2B5EF4-FFF2-40B4-BE49-F238E27FC236}">
                <a16:creationId xmlns:a16="http://schemas.microsoft.com/office/drawing/2014/main" id="{47FFFEB5-653F-4FBA-B2B6-CE086F94DFAB}"/>
              </a:ext>
            </a:extLst>
          </p:cNvPr>
          <p:cNvSpPr/>
          <p:nvPr/>
        </p:nvSpPr>
        <p:spPr>
          <a:xfrm>
            <a:off x="3190420"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43770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E4551A-E827-4FB8-894F-0E10FEC55403}"/>
              </a:ext>
            </a:extLst>
          </p:cNvPr>
          <p:cNvGraphicFramePr>
            <a:graphicFrameLocks noGrp="1"/>
          </p:cNvGraphicFramePr>
          <p:nvPr/>
        </p:nvGraphicFramePr>
        <p:xfrm>
          <a:off x="392134" y="1444869"/>
          <a:ext cx="9258013" cy="4568396"/>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212731">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355665">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46</a:t>
            </a:fld>
            <a:endParaRPr lang="en-GB"/>
          </a:p>
        </p:txBody>
      </p:sp>
      <p:sp>
        <p:nvSpPr>
          <p:cNvPr id="42" name="TextBox 41">
            <a:extLst>
              <a:ext uri="{FF2B5EF4-FFF2-40B4-BE49-F238E27FC236}">
                <a16:creationId xmlns:a16="http://schemas.microsoft.com/office/drawing/2014/main" id="{14FD0C56-2B77-494E-B888-8904D112FC8E}"/>
              </a:ext>
            </a:extLst>
          </p:cNvPr>
          <p:cNvSpPr txBox="1"/>
          <p:nvPr/>
        </p:nvSpPr>
        <p:spPr>
          <a:xfrm>
            <a:off x="729199" y="1514164"/>
            <a:ext cx="8202529" cy="646331"/>
          </a:xfrm>
          <a:prstGeom prst="rect">
            <a:avLst/>
          </a:prstGeom>
          <a:noFill/>
        </p:spPr>
        <p:txBody>
          <a:bodyPr wrap="square" rtlCol="0">
            <a:spAutoFit/>
          </a:bodyPr>
          <a:lstStyle/>
          <a:p>
            <a:r>
              <a:rPr lang="en-GB" sz="1200" b="1" dirty="0"/>
              <a:t>EXPERIENCE MATURITY: </a:t>
            </a:r>
            <a:r>
              <a:rPr lang="en-GB" sz="1200" dirty="0"/>
              <a:t>There is a clear host in European markets for these types of experiences.  France ranks high among those who have previously done / or have booked to do the experience in the next 12 months</a:t>
            </a:r>
          </a:p>
          <a:p>
            <a:endParaRPr lang="en-GB" sz="1200" dirty="0"/>
          </a:p>
        </p:txBody>
      </p:sp>
      <p:sp>
        <p:nvSpPr>
          <p:cNvPr id="54" name="Rectangle 53">
            <a:extLst>
              <a:ext uri="{FF2B5EF4-FFF2-40B4-BE49-F238E27FC236}">
                <a16:creationId xmlns:a16="http://schemas.microsoft.com/office/drawing/2014/main" id="{F0016E70-58E1-4DB8-9486-5AEAA115FE72}"/>
              </a:ext>
            </a:extLst>
          </p:cNvPr>
          <p:cNvSpPr/>
          <p:nvPr/>
        </p:nvSpPr>
        <p:spPr>
          <a:xfrm>
            <a:off x="0" y="645237"/>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208D480C-4FE5-42CD-B9C3-5EB780E08234}"/>
              </a:ext>
            </a:extLst>
          </p:cNvPr>
          <p:cNvSpPr txBox="1"/>
          <p:nvPr/>
        </p:nvSpPr>
        <p:spPr>
          <a:xfrm>
            <a:off x="743962" y="3687892"/>
            <a:ext cx="8697740" cy="646331"/>
          </a:xfrm>
          <a:prstGeom prst="rect">
            <a:avLst/>
          </a:prstGeom>
          <a:noFill/>
        </p:spPr>
        <p:txBody>
          <a:bodyPr wrap="square" rtlCol="0">
            <a:spAutoFit/>
          </a:bodyPr>
          <a:lstStyle/>
          <a:p>
            <a:r>
              <a:rPr lang="en-GB" sz="1200" b="1" dirty="0"/>
              <a:t>INFLUENCE ON DESTINATION DECISION: </a:t>
            </a:r>
            <a:r>
              <a:rPr lang="en-GB" sz="1200" dirty="0"/>
              <a:t>Experiences alone don’t currently have the pulling power to drive travellers to England – they tend to be experiences that are chosen after selecting the destination</a:t>
            </a:r>
          </a:p>
          <a:p>
            <a:endParaRPr lang="en-GB" sz="1200" dirty="0"/>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00E1534A-0EB5-490F-AFB5-5B99C7860B82}"/>
              </a:ext>
            </a:extLst>
          </p:cNvPr>
          <p:cNvSpPr/>
          <p:nvPr/>
        </p:nvSpPr>
        <p:spPr>
          <a:xfrm>
            <a:off x="522398" y="1549237"/>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62" name="Oval 61">
            <a:extLst>
              <a:ext uri="{FF2B5EF4-FFF2-40B4-BE49-F238E27FC236}">
                <a16:creationId xmlns:a16="http://schemas.microsoft.com/office/drawing/2014/main" id="{A08C6BC2-F9BD-4F19-92BE-C1ED2F439B00}"/>
              </a:ext>
            </a:extLst>
          </p:cNvPr>
          <p:cNvSpPr/>
          <p:nvPr/>
        </p:nvSpPr>
        <p:spPr>
          <a:xfrm>
            <a:off x="537161" y="3705310"/>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graphicFrame>
        <p:nvGraphicFramePr>
          <p:cNvPr id="80" name="Chart 79">
            <a:extLst>
              <a:ext uri="{FF2B5EF4-FFF2-40B4-BE49-F238E27FC236}">
                <a16:creationId xmlns:a16="http://schemas.microsoft.com/office/drawing/2014/main" id="{FCB0B3C1-A646-4A66-973C-0C8706C3A1F7}"/>
              </a:ext>
            </a:extLst>
          </p:cNvPr>
          <p:cNvGraphicFramePr/>
          <p:nvPr>
            <p:extLst>
              <p:ext uri="{D42A27DB-BD31-4B8C-83A1-F6EECF244321}">
                <p14:modId xmlns:p14="http://schemas.microsoft.com/office/powerpoint/2010/main" val="4015831730"/>
              </p:ext>
            </p:extLst>
          </p:nvPr>
        </p:nvGraphicFramePr>
        <p:xfrm>
          <a:off x="2115067" y="4165113"/>
          <a:ext cx="7790933" cy="1991086"/>
        </p:xfrm>
        <a:graphic>
          <a:graphicData uri="http://schemas.openxmlformats.org/drawingml/2006/chart">
            <c:chart xmlns:c="http://schemas.openxmlformats.org/drawingml/2006/chart" xmlns:r="http://schemas.openxmlformats.org/officeDocument/2006/relationships" r:id="rId2"/>
          </a:graphicData>
        </a:graphic>
      </p:graphicFrame>
      <p:sp>
        <p:nvSpPr>
          <p:cNvPr id="81" name="Rectangle 80">
            <a:extLst>
              <a:ext uri="{FF2B5EF4-FFF2-40B4-BE49-F238E27FC236}">
                <a16:creationId xmlns:a16="http://schemas.microsoft.com/office/drawing/2014/main" id="{BE36287B-829F-4DE0-A6B9-0539AEA5FD6A}"/>
              </a:ext>
            </a:extLst>
          </p:cNvPr>
          <p:cNvSpPr/>
          <p:nvPr/>
        </p:nvSpPr>
        <p:spPr>
          <a:xfrm>
            <a:off x="511859" y="5416798"/>
            <a:ext cx="1926823" cy="430887"/>
          </a:xfrm>
          <a:prstGeom prst="rect">
            <a:avLst/>
          </a:prstGeom>
        </p:spPr>
        <p:txBody>
          <a:bodyPr wrap="square">
            <a:spAutoFit/>
          </a:bodyPr>
          <a:lstStyle/>
          <a:p>
            <a:pPr algn="r"/>
            <a:r>
              <a:rPr lang="en-GB" sz="1100" b="1" u="sng" dirty="0">
                <a:solidFill>
                  <a:schemeClr val="accent5"/>
                </a:solidFill>
              </a:rPr>
              <a:t>Chose the activity first </a:t>
            </a:r>
            <a:r>
              <a:rPr lang="en-GB" sz="1100" b="1" dirty="0">
                <a:solidFill>
                  <a:schemeClr val="accent5"/>
                </a:solidFill>
              </a:rPr>
              <a:t>and then found a destination </a:t>
            </a:r>
            <a:endParaRPr lang="en-GB" sz="1100" dirty="0"/>
          </a:p>
        </p:txBody>
      </p:sp>
      <p:sp>
        <p:nvSpPr>
          <p:cNvPr id="82" name="Rectangle 81">
            <a:extLst>
              <a:ext uri="{FF2B5EF4-FFF2-40B4-BE49-F238E27FC236}">
                <a16:creationId xmlns:a16="http://schemas.microsoft.com/office/drawing/2014/main" id="{DC15EF9C-24EB-4405-A755-F60DDFC5FFBB}"/>
              </a:ext>
            </a:extLst>
          </p:cNvPr>
          <p:cNvSpPr/>
          <p:nvPr/>
        </p:nvSpPr>
        <p:spPr>
          <a:xfrm>
            <a:off x="280318" y="5013146"/>
            <a:ext cx="2173551" cy="430887"/>
          </a:xfrm>
          <a:prstGeom prst="rect">
            <a:avLst/>
          </a:prstGeom>
        </p:spPr>
        <p:txBody>
          <a:bodyPr wrap="square">
            <a:spAutoFit/>
          </a:bodyPr>
          <a:lstStyle/>
          <a:p>
            <a:pPr algn="r"/>
            <a:r>
              <a:rPr lang="en-GB" sz="1100" b="1" dirty="0">
                <a:solidFill>
                  <a:schemeClr val="accent5"/>
                </a:solidFill>
              </a:rPr>
              <a:t>Chose the destination because could do the activity there</a:t>
            </a:r>
            <a:endParaRPr lang="en-GB" sz="1100" dirty="0"/>
          </a:p>
        </p:txBody>
      </p:sp>
      <p:sp>
        <p:nvSpPr>
          <p:cNvPr id="83" name="Rectangle 82">
            <a:extLst>
              <a:ext uri="{FF2B5EF4-FFF2-40B4-BE49-F238E27FC236}">
                <a16:creationId xmlns:a16="http://schemas.microsoft.com/office/drawing/2014/main" id="{9B144EC6-5F7D-4EFF-980D-D340877621AD}"/>
              </a:ext>
            </a:extLst>
          </p:cNvPr>
          <p:cNvSpPr/>
          <p:nvPr/>
        </p:nvSpPr>
        <p:spPr>
          <a:xfrm>
            <a:off x="561428" y="4406009"/>
            <a:ext cx="1892753" cy="600164"/>
          </a:xfrm>
          <a:prstGeom prst="rect">
            <a:avLst/>
          </a:prstGeom>
        </p:spPr>
        <p:txBody>
          <a:bodyPr wrap="square">
            <a:spAutoFit/>
          </a:bodyPr>
          <a:lstStyle/>
          <a:p>
            <a:pPr algn="r"/>
            <a:r>
              <a:rPr lang="en-GB" sz="1100" b="1" u="sng" dirty="0">
                <a:solidFill>
                  <a:schemeClr val="accent3">
                    <a:lumMod val="75000"/>
                  </a:schemeClr>
                </a:solidFill>
              </a:rPr>
              <a:t>Chose destination first </a:t>
            </a:r>
            <a:r>
              <a:rPr lang="en-GB" sz="1100" b="1" dirty="0">
                <a:solidFill>
                  <a:schemeClr val="accent3">
                    <a:lumMod val="75000"/>
                  </a:schemeClr>
                </a:solidFill>
              </a:rPr>
              <a:t>and then found could do the activity there</a:t>
            </a:r>
            <a:endParaRPr lang="en-GB" sz="1100" dirty="0">
              <a:solidFill>
                <a:schemeClr val="accent3">
                  <a:lumMod val="75000"/>
                </a:schemeClr>
              </a:solidFill>
            </a:endParaRPr>
          </a:p>
        </p:txBody>
      </p:sp>
      <p:cxnSp>
        <p:nvCxnSpPr>
          <p:cNvPr id="84" name="Straight Arrow Connector 83">
            <a:extLst>
              <a:ext uri="{FF2B5EF4-FFF2-40B4-BE49-F238E27FC236}">
                <a16:creationId xmlns:a16="http://schemas.microsoft.com/office/drawing/2014/main" id="{278C6599-6130-495B-BF73-EA9C16106AEE}"/>
              </a:ext>
            </a:extLst>
          </p:cNvPr>
          <p:cNvCxnSpPr>
            <a:cxnSpLocks/>
          </p:cNvCxnSpPr>
          <p:nvPr/>
        </p:nvCxnSpPr>
        <p:spPr>
          <a:xfrm>
            <a:off x="2407187" y="4780920"/>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682D5CB-E30E-4134-B1DD-05AA1A4BCC22}"/>
              </a:ext>
            </a:extLst>
          </p:cNvPr>
          <p:cNvCxnSpPr>
            <a:cxnSpLocks/>
          </p:cNvCxnSpPr>
          <p:nvPr/>
        </p:nvCxnSpPr>
        <p:spPr>
          <a:xfrm>
            <a:off x="2407187" y="5316498"/>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182960E-2A01-4ED6-BD00-41B4A7BA8A2C}"/>
              </a:ext>
            </a:extLst>
          </p:cNvPr>
          <p:cNvCxnSpPr>
            <a:cxnSpLocks/>
          </p:cNvCxnSpPr>
          <p:nvPr/>
        </p:nvCxnSpPr>
        <p:spPr>
          <a:xfrm>
            <a:off x="2407187" y="5632242"/>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3A35673-3E23-4A9A-A28F-D8311BC5F466}"/>
              </a:ext>
            </a:extLst>
          </p:cNvPr>
          <p:cNvSpPr/>
          <p:nvPr/>
        </p:nvSpPr>
        <p:spPr>
          <a:xfrm>
            <a:off x="3159711" y="4602332"/>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90" name="Rectangle 89">
            <a:extLst>
              <a:ext uri="{FF2B5EF4-FFF2-40B4-BE49-F238E27FC236}">
                <a16:creationId xmlns:a16="http://schemas.microsoft.com/office/drawing/2014/main" id="{16BC07DD-5DCC-47AB-A0A9-BC1AC127EF51}"/>
              </a:ext>
            </a:extLst>
          </p:cNvPr>
          <p:cNvSpPr/>
          <p:nvPr/>
        </p:nvSpPr>
        <p:spPr>
          <a:xfrm>
            <a:off x="438032" y="5805028"/>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graphicFrame>
        <p:nvGraphicFramePr>
          <p:cNvPr id="34" name="Chart 33">
            <a:extLst>
              <a:ext uri="{FF2B5EF4-FFF2-40B4-BE49-F238E27FC236}">
                <a16:creationId xmlns:a16="http://schemas.microsoft.com/office/drawing/2014/main" id="{F4D81446-2FF4-484E-A338-C2CA48D3D518}"/>
              </a:ext>
            </a:extLst>
          </p:cNvPr>
          <p:cNvGraphicFramePr/>
          <p:nvPr>
            <p:extLst>
              <p:ext uri="{D42A27DB-BD31-4B8C-83A1-F6EECF244321}">
                <p14:modId xmlns:p14="http://schemas.microsoft.com/office/powerpoint/2010/main" val="4060520797"/>
              </p:ext>
            </p:extLst>
          </p:nvPr>
        </p:nvGraphicFramePr>
        <p:xfrm>
          <a:off x="2061108" y="2356738"/>
          <a:ext cx="1985121" cy="1203649"/>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36">
            <a:extLst>
              <a:ext uri="{FF2B5EF4-FFF2-40B4-BE49-F238E27FC236}">
                <a16:creationId xmlns:a16="http://schemas.microsoft.com/office/drawing/2014/main" id="{D181E725-466F-481B-B99B-C26BACE3E1FB}"/>
              </a:ext>
            </a:extLst>
          </p:cNvPr>
          <p:cNvSpPr txBox="1"/>
          <p:nvPr/>
        </p:nvSpPr>
        <p:spPr>
          <a:xfrm>
            <a:off x="2598775" y="2040995"/>
            <a:ext cx="839276" cy="400110"/>
          </a:xfrm>
          <a:prstGeom prst="rect">
            <a:avLst/>
          </a:prstGeom>
          <a:noFill/>
        </p:spPr>
        <p:txBody>
          <a:bodyPr wrap="square" rtlCol="0">
            <a:spAutoFit/>
          </a:bodyPr>
          <a:lstStyle/>
          <a:p>
            <a:pPr algn="ctr"/>
            <a:r>
              <a:rPr lang="en-GB" sz="1000" dirty="0"/>
              <a:t>Cookery Class</a:t>
            </a:r>
          </a:p>
        </p:txBody>
      </p:sp>
      <p:sp>
        <p:nvSpPr>
          <p:cNvPr id="41" name="TextBox 40">
            <a:extLst>
              <a:ext uri="{FF2B5EF4-FFF2-40B4-BE49-F238E27FC236}">
                <a16:creationId xmlns:a16="http://schemas.microsoft.com/office/drawing/2014/main" id="{B7BB68D8-CB84-4DB6-88B1-165F9D929283}"/>
              </a:ext>
            </a:extLst>
          </p:cNvPr>
          <p:cNvSpPr txBox="1"/>
          <p:nvPr/>
        </p:nvSpPr>
        <p:spPr>
          <a:xfrm>
            <a:off x="4356299" y="2015330"/>
            <a:ext cx="975883" cy="400110"/>
          </a:xfrm>
          <a:prstGeom prst="rect">
            <a:avLst/>
          </a:prstGeom>
          <a:noFill/>
        </p:spPr>
        <p:txBody>
          <a:bodyPr wrap="square" rtlCol="0">
            <a:spAutoFit/>
          </a:bodyPr>
          <a:lstStyle/>
          <a:p>
            <a:pPr algn="ctr"/>
            <a:r>
              <a:rPr lang="en-GB" sz="1000" dirty="0"/>
              <a:t>Chocolate Making Class</a:t>
            </a:r>
          </a:p>
        </p:txBody>
      </p:sp>
      <p:sp>
        <p:nvSpPr>
          <p:cNvPr id="43" name="TextBox 42">
            <a:extLst>
              <a:ext uri="{FF2B5EF4-FFF2-40B4-BE49-F238E27FC236}">
                <a16:creationId xmlns:a16="http://schemas.microsoft.com/office/drawing/2014/main" id="{1333CE4B-A1C7-4CE6-A0B3-2FB1EEEB9EA3}"/>
              </a:ext>
            </a:extLst>
          </p:cNvPr>
          <p:cNvSpPr txBox="1"/>
          <p:nvPr/>
        </p:nvSpPr>
        <p:spPr>
          <a:xfrm>
            <a:off x="6249963" y="2051884"/>
            <a:ext cx="945806" cy="246221"/>
          </a:xfrm>
          <a:prstGeom prst="rect">
            <a:avLst/>
          </a:prstGeom>
          <a:noFill/>
        </p:spPr>
        <p:txBody>
          <a:bodyPr wrap="square" rtlCol="0">
            <a:spAutoFit/>
          </a:bodyPr>
          <a:lstStyle/>
          <a:p>
            <a:pPr algn="ctr"/>
            <a:r>
              <a:rPr lang="en-GB" sz="1000" dirty="0"/>
              <a:t>Baking School</a:t>
            </a:r>
          </a:p>
        </p:txBody>
      </p:sp>
      <p:sp>
        <p:nvSpPr>
          <p:cNvPr id="44" name="TextBox 43">
            <a:extLst>
              <a:ext uri="{FF2B5EF4-FFF2-40B4-BE49-F238E27FC236}">
                <a16:creationId xmlns:a16="http://schemas.microsoft.com/office/drawing/2014/main" id="{21670969-5409-4313-BDF4-8042C4471033}"/>
              </a:ext>
            </a:extLst>
          </p:cNvPr>
          <p:cNvSpPr txBox="1"/>
          <p:nvPr/>
        </p:nvSpPr>
        <p:spPr>
          <a:xfrm>
            <a:off x="8114017" y="2008964"/>
            <a:ext cx="945806" cy="400110"/>
          </a:xfrm>
          <a:prstGeom prst="rect">
            <a:avLst/>
          </a:prstGeom>
          <a:noFill/>
        </p:spPr>
        <p:txBody>
          <a:bodyPr wrap="square" rtlCol="0">
            <a:spAutoFit/>
          </a:bodyPr>
          <a:lstStyle/>
          <a:p>
            <a:pPr algn="ctr"/>
            <a:r>
              <a:rPr lang="en-GB" sz="1000" dirty="0"/>
              <a:t>Cheese Making Class</a:t>
            </a:r>
          </a:p>
        </p:txBody>
      </p:sp>
      <p:graphicFrame>
        <p:nvGraphicFramePr>
          <p:cNvPr id="47" name="Chart 46">
            <a:extLst>
              <a:ext uri="{FF2B5EF4-FFF2-40B4-BE49-F238E27FC236}">
                <a16:creationId xmlns:a16="http://schemas.microsoft.com/office/drawing/2014/main" id="{2459DA7D-CDC5-4FA0-AF8F-D5ED8B724FA1}"/>
              </a:ext>
            </a:extLst>
          </p:cNvPr>
          <p:cNvGraphicFramePr/>
          <p:nvPr>
            <p:extLst>
              <p:ext uri="{D42A27DB-BD31-4B8C-83A1-F6EECF244321}">
                <p14:modId xmlns:p14="http://schemas.microsoft.com/office/powerpoint/2010/main" val="3750869943"/>
              </p:ext>
            </p:extLst>
          </p:nvPr>
        </p:nvGraphicFramePr>
        <p:xfrm>
          <a:off x="3426953" y="2349814"/>
          <a:ext cx="2289047" cy="12036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hart 47">
            <a:extLst>
              <a:ext uri="{FF2B5EF4-FFF2-40B4-BE49-F238E27FC236}">
                <a16:creationId xmlns:a16="http://schemas.microsoft.com/office/drawing/2014/main" id="{4B453E60-CB3E-4337-8A46-BB224A5FD2CD}"/>
              </a:ext>
            </a:extLst>
          </p:cNvPr>
          <p:cNvGraphicFramePr/>
          <p:nvPr>
            <p:extLst>
              <p:ext uri="{D42A27DB-BD31-4B8C-83A1-F6EECF244321}">
                <p14:modId xmlns:p14="http://schemas.microsoft.com/office/powerpoint/2010/main" val="2877128692"/>
              </p:ext>
            </p:extLst>
          </p:nvPr>
        </p:nvGraphicFramePr>
        <p:xfrm>
          <a:off x="5519188" y="2356738"/>
          <a:ext cx="1985122" cy="120364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9" name="Chart 48">
            <a:extLst>
              <a:ext uri="{FF2B5EF4-FFF2-40B4-BE49-F238E27FC236}">
                <a16:creationId xmlns:a16="http://schemas.microsoft.com/office/drawing/2014/main" id="{E4F9A87D-6BAB-4C7C-B75C-08C3FF6F4966}"/>
              </a:ext>
            </a:extLst>
          </p:cNvPr>
          <p:cNvGraphicFramePr/>
          <p:nvPr>
            <p:extLst>
              <p:ext uri="{D42A27DB-BD31-4B8C-83A1-F6EECF244321}">
                <p14:modId xmlns:p14="http://schemas.microsoft.com/office/powerpoint/2010/main" val="684242683"/>
              </p:ext>
            </p:extLst>
          </p:nvPr>
        </p:nvGraphicFramePr>
        <p:xfrm>
          <a:off x="7494845" y="2356738"/>
          <a:ext cx="2062565" cy="1203649"/>
        </p:xfrm>
        <a:graphic>
          <a:graphicData uri="http://schemas.openxmlformats.org/drawingml/2006/chart">
            <c:chart xmlns:c="http://schemas.openxmlformats.org/drawingml/2006/chart" xmlns:r="http://schemas.openxmlformats.org/officeDocument/2006/relationships" r:id="rId6"/>
          </a:graphicData>
        </a:graphic>
      </p:graphicFrame>
      <p:sp>
        <p:nvSpPr>
          <p:cNvPr id="50" name="Title 1">
            <a:extLst>
              <a:ext uri="{FF2B5EF4-FFF2-40B4-BE49-F238E27FC236}">
                <a16:creationId xmlns:a16="http://schemas.microsoft.com/office/drawing/2014/main" id="{254BADCB-0E06-41FE-849A-76B2509AA9FF}"/>
              </a:ext>
            </a:extLst>
          </p:cNvPr>
          <p:cNvSpPr>
            <a:spLocks noGrp="1"/>
          </p:cNvSpPr>
          <p:nvPr>
            <p:ph type="title"/>
          </p:nvPr>
        </p:nvSpPr>
        <p:spPr>
          <a:xfrm>
            <a:off x="83615" y="-41534"/>
            <a:ext cx="9298510" cy="904000"/>
          </a:xfrm>
        </p:spPr>
        <p:txBody>
          <a:bodyPr/>
          <a:lstStyle/>
          <a:p>
            <a:r>
              <a:rPr lang="en-GB" dirty="0"/>
              <a:t>Food &amp; Drink Learning Experiences: maturity and influence on holiday behaviour</a:t>
            </a:r>
          </a:p>
        </p:txBody>
      </p:sp>
      <p:sp>
        <p:nvSpPr>
          <p:cNvPr id="51" name="Rectangle 50">
            <a:extLst>
              <a:ext uri="{FF2B5EF4-FFF2-40B4-BE49-F238E27FC236}">
                <a16:creationId xmlns:a16="http://schemas.microsoft.com/office/drawing/2014/main" id="{DC527328-3EBF-4DD5-A213-F40388308B1A}"/>
              </a:ext>
            </a:extLst>
          </p:cNvPr>
          <p:cNvSpPr/>
          <p:nvPr/>
        </p:nvSpPr>
        <p:spPr>
          <a:xfrm>
            <a:off x="148653" y="652792"/>
            <a:ext cx="9432280" cy="523220"/>
          </a:xfrm>
          <a:prstGeom prst="rect">
            <a:avLst/>
          </a:prstGeom>
        </p:spPr>
        <p:txBody>
          <a:bodyPr wrap="square">
            <a:spAutoFit/>
          </a:bodyPr>
          <a:lstStyle/>
          <a:p>
            <a:r>
              <a:rPr lang="en-GB" sz="1400" b="1" dirty="0">
                <a:solidFill>
                  <a:schemeClr val="accent5"/>
                </a:solidFill>
              </a:rPr>
              <a:t>While there is relatively high interest in doing these experiences in England, there is strong competition with other European countries who may claim ‘ownership’ of some – England is currently not the obvious choice for these type of experiences </a:t>
            </a:r>
          </a:p>
        </p:txBody>
      </p:sp>
      <p:grpSp>
        <p:nvGrpSpPr>
          <p:cNvPr id="31" name="Group 30">
            <a:extLst>
              <a:ext uri="{FF2B5EF4-FFF2-40B4-BE49-F238E27FC236}">
                <a16:creationId xmlns:a16="http://schemas.microsoft.com/office/drawing/2014/main" id="{F40C7F3B-E3FF-43C3-8E80-9726E9231803}"/>
              </a:ext>
            </a:extLst>
          </p:cNvPr>
          <p:cNvGrpSpPr/>
          <p:nvPr/>
        </p:nvGrpSpPr>
        <p:grpSpPr>
          <a:xfrm>
            <a:off x="1107837" y="6147150"/>
            <a:ext cx="6895568" cy="351322"/>
            <a:chOff x="1107837" y="6016519"/>
            <a:chExt cx="6895568" cy="351322"/>
          </a:xfrm>
        </p:grpSpPr>
        <p:sp>
          <p:nvSpPr>
            <p:cNvPr id="32" name="Rectangle 31">
              <a:extLst>
                <a:ext uri="{FF2B5EF4-FFF2-40B4-BE49-F238E27FC236}">
                  <a16:creationId xmlns:a16="http://schemas.microsoft.com/office/drawing/2014/main" id="{79F149A1-B1BA-419C-BD55-A592BB8E65D0}"/>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33" name="Rectangle 32">
              <a:extLst>
                <a:ext uri="{FF2B5EF4-FFF2-40B4-BE49-F238E27FC236}">
                  <a16:creationId xmlns:a16="http://schemas.microsoft.com/office/drawing/2014/main" id="{FDD70715-D5BC-4091-8C79-2EA16136ED8E}"/>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35" name="Rectangle 34">
              <a:extLst>
                <a:ext uri="{FF2B5EF4-FFF2-40B4-BE49-F238E27FC236}">
                  <a16:creationId xmlns:a16="http://schemas.microsoft.com/office/drawing/2014/main" id="{55E1B171-F4AC-4F11-B1E1-A634E9BFE7AD}"/>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36" name="Rectangle 35">
              <a:extLst>
                <a:ext uri="{FF2B5EF4-FFF2-40B4-BE49-F238E27FC236}">
                  <a16:creationId xmlns:a16="http://schemas.microsoft.com/office/drawing/2014/main" id="{75199E2B-EC8C-40C1-8933-4F6E3DFEA4E9}"/>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
        <p:nvSpPr>
          <p:cNvPr id="38" name="Rectangle 37">
            <a:extLst>
              <a:ext uri="{FF2B5EF4-FFF2-40B4-BE49-F238E27FC236}">
                <a16:creationId xmlns:a16="http://schemas.microsoft.com/office/drawing/2014/main" id="{5034E42D-F91C-4880-957F-FE0798EE0876}"/>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10523212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Table 77">
            <a:extLst>
              <a:ext uri="{FF2B5EF4-FFF2-40B4-BE49-F238E27FC236}">
                <a16:creationId xmlns:a16="http://schemas.microsoft.com/office/drawing/2014/main" id="{188E2C46-F4A8-4053-83BE-157871070410}"/>
              </a:ext>
            </a:extLst>
          </p:cNvPr>
          <p:cNvGraphicFramePr>
            <a:graphicFrameLocks noGrp="1"/>
          </p:cNvGraphicFramePr>
          <p:nvPr>
            <p:extLst>
              <p:ext uri="{D42A27DB-BD31-4B8C-83A1-F6EECF244321}">
                <p14:modId xmlns:p14="http://schemas.microsoft.com/office/powerpoint/2010/main" val="3529377474"/>
              </p:ext>
            </p:extLst>
          </p:nvPr>
        </p:nvGraphicFramePr>
        <p:xfrm>
          <a:off x="5226" y="1411658"/>
          <a:ext cx="9822386" cy="4361821"/>
        </p:xfrm>
        <a:graphic>
          <a:graphicData uri="http://schemas.openxmlformats.org/drawingml/2006/table">
            <a:tbl>
              <a:tblPr firstRow="1" bandRow="1">
                <a:tableStyleId>{5C22544A-7EE6-4342-B048-85BDC9FD1C3A}</a:tableStyleId>
              </a:tblPr>
              <a:tblGrid>
                <a:gridCol w="4911193">
                  <a:extLst>
                    <a:ext uri="{9D8B030D-6E8A-4147-A177-3AD203B41FA5}">
                      <a16:colId xmlns:a16="http://schemas.microsoft.com/office/drawing/2014/main" val="219639565"/>
                    </a:ext>
                  </a:extLst>
                </a:gridCol>
                <a:gridCol w="4911193">
                  <a:extLst>
                    <a:ext uri="{9D8B030D-6E8A-4147-A177-3AD203B41FA5}">
                      <a16:colId xmlns:a16="http://schemas.microsoft.com/office/drawing/2014/main" val="147130133"/>
                    </a:ext>
                  </a:extLst>
                </a:gridCol>
              </a:tblGrid>
              <a:tr h="4361821">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47</a:t>
            </a:fld>
            <a:endParaRPr lang="en-GB"/>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48653" y="652792"/>
            <a:ext cx="9432280" cy="523220"/>
          </a:xfrm>
          <a:prstGeom prst="rect">
            <a:avLst/>
          </a:prstGeom>
        </p:spPr>
        <p:txBody>
          <a:bodyPr wrap="square">
            <a:spAutoFit/>
          </a:bodyPr>
          <a:lstStyle/>
          <a:p>
            <a:r>
              <a:rPr lang="en-GB" sz="1400" b="1" dirty="0">
                <a:solidFill>
                  <a:schemeClr val="accent5"/>
                </a:solidFill>
              </a:rPr>
              <a:t>There is more work to do to convince visitors that many of these experiences can be authentic / unique to England, and can be linked to history and culture of England (where there is a bigger disconnect)</a:t>
            </a:r>
          </a:p>
        </p:txBody>
      </p:sp>
      <p:graphicFrame>
        <p:nvGraphicFramePr>
          <p:cNvPr id="30" name="Table 29">
            <a:extLst>
              <a:ext uri="{FF2B5EF4-FFF2-40B4-BE49-F238E27FC236}">
                <a16:creationId xmlns:a16="http://schemas.microsoft.com/office/drawing/2014/main" id="{4A84E65A-15F6-491A-AFD2-279B20ED98E9}"/>
              </a:ext>
            </a:extLst>
          </p:cNvPr>
          <p:cNvGraphicFramePr>
            <a:graphicFrameLocks noGrp="1"/>
          </p:cNvGraphicFramePr>
          <p:nvPr>
            <p:extLst>
              <p:ext uri="{D42A27DB-BD31-4B8C-83A1-F6EECF244321}">
                <p14:modId xmlns:p14="http://schemas.microsoft.com/office/powerpoint/2010/main" val="1756669646"/>
              </p:ext>
            </p:extLst>
          </p:nvPr>
        </p:nvGraphicFramePr>
        <p:xfrm>
          <a:off x="5615690" y="2339571"/>
          <a:ext cx="3661420" cy="2849818"/>
        </p:xfrm>
        <a:graphic>
          <a:graphicData uri="http://schemas.openxmlformats.org/drawingml/2006/table">
            <a:tbl>
              <a:tblPr firstRow="1" bandRow="1">
                <a:tableStyleId>{5C22544A-7EE6-4342-B048-85BDC9FD1C3A}</a:tableStyleId>
              </a:tblPr>
              <a:tblGrid>
                <a:gridCol w="1335402">
                  <a:extLst>
                    <a:ext uri="{9D8B030D-6E8A-4147-A177-3AD203B41FA5}">
                      <a16:colId xmlns:a16="http://schemas.microsoft.com/office/drawing/2014/main" val="2575262615"/>
                    </a:ext>
                  </a:extLst>
                </a:gridCol>
                <a:gridCol w="2326018">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graphicFrame>
        <p:nvGraphicFramePr>
          <p:cNvPr id="34" name="Chart 33">
            <a:extLst>
              <a:ext uri="{FF2B5EF4-FFF2-40B4-BE49-F238E27FC236}">
                <a16:creationId xmlns:a16="http://schemas.microsoft.com/office/drawing/2014/main" id="{2343CDCB-6CA3-483B-8EC5-FE7566A83611}"/>
              </a:ext>
            </a:extLst>
          </p:cNvPr>
          <p:cNvGraphicFramePr/>
          <p:nvPr>
            <p:extLst>
              <p:ext uri="{D42A27DB-BD31-4B8C-83A1-F6EECF244321}">
                <p14:modId xmlns:p14="http://schemas.microsoft.com/office/powerpoint/2010/main" val="589762360"/>
              </p:ext>
            </p:extLst>
          </p:nvPr>
        </p:nvGraphicFramePr>
        <p:xfrm>
          <a:off x="5172525" y="2285071"/>
          <a:ext cx="4131307" cy="3334706"/>
        </p:xfrm>
        <a:graphic>
          <a:graphicData uri="http://schemas.openxmlformats.org/drawingml/2006/chart">
            <c:chart xmlns:c="http://schemas.openxmlformats.org/drawingml/2006/chart" xmlns:r="http://schemas.openxmlformats.org/officeDocument/2006/relationships" r:id="rId2"/>
          </a:graphicData>
        </a:graphic>
      </p:graphicFrame>
      <p:sp>
        <p:nvSpPr>
          <p:cNvPr id="35" name="TextBox 34">
            <a:extLst>
              <a:ext uri="{FF2B5EF4-FFF2-40B4-BE49-F238E27FC236}">
                <a16:creationId xmlns:a16="http://schemas.microsoft.com/office/drawing/2014/main" id="{09E948BC-23FF-4742-B35C-3614986EC8A2}"/>
              </a:ext>
            </a:extLst>
          </p:cNvPr>
          <p:cNvSpPr txBox="1"/>
          <p:nvPr/>
        </p:nvSpPr>
        <p:spPr>
          <a:xfrm>
            <a:off x="5615690" y="5234932"/>
            <a:ext cx="3832971" cy="276999"/>
          </a:xfrm>
          <a:prstGeom prst="rect">
            <a:avLst/>
          </a:prstGeom>
          <a:noFill/>
        </p:spPr>
        <p:txBody>
          <a:bodyPr wrap="square" rtlCol="0">
            <a:spAutoFit/>
          </a:bodyPr>
          <a:lstStyle/>
          <a:p>
            <a:pPr algn="ctr"/>
            <a:r>
              <a:rPr lang="en-GB" sz="1200" b="1" i="1" dirty="0"/>
              <a:t>Provides a chance to connect to history or culture</a:t>
            </a:r>
          </a:p>
        </p:txBody>
      </p:sp>
      <p:sp>
        <p:nvSpPr>
          <p:cNvPr id="36" name="TextBox 35">
            <a:extLst>
              <a:ext uri="{FF2B5EF4-FFF2-40B4-BE49-F238E27FC236}">
                <a16:creationId xmlns:a16="http://schemas.microsoft.com/office/drawing/2014/main" id="{DF65D296-271C-4854-A967-F66B0E580234}"/>
              </a:ext>
            </a:extLst>
          </p:cNvPr>
          <p:cNvSpPr txBox="1"/>
          <p:nvPr/>
        </p:nvSpPr>
        <p:spPr>
          <a:xfrm rot="16200000">
            <a:off x="4138524" y="3516025"/>
            <a:ext cx="2581098" cy="461665"/>
          </a:xfrm>
          <a:prstGeom prst="rect">
            <a:avLst/>
          </a:prstGeom>
          <a:noFill/>
        </p:spPr>
        <p:txBody>
          <a:bodyPr wrap="square" rtlCol="0">
            <a:spAutoFit/>
          </a:bodyPr>
          <a:lstStyle/>
          <a:p>
            <a:pPr algn="ctr"/>
            <a:r>
              <a:rPr lang="en-GB" sz="1200" b="1" i="1" dirty="0"/>
              <a:t>Create memories – something to remember the holiday by</a:t>
            </a:r>
          </a:p>
        </p:txBody>
      </p:sp>
      <p:sp>
        <p:nvSpPr>
          <p:cNvPr id="41" name="TextBox 40">
            <a:extLst>
              <a:ext uri="{FF2B5EF4-FFF2-40B4-BE49-F238E27FC236}">
                <a16:creationId xmlns:a16="http://schemas.microsoft.com/office/drawing/2014/main" id="{E436FA25-BA2F-4E7E-85F4-E5EBBAD35819}"/>
              </a:ext>
            </a:extLst>
          </p:cNvPr>
          <p:cNvSpPr txBox="1"/>
          <p:nvPr/>
        </p:nvSpPr>
        <p:spPr>
          <a:xfrm>
            <a:off x="5414800" y="1522498"/>
            <a:ext cx="4494250" cy="646331"/>
          </a:xfrm>
          <a:prstGeom prst="rect">
            <a:avLst/>
          </a:prstGeom>
          <a:noFill/>
        </p:spPr>
        <p:txBody>
          <a:bodyPr wrap="square" rtlCol="0">
            <a:spAutoFit/>
          </a:bodyPr>
          <a:lstStyle/>
          <a:p>
            <a:r>
              <a:rPr lang="en-GB" sz="1200" b="1" dirty="0"/>
              <a:t>CULTURE / HISTORY:</a:t>
            </a:r>
            <a:r>
              <a:rPr lang="en-GB" sz="1200" dirty="0"/>
              <a:t> Travellers are not connecting these experiences to local history or culture, and furthermore are not necessarily seen as a strong way of creating memories of the holiday</a:t>
            </a:r>
          </a:p>
        </p:txBody>
      </p:sp>
      <p:sp>
        <p:nvSpPr>
          <p:cNvPr id="49" name="Title 1">
            <a:extLst>
              <a:ext uri="{FF2B5EF4-FFF2-40B4-BE49-F238E27FC236}">
                <a16:creationId xmlns:a16="http://schemas.microsoft.com/office/drawing/2014/main" id="{614CD494-FBA9-4BBD-A7B3-6209FD3CD695}"/>
              </a:ext>
            </a:extLst>
          </p:cNvPr>
          <p:cNvSpPr>
            <a:spLocks noGrp="1"/>
          </p:cNvSpPr>
          <p:nvPr>
            <p:ph type="title"/>
          </p:nvPr>
        </p:nvSpPr>
        <p:spPr>
          <a:xfrm>
            <a:off x="88388" y="-34051"/>
            <a:ext cx="9552810" cy="904000"/>
          </a:xfrm>
        </p:spPr>
        <p:txBody>
          <a:bodyPr>
            <a:normAutofit/>
          </a:bodyPr>
          <a:lstStyle/>
          <a:p>
            <a:pPr>
              <a:tabLst>
                <a:tab pos="3944938" algn="l"/>
              </a:tabLst>
            </a:pPr>
            <a:r>
              <a:rPr lang="en-GB" dirty="0"/>
              <a:t>Food &amp; Drink Learning Experiences: believability in core experiential components</a:t>
            </a:r>
          </a:p>
        </p:txBody>
      </p:sp>
      <p:sp>
        <p:nvSpPr>
          <p:cNvPr id="37" name="TextBox 36">
            <a:extLst>
              <a:ext uri="{FF2B5EF4-FFF2-40B4-BE49-F238E27FC236}">
                <a16:creationId xmlns:a16="http://schemas.microsoft.com/office/drawing/2014/main" id="{BC57122F-6E07-45E9-BFF9-5CA2E474EC0C}"/>
              </a:ext>
            </a:extLst>
          </p:cNvPr>
          <p:cNvSpPr txBox="1"/>
          <p:nvPr/>
        </p:nvSpPr>
        <p:spPr>
          <a:xfrm>
            <a:off x="6304803" y="3244162"/>
            <a:ext cx="839276" cy="400110"/>
          </a:xfrm>
          <a:prstGeom prst="rect">
            <a:avLst/>
          </a:prstGeom>
          <a:noFill/>
        </p:spPr>
        <p:txBody>
          <a:bodyPr wrap="square" rtlCol="0">
            <a:spAutoFit/>
          </a:bodyPr>
          <a:lstStyle/>
          <a:p>
            <a:pPr algn="ctr"/>
            <a:r>
              <a:rPr lang="en-GB" sz="1000" dirty="0"/>
              <a:t>Cookery Class</a:t>
            </a:r>
          </a:p>
        </p:txBody>
      </p:sp>
      <p:sp>
        <p:nvSpPr>
          <p:cNvPr id="38" name="TextBox 37">
            <a:extLst>
              <a:ext uri="{FF2B5EF4-FFF2-40B4-BE49-F238E27FC236}">
                <a16:creationId xmlns:a16="http://schemas.microsoft.com/office/drawing/2014/main" id="{41F6F91E-194F-418D-8781-26001DD9FA92}"/>
              </a:ext>
            </a:extLst>
          </p:cNvPr>
          <p:cNvSpPr txBox="1"/>
          <p:nvPr/>
        </p:nvSpPr>
        <p:spPr>
          <a:xfrm>
            <a:off x="5644509" y="3746857"/>
            <a:ext cx="917123" cy="400110"/>
          </a:xfrm>
          <a:prstGeom prst="rect">
            <a:avLst/>
          </a:prstGeom>
          <a:noFill/>
        </p:spPr>
        <p:txBody>
          <a:bodyPr wrap="square" rtlCol="0">
            <a:spAutoFit/>
          </a:bodyPr>
          <a:lstStyle/>
          <a:p>
            <a:pPr algn="ctr"/>
            <a:r>
              <a:rPr lang="en-GB" sz="1000" dirty="0"/>
              <a:t>Chocolate Making Class</a:t>
            </a:r>
          </a:p>
        </p:txBody>
      </p:sp>
      <p:sp>
        <p:nvSpPr>
          <p:cNvPr id="39" name="TextBox 38">
            <a:extLst>
              <a:ext uri="{FF2B5EF4-FFF2-40B4-BE49-F238E27FC236}">
                <a16:creationId xmlns:a16="http://schemas.microsoft.com/office/drawing/2014/main" id="{7F873CF2-A729-44F7-8C1D-2524325A2E7F}"/>
              </a:ext>
            </a:extLst>
          </p:cNvPr>
          <p:cNvSpPr txBox="1"/>
          <p:nvPr/>
        </p:nvSpPr>
        <p:spPr>
          <a:xfrm>
            <a:off x="6418225" y="4111952"/>
            <a:ext cx="839276" cy="400110"/>
          </a:xfrm>
          <a:prstGeom prst="rect">
            <a:avLst/>
          </a:prstGeom>
          <a:noFill/>
        </p:spPr>
        <p:txBody>
          <a:bodyPr wrap="square" rtlCol="0">
            <a:spAutoFit/>
          </a:bodyPr>
          <a:lstStyle/>
          <a:p>
            <a:pPr algn="ctr"/>
            <a:r>
              <a:rPr lang="en-GB" sz="1000" dirty="0"/>
              <a:t>Baking School</a:t>
            </a:r>
          </a:p>
        </p:txBody>
      </p:sp>
      <p:cxnSp>
        <p:nvCxnSpPr>
          <p:cNvPr id="4" name="Straight Connector 3">
            <a:extLst>
              <a:ext uri="{FF2B5EF4-FFF2-40B4-BE49-F238E27FC236}">
                <a16:creationId xmlns:a16="http://schemas.microsoft.com/office/drawing/2014/main" id="{DE761E86-F204-4234-8AAF-04EFA9B368AD}"/>
              </a:ext>
            </a:extLst>
          </p:cNvPr>
          <p:cNvCxnSpPr/>
          <p:nvPr/>
        </p:nvCxnSpPr>
        <p:spPr>
          <a:xfrm>
            <a:off x="6679680" y="3989527"/>
            <a:ext cx="44761" cy="1858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F24BA7F-0BDC-43F7-866A-10C833F712C8}"/>
              </a:ext>
            </a:extLst>
          </p:cNvPr>
          <p:cNvCxnSpPr>
            <a:cxnSpLocks/>
          </p:cNvCxnSpPr>
          <p:nvPr/>
        </p:nvCxnSpPr>
        <p:spPr>
          <a:xfrm>
            <a:off x="6808394" y="3571325"/>
            <a:ext cx="104813" cy="161960"/>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F77E20CD-3B1D-4CEF-83A6-04C6145FF5DF}"/>
              </a:ext>
            </a:extLst>
          </p:cNvPr>
          <p:cNvSpPr txBox="1"/>
          <p:nvPr/>
        </p:nvSpPr>
        <p:spPr>
          <a:xfrm>
            <a:off x="6934544" y="3885851"/>
            <a:ext cx="945806" cy="400110"/>
          </a:xfrm>
          <a:prstGeom prst="rect">
            <a:avLst/>
          </a:prstGeom>
          <a:noFill/>
        </p:spPr>
        <p:txBody>
          <a:bodyPr wrap="square" rtlCol="0">
            <a:spAutoFit/>
          </a:bodyPr>
          <a:lstStyle/>
          <a:p>
            <a:pPr algn="ctr"/>
            <a:r>
              <a:rPr lang="en-GB" sz="1000" dirty="0"/>
              <a:t>Cheese Making Class</a:t>
            </a:r>
          </a:p>
        </p:txBody>
      </p:sp>
      <p:cxnSp>
        <p:nvCxnSpPr>
          <p:cNvPr id="51" name="Straight Connector 50">
            <a:extLst>
              <a:ext uri="{FF2B5EF4-FFF2-40B4-BE49-F238E27FC236}">
                <a16:creationId xmlns:a16="http://schemas.microsoft.com/office/drawing/2014/main" id="{5D388834-01E5-446D-8A99-48D3F4A36A5C}"/>
              </a:ext>
            </a:extLst>
          </p:cNvPr>
          <p:cNvCxnSpPr>
            <a:cxnSpLocks/>
          </p:cNvCxnSpPr>
          <p:nvPr/>
        </p:nvCxnSpPr>
        <p:spPr>
          <a:xfrm>
            <a:off x="6921735" y="4019869"/>
            <a:ext cx="215341" cy="3077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2" name="Table 51">
            <a:extLst>
              <a:ext uri="{FF2B5EF4-FFF2-40B4-BE49-F238E27FC236}">
                <a16:creationId xmlns:a16="http://schemas.microsoft.com/office/drawing/2014/main" id="{1467CB85-014C-4D83-82A9-CAC501C0F674}"/>
              </a:ext>
            </a:extLst>
          </p:cNvPr>
          <p:cNvGraphicFramePr>
            <a:graphicFrameLocks noGrp="1"/>
          </p:cNvGraphicFramePr>
          <p:nvPr>
            <p:extLst>
              <p:ext uri="{D42A27DB-BD31-4B8C-83A1-F6EECF244321}">
                <p14:modId xmlns:p14="http://schemas.microsoft.com/office/powerpoint/2010/main" val="2810183078"/>
              </p:ext>
            </p:extLst>
          </p:nvPr>
        </p:nvGraphicFramePr>
        <p:xfrm>
          <a:off x="726064" y="2292265"/>
          <a:ext cx="3661420" cy="2849818"/>
        </p:xfrm>
        <a:graphic>
          <a:graphicData uri="http://schemas.openxmlformats.org/drawingml/2006/table">
            <a:tbl>
              <a:tblPr firstRow="1" bandRow="1">
                <a:tableStyleId>{5C22544A-7EE6-4342-B048-85BDC9FD1C3A}</a:tableStyleId>
              </a:tblPr>
              <a:tblGrid>
                <a:gridCol w="1830710">
                  <a:extLst>
                    <a:ext uri="{9D8B030D-6E8A-4147-A177-3AD203B41FA5}">
                      <a16:colId xmlns:a16="http://schemas.microsoft.com/office/drawing/2014/main" val="2575262615"/>
                    </a:ext>
                  </a:extLst>
                </a:gridCol>
                <a:gridCol w="1830710">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dirty="0"/>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graphicFrame>
        <p:nvGraphicFramePr>
          <p:cNvPr id="53" name="Chart 52">
            <a:extLst>
              <a:ext uri="{FF2B5EF4-FFF2-40B4-BE49-F238E27FC236}">
                <a16:creationId xmlns:a16="http://schemas.microsoft.com/office/drawing/2014/main" id="{CD618243-85F2-4C26-8712-77D68109EF9A}"/>
              </a:ext>
            </a:extLst>
          </p:cNvPr>
          <p:cNvGraphicFramePr/>
          <p:nvPr>
            <p:extLst>
              <p:ext uri="{D42A27DB-BD31-4B8C-83A1-F6EECF244321}">
                <p14:modId xmlns:p14="http://schemas.microsoft.com/office/powerpoint/2010/main" val="1883740005"/>
              </p:ext>
            </p:extLst>
          </p:nvPr>
        </p:nvGraphicFramePr>
        <p:xfrm>
          <a:off x="282899" y="2237765"/>
          <a:ext cx="4131307" cy="3334706"/>
        </p:xfrm>
        <a:graphic>
          <a:graphicData uri="http://schemas.openxmlformats.org/drawingml/2006/chart">
            <c:chart xmlns:c="http://schemas.openxmlformats.org/drawingml/2006/chart" xmlns:r="http://schemas.openxmlformats.org/officeDocument/2006/relationships" r:id="rId3"/>
          </a:graphicData>
        </a:graphic>
      </p:graphicFrame>
      <p:sp>
        <p:nvSpPr>
          <p:cNvPr id="56" name="TextBox 55">
            <a:extLst>
              <a:ext uri="{FF2B5EF4-FFF2-40B4-BE49-F238E27FC236}">
                <a16:creationId xmlns:a16="http://schemas.microsoft.com/office/drawing/2014/main" id="{16C50103-C9C7-4B42-966B-6BE90B57238A}"/>
              </a:ext>
            </a:extLst>
          </p:cNvPr>
          <p:cNvSpPr txBox="1"/>
          <p:nvPr/>
        </p:nvSpPr>
        <p:spPr>
          <a:xfrm>
            <a:off x="640288" y="5202555"/>
            <a:ext cx="3832971" cy="276999"/>
          </a:xfrm>
          <a:prstGeom prst="rect">
            <a:avLst/>
          </a:prstGeom>
          <a:noFill/>
        </p:spPr>
        <p:txBody>
          <a:bodyPr wrap="square" rtlCol="0">
            <a:spAutoFit/>
          </a:bodyPr>
          <a:lstStyle/>
          <a:p>
            <a:pPr algn="ctr"/>
            <a:r>
              <a:rPr lang="en-GB" sz="1200" b="1" i="1" dirty="0"/>
              <a:t>Opportunity to be seen as Authentic / Unique to England</a:t>
            </a:r>
          </a:p>
        </p:txBody>
      </p:sp>
      <p:sp>
        <p:nvSpPr>
          <p:cNvPr id="57" name="TextBox 56">
            <a:extLst>
              <a:ext uri="{FF2B5EF4-FFF2-40B4-BE49-F238E27FC236}">
                <a16:creationId xmlns:a16="http://schemas.microsoft.com/office/drawing/2014/main" id="{8D7B97E2-3EE7-49AC-844A-7F49EEAF117C}"/>
              </a:ext>
            </a:extLst>
          </p:cNvPr>
          <p:cNvSpPr txBox="1"/>
          <p:nvPr/>
        </p:nvSpPr>
        <p:spPr>
          <a:xfrm rot="16200000">
            <a:off x="-751102" y="3561051"/>
            <a:ext cx="2581098" cy="276999"/>
          </a:xfrm>
          <a:prstGeom prst="rect">
            <a:avLst/>
          </a:prstGeom>
          <a:noFill/>
        </p:spPr>
        <p:txBody>
          <a:bodyPr wrap="square" rtlCol="0">
            <a:spAutoFit/>
          </a:bodyPr>
          <a:lstStyle/>
          <a:p>
            <a:pPr algn="ctr"/>
            <a:r>
              <a:rPr lang="en-GB" sz="1200" b="1" i="1" dirty="0"/>
              <a:t>‘Must Do’ Experience in England</a:t>
            </a:r>
          </a:p>
        </p:txBody>
      </p:sp>
      <p:sp>
        <p:nvSpPr>
          <p:cNvPr id="58" name="TextBox 57">
            <a:extLst>
              <a:ext uri="{FF2B5EF4-FFF2-40B4-BE49-F238E27FC236}">
                <a16:creationId xmlns:a16="http://schemas.microsoft.com/office/drawing/2014/main" id="{38257B82-92B5-4095-8DEA-38246EFA140D}"/>
              </a:ext>
            </a:extLst>
          </p:cNvPr>
          <p:cNvSpPr txBox="1"/>
          <p:nvPr/>
        </p:nvSpPr>
        <p:spPr>
          <a:xfrm>
            <a:off x="660302" y="1534929"/>
            <a:ext cx="4268365" cy="646331"/>
          </a:xfrm>
          <a:prstGeom prst="rect">
            <a:avLst/>
          </a:prstGeom>
          <a:noFill/>
        </p:spPr>
        <p:txBody>
          <a:bodyPr wrap="square" rtlCol="0">
            <a:spAutoFit/>
          </a:bodyPr>
          <a:lstStyle/>
          <a:p>
            <a:r>
              <a:rPr lang="en-GB" sz="1200" b="1" dirty="0"/>
              <a:t>AUTHENTIC / UNIQUE:</a:t>
            </a:r>
            <a:r>
              <a:rPr lang="en-GB" sz="1200" dirty="0"/>
              <a:t> The ability to be seen authentic and unique is somewhat recognised, but not strong enough to be seen as ‘must do’ experiences to do in England </a:t>
            </a:r>
          </a:p>
        </p:txBody>
      </p:sp>
      <p:sp>
        <p:nvSpPr>
          <p:cNvPr id="60" name="TextBox 59">
            <a:extLst>
              <a:ext uri="{FF2B5EF4-FFF2-40B4-BE49-F238E27FC236}">
                <a16:creationId xmlns:a16="http://schemas.microsoft.com/office/drawing/2014/main" id="{962F6FDB-D3FA-4351-95FB-51FB15CD6228}"/>
              </a:ext>
            </a:extLst>
          </p:cNvPr>
          <p:cNvSpPr txBox="1"/>
          <p:nvPr/>
        </p:nvSpPr>
        <p:spPr>
          <a:xfrm>
            <a:off x="2416262" y="4449270"/>
            <a:ext cx="839276" cy="400110"/>
          </a:xfrm>
          <a:prstGeom prst="rect">
            <a:avLst/>
          </a:prstGeom>
          <a:noFill/>
        </p:spPr>
        <p:txBody>
          <a:bodyPr wrap="square" rtlCol="0">
            <a:spAutoFit/>
          </a:bodyPr>
          <a:lstStyle/>
          <a:p>
            <a:pPr algn="ctr"/>
            <a:r>
              <a:rPr lang="en-GB" sz="1000" dirty="0"/>
              <a:t>Cookery Class</a:t>
            </a:r>
          </a:p>
        </p:txBody>
      </p:sp>
      <p:sp>
        <p:nvSpPr>
          <p:cNvPr id="61" name="TextBox 60">
            <a:extLst>
              <a:ext uri="{FF2B5EF4-FFF2-40B4-BE49-F238E27FC236}">
                <a16:creationId xmlns:a16="http://schemas.microsoft.com/office/drawing/2014/main" id="{A9E1C011-3BE4-40A6-A07A-1661E23BF37B}"/>
              </a:ext>
            </a:extLst>
          </p:cNvPr>
          <p:cNvSpPr txBox="1"/>
          <p:nvPr/>
        </p:nvSpPr>
        <p:spPr>
          <a:xfrm>
            <a:off x="1715566" y="4537089"/>
            <a:ext cx="917123" cy="400110"/>
          </a:xfrm>
          <a:prstGeom prst="rect">
            <a:avLst/>
          </a:prstGeom>
          <a:noFill/>
        </p:spPr>
        <p:txBody>
          <a:bodyPr wrap="square" rtlCol="0">
            <a:spAutoFit/>
          </a:bodyPr>
          <a:lstStyle/>
          <a:p>
            <a:pPr algn="ctr"/>
            <a:r>
              <a:rPr lang="en-GB" sz="1000" dirty="0"/>
              <a:t>Chocolate Making Class</a:t>
            </a:r>
          </a:p>
        </p:txBody>
      </p:sp>
      <p:sp>
        <p:nvSpPr>
          <p:cNvPr id="64" name="TextBox 63">
            <a:extLst>
              <a:ext uri="{FF2B5EF4-FFF2-40B4-BE49-F238E27FC236}">
                <a16:creationId xmlns:a16="http://schemas.microsoft.com/office/drawing/2014/main" id="{84E965BB-87EA-472B-A3BA-9691F54A5B53}"/>
              </a:ext>
            </a:extLst>
          </p:cNvPr>
          <p:cNvSpPr txBox="1"/>
          <p:nvPr/>
        </p:nvSpPr>
        <p:spPr>
          <a:xfrm>
            <a:off x="3030700" y="4379096"/>
            <a:ext cx="839276" cy="400110"/>
          </a:xfrm>
          <a:prstGeom prst="rect">
            <a:avLst/>
          </a:prstGeom>
          <a:noFill/>
        </p:spPr>
        <p:txBody>
          <a:bodyPr wrap="square" rtlCol="0">
            <a:spAutoFit/>
          </a:bodyPr>
          <a:lstStyle/>
          <a:p>
            <a:pPr algn="ctr"/>
            <a:r>
              <a:rPr lang="en-GB" sz="1000" dirty="0"/>
              <a:t>Baking School</a:t>
            </a:r>
          </a:p>
        </p:txBody>
      </p:sp>
      <p:sp>
        <p:nvSpPr>
          <p:cNvPr id="65" name="TextBox 64">
            <a:extLst>
              <a:ext uri="{FF2B5EF4-FFF2-40B4-BE49-F238E27FC236}">
                <a16:creationId xmlns:a16="http://schemas.microsoft.com/office/drawing/2014/main" id="{1A533614-13FE-4493-A61B-5BF9BFA5BFFA}"/>
              </a:ext>
            </a:extLst>
          </p:cNvPr>
          <p:cNvSpPr txBox="1"/>
          <p:nvPr/>
        </p:nvSpPr>
        <p:spPr>
          <a:xfrm>
            <a:off x="2538382" y="3828827"/>
            <a:ext cx="945806" cy="400110"/>
          </a:xfrm>
          <a:prstGeom prst="rect">
            <a:avLst/>
          </a:prstGeom>
          <a:noFill/>
        </p:spPr>
        <p:txBody>
          <a:bodyPr wrap="square" rtlCol="0">
            <a:spAutoFit/>
          </a:bodyPr>
          <a:lstStyle/>
          <a:p>
            <a:pPr algn="ctr"/>
            <a:r>
              <a:rPr lang="en-GB" sz="1000" dirty="0"/>
              <a:t>Cheese Making Class</a:t>
            </a:r>
          </a:p>
        </p:txBody>
      </p:sp>
      <p:sp>
        <p:nvSpPr>
          <p:cNvPr id="31" name="Slide Number Placeholder 5">
            <a:extLst>
              <a:ext uri="{FF2B5EF4-FFF2-40B4-BE49-F238E27FC236}">
                <a16:creationId xmlns:a16="http://schemas.microsoft.com/office/drawing/2014/main" id="{6728A264-3FEA-4C02-B9D0-82E8B739C847}"/>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EF1EDFC2-CCA7-4363-B589-EA60ADBCEF12}"/>
              </a:ext>
            </a:extLst>
          </p:cNvPr>
          <p:cNvSpPr/>
          <p:nvPr/>
        </p:nvSpPr>
        <p:spPr>
          <a:xfrm>
            <a:off x="457955" y="1587214"/>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33" name="Oval 32">
            <a:extLst>
              <a:ext uri="{FF2B5EF4-FFF2-40B4-BE49-F238E27FC236}">
                <a16:creationId xmlns:a16="http://schemas.microsoft.com/office/drawing/2014/main" id="{5699194C-B382-4A13-A681-1844013338DD}"/>
              </a:ext>
            </a:extLst>
          </p:cNvPr>
          <p:cNvSpPr/>
          <p:nvPr/>
        </p:nvSpPr>
        <p:spPr>
          <a:xfrm>
            <a:off x="5246466" y="1570685"/>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42" name="Rectangle 41">
            <a:extLst>
              <a:ext uri="{FF2B5EF4-FFF2-40B4-BE49-F238E27FC236}">
                <a16:creationId xmlns:a16="http://schemas.microsoft.com/office/drawing/2014/main" id="{AF580BD2-99A1-4C98-9761-949C64306939}"/>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949246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a:extLst>
              <a:ext uri="{FF2B5EF4-FFF2-40B4-BE49-F238E27FC236}">
                <a16:creationId xmlns:a16="http://schemas.microsoft.com/office/drawing/2014/main" id="{3D266B46-0085-4025-9322-C192D22F5BD7}"/>
              </a:ext>
            </a:extLst>
          </p:cNvPr>
          <p:cNvGraphicFramePr>
            <a:graphicFrameLocks noGrp="1"/>
          </p:cNvGraphicFramePr>
          <p:nvPr/>
        </p:nvGraphicFramePr>
        <p:xfrm>
          <a:off x="392134" y="1444868"/>
          <a:ext cx="9258013" cy="4760339"/>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305700">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454639">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48</a:t>
            </a:fld>
            <a:endParaRPr lang="en-GB"/>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39944" y="669675"/>
            <a:ext cx="9432280" cy="523220"/>
          </a:xfrm>
          <a:prstGeom prst="rect">
            <a:avLst/>
          </a:prstGeom>
        </p:spPr>
        <p:txBody>
          <a:bodyPr wrap="square">
            <a:spAutoFit/>
          </a:bodyPr>
          <a:lstStyle/>
          <a:p>
            <a:r>
              <a:rPr lang="en-GB" sz="1400" b="1" dirty="0">
                <a:solidFill>
                  <a:schemeClr val="accent5"/>
                </a:solidFill>
              </a:rPr>
              <a:t>Challenge to convince visitors that these experiences have a regional home. The expectation around the length of experience is not clear to travellers – flexible options and clear communication of duration are important considerations</a:t>
            </a:r>
          </a:p>
        </p:txBody>
      </p:sp>
      <p:sp>
        <p:nvSpPr>
          <p:cNvPr id="35" name="Slide Number Placeholder 5">
            <a:extLst>
              <a:ext uri="{FF2B5EF4-FFF2-40B4-BE49-F238E27FC236}">
                <a16:creationId xmlns:a16="http://schemas.microsoft.com/office/drawing/2014/main" id="{44DB6EEC-D31D-4227-9F91-EBCE199F73B9}"/>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599AD45-9455-409C-ADD6-87164107B691}"/>
              </a:ext>
            </a:extLst>
          </p:cNvPr>
          <p:cNvSpPr txBox="1"/>
          <p:nvPr/>
        </p:nvSpPr>
        <p:spPr>
          <a:xfrm>
            <a:off x="478784" y="1457446"/>
            <a:ext cx="8772017" cy="646331"/>
          </a:xfrm>
          <a:prstGeom prst="rect">
            <a:avLst/>
          </a:prstGeom>
          <a:noFill/>
        </p:spPr>
        <p:txBody>
          <a:bodyPr wrap="square" rtlCol="0">
            <a:spAutoFit/>
          </a:bodyPr>
          <a:lstStyle/>
          <a:p>
            <a:r>
              <a:rPr lang="en-GB" sz="1200" b="1" dirty="0"/>
              <a:t>PREFERRED LOCATION FOR DOING EXPERIENCE: </a:t>
            </a:r>
            <a:r>
              <a:rPr lang="en-GB" sz="1200" dirty="0"/>
              <a:t>Currently,</a:t>
            </a:r>
            <a:r>
              <a:rPr lang="en-GB" sz="1200" b="1" dirty="0"/>
              <a:t> </a:t>
            </a:r>
            <a:r>
              <a:rPr lang="en-GB" sz="1200" dirty="0"/>
              <a:t>visitors are likely to expect to do these experiences in London, aside from Cheese Making</a:t>
            </a:r>
          </a:p>
          <a:p>
            <a:endParaRPr lang="en-GB" sz="1200" b="1" dirty="0"/>
          </a:p>
        </p:txBody>
      </p:sp>
      <p:graphicFrame>
        <p:nvGraphicFramePr>
          <p:cNvPr id="38" name="Chart 37">
            <a:extLst>
              <a:ext uri="{FF2B5EF4-FFF2-40B4-BE49-F238E27FC236}">
                <a16:creationId xmlns:a16="http://schemas.microsoft.com/office/drawing/2014/main" id="{39258547-67D6-46B9-AF79-AC01CB07CA8F}"/>
              </a:ext>
            </a:extLst>
          </p:cNvPr>
          <p:cNvGraphicFramePr/>
          <p:nvPr>
            <p:extLst>
              <p:ext uri="{D42A27DB-BD31-4B8C-83A1-F6EECF244321}">
                <p14:modId xmlns:p14="http://schemas.microsoft.com/office/powerpoint/2010/main" val="2583841164"/>
              </p:ext>
            </p:extLst>
          </p:nvPr>
        </p:nvGraphicFramePr>
        <p:xfrm>
          <a:off x="741849" y="1961813"/>
          <a:ext cx="8772017" cy="1720719"/>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42">
            <a:extLst>
              <a:ext uri="{FF2B5EF4-FFF2-40B4-BE49-F238E27FC236}">
                <a16:creationId xmlns:a16="http://schemas.microsoft.com/office/drawing/2014/main" id="{5C7181C2-E683-4478-B1F0-F518D8871460}"/>
              </a:ext>
            </a:extLst>
          </p:cNvPr>
          <p:cNvSpPr txBox="1"/>
          <p:nvPr/>
        </p:nvSpPr>
        <p:spPr>
          <a:xfrm>
            <a:off x="1153684" y="3285820"/>
            <a:ext cx="1154085" cy="261610"/>
          </a:xfrm>
          <a:prstGeom prst="rect">
            <a:avLst/>
          </a:prstGeom>
          <a:noFill/>
        </p:spPr>
        <p:txBody>
          <a:bodyPr wrap="square" rtlCol="0">
            <a:spAutoFit/>
          </a:bodyPr>
          <a:lstStyle/>
          <a:p>
            <a:pPr algn="ctr"/>
            <a:r>
              <a:rPr lang="en-GB" sz="1100" dirty="0"/>
              <a:t>Cookery Class</a:t>
            </a:r>
          </a:p>
        </p:txBody>
      </p:sp>
      <p:sp>
        <p:nvSpPr>
          <p:cNvPr id="44" name="TextBox 43">
            <a:extLst>
              <a:ext uri="{FF2B5EF4-FFF2-40B4-BE49-F238E27FC236}">
                <a16:creationId xmlns:a16="http://schemas.microsoft.com/office/drawing/2014/main" id="{A321EBAE-2DF0-4073-95D1-140529210FA4}"/>
              </a:ext>
            </a:extLst>
          </p:cNvPr>
          <p:cNvSpPr txBox="1"/>
          <p:nvPr/>
        </p:nvSpPr>
        <p:spPr>
          <a:xfrm>
            <a:off x="2533652" y="3251645"/>
            <a:ext cx="1794673" cy="261610"/>
          </a:xfrm>
          <a:prstGeom prst="rect">
            <a:avLst/>
          </a:prstGeom>
          <a:noFill/>
        </p:spPr>
        <p:txBody>
          <a:bodyPr wrap="square" rtlCol="0">
            <a:spAutoFit/>
          </a:bodyPr>
          <a:lstStyle/>
          <a:p>
            <a:pPr algn="ctr"/>
            <a:r>
              <a:rPr lang="en-GB" sz="1100" dirty="0"/>
              <a:t>Chocolate Making Class</a:t>
            </a:r>
          </a:p>
        </p:txBody>
      </p:sp>
      <p:sp>
        <p:nvSpPr>
          <p:cNvPr id="45" name="TextBox 44">
            <a:extLst>
              <a:ext uri="{FF2B5EF4-FFF2-40B4-BE49-F238E27FC236}">
                <a16:creationId xmlns:a16="http://schemas.microsoft.com/office/drawing/2014/main" id="{00E355FF-10F0-4225-BFA0-AAEDEC6D8AE0}"/>
              </a:ext>
            </a:extLst>
          </p:cNvPr>
          <p:cNvSpPr txBox="1"/>
          <p:nvPr/>
        </p:nvSpPr>
        <p:spPr>
          <a:xfrm>
            <a:off x="4370853" y="3285820"/>
            <a:ext cx="1300574" cy="261610"/>
          </a:xfrm>
          <a:prstGeom prst="rect">
            <a:avLst/>
          </a:prstGeom>
          <a:noFill/>
        </p:spPr>
        <p:txBody>
          <a:bodyPr wrap="square" rtlCol="0">
            <a:spAutoFit/>
          </a:bodyPr>
          <a:lstStyle/>
          <a:p>
            <a:pPr algn="ctr"/>
            <a:r>
              <a:rPr lang="en-GB" sz="1100" dirty="0"/>
              <a:t>Baking School</a:t>
            </a:r>
          </a:p>
        </p:txBody>
      </p:sp>
      <p:sp>
        <p:nvSpPr>
          <p:cNvPr id="46" name="TextBox 45">
            <a:extLst>
              <a:ext uri="{FF2B5EF4-FFF2-40B4-BE49-F238E27FC236}">
                <a16:creationId xmlns:a16="http://schemas.microsoft.com/office/drawing/2014/main" id="{41A3A247-BD7E-4B9E-9689-F2D17466C289}"/>
              </a:ext>
            </a:extLst>
          </p:cNvPr>
          <p:cNvSpPr txBox="1"/>
          <p:nvPr/>
        </p:nvSpPr>
        <p:spPr>
          <a:xfrm>
            <a:off x="6237465" y="3289570"/>
            <a:ext cx="1154085" cy="430887"/>
          </a:xfrm>
          <a:prstGeom prst="rect">
            <a:avLst/>
          </a:prstGeom>
          <a:noFill/>
        </p:spPr>
        <p:txBody>
          <a:bodyPr wrap="square" rtlCol="0">
            <a:spAutoFit/>
          </a:bodyPr>
          <a:lstStyle/>
          <a:p>
            <a:pPr algn="ctr"/>
            <a:r>
              <a:rPr lang="en-GB" sz="1100" dirty="0"/>
              <a:t>Cheese Making Class</a:t>
            </a:r>
          </a:p>
        </p:txBody>
      </p:sp>
      <p:graphicFrame>
        <p:nvGraphicFramePr>
          <p:cNvPr id="50" name="Chart 49">
            <a:extLst>
              <a:ext uri="{FF2B5EF4-FFF2-40B4-BE49-F238E27FC236}">
                <a16:creationId xmlns:a16="http://schemas.microsoft.com/office/drawing/2014/main" id="{CFF4F6D4-F11E-436F-8566-7BCC6F7C5DEC}"/>
              </a:ext>
            </a:extLst>
          </p:cNvPr>
          <p:cNvGraphicFramePr/>
          <p:nvPr>
            <p:extLst>
              <p:ext uri="{D42A27DB-BD31-4B8C-83A1-F6EECF244321}">
                <p14:modId xmlns:p14="http://schemas.microsoft.com/office/powerpoint/2010/main" val="1054754849"/>
              </p:ext>
            </p:extLst>
          </p:nvPr>
        </p:nvGraphicFramePr>
        <p:xfrm>
          <a:off x="5736947" y="3841330"/>
          <a:ext cx="3044023" cy="2800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a:extLst>
              <a:ext uri="{FF2B5EF4-FFF2-40B4-BE49-F238E27FC236}">
                <a16:creationId xmlns:a16="http://schemas.microsoft.com/office/drawing/2014/main" id="{34ADE325-A329-4DDA-B13D-EF855816DDE3}"/>
              </a:ext>
            </a:extLst>
          </p:cNvPr>
          <p:cNvGraphicFramePr/>
          <p:nvPr>
            <p:extLst>
              <p:ext uri="{D42A27DB-BD31-4B8C-83A1-F6EECF244321}">
                <p14:modId xmlns:p14="http://schemas.microsoft.com/office/powerpoint/2010/main" val="4146513223"/>
              </p:ext>
            </p:extLst>
          </p:nvPr>
        </p:nvGraphicFramePr>
        <p:xfrm>
          <a:off x="3965091" y="3841330"/>
          <a:ext cx="3044023" cy="28009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Chart 51">
            <a:extLst>
              <a:ext uri="{FF2B5EF4-FFF2-40B4-BE49-F238E27FC236}">
                <a16:creationId xmlns:a16="http://schemas.microsoft.com/office/drawing/2014/main" id="{F74EA12C-C8D7-49BB-B0A4-E96DD082733B}"/>
              </a:ext>
            </a:extLst>
          </p:cNvPr>
          <p:cNvGraphicFramePr/>
          <p:nvPr>
            <p:extLst>
              <p:ext uri="{D42A27DB-BD31-4B8C-83A1-F6EECF244321}">
                <p14:modId xmlns:p14="http://schemas.microsoft.com/office/powerpoint/2010/main" val="3980263944"/>
              </p:ext>
            </p:extLst>
          </p:nvPr>
        </p:nvGraphicFramePr>
        <p:xfrm>
          <a:off x="2287513" y="3841330"/>
          <a:ext cx="3044023" cy="28009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Chart 52">
            <a:extLst>
              <a:ext uri="{FF2B5EF4-FFF2-40B4-BE49-F238E27FC236}">
                <a16:creationId xmlns:a16="http://schemas.microsoft.com/office/drawing/2014/main" id="{97927795-1097-4A7C-9CC7-F95637CD83B1}"/>
              </a:ext>
            </a:extLst>
          </p:cNvPr>
          <p:cNvGraphicFramePr/>
          <p:nvPr>
            <p:extLst>
              <p:ext uri="{D42A27DB-BD31-4B8C-83A1-F6EECF244321}">
                <p14:modId xmlns:p14="http://schemas.microsoft.com/office/powerpoint/2010/main" val="2390061649"/>
              </p:ext>
            </p:extLst>
          </p:nvPr>
        </p:nvGraphicFramePr>
        <p:xfrm>
          <a:off x="586538" y="3841330"/>
          <a:ext cx="3044023" cy="2800928"/>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a:extLst>
              <a:ext uri="{FF2B5EF4-FFF2-40B4-BE49-F238E27FC236}">
                <a16:creationId xmlns:a16="http://schemas.microsoft.com/office/drawing/2014/main" id="{06C676EB-DD83-4CED-AACB-31CAF3F9B26E}"/>
              </a:ext>
            </a:extLst>
          </p:cNvPr>
          <p:cNvSpPr txBox="1"/>
          <p:nvPr/>
        </p:nvSpPr>
        <p:spPr>
          <a:xfrm>
            <a:off x="516474" y="3805287"/>
            <a:ext cx="9055750" cy="276999"/>
          </a:xfrm>
          <a:prstGeom prst="rect">
            <a:avLst/>
          </a:prstGeom>
          <a:noFill/>
        </p:spPr>
        <p:txBody>
          <a:bodyPr wrap="square" rtlCol="0">
            <a:spAutoFit/>
          </a:bodyPr>
          <a:lstStyle/>
          <a:p>
            <a:r>
              <a:rPr lang="en-GB" sz="1200" b="1" dirty="0"/>
              <a:t>EXPECTED EXPERIENCE LENGTH: </a:t>
            </a:r>
            <a:r>
              <a:rPr lang="en-GB" sz="1200" dirty="0"/>
              <a:t>Most of these experiences are expected to last less than half a day</a:t>
            </a:r>
          </a:p>
        </p:txBody>
      </p:sp>
      <p:sp>
        <p:nvSpPr>
          <p:cNvPr id="57" name="TextBox 56">
            <a:extLst>
              <a:ext uri="{FF2B5EF4-FFF2-40B4-BE49-F238E27FC236}">
                <a16:creationId xmlns:a16="http://schemas.microsoft.com/office/drawing/2014/main" id="{67810685-3D90-4974-A1D4-1949E0AA116F}"/>
              </a:ext>
            </a:extLst>
          </p:cNvPr>
          <p:cNvSpPr txBox="1"/>
          <p:nvPr/>
        </p:nvSpPr>
        <p:spPr>
          <a:xfrm>
            <a:off x="1102297" y="4126328"/>
            <a:ext cx="1154085" cy="261610"/>
          </a:xfrm>
          <a:prstGeom prst="rect">
            <a:avLst/>
          </a:prstGeom>
          <a:noFill/>
        </p:spPr>
        <p:txBody>
          <a:bodyPr wrap="square" rtlCol="0">
            <a:spAutoFit/>
          </a:bodyPr>
          <a:lstStyle/>
          <a:p>
            <a:pPr algn="ctr"/>
            <a:r>
              <a:rPr lang="en-GB" sz="1100" dirty="0"/>
              <a:t>Cookery Class</a:t>
            </a:r>
          </a:p>
        </p:txBody>
      </p:sp>
      <p:sp>
        <p:nvSpPr>
          <p:cNvPr id="58" name="TextBox 57">
            <a:extLst>
              <a:ext uri="{FF2B5EF4-FFF2-40B4-BE49-F238E27FC236}">
                <a16:creationId xmlns:a16="http://schemas.microsoft.com/office/drawing/2014/main" id="{1CBA0EC4-833D-4FDE-9B52-4F436F337005}"/>
              </a:ext>
            </a:extLst>
          </p:cNvPr>
          <p:cNvSpPr txBox="1"/>
          <p:nvPr/>
        </p:nvSpPr>
        <p:spPr>
          <a:xfrm>
            <a:off x="2482265" y="4092153"/>
            <a:ext cx="1794673" cy="430887"/>
          </a:xfrm>
          <a:prstGeom prst="rect">
            <a:avLst/>
          </a:prstGeom>
          <a:noFill/>
        </p:spPr>
        <p:txBody>
          <a:bodyPr wrap="square" rtlCol="0">
            <a:spAutoFit/>
          </a:bodyPr>
          <a:lstStyle/>
          <a:p>
            <a:pPr algn="ctr"/>
            <a:r>
              <a:rPr lang="en-GB" sz="1100" dirty="0"/>
              <a:t>Chocolate Making </a:t>
            </a:r>
          </a:p>
          <a:p>
            <a:pPr algn="ctr"/>
            <a:r>
              <a:rPr lang="en-GB" sz="1100" dirty="0"/>
              <a:t>Class</a:t>
            </a:r>
          </a:p>
        </p:txBody>
      </p:sp>
      <p:sp>
        <p:nvSpPr>
          <p:cNvPr id="59" name="TextBox 58">
            <a:extLst>
              <a:ext uri="{FF2B5EF4-FFF2-40B4-BE49-F238E27FC236}">
                <a16:creationId xmlns:a16="http://schemas.microsoft.com/office/drawing/2014/main" id="{FFE1A070-D747-40A8-BAA1-65CA1FF8F50E}"/>
              </a:ext>
            </a:extLst>
          </p:cNvPr>
          <p:cNvSpPr txBox="1"/>
          <p:nvPr/>
        </p:nvSpPr>
        <p:spPr>
          <a:xfrm>
            <a:off x="4319466" y="4126328"/>
            <a:ext cx="1300574" cy="261610"/>
          </a:xfrm>
          <a:prstGeom prst="rect">
            <a:avLst/>
          </a:prstGeom>
          <a:noFill/>
        </p:spPr>
        <p:txBody>
          <a:bodyPr wrap="square" rtlCol="0">
            <a:spAutoFit/>
          </a:bodyPr>
          <a:lstStyle/>
          <a:p>
            <a:pPr algn="ctr"/>
            <a:r>
              <a:rPr lang="en-GB" sz="1100" dirty="0"/>
              <a:t>Baking School</a:t>
            </a:r>
          </a:p>
        </p:txBody>
      </p:sp>
      <p:sp>
        <p:nvSpPr>
          <p:cNvPr id="60" name="TextBox 59">
            <a:extLst>
              <a:ext uri="{FF2B5EF4-FFF2-40B4-BE49-F238E27FC236}">
                <a16:creationId xmlns:a16="http://schemas.microsoft.com/office/drawing/2014/main" id="{A61985FC-1EA6-4F4B-AD66-13AE92E93B06}"/>
              </a:ext>
            </a:extLst>
          </p:cNvPr>
          <p:cNvSpPr txBox="1"/>
          <p:nvPr/>
        </p:nvSpPr>
        <p:spPr>
          <a:xfrm>
            <a:off x="6237464" y="4062708"/>
            <a:ext cx="1154085" cy="430887"/>
          </a:xfrm>
          <a:prstGeom prst="rect">
            <a:avLst/>
          </a:prstGeom>
          <a:noFill/>
        </p:spPr>
        <p:txBody>
          <a:bodyPr wrap="square" rtlCol="0">
            <a:spAutoFit/>
          </a:bodyPr>
          <a:lstStyle/>
          <a:p>
            <a:pPr algn="ctr"/>
            <a:r>
              <a:rPr lang="en-GB" sz="1100" dirty="0"/>
              <a:t>Cheese Making Class</a:t>
            </a:r>
          </a:p>
        </p:txBody>
      </p:sp>
      <p:sp>
        <p:nvSpPr>
          <p:cNvPr id="61" name="Rectangle 60">
            <a:extLst>
              <a:ext uri="{FF2B5EF4-FFF2-40B4-BE49-F238E27FC236}">
                <a16:creationId xmlns:a16="http://schemas.microsoft.com/office/drawing/2014/main" id="{DF7873BD-A09E-4798-AAE0-53C0D429DCF7}"/>
              </a:ext>
            </a:extLst>
          </p:cNvPr>
          <p:cNvSpPr/>
          <p:nvPr/>
        </p:nvSpPr>
        <p:spPr>
          <a:xfrm>
            <a:off x="443691" y="5962751"/>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sp>
        <p:nvSpPr>
          <p:cNvPr id="34" name="Title 1">
            <a:extLst>
              <a:ext uri="{FF2B5EF4-FFF2-40B4-BE49-F238E27FC236}">
                <a16:creationId xmlns:a16="http://schemas.microsoft.com/office/drawing/2014/main" id="{6C539D96-12B4-4DEB-82B1-1DDDF0AD95B5}"/>
              </a:ext>
            </a:extLst>
          </p:cNvPr>
          <p:cNvSpPr>
            <a:spLocks noGrp="1"/>
          </p:cNvSpPr>
          <p:nvPr>
            <p:ph type="title"/>
          </p:nvPr>
        </p:nvSpPr>
        <p:spPr>
          <a:xfrm>
            <a:off x="83615" y="-41534"/>
            <a:ext cx="9298510" cy="904000"/>
          </a:xfrm>
        </p:spPr>
        <p:txBody>
          <a:bodyPr/>
          <a:lstStyle/>
          <a:p>
            <a:r>
              <a:rPr lang="en-GB" dirty="0"/>
              <a:t>Food &amp; Drink Learning Experiences: logistics</a:t>
            </a:r>
          </a:p>
        </p:txBody>
      </p:sp>
      <p:sp>
        <p:nvSpPr>
          <p:cNvPr id="25" name="Rectangle 24">
            <a:extLst>
              <a:ext uri="{FF2B5EF4-FFF2-40B4-BE49-F238E27FC236}">
                <a16:creationId xmlns:a16="http://schemas.microsoft.com/office/drawing/2014/main" id="{4DEC20C1-FD53-481F-BFA1-F72EFC2B031F}"/>
              </a:ext>
            </a:extLst>
          </p:cNvPr>
          <p:cNvSpPr/>
          <p:nvPr/>
        </p:nvSpPr>
        <p:spPr>
          <a:xfrm>
            <a:off x="728823" y="2437279"/>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6" name="Rectangle 25">
            <a:extLst>
              <a:ext uri="{FF2B5EF4-FFF2-40B4-BE49-F238E27FC236}">
                <a16:creationId xmlns:a16="http://schemas.microsoft.com/office/drawing/2014/main" id="{E5A18190-080B-4056-A9D9-C9D204EADA7D}"/>
              </a:ext>
            </a:extLst>
          </p:cNvPr>
          <p:cNvSpPr/>
          <p:nvPr/>
        </p:nvSpPr>
        <p:spPr>
          <a:xfrm>
            <a:off x="4098267" y="2466833"/>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7" name="Rectangle 26">
            <a:extLst>
              <a:ext uri="{FF2B5EF4-FFF2-40B4-BE49-F238E27FC236}">
                <a16:creationId xmlns:a16="http://schemas.microsoft.com/office/drawing/2014/main" id="{D87A1569-0739-40F5-B51C-5578E4211D50}"/>
              </a:ext>
            </a:extLst>
          </p:cNvPr>
          <p:cNvSpPr/>
          <p:nvPr/>
        </p:nvSpPr>
        <p:spPr>
          <a:xfrm>
            <a:off x="2430011" y="2483048"/>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8" name="Rectangle 27">
            <a:extLst>
              <a:ext uri="{FF2B5EF4-FFF2-40B4-BE49-F238E27FC236}">
                <a16:creationId xmlns:a16="http://schemas.microsoft.com/office/drawing/2014/main" id="{2DE9002D-64AF-484F-AB3A-93971A76AAB6}"/>
              </a:ext>
            </a:extLst>
          </p:cNvPr>
          <p:cNvSpPr/>
          <p:nvPr/>
        </p:nvSpPr>
        <p:spPr>
          <a:xfrm>
            <a:off x="6366851" y="2499481"/>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29" name="Rectangle 28">
            <a:extLst>
              <a:ext uri="{FF2B5EF4-FFF2-40B4-BE49-F238E27FC236}">
                <a16:creationId xmlns:a16="http://schemas.microsoft.com/office/drawing/2014/main" id="{90984450-C573-40B3-8E95-F1E1386A655D}"/>
              </a:ext>
            </a:extLst>
          </p:cNvPr>
          <p:cNvSpPr/>
          <p:nvPr/>
        </p:nvSpPr>
        <p:spPr>
          <a:xfrm>
            <a:off x="7086475" y="2387021"/>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31" name="Rectangle 30">
            <a:extLst>
              <a:ext uri="{FF2B5EF4-FFF2-40B4-BE49-F238E27FC236}">
                <a16:creationId xmlns:a16="http://schemas.microsoft.com/office/drawing/2014/main" id="{E2DDDF1D-D472-469F-81CE-22DDCBE02791}"/>
              </a:ext>
            </a:extLst>
          </p:cNvPr>
          <p:cNvSpPr/>
          <p:nvPr/>
        </p:nvSpPr>
        <p:spPr>
          <a:xfrm>
            <a:off x="1600761" y="5450050"/>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32" name="Rectangle 31">
            <a:extLst>
              <a:ext uri="{FF2B5EF4-FFF2-40B4-BE49-F238E27FC236}">
                <a16:creationId xmlns:a16="http://schemas.microsoft.com/office/drawing/2014/main" id="{CE400F48-B450-4B62-9C8D-D3CC1E28F6D6}"/>
              </a:ext>
            </a:extLst>
          </p:cNvPr>
          <p:cNvSpPr/>
          <p:nvPr/>
        </p:nvSpPr>
        <p:spPr>
          <a:xfrm>
            <a:off x="3001354" y="5565897"/>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33" name="Rectangle 32">
            <a:extLst>
              <a:ext uri="{FF2B5EF4-FFF2-40B4-BE49-F238E27FC236}">
                <a16:creationId xmlns:a16="http://schemas.microsoft.com/office/drawing/2014/main" id="{6E82DE71-4ED2-4EAD-AD21-F516D611ACE7}"/>
              </a:ext>
            </a:extLst>
          </p:cNvPr>
          <p:cNvSpPr/>
          <p:nvPr/>
        </p:nvSpPr>
        <p:spPr>
          <a:xfrm>
            <a:off x="4997903" y="5450049"/>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36" name="Rectangle 35">
            <a:extLst>
              <a:ext uri="{FF2B5EF4-FFF2-40B4-BE49-F238E27FC236}">
                <a16:creationId xmlns:a16="http://schemas.microsoft.com/office/drawing/2014/main" id="{6D39E9B2-7389-48D4-95F7-0ECBC11FD262}"/>
              </a:ext>
            </a:extLst>
          </p:cNvPr>
          <p:cNvSpPr/>
          <p:nvPr/>
        </p:nvSpPr>
        <p:spPr>
          <a:xfrm>
            <a:off x="3283211" y="4813049"/>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37" name="Rectangle 36">
            <a:extLst>
              <a:ext uri="{FF2B5EF4-FFF2-40B4-BE49-F238E27FC236}">
                <a16:creationId xmlns:a16="http://schemas.microsoft.com/office/drawing/2014/main" id="{41694CA6-0BFC-40D9-8962-1DD8A55504F3}"/>
              </a:ext>
            </a:extLst>
          </p:cNvPr>
          <p:cNvSpPr/>
          <p:nvPr/>
        </p:nvSpPr>
        <p:spPr>
          <a:xfrm>
            <a:off x="7085957" y="4807392"/>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39" name="Rectangle 38">
            <a:extLst>
              <a:ext uri="{FF2B5EF4-FFF2-40B4-BE49-F238E27FC236}">
                <a16:creationId xmlns:a16="http://schemas.microsoft.com/office/drawing/2014/main" id="{321DEE3B-E3B0-4D61-96D7-C125B56FFB1E}"/>
              </a:ext>
            </a:extLst>
          </p:cNvPr>
          <p:cNvSpPr/>
          <p:nvPr/>
        </p:nvSpPr>
        <p:spPr>
          <a:xfrm>
            <a:off x="6647708" y="5482122"/>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grpSp>
        <p:nvGrpSpPr>
          <p:cNvPr id="40" name="Group 39">
            <a:extLst>
              <a:ext uri="{FF2B5EF4-FFF2-40B4-BE49-F238E27FC236}">
                <a16:creationId xmlns:a16="http://schemas.microsoft.com/office/drawing/2014/main" id="{FEA25774-CB49-4924-A432-2B8BA3FCA686}"/>
              </a:ext>
            </a:extLst>
          </p:cNvPr>
          <p:cNvGrpSpPr/>
          <p:nvPr/>
        </p:nvGrpSpPr>
        <p:grpSpPr>
          <a:xfrm>
            <a:off x="1107837" y="6147150"/>
            <a:ext cx="6895568" cy="351322"/>
            <a:chOff x="1107837" y="6016519"/>
            <a:chExt cx="6895568" cy="351322"/>
          </a:xfrm>
        </p:grpSpPr>
        <p:sp>
          <p:nvSpPr>
            <p:cNvPr id="41" name="Rectangle 40">
              <a:extLst>
                <a:ext uri="{FF2B5EF4-FFF2-40B4-BE49-F238E27FC236}">
                  <a16:creationId xmlns:a16="http://schemas.microsoft.com/office/drawing/2014/main" id="{CD16CB74-B339-4359-A05C-0C522222D270}"/>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47" name="Rectangle 46">
              <a:extLst>
                <a:ext uri="{FF2B5EF4-FFF2-40B4-BE49-F238E27FC236}">
                  <a16:creationId xmlns:a16="http://schemas.microsoft.com/office/drawing/2014/main" id="{55D663C7-F948-49A4-9E7F-673F9FEE369C}"/>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48" name="Rectangle 47">
              <a:extLst>
                <a:ext uri="{FF2B5EF4-FFF2-40B4-BE49-F238E27FC236}">
                  <a16:creationId xmlns:a16="http://schemas.microsoft.com/office/drawing/2014/main" id="{FA2FA781-FBDE-4756-A81E-CE0E32BDCAAF}"/>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49" name="Rectangle 48">
              <a:extLst>
                <a:ext uri="{FF2B5EF4-FFF2-40B4-BE49-F238E27FC236}">
                  <a16:creationId xmlns:a16="http://schemas.microsoft.com/office/drawing/2014/main" id="{1CA4BD07-C951-4164-99CE-268158D42001}"/>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
        <p:nvSpPr>
          <p:cNvPr id="62" name="Rectangle 61">
            <a:extLst>
              <a:ext uri="{FF2B5EF4-FFF2-40B4-BE49-F238E27FC236}">
                <a16:creationId xmlns:a16="http://schemas.microsoft.com/office/drawing/2014/main" id="{86DD22C4-892D-43B6-A8DC-ED288AFE0C66}"/>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334062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237C7E-1D89-43F6-A03E-114F37098EF6}"/>
              </a:ext>
            </a:extLst>
          </p:cNvPr>
          <p:cNvSpPr/>
          <p:nvPr/>
        </p:nvSpPr>
        <p:spPr>
          <a:xfrm>
            <a:off x="0" y="744312"/>
            <a:ext cx="9822385" cy="365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49</a:t>
            </a:fld>
            <a:endParaRPr lang="en-GB"/>
          </a:p>
        </p:txBody>
      </p:sp>
      <p:sp>
        <p:nvSpPr>
          <p:cNvPr id="5" name="Rectangle 4">
            <a:extLst>
              <a:ext uri="{FF2B5EF4-FFF2-40B4-BE49-F238E27FC236}">
                <a16:creationId xmlns:a16="http://schemas.microsoft.com/office/drawing/2014/main" id="{8D5CDEFF-519D-4DD3-A628-F54A64238F94}"/>
              </a:ext>
            </a:extLst>
          </p:cNvPr>
          <p:cNvSpPr/>
          <p:nvPr/>
        </p:nvSpPr>
        <p:spPr>
          <a:xfrm>
            <a:off x="161925" y="765717"/>
            <a:ext cx="9678227" cy="307777"/>
          </a:xfrm>
          <a:prstGeom prst="rect">
            <a:avLst/>
          </a:prstGeom>
        </p:spPr>
        <p:txBody>
          <a:bodyPr wrap="none">
            <a:spAutoFit/>
          </a:bodyPr>
          <a:lstStyle/>
          <a:p>
            <a:r>
              <a:rPr lang="en-GB" sz="1400" b="1" dirty="0">
                <a:solidFill>
                  <a:schemeClr val="accent5"/>
                </a:solidFill>
              </a:rPr>
              <a:t>While England is not the obvious choice, there is opportunity to capitalise on globally known brands and high profile TV content </a:t>
            </a:r>
          </a:p>
        </p:txBody>
      </p:sp>
      <p:sp>
        <p:nvSpPr>
          <p:cNvPr id="18" name="TextBox 17">
            <a:extLst>
              <a:ext uri="{FF2B5EF4-FFF2-40B4-BE49-F238E27FC236}">
                <a16:creationId xmlns:a16="http://schemas.microsoft.com/office/drawing/2014/main" id="{2520BC48-5445-417A-BF54-2451D89EAB6F}"/>
              </a:ext>
            </a:extLst>
          </p:cNvPr>
          <p:cNvSpPr txBox="1"/>
          <p:nvPr/>
        </p:nvSpPr>
        <p:spPr>
          <a:xfrm>
            <a:off x="6584213" y="1921316"/>
            <a:ext cx="3013459" cy="3231654"/>
          </a:xfrm>
          <a:prstGeom prst="rect">
            <a:avLst/>
          </a:prstGeom>
          <a:noFill/>
        </p:spPr>
        <p:txBody>
          <a:bodyPr wrap="square" rtlCol="0">
            <a:spAutoFit/>
          </a:bodyPr>
          <a:lstStyle/>
          <a:p>
            <a:pPr>
              <a:buClr>
                <a:schemeClr val="accent5"/>
              </a:buClr>
              <a:buSzPct val="100000"/>
            </a:pPr>
            <a:endParaRPr lang="en-GB" sz="1200" b="1" dirty="0"/>
          </a:p>
          <a:p>
            <a:pPr marL="228600" indent="-228600">
              <a:buClr>
                <a:schemeClr val="accent5"/>
              </a:buClr>
              <a:buSzPct val="100000"/>
              <a:buFont typeface="Arial" panose="020B0604020202020204" pitchFamily="34" charset="0"/>
              <a:buChar char="•"/>
            </a:pPr>
            <a:r>
              <a:rPr lang="en-GB" sz="1200" dirty="0"/>
              <a:t>Visitors are </a:t>
            </a:r>
            <a:r>
              <a:rPr lang="en-GB" sz="1200" b="1" dirty="0"/>
              <a:t>likely to expect to do these experiences in cities, </a:t>
            </a:r>
            <a:r>
              <a:rPr lang="en-GB" sz="1200" dirty="0"/>
              <a:t>outside of cheese making – potentially impacting the current perception of authenticity of these experiences in England</a:t>
            </a:r>
          </a:p>
          <a:p>
            <a:pPr marL="228600" indent="-228600">
              <a:buClr>
                <a:schemeClr val="accent5"/>
              </a:buClr>
              <a:buSzPct val="100000"/>
              <a:buFont typeface="Arial" panose="020B0604020202020204" pitchFamily="34" charset="0"/>
              <a:buChar char="•"/>
            </a:pPr>
            <a:endParaRPr lang="en-GB" sz="1200" b="1" dirty="0"/>
          </a:p>
          <a:p>
            <a:pPr marL="228600" indent="-228600">
              <a:buClr>
                <a:schemeClr val="accent5"/>
              </a:buClr>
              <a:buSzPct val="100000"/>
              <a:buFont typeface="Arial" panose="020B0604020202020204" pitchFamily="34" charset="0"/>
              <a:buChar char="•"/>
            </a:pPr>
            <a:r>
              <a:rPr lang="en-GB" sz="1200" b="1" dirty="0"/>
              <a:t>Travellers are not connecting these experiences to local culture / history of England</a:t>
            </a:r>
            <a:r>
              <a:rPr lang="en-GB" sz="1200" dirty="0"/>
              <a:t>, and furthermore, these experiences are </a:t>
            </a:r>
            <a:r>
              <a:rPr lang="en-GB" sz="1200" b="1" dirty="0"/>
              <a:t>not seen as strong way of creating memories </a:t>
            </a:r>
            <a:r>
              <a:rPr lang="en-GB" sz="1200" dirty="0"/>
              <a:t>of their holiday.</a:t>
            </a:r>
          </a:p>
          <a:p>
            <a:pPr marL="228600" indent="-228600">
              <a:buClr>
                <a:schemeClr val="accent5"/>
              </a:buClr>
              <a:buSzPct val="100000"/>
              <a:buFont typeface="Arial" panose="020B0604020202020204" pitchFamily="34" charset="0"/>
              <a:buChar char="•"/>
            </a:pPr>
            <a:endParaRPr lang="en-GB" sz="1200" b="1" dirty="0"/>
          </a:p>
          <a:p>
            <a:pPr marL="228600" indent="-228600">
              <a:buClr>
                <a:schemeClr val="accent5"/>
              </a:buClr>
              <a:buSzPct val="100000"/>
              <a:buFont typeface="Arial" panose="020B0604020202020204" pitchFamily="34" charset="0"/>
              <a:buChar char="•"/>
            </a:pPr>
            <a:endParaRPr lang="en-GB" sz="1200" dirty="0"/>
          </a:p>
          <a:p>
            <a:pPr marL="228600" indent="-228600">
              <a:buClr>
                <a:schemeClr val="accent5"/>
              </a:buClr>
              <a:buSzPct val="100000"/>
              <a:buFont typeface="Calibri" panose="020F0502020204030204" pitchFamily="34" charset="0"/>
              <a:buChar char="②"/>
            </a:pPr>
            <a:endParaRPr lang="en-GB" sz="1200" dirty="0"/>
          </a:p>
          <a:p>
            <a:pPr marL="228600" indent="-228600">
              <a:buClr>
                <a:schemeClr val="accent5"/>
              </a:buClr>
              <a:buSzPct val="100000"/>
              <a:buFont typeface="Calibri" panose="020F0502020204030204" pitchFamily="34" charset="0"/>
              <a:buChar char="②"/>
            </a:pPr>
            <a:endParaRPr lang="en-GB" sz="1200" dirty="0"/>
          </a:p>
          <a:p>
            <a:endParaRPr lang="en-GB" sz="1200" dirty="0"/>
          </a:p>
        </p:txBody>
      </p:sp>
      <p:sp>
        <p:nvSpPr>
          <p:cNvPr id="24" name="Rectangle 23">
            <a:extLst>
              <a:ext uri="{FF2B5EF4-FFF2-40B4-BE49-F238E27FC236}">
                <a16:creationId xmlns:a16="http://schemas.microsoft.com/office/drawing/2014/main" id="{69B78A40-C5E5-4F75-A000-D1A2D5F4EA9F}"/>
              </a:ext>
            </a:extLst>
          </p:cNvPr>
          <p:cNvSpPr/>
          <p:nvPr/>
        </p:nvSpPr>
        <p:spPr>
          <a:xfrm>
            <a:off x="0" y="4942021"/>
            <a:ext cx="9822385" cy="892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4EEE7BA-F684-42A7-AF0A-B7488F1449B8}"/>
              </a:ext>
            </a:extLst>
          </p:cNvPr>
          <p:cNvSpPr/>
          <p:nvPr/>
        </p:nvSpPr>
        <p:spPr>
          <a:xfrm>
            <a:off x="166467" y="4986036"/>
            <a:ext cx="9500048" cy="738664"/>
          </a:xfrm>
          <a:prstGeom prst="rect">
            <a:avLst/>
          </a:prstGeom>
        </p:spPr>
        <p:txBody>
          <a:bodyPr wrap="square">
            <a:spAutoFit/>
          </a:bodyPr>
          <a:lstStyle/>
          <a:p>
            <a:r>
              <a:rPr lang="en-GB" sz="1400" b="1" dirty="0">
                <a:solidFill>
                  <a:schemeClr val="accent5"/>
                </a:solidFill>
              </a:rPr>
              <a:t>Maximising the opportunity: Challenge to convince visitors that these experiences have a regional home given the apparent lack of understanding of regions and their specialities. The expectation around the length of experience is varied for travellers – flexible options and clear communication of duration are important considerations</a:t>
            </a:r>
          </a:p>
        </p:txBody>
      </p:sp>
      <p:sp>
        <p:nvSpPr>
          <p:cNvPr id="14" name="Slide Number Placeholder 5">
            <a:extLst>
              <a:ext uri="{FF2B5EF4-FFF2-40B4-BE49-F238E27FC236}">
                <a16:creationId xmlns:a16="http://schemas.microsoft.com/office/drawing/2014/main" id="{19C2F00B-1F1F-4163-BBA2-38D76F943ACB}"/>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2EE1AA15-DF5F-4788-9CEC-57A538A1AE9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36317" y="1442089"/>
            <a:ext cx="597037" cy="597037"/>
          </a:xfrm>
          <a:prstGeom prst="rect">
            <a:avLst/>
          </a:prstGeom>
        </p:spPr>
      </p:pic>
      <p:sp>
        <p:nvSpPr>
          <p:cNvPr id="7" name="Rectangle 6">
            <a:extLst>
              <a:ext uri="{FF2B5EF4-FFF2-40B4-BE49-F238E27FC236}">
                <a16:creationId xmlns:a16="http://schemas.microsoft.com/office/drawing/2014/main" id="{D4345608-0588-4936-9166-89F35E273767}"/>
              </a:ext>
            </a:extLst>
          </p:cNvPr>
          <p:cNvSpPr/>
          <p:nvPr/>
        </p:nvSpPr>
        <p:spPr>
          <a:xfrm>
            <a:off x="161924" y="2092725"/>
            <a:ext cx="3092057" cy="1569660"/>
          </a:xfrm>
          <a:prstGeom prst="rect">
            <a:avLst/>
          </a:prstGeom>
        </p:spPr>
        <p:txBody>
          <a:bodyPr wrap="square">
            <a:spAutoFit/>
          </a:bodyPr>
          <a:lstStyle/>
          <a:p>
            <a:pPr marL="182563" indent="-182563">
              <a:buClr>
                <a:schemeClr val="accent5"/>
              </a:buClr>
              <a:buSzPct val="100000"/>
              <a:buFont typeface="Arial" panose="020B0604020202020204" pitchFamily="34" charset="0"/>
              <a:buChar char="•"/>
            </a:pPr>
            <a:r>
              <a:rPr lang="en-GB" sz="1200" b="1" dirty="0"/>
              <a:t>Medium ranking </a:t>
            </a:r>
            <a:r>
              <a:rPr lang="en-GB" sz="1200" dirty="0"/>
              <a:t>in terms of experiences visitors want to partake in while on holiday to England, with </a:t>
            </a:r>
            <a:r>
              <a:rPr lang="en-GB" sz="1200" b="1" dirty="0"/>
              <a:t>potential for growth</a:t>
            </a:r>
            <a:r>
              <a:rPr lang="en-GB" sz="1200" dirty="0"/>
              <a:t>.  </a:t>
            </a:r>
          </a:p>
          <a:p>
            <a:pPr marL="182563" indent="-182563">
              <a:buClr>
                <a:schemeClr val="accent5"/>
              </a:buClr>
              <a:buSzPct val="100000"/>
              <a:buFont typeface="Arial" panose="020B0604020202020204" pitchFamily="34" charset="0"/>
              <a:buChar char="•"/>
            </a:pPr>
            <a:endParaRPr lang="en-GB" sz="1200" dirty="0"/>
          </a:p>
          <a:p>
            <a:pPr marL="182563" indent="-182563">
              <a:buClr>
                <a:schemeClr val="accent5"/>
              </a:buClr>
              <a:buSzPct val="100000"/>
              <a:buFont typeface="Arial" panose="020B0604020202020204" pitchFamily="34" charset="0"/>
              <a:buChar char="•"/>
            </a:pPr>
            <a:r>
              <a:rPr lang="en-GB" sz="1200" b="1" dirty="0"/>
              <a:t>Communicating the fun element</a:t>
            </a:r>
            <a:r>
              <a:rPr lang="en-GB" sz="1200" dirty="0"/>
              <a:t> will help broaden the interest</a:t>
            </a:r>
          </a:p>
          <a:p>
            <a:pPr marL="171450" indent="-171450">
              <a:buClr>
                <a:schemeClr val="accent5"/>
              </a:buClr>
              <a:buSzPct val="100000"/>
              <a:buFont typeface="Arial" panose="020B0604020202020204" pitchFamily="34" charset="0"/>
              <a:buChar char="•"/>
            </a:pPr>
            <a:endParaRPr lang="en-GB" sz="1200" dirty="0"/>
          </a:p>
          <a:p>
            <a:pPr marL="228600" indent="-228600">
              <a:buClr>
                <a:schemeClr val="accent5"/>
              </a:buClr>
              <a:buSzPct val="100000"/>
              <a:buFont typeface="Calibri" panose="020F0502020204030204" pitchFamily="34" charset="0"/>
              <a:buChar char="②"/>
            </a:pPr>
            <a:endParaRPr lang="en-GB" sz="1200" dirty="0"/>
          </a:p>
        </p:txBody>
      </p:sp>
      <p:pic>
        <p:nvPicPr>
          <p:cNvPr id="19" name="Graphic 18">
            <a:extLst>
              <a:ext uri="{FF2B5EF4-FFF2-40B4-BE49-F238E27FC236}">
                <a16:creationId xmlns:a16="http://schemas.microsoft.com/office/drawing/2014/main" id="{1428D570-DEA7-4C24-B5A0-4A51ACD47D1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513795" y="1576283"/>
            <a:ext cx="495898" cy="495898"/>
          </a:xfrm>
          <a:prstGeom prst="rect">
            <a:avLst/>
          </a:prstGeom>
        </p:spPr>
      </p:pic>
      <p:sp>
        <p:nvSpPr>
          <p:cNvPr id="11" name="Rectangle 10">
            <a:extLst>
              <a:ext uri="{FF2B5EF4-FFF2-40B4-BE49-F238E27FC236}">
                <a16:creationId xmlns:a16="http://schemas.microsoft.com/office/drawing/2014/main" id="{ADA94D87-3B48-4D09-9117-D9F167C550AC}"/>
              </a:ext>
            </a:extLst>
          </p:cNvPr>
          <p:cNvSpPr/>
          <p:nvPr/>
        </p:nvSpPr>
        <p:spPr>
          <a:xfrm>
            <a:off x="3341560" y="2133326"/>
            <a:ext cx="3092057" cy="2123658"/>
          </a:xfrm>
          <a:prstGeom prst="rect">
            <a:avLst/>
          </a:prstGeom>
        </p:spPr>
        <p:txBody>
          <a:bodyPr wrap="square">
            <a:spAutoFit/>
          </a:bodyPr>
          <a:lstStyle/>
          <a:p>
            <a:pPr marL="228600" indent="-228600">
              <a:buClr>
                <a:schemeClr val="accent5"/>
              </a:buClr>
              <a:buSzPct val="100000"/>
              <a:buFont typeface="Arial" panose="020B0604020202020204" pitchFamily="34" charset="0"/>
              <a:buChar char="•"/>
            </a:pPr>
            <a:r>
              <a:rPr lang="en-GB" sz="1200" dirty="0"/>
              <a:t>England is currently </a:t>
            </a:r>
            <a:r>
              <a:rPr lang="en-GB" sz="1200" b="1" dirty="0"/>
              <a:t>not the obvious choice for these type of experiences </a:t>
            </a:r>
            <a:r>
              <a:rPr lang="en-GB" sz="1200" dirty="0"/>
              <a:t>- there is strong competition with other European countries (particularly France and Italy).  </a:t>
            </a:r>
          </a:p>
          <a:p>
            <a:pPr marL="228600" indent="-228600">
              <a:buClr>
                <a:schemeClr val="accent5"/>
              </a:buClr>
              <a:buSzPct val="100000"/>
              <a:buFont typeface="Arial" panose="020B0604020202020204" pitchFamily="34" charset="0"/>
              <a:buChar char="•"/>
            </a:pPr>
            <a:endParaRPr lang="en-GB" sz="1200" dirty="0"/>
          </a:p>
          <a:p>
            <a:pPr marL="228600" indent="-228600">
              <a:buClr>
                <a:schemeClr val="accent5"/>
              </a:buClr>
              <a:buSzPct val="100000"/>
              <a:buFont typeface="Arial" panose="020B0604020202020204" pitchFamily="34" charset="0"/>
              <a:buChar char="•"/>
            </a:pPr>
            <a:r>
              <a:rPr lang="en-GB" sz="1200" dirty="0"/>
              <a:t>Building on existing credentials could form the foundation for growth - i.e. Cadbury World to </a:t>
            </a:r>
            <a:r>
              <a:rPr lang="en-GB" sz="1200" dirty="0" err="1"/>
              <a:t>Frys</a:t>
            </a:r>
            <a:r>
              <a:rPr lang="en-GB" sz="1200" dirty="0"/>
              <a:t>; franchised TV programmes such as Bake-off, </a:t>
            </a:r>
            <a:r>
              <a:rPr lang="en-GB" sz="1200" dirty="0" err="1"/>
              <a:t>Masterchef</a:t>
            </a:r>
            <a:r>
              <a:rPr lang="en-GB" sz="1200" dirty="0"/>
              <a:t> etc.  </a:t>
            </a:r>
          </a:p>
          <a:p>
            <a:pPr marL="228600" indent="-228600">
              <a:buClr>
                <a:schemeClr val="accent5"/>
              </a:buClr>
              <a:buSzPct val="100000"/>
              <a:buFont typeface="Arial" panose="020B0604020202020204" pitchFamily="34" charset="0"/>
              <a:buChar char="•"/>
            </a:pPr>
            <a:endParaRPr lang="en-GB" sz="1200" dirty="0"/>
          </a:p>
        </p:txBody>
      </p:sp>
      <p:pic>
        <p:nvPicPr>
          <p:cNvPr id="15" name="Graphic 14">
            <a:extLst>
              <a:ext uri="{FF2B5EF4-FFF2-40B4-BE49-F238E27FC236}">
                <a16:creationId xmlns:a16="http://schemas.microsoft.com/office/drawing/2014/main" id="{61719324-F8FB-4E54-8019-51447C39EA5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75583" y="1495688"/>
            <a:ext cx="597037" cy="597037"/>
          </a:xfrm>
          <a:prstGeom prst="rect">
            <a:avLst/>
          </a:prstGeom>
        </p:spPr>
      </p:pic>
      <p:sp>
        <p:nvSpPr>
          <p:cNvPr id="16" name="Rectangle 15">
            <a:extLst>
              <a:ext uri="{FF2B5EF4-FFF2-40B4-BE49-F238E27FC236}">
                <a16:creationId xmlns:a16="http://schemas.microsoft.com/office/drawing/2014/main" id="{31B87A9A-6CEF-4EA3-927E-27A8B4B81E0A}"/>
              </a:ext>
            </a:extLst>
          </p:cNvPr>
          <p:cNvSpPr/>
          <p:nvPr/>
        </p:nvSpPr>
        <p:spPr>
          <a:xfrm>
            <a:off x="7354864" y="1822486"/>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C00000"/>
                </a:solidFill>
              </a:rPr>
              <a:t>CHALLENGES</a:t>
            </a:r>
          </a:p>
        </p:txBody>
      </p:sp>
      <p:sp>
        <p:nvSpPr>
          <p:cNvPr id="23" name="Rectangle 22">
            <a:extLst>
              <a:ext uri="{FF2B5EF4-FFF2-40B4-BE49-F238E27FC236}">
                <a16:creationId xmlns:a16="http://schemas.microsoft.com/office/drawing/2014/main" id="{A176971D-AA72-434C-BA9F-7FD1546B1F55}"/>
              </a:ext>
            </a:extLst>
          </p:cNvPr>
          <p:cNvSpPr/>
          <p:nvPr/>
        </p:nvSpPr>
        <p:spPr>
          <a:xfrm>
            <a:off x="4000815" y="1821241"/>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2">
                    <a:lumMod val="50000"/>
                  </a:schemeClr>
                </a:solidFill>
              </a:rPr>
              <a:t>OPPORTUNITIES</a:t>
            </a:r>
          </a:p>
        </p:txBody>
      </p:sp>
      <p:sp>
        <p:nvSpPr>
          <p:cNvPr id="27" name="Rectangle 26">
            <a:extLst>
              <a:ext uri="{FF2B5EF4-FFF2-40B4-BE49-F238E27FC236}">
                <a16:creationId xmlns:a16="http://schemas.microsoft.com/office/drawing/2014/main" id="{035EC805-7C61-4D7C-8961-CBCA5ADA1A66}"/>
              </a:ext>
            </a:extLst>
          </p:cNvPr>
          <p:cNvSpPr/>
          <p:nvPr/>
        </p:nvSpPr>
        <p:spPr>
          <a:xfrm>
            <a:off x="860727" y="1788585"/>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70C0"/>
                </a:solidFill>
              </a:rPr>
              <a:t>ENGLAND APPEAL </a:t>
            </a:r>
          </a:p>
        </p:txBody>
      </p:sp>
      <p:sp>
        <p:nvSpPr>
          <p:cNvPr id="28" name="Title 1">
            <a:extLst>
              <a:ext uri="{FF2B5EF4-FFF2-40B4-BE49-F238E27FC236}">
                <a16:creationId xmlns:a16="http://schemas.microsoft.com/office/drawing/2014/main" id="{68E82A4B-03C0-4E3B-BDA8-25092885A6D6}"/>
              </a:ext>
            </a:extLst>
          </p:cNvPr>
          <p:cNvSpPr>
            <a:spLocks noGrp="1"/>
          </p:cNvSpPr>
          <p:nvPr>
            <p:ph type="title"/>
          </p:nvPr>
        </p:nvSpPr>
        <p:spPr>
          <a:xfrm>
            <a:off x="83615" y="-41534"/>
            <a:ext cx="9298510" cy="904000"/>
          </a:xfrm>
        </p:spPr>
        <p:txBody>
          <a:bodyPr/>
          <a:lstStyle/>
          <a:p>
            <a:r>
              <a:rPr lang="en-GB" dirty="0"/>
              <a:t>Food &amp; Drink Learning Experiences: key take outs</a:t>
            </a:r>
          </a:p>
        </p:txBody>
      </p:sp>
      <p:sp>
        <p:nvSpPr>
          <p:cNvPr id="20" name="Rectangle 19">
            <a:extLst>
              <a:ext uri="{FF2B5EF4-FFF2-40B4-BE49-F238E27FC236}">
                <a16:creationId xmlns:a16="http://schemas.microsoft.com/office/drawing/2014/main" id="{53193602-5EE7-42BE-AF59-0CA6DA15AC10}"/>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821113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3CBF8CD1-8D4F-4F4E-9065-B69982920BB2}"/>
              </a:ext>
            </a:extLst>
          </p:cNvPr>
          <p:cNvGraphicFramePr>
            <a:graphicFrameLocks noGrp="1"/>
          </p:cNvGraphicFramePr>
          <p:nvPr>
            <p:extLst>
              <p:ext uri="{D42A27DB-BD31-4B8C-83A1-F6EECF244321}">
                <p14:modId xmlns:p14="http://schemas.microsoft.com/office/powerpoint/2010/main" val="3202123405"/>
              </p:ext>
            </p:extLst>
          </p:nvPr>
        </p:nvGraphicFramePr>
        <p:xfrm>
          <a:off x="5226" y="1332592"/>
          <a:ext cx="9822386" cy="4720477"/>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4720477">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11" name="Title 1">
            <a:extLst>
              <a:ext uri="{FF2B5EF4-FFF2-40B4-BE49-F238E27FC236}">
                <a16:creationId xmlns:a16="http://schemas.microsoft.com/office/drawing/2014/main" id="{A838893F-0A7F-4F9E-BCC1-6E359FED346C}"/>
              </a:ext>
            </a:extLst>
          </p:cNvPr>
          <p:cNvSpPr>
            <a:spLocks noGrp="1"/>
          </p:cNvSpPr>
          <p:nvPr>
            <p:ph type="title"/>
          </p:nvPr>
        </p:nvSpPr>
        <p:spPr>
          <a:xfrm>
            <a:off x="84138" y="77788"/>
            <a:ext cx="8234362" cy="710873"/>
          </a:xfrm>
        </p:spPr>
        <p:txBody>
          <a:bodyPr/>
          <a:lstStyle/>
          <a:p>
            <a:r>
              <a:rPr lang="en-GB" dirty="0"/>
              <a:t>Methodology: Phase 1 – Qualitative Headlines</a:t>
            </a:r>
          </a:p>
        </p:txBody>
      </p:sp>
      <p:sp>
        <p:nvSpPr>
          <p:cNvPr id="7" name="Rectangle 6">
            <a:extLst>
              <a:ext uri="{FF2B5EF4-FFF2-40B4-BE49-F238E27FC236}">
                <a16:creationId xmlns:a16="http://schemas.microsoft.com/office/drawing/2014/main" id="{C12FAA10-C751-4BFD-AA7A-E625C71B131F}"/>
              </a:ext>
            </a:extLst>
          </p:cNvPr>
          <p:cNvSpPr/>
          <p:nvPr/>
        </p:nvSpPr>
        <p:spPr>
          <a:xfrm>
            <a:off x="6738421" y="2685728"/>
            <a:ext cx="3007589" cy="2369880"/>
          </a:xfrm>
          <a:prstGeom prst="rect">
            <a:avLst/>
          </a:prstGeom>
          <a:solidFill>
            <a:schemeClr val="bg2"/>
          </a:solidFill>
          <a:ln>
            <a:solidFill>
              <a:srgbClr val="FF9900"/>
            </a:solidFill>
          </a:ln>
        </p:spPr>
        <p:txBody>
          <a:bodyPr wrap="square">
            <a:spAutoFit/>
          </a:bodyPr>
          <a:lstStyle/>
          <a:p>
            <a:r>
              <a:rPr lang="en-GB" sz="1400" b="1" dirty="0"/>
              <a:t>Qualitative Phase </a:t>
            </a:r>
          </a:p>
          <a:p>
            <a:endParaRPr lang="en-GB" sz="1400" b="1" dirty="0"/>
          </a:p>
          <a:p>
            <a:pPr marL="342900" indent="-342900">
              <a:buClr>
                <a:schemeClr val="tx1"/>
              </a:buClr>
              <a:buFont typeface="+mj-lt"/>
              <a:buAutoNum type="arabicPeriod"/>
            </a:pPr>
            <a:r>
              <a:rPr lang="en-GB" sz="1200" dirty="0"/>
              <a:t>Experiential activities have the power to significantly increase the value of holidays in England for both tourists and tourism</a:t>
            </a:r>
          </a:p>
          <a:p>
            <a:pPr marL="342900" indent="-342900">
              <a:buClr>
                <a:schemeClr val="tx1"/>
              </a:buClr>
              <a:buFont typeface="+mj-lt"/>
              <a:buAutoNum type="arabicPeriod"/>
            </a:pPr>
            <a:endParaRPr lang="en-GB" sz="1200" dirty="0"/>
          </a:p>
          <a:p>
            <a:pPr marL="342900" indent="-342900">
              <a:buClr>
                <a:schemeClr val="tx1"/>
              </a:buClr>
              <a:buFont typeface="+mj-lt"/>
              <a:buAutoNum type="arabicPeriod"/>
            </a:pPr>
            <a:r>
              <a:rPr lang="en-GB" sz="1200" dirty="0"/>
              <a:t>Experiential activities can expand and develop holiday plans within England</a:t>
            </a:r>
          </a:p>
          <a:p>
            <a:pPr marL="342900" indent="-342900">
              <a:buClr>
                <a:schemeClr val="tx1"/>
              </a:buClr>
              <a:buFont typeface="+mj-lt"/>
              <a:buAutoNum type="arabicPeriod"/>
            </a:pPr>
            <a:endParaRPr lang="en-GB" sz="1200" dirty="0"/>
          </a:p>
          <a:p>
            <a:pPr marL="342900" indent="-342900">
              <a:buClr>
                <a:schemeClr val="tx1"/>
              </a:buClr>
              <a:buFont typeface="+mj-lt"/>
              <a:buAutoNum type="arabicPeriod"/>
            </a:pPr>
            <a:r>
              <a:rPr lang="en-GB" sz="1200" dirty="0"/>
              <a:t>Experiential activities can draw people to more / different locations</a:t>
            </a:r>
          </a:p>
        </p:txBody>
      </p:sp>
      <p:sp>
        <p:nvSpPr>
          <p:cNvPr id="2" name="Rectangle 1">
            <a:extLst>
              <a:ext uri="{FF2B5EF4-FFF2-40B4-BE49-F238E27FC236}">
                <a16:creationId xmlns:a16="http://schemas.microsoft.com/office/drawing/2014/main" id="{DC8208ED-0A26-4E0C-8407-2EA9553DF4CB}"/>
              </a:ext>
            </a:extLst>
          </p:cNvPr>
          <p:cNvSpPr/>
          <p:nvPr/>
        </p:nvSpPr>
        <p:spPr>
          <a:xfrm>
            <a:off x="6740658" y="2650761"/>
            <a:ext cx="3007588" cy="459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Hypothesise put forward from 3 market qualitative research</a:t>
            </a:r>
          </a:p>
        </p:txBody>
      </p:sp>
      <p:pic>
        <p:nvPicPr>
          <p:cNvPr id="10" name="Picture 9">
            <a:extLst>
              <a:ext uri="{FF2B5EF4-FFF2-40B4-BE49-F238E27FC236}">
                <a16:creationId xmlns:a16="http://schemas.microsoft.com/office/drawing/2014/main" id="{336AE448-DB0C-44A6-A9D7-16461E71BD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1221" y="5202238"/>
            <a:ext cx="1165916" cy="357205"/>
          </a:xfrm>
          <a:prstGeom prst="rect">
            <a:avLst/>
          </a:prstGeom>
        </p:spPr>
      </p:pic>
      <p:sp>
        <p:nvSpPr>
          <p:cNvPr id="12" name="Rectangle 11">
            <a:extLst>
              <a:ext uri="{FF2B5EF4-FFF2-40B4-BE49-F238E27FC236}">
                <a16:creationId xmlns:a16="http://schemas.microsoft.com/office/drawing/2014/main" id="{C5C933B1-8F96-4527-B7FF-D1693C832DFD}"/>
              </a:ext>
            </a:extLst>
          </p:cNvPr>
          <p:cNvSpPr/>
          <p:nvPr/>
        </p:nvSpPr>
        <p:spPr>
          <a:xfrm>
            <a:off x="-1242" y="682303"/>
            <a:ext cx="9822385" cy="533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1A894DE5-FA71-4E74-ACB6-597C1D673DE7}"/>
              </a:ext>
            </a:extLst>
          </p:cNvPr>
          <p:cNvSpPr/>
          <p:nvPr/>
        </p:nvSpPr>
        <p:spPr>
          <a:xfrm>
            <a:off x="84857" y="692864"/>
            <a:ext cx="9432280" cy="523220"/>
          </a:xfrm>
          <a:prstGeom prst="rect">
            <a:avLst/>
          </a:prstGeom>
        </p:spPr>
        <p:txBody>
          <a:bodyPr wrap="square">
            <a:spAutoFit/>
          </a:bodyPr>
          <a:lstStyle/>
          <a:p>
            <a:r>
              <a:rPr lang="en-US" sz="1400" b="1" dirty="0">
                <a:solidFill>
                  <a:schemeClr val="accent5"/>
                </a:solidFill>
              </a:rPr>
              <a:t>In December 2018 </a:t>
            </a:r>
            <a:r>
              <a:rPr lang="en-US" sz="1400" b="1" dirty="0" err="1">
                <a:solidFill>
                  <a:schemeClr val="accent5"/>
                </a:solidFill>
              </a:rPr>
              <a:t>kubi</a:t>
            </a:r>
            <a:r>
              <a:rPr lang="en-US" sz="1400" b="1" dirty="0">
                <a:solidFill>
                  <a:schemeClr val="accent5"/>
                </a:solidFill>
              </a:rPr>
              <a:t> </a:t>
            </a:r>
            <a:r>
              <a:rPr lang="en-US" sz="1400" b="1" dirty="0" err="1">
                <a:solidFill>
                  <a:schemeClr val="accent5"/>
                </a:solidFill>
              </a:rPr>
              <a:t>kalloo</a:t>
            </a:r>
            <a:r>
              <a:rPr lang="en-US" sz="1400" b="1" dirty="0">
                <a:solidFill>
                  <a:schemeClr val="accent5"/>
                </a:solidFill>
              </a:rPr>
              <a:t> conducted the first of a two-part research study which used exploratory qualitative research to assess consumer perceptions of visiting England for experiential activities</a:t>
            </a:r>
          </a:p>
        </p:txBody>
      </p:sp>
      <p:sp>
        <p:nvSpPr>
          <p:cNvPr id="15" name="Slide Number Placeholder 5">
            <a:extLst>
              <a:ext uri="{FF2B5EF4-FFF2-40B4-BE49-F238E27FC236}">
                <a16:creationId xmlns:a16="http://schemas.microsoft.com/office/drawing/2014/main" id="{C67A8D50-06EA-43FB-B9C8-20CF88F0A97D}"/>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4ED5CC29-47E2-4EAD-8F01-0036FC766ACE}"/>
              </a:ext>
            </a:extLst>
          </p:cNvPr>
          <p:cNvSpPr/>
          <p:nvPr/>
        </p:nvSpPr>
        <p:spPr>
          <a:xfrm>
            <a:off x="3472359" y="3109214"/>
            <a:ext cx="3145297" cy="2747835"/>
          </a:xfrm>
          <a:prstGeom prst="rect">
            <a:avLst/>
          </a:prstGeom>
          <a:solidFill>
            <a:schemeClr val="bg2"/>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1200" dirty="0"/>
          </a:p>
        </p:txBody>
      </p:sp>
      <p:pic>
        <p:nvPicPr>
          <p:cNvPr id="32" name="Graphic 31">
            <a:extLst>
              <a:ext uri="{FF2B5EF4-FFF2-40B4-BE49-F238E27FC236}">
                <a16:creationId xmlns:a16="http://schemas.microsoft.com/office/drawing/2014/main" id="{03B58359-F1A5-462F-AF61-59824005FDFE}"/>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566439" y="4985984"/>
            <a:ext cx="600921" cy="459528"/>
          </a:xfrm>
          <a:prstGeom prst="rect">
            <a:avLst/>
          </a:prstGeom>
        </p:spPr>
      </p:pic>
      <p:sp>
        <p:nvSpPr>
          <p:cNvPr id="33" name="Rectangle 32">
            <a:extLst>
              <a:ext uri="{FF2B5EF4-FFF2-40B4-BE49-F238E27FC236}">
                <a16:creationId xmlns:a16="http://schemas.microsoft.com/office/drawing/2014/main" id="{220121F1-1905-40C4-B742-C3A8355793D5}"/>
              </a:ext>
            </a:extLst>
          </p:cNvPr>
          <p:cNvSpPr/>
          <p:nvPr/>
        </p:nvSpPr>
        <p:spPr>
          <a:xfrm>
            <a:off x="4639014" y="4925239"/>
            <a:ext cx="1840417" cy="553998"/>
          </a:xfrm>
          <a:prstGeom prst="rect">
            <a:avLst/>
          </a:prstGeom>
        </p:spPr>
        <p:txBody>
          <a:bodyPr wrap="square">
            <a:spAutoFit/>
          </a:bodyPr>
          <a:lstStyle/>
          <a:p>
            <a:endParaRPr lang="en-GB" sz="1000" dirty="0">
              <a:solidFill>
                <a:srgbClr val="996633"/>
              </a:solidFill>
              <a:cs typeface="Calibri Light" panose="020F0302020204030204" pitchFamily="34" charset="0"/>
            </a:endParaRPr>
          </a:p>
          <a:p>
            <a:pPr marL="266700" indent="-266700">
              <a:buFont typeface="Wingdings" panose="05000000000000000000" pitchFamily="2" charset="2"/>
              <a:buChar char="ü"/>
            </a:pPr>
            <a:r>
              <a:rPr lang="en-GB" sz="1000" b="1" dirty="0">
                <a:solidFill>
                  <a:srgbClr val="996633"/>
                </a:solidFill>
                <a:cs typeface="Calibri Light" panose="020F0302020204030204" pitchFamily="34" charset="0"/>
              </a:rPr>
              <a:t>Feeling of luxury, being spoilt and pampered</a:t>
            </a:r>
            <a:endParaRPr lang="en-GB" sz="1000" dirty="0">
              <a:solidFill>
                <a:srgbClr val="996633"/>
              </a:solidFill>
            </a:endParaRPr>
          </a:p>
        </p:txBody>
      </p:sp>
      <p:sp>
        <p:nvSpPr>
          <p:cNvPr id="34" name="Rectangle 33">
            <a:extLst>
              <a:ext uri="{FF2B5EF4-FFF2-40B4-BE49-F238E27FC236}">
                <a16:creationId xmlns:a16="http://schemas.microsoft.com/office/drawing/2014/main" id="{B6F082E8-DA1F-4487-9423-26A33BD2D32B}"/>
              </a:ext>
            </a:extLst>
          </p:cNvPr>
          <p:cNvSpPr/>
          <p:nvPr/>
        </p:nvSpPr>
        <p:spPr>
          <a:xfrm>
            <a:off x="4560134" y="3899901"/>
            <a:ext cx="2231474" cy="861774"/>
          </a:xfrm>
          <a:prstGeom prst="rect">
            <a:avLst/>
          </a:prstGeom>
        </p:spPr>
        <p:txBody>
          <a:bodyPr wrap="square">
            <a:spAutoFit/>
          </a:bodyPr>
          <a:lstStyle/>
          <a:p>
            <a:endParaRPr lang="en-GB" sz="1000" dirty="0">
              <a:solidFill>
                <a:srgbClr val="996633"/>
              </a:solidFill>
              <a:cs typeface="Calibri Light" panose="020F0302020204030204" pitchFamily="34" charset="0"/>
            </a:endParaRPr>
          </a:p>
          <a:p>
            <a:pPr marL="266700" indent="-266700">
              <a:buFont typeface="Wingdings" panose="05000000000000000000" pitchFamily="2" charset="2"/>
              <a:buChar char="ü"/>
            </a:pPr>
            <a:r>
              <a:rPr lang="en-GB" sz="1000" b="1" dirty="0">
                <a:solidFill>
                  <a:srgbClr val="996633"/>
                </a:solidFill>
                <a:cs typeface="Calibri Light" panose="020F0302020204030204" pitchFamily="34" charset="0"/>
              </a:rPr>
              <a:t>Connect with local authentic culture </a:t>
            </a:r>
            <a:br>
              <a:rPr lang="en-GB" sz="1000" b="1" dirty="0">
                <a:solidFill>
                  <a:srgbClr val="996633"/>
                </a:solidFill>
                <a:cs typeface="Calibri Light" panose="020F0302020204030204" pitchFamily="34" charset="0"/>
              </a:rPr>
            </a:br>
            <a:r>
              <a:rPr lang="en-GB" sz="1000" b="1" dirty="0">
                <a:solidFill>
                  <a:srgbClr val="996633"/>
                </a:solidFill>
              </a:rPr>
              <a:t>Meaningful experience</a:t>
            </a:r>
          </a:p>
          <a:p>
            <a:pPr marL="266700" indent="-266700">
              <a:buFont typeface="Wingdings" panose="05000000000000000000" pitchFamily="2" charset="2"/>
              <a:buChar char="ü"/>
            </a:pPr>
            <a:r>
              <a:rPr lang="en-GB" sz="1000" b="1" dirty="0">
                <a:solidFill>
                  <a:srgbClr val="996633"/>
                </a:solidFill>
              </a:rPr>
              <a:t>Take something back home</a:t>
            </a:r>
            <a:endParaRPr lang="en-GB" sz="1000" dirty="0">
              <a:solidFill>
                <a:srgbClr val="996633"/>
              </a:solidFill>
            </a:endParaRPr>
          </a:p>
        </p:txBody>
      </p:sp>
      <p:sp>
        <p:nvSpPr>
          <p:cNvPr id="35" name="TextBox 34">
            <a:extLst>
              <a:ext uri="{FF2B5EF4-FFF2-40B4-BE49-F238E27FC236}">
                <a16:creationId xmlns:a16="http://schemas.microsoft.com/office/drawing/2014/main" id="{4204570A-566E-4634-86EF-3EA8EF4CBF37}"/>
              </a:ext>
            </a:extLst>
          </p:cNvPr>
          <p:cNvSpPr txBox="1"/>
          <p:nvPr/>
        </p:nvSpPr>
        <p:spPr>
          <a:xfrm>
            <a:off x="3472337" y="3680442"/>
            <a:ext cx="2169459" cy="276999"/>
          </a:xfrm>
          <a:prstGeom prst="rect">
            <a:avLst/>
          </a:prstGeom>
          <a:noFill/>
        </p:spPr>
        <p:txBody>
          <a:bodyPr wrap="square" rtlCol="0">
            <a:spAutoFit/>
          </a:bodyPr>
          <a:lstStyle/>
          <a:p>
            <a:r>
              <a:rPr lang="en-US" sz="1200" b="1" spc="300" dirty="0">
                <a:solidFill>
                  <a:srgbClr val="996633"/>
                </a:solidFill>
              </a:rPr>
              <a:t>CHALLENGE</a:t>
            </a:r>
          </a:p>
        </p:txBody>
      </p:sp>
      <p:sp>
        <p:nvSpPr>
          <p:cNvPr id="36" name="TextBox 35">
            <a:extLst>
              <a:ext uri="{FF2B5EF4-FFF2-40B4-BE49-F238E27FC236}">
                <a16:creationId xmlns:a16="http://schemas.microsoft.com/office/drawing/2014/main" id="{46114896-12DB-4834-B4C3-CEC042555B4C}"/>
              </a:ext>
            </a:extLst>
          </p:cNvPr>
          <p:cNvSpPr txBox="1"/>
          <p:nvPr/>
        </p:nvSpPr>
        <p:spPr>
          <a:xfrm>
            <a:off x="3514513" y="4578176"/>
            <a:ext cx="2169459" cy="276999"/>
          </a:xfrm>
          <a:prstGeom prst="rect">
            <a:avLst/>
          </a:prstGeom>
          <a:noFill/>
        </p:spPr>
        <p:txBody>
          <a:bodyPr wrap="square" rtlCol="0">
            <a:spAutoFit/>
          </a:bodyPr>
          <a:lstStyle/>
          <a:p>
            <a:r>
              <a:rPr lang="en-US" sz="1200" b="1" spc="300" dirty="0">
                <a:solidFill>
                  <a:srgbClr val="996633"/>
                </a:solidFill>
              </a:rPr>
              <a:t>CONNECT</a:t>
            </a:r>
          </a:p>
        </p:txBody>
      </p:sp>
      <p:pic>
        <p:nvPicPr>
          <p:cNvPr id="37" name="Graphic 36">
            <a:extLst>
              <a:ext uri="{FF2B5EF4-FFF2-40B4-BE49-F238E27FC236}">
                <a16:creationId xmlns:a16="http://schemas.microsoft.com/office/drawing/2014/main" id="{EA911A9E-356D-462B-8A34-5E5E42C0711C}"/>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687313" y="3254196"/>
            <a:ext cx="459528" cy="459528"/>
          </a:xfrm>
          <a:prstGeom prst="rect">
            <a:avLst/>
          </a:prstGeom>
        </p:spPr>
      </p:pic>
      <p:pic>
        <p:nvPicPr>
          <p:cNvPr id="38" name="Graphic 37">
            <a:extLst>
              <a:ext uri="{FF2B5EF4-FFF2-40B4-BE49-F238E27FC236}">
                <a16:creationId xmlns:a16="http://schemas.microsoft.com/office/drawing/2014/main" id="{38720B10-E130-4649-9619-003BA8436F6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658773" y="4076966"/>
            <a:ext cx="459528" cy="459528"/>
          </a:xfrm>
          <a:prstGeom prst="rect">
            <a:avLst/>
          </a:prstGeom>
        </p:spPr>
      </p:pic>
      <p:sp>
        <p:nvSpPr>
          <p:cNvPr id="39" name="Rectangle 38">
            <a:extLst>
              <a:ext uri="{FF2B5EF4-FFF2-40B4-BE49-F238E27FC236}">
                <a16:creationId xmlns:a16="http://schemas.microsoft.com/office/drawing/2014/main" id="{9B5EA50D-61D7-47A1-8E9C-D905D9C60278}"/>
              </a:ext>
            </a:extLst>
          </p:cNvPr>
          <p:cNvSpPr/>
          <p:nvPr/>
        </p:nvSpPr>
        <p:spPr>
          <a:xfrm>
            <a:off x="4658315" y="3211086"/>
            <a:ext cx="1761100" cy="707886"/>
          </a:xfrm>
          <a:prstGeom prst="rect">
            <a:avLst/>
          </a:prstGeom>
        </p:spPr>
        <p:txBody>
          <a:bodyPr wrap="square">
            <a:spAutoFit/>
          </a:bodyPr>
          <a:lstStyle/>
          <a:p>
            <a:pPr marL="285750" indent="-285750">
              <a:buFont typeface="Wingdings" panose="05000000000000000000" pitchFamily="2" charset="2"/>
              <a:buChar char="ü"/>
            </a:pPr>
            <a:r>
              <a:rPr lang="en-GB" sz="1000" b="1" dirty="0">
                <a:solidFill>
                  <a:srgbClr val="996633"/>
                </a:solidFill>
              </a:rPr>
              <a:t>A sense of excitement/ newness/ freshness </a:t>
            </a:r>
          </a:p>
          <a:p>
            <a:pPr marL="285750" indent="-285750">
              <a:buFont typeface="Wingdings" panose="05000000000000000000" pitchFamily="2" charset="2"/>
              <a:buChar char="ü"/>
            </a:pPr>
            <a:r>
              <a:rPr lang="en-GB" sz="1000" b="1" dirty="0">
                <a:solidFill>
                  <a:srgbClr val="996633"/>
                </a:solidFill>
                <a:cs typeface="Calibri Light" panose="020F0302020204030204" pitchFamily="34" charset="0"/>
              </a:rPr>
              <a:t>Push oneself out of comfort zone</a:t>
            </a:r>
          </a:p>
        </p:txBody>
      </p:sp>
      <p:sp>
        <p:nvSpPr>
          <p:cNvPr id="3" name="Rectangle 2">
            <a:extLst>
              <a:ext uri="{FF2B5EF4-FFF2-40B4-BE49-F238E27FC236}">
                <a16:creationId xmlns:a16="http://schemas.microsoft.com/office/drawing/2014/main" id="{CCF9CAA0-E998-4EE6-A459-F6523F773E96}"/>
              </a:ext>
            </a:extLst>
          </p:cNvPr>
          <p:cNvSpPr/>
          <p:nvPr/>
        </p:nvSpPr>
        <p:spPr>
          <a:xfrm>
            <a:off x="157215" y="1348808"/>
            <a:ext cx="9582125" cy="1231106"/>
          </a:xfrm>
          <a:prstGeom prst="rect">
            <a:avLst/>
          </a:prstGeom>
        </p:spPr>
        <p:txBody>
          <a:bodyPr wrap="square">
            <a:spAutoFit/>
          </a:bodyPr>
          <a:lstStyle/>
          <a:p>
            <a:r>
              <a:rPr lang="en-GB" sz="1600" b="1" dirty="0">
                <a:solidFill>
                  <a:srgbClr val="FF9900"/>
                </a:solidFill>
              </a:rPr>
              <a:t>Methodology:</a:t>
            </a:r>
          </a:p>
          <a:p>
            <a:r>
              <a:rPr lang="en-GB" sz="1400" dirty="0"/>
              <a:t>Online qualitative research in Germany, US and Australia with people who have participated in experiential activities (half of them in England)</a:t>
            </a:r>
          </a:p>
          <a:p>
            <a:endParaRPr lang="en-GB" sz="1400" dirty="0"/>
          </a:p>
          <a:p>
            <a:r>
              <a:rPr lang="en-GB" sz="1600" b="1" dirty="0">
                <a:solidFill>
                  <a:srgbClr val="FF9900"/>
                </a:solidFill>
              </a:rPr>
              <a:t>Findings:</a:t>
            </a:r>
          </a:p>
        </p:txBody>
      </p:sp>
      <p:sp>
        <p:nvSpPr>
          <p:cNvPr id="40" name="Rectangle 39">
            <a:extLst>
              <a:ext uri="{FF2B5EF4-FFF2-40B4-BE49-F238E27FC236}">
                <a16:creationId xmlns:a16="http://schemas.microsoft.com/office/drawing/2014/main" id="{E0BFC275-7276-42DD-B7C5-1AC5986CD312}"/>
              </a:ext>
            </a:extLst>
          </p:cNvPr>
          <p:cNvSpPr/>
          <p:nvPr/>
        </p:nvSpPr>
        <p:spPr>
          <a:xfrm>
            <a:off x="166660" y="2650761"/>
            <a:ext cx="3144711" cy="45902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Opportunity – Breadth of Experiential Activities </a:t>
            </a:r>
          </a:p>
        </p:txBody>
      </p:sp>
      <p:sp>
        <p:nvSpPr>
          <p:cNvPr id="41" name="Rectangle 40">
            <a:extLst>
              <a:ext uri="{FF2B5EF4-FFF2-40B4-BE49-F238E27FC236}">
                <a16:creationId xmlns:a16="http://schemas.microsoft.com/office/drawing/2014/main" id="{71FB8E90-0355-4A75-8515-66B155136532}"/>
              </a:ext>
            </a:extLst>
          </p:cNvPr>
          <p:cNvSpPr/>
          <p:nvPr/>
        </p:nvSpPr>
        <p:spPr>
          <a:xfrm>
            <a:off x="3471256" y="2650761"/>
            <a:ext cx="3146400" cy="459021"/>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Emotional Drivers impacting appeal </a:t>
            </a:r>
          </a:p>
        </p:txBody>
      </p:sp>
      <p:sp>
        <p:nvSpPr>
          <p:cNvPr id="29" name="TextBox 28">
            <a:extLst>
              <a:ext uri="{FF2B5EF4-FFF2-40B4-BE49-F238E27FC236}">
                <a16:creationId xmlns:a16="http://schemas.microsoft.com/office/drawing/2014/main" id="{14BC4432-E556-403E-8820-2982BFA3C3B5}"/>
              </a:ext>
            </a:extLst>
          </p:cNvPr>
          <p:cNvSpPr txBox="1"/>
          <p:nvPr/>
        </p:nvSpPr>
        <p:spPr>
          <a:xfrm>
            <a:off x="3514513" y="5399140"/>
            <a:ext cx="2012774" cy="276999"/>
          </a:xfrm>
          <a:prstGeom prst="rect">
            <a:avLst/>
          </a:prstGeom>
          <a:noFill/>
        </p:spPr>
        <p:txBody>
          <a:bodyPr wrap="square" rtlCol="0">
            <a:spAutoFit/>
          </a:bodyPr>
          <a:lstStyle/>
          <a:p>
            <a:r>
              <a:rPr lang="en-US" sz="1200" b="1" spc="300" dirty="0">
                <a:solidFill>
                  <a:srgbClr val="996633">
                    <a:alpha val="50000"/>
                  </a:srgbClr>
                </a:solidFill>
              </a:rPr>
              <a:t>PAMPER</a:t>
            </a:r>
          </a:p>
        </p:txBody>
      </p:sp>
      <p:cxnSp>
        <p:nvCxnSpPr>
          <p:cNvPr id="8" name="Straight Connector 7">
            <a:extLst>
              <a:ext uri="{FF2B5EF4-FFF2-40B4-BE49-F238E27FC236}">
                <a16:creationId xmlns:a16="http://schemas.microsoft.com/office/drawing/2014/main" id="{6219BFF5-8335-4612-AA8B-96A03D515FA4}"/>
              </a:ext>
            </a:extLst>
          </p:cNvPr>
          <p:cNvCxnSpPr/>
          <p:nvPr/>
        </p:nvCxnSpPr>
        <p:spPr>
          <a:xfrm>
            <a:off x="3658773" y="3974039"/>
            <a:ext cx="2662126" cy="0"/>
          </a:xfrm>
          <a:prstGeom prst="line">
            <a:avLst/>
          </a:prstGeom>
          <a:ln>
            <a:solidFill>
              <a:srgbClr val="99663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9AC9F09-A624-4DDB-81DF-0B1F2F3FA4E9}"/>
              </a:ext>
            </a:extLst>
          </p:cNvPr>
          <p:cNvCxnSpPr/>
          <p:nvPr/>
        </p:nvCxnSpPr>
        <p:spPr>
          <a:xfrm>
            <a:off x="3713393" y="4896928"/>
            <a:ext cx="2662126" cy="0"/>
          </a:xfrm>
          <a:prstGeom prst="line">
            <a:avLst/>
          </a:prstGeom>
          <a:ln>
            <a:solidFill>
              <a:srgbClr val="996633"/>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019E4C1A-0066-40A4-8100-3DEC83D4BAA4}"/>
              </a:ext>
            </a:extLst>
          </p:cNvPr>
          <p:cNvSpPr/>
          <p:nvPr/>
        </p:nvSpPr>
        <p:spPr>
          <a:xfrm>
            <a:off x="156913" y="3109782"/>
            <a:ext cx="3154458" cy="2308324"/>
          </a:xfrm>
          <a:prstGeom prst="rect">
            <a:avLst/>
          </a:prstGeom>
          <a:solidFill>
            <a:schemeClr val="bg2"/>
          </a:solidFill>
          <a:ln>
            <a:solidFill>
              <a:schemeClr val="tx2"/>
            </a:solidFill>
          </a:ln>
        </p:spPr>
        <p:txBody>
          <a:bodyPr wrap="square">
            <a:spAutoFit/>
          </a:bodyPr>
          <a:lstStyle/>
          <a:p>
            <a:r>
              <a:rPr lang="en-GB" sz="1200" dirty="0"/>
              <a:t>The portfolio of experiential activities tested provide something for (almost) everyone.</a:t>
            </a:r>
          </a:p>
          <a:p>
            <a:endParaRPr lang="en-GB" sz="1200" dirty="0"/>
          </a:p>
          <a:p>
            <a:r>
              <a:rPr lang="en-GB" sz="1200" dirty="0"/>
              <a:t>This research highlights the breadth of activities:</a:t>
            </a:r>
          </a:p>
          <a:p>
            <a:pPr marL="285750" indent="-285750">
              <a:buFontTx/>
              <a:buChar char="-"/>
            </a:pPr>
            <a:r>
              <a:rPr lang="en-GB" sz="1200" dirty="0"/>
              <a:t>Widely available (non-expert) mainstream e.g. Spa experience</a:t>
            </a:r>
          </a:p>
          <a:p>
            <a:pPr marL="285750" indent="-285750">
              <a:buFontTx/>
              <a:buChar char="-"/>
            </a:pPr>
            <a:r>
              <a:rPr lang="en-GB" sz="1200" dirty="0"/>
              <a:t>Experiences being re-imagined as holiday activities e.g. Baking school</a:t>
            </a:r>
          </a:p>
          <a:p>
            <a:pPr marL="285750" indent="-285750">
              <a:buFontTx/>
              <a:buChar char="-"/>
            </a:pPr>
            <a:r>
              <a:rPr lang="en-GB" sz="1200" dirty="0"/>
              <a:t>Emerging experiences that speak to wider consumer trends e.g. Foraging experience linking to sustainability, vegan diets etc. </a:t>
            </a:r>
          </a:p>
        </p:txBody>
      </p:sp>
    </p:spTree>
    <p:extLst>
      <p:ext uri="{BB962C8B-B14F-4D97-AF65-F5344CB8AC3E}">
        <p14:creationId xmlns:p14="http://schemas.microsoft.com/office/powerpoint/2010/main" val="2361718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20BE72-359B-40BD-AB02-B8E201E6D799}"/>
              </a:ext>
            </a:extLst>
          </p:cNvPr>
          <p:cNvSpPr/>
          <p:nvPr/>
        </p:nvSpPr>
        <p:spPr>
          <a:xfrm>
            <a:off x="-3034" y="2569028"/>
            <a:ext cx="9906001" cy="13585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 name="Title 1">
            <a:extLst>
              <a:ext uri="{FF2B5EF4-FFF2-40B4-BE49-F238E27FC236}">
                <a16:creationId xmlns:a16="http://schemas.microsoft.com/office/drawing/2014/main" id="{FE263303-980D-496B-8D5B-56A1842059E8}"/>
              </a:ext>
            </a:extLst>
          </p:cNvPr>
          <p:cNvSpPr>
            <a:spLocks noGrp="1"/>
          </p:cNvSpPr>
          <p:nvPr>
            <p:ph type="title"/>
          </p:nvPr>
        </p:nvSpPr>
        <p:spPr>
          <a:xfrm>
            <a:off x="174780" y="2816567"/>
            <a:ext cx="8234362" cy="794937"/>
          </a:xfrm>
        </p:spPr>
        <p:txBody>
          <a:bodyPr>
            <a:normAutofit/>
          </a:bodyPr>
          <a:lstStyle/>
          <a:p>
            <a:r>
              <a:rPr lang="en-GB" sz="2800" b="1" dirty="0"/>
              <a:t>Niche Wellness Experiences</a:t>
            </a:r>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50</a:t>
            </a:fld>
            <a:endParaRPr lang="en-GB"/>
          </a:p>
        </p:txBody>
      </p:sp>
      <p:sp>
        <p:nvSpPr>
          <p:cNvPr id="32" name="Slide Number Placeholder 5">
            <a:extLst>
              <a:ext uri="{FF2B5EF4-FFF2-40B4-BE49-F238E27FC236}">
                <a16:creationId xmlns:a16="http://schemas.microsoft.com/office/drawing/2014/main" id="{633DFE15-BE83-4658-9ECB-8BEC253BE83A}"/>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3556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51</a:t>
            </a:fld>
            <a:endParaRPr lang="en-GB"/>
          </a:p>
        </p:txBody>
      </p:sp>
      <p:cxnSp>
        <p:nvCxnSpPr>
          <p:cNvPr id="22" name="Straight Connector 21">
            <a:extLst>
              <a:ext uri="{FF2B5EF4-FFF2-40B4-BE49-F238E27FC236}">
                <a16:creationId xmlns:a16="http://schemas.microsoft.com/office/drawing/2014/main" id="{7FEDDE9A-E1EA-48D3-B69B-6D0398E43F06}"/>
              </a:ext>
            </a:extLst>
          </p:cNvPr>
          <p:cNvCxnSpPr>
            <a:cxnSpLocks/>
          </p:cNvCxnSpPr>
          <p:nvPr/>
        </p:nvCxnSpPr>
        <p:spPr>
          <a:xfrm flipH="1">
            <a:off x="4662126" y="1723324"/>
            <a:ext cx="3998678"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5068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2485B06A-D520-4AA0-87DF-72A23B9198AA}"/>
              </a:ext>
            </a:extLst>
          </p:cNvPr>
          <p:cNvSpPr/>
          <p:nvPr/>
        </p:nvSpPr>
        <p:spPr>
          <a:xfrm>
            <a:off x="5106392" y="5482383"/>
            <a:ext cx="3294492" cy="246221"/>
          </a:xfrm>
          <a:prstGeom prst="rect">
            <a:avLst/>
          </a:prstGeom>
        </p:spPr>
        <p:txBody>
          <a:bodyPr wrap="none">
            <a:spAutoFit/>
          </a:bodyPr>
          <a:lstStyle/>
          <a:p>
            <a:pPr algn="ctr" fontAlgn="b"/>
            <a:r>
              <a:rPr lang="en-GB" sz="1000" dirty="0">
                <a:solidFill>
                  <a:srgbClr val="000000"/>
                </a:solidFill>
                <a:latin typeface="Calibri" panose="020F0502020204030204" pitchFamily="34" charset="0"/>
              </a:rPr>
              <a:t>Indicates where ranking is lower (+4 from inbound markets)</a:t>
            </a:r>
          </a:p>
        </p:txBody>
      </p:sp>
      <p:sp>
        <p:nvSpPr>
          <p:cNvPr id="44" name="Rectangle 43">
            <a:extLst>
              <a:ext uri="{FF2B5EF4-FFF2-40B4-BE49-F238E27FC236}">
                <a16:creationId xmlns:a16="http://schemas.microsoft.com/office/drawing/2014/main" id="{9B4F7F56-9753-4C03-AD9E-283347CE1465}"/>
              </a:ext>
            </a:extLst>
          </p:cNvPr>
          <p:cNvSpPr/>
          <p:nvPr/>
        </p:nvSpPr>
        <p:spPr>
          <a:xfrm>
            <a:off x="4824200" y="5500342"/>
            <a:ext cx="329817" cy="190778"/>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52" name="TextBox 51">
            <a:extLst>
              <a:ext uri="{FF2B5EF4-FFF2-40B4-BE49-F238E27FC236}">
                <a16:creationId xmlns:a16="http://schemas.microsoft.com/office/drawing/2014/main" id="{5BE138FA-054F-4CCA-9B07-F6B712A6C5C4}"/>
              </a:ext>
            </a:extLst>
          </p:cNvPr>
          <p:cNvSpPr txBox="1"/>
          <p:nvPr/>
        </p:nvSpPr>
        <p:spPr>
          <a:xfrm>
            <a:off x="4588575" y="1458810"/>
            <a:ext cx="4281234" cy="276999"/>
          </a:xfrm>
          <a:prstGeom prst="rect">
            <a:avLst/>
          </a:prstGeom>
          <a:noFill/>
        </p:spPr>
        <p:txBody>
          <a:bodyPr wrap="square" rtlCol="0">
            <a:spAutoFit/>
          </a:bodyPr>
          <a:lstStyle/>
          <a:p>
            <a:r>
              <a:rPr lang="en-GB" sz="1200" b="1" dirty="0"/>
              <a:t>ENGLAND APPEAL: Rank Interest / Participation of Experiences</a:t>
            </a:r>
          </a:p>
        </p:txBody>
      </p:sp>
      <p:sp>
        <p:nvSpPr>
          <p:cNvPr id="53" name="Rectangle 52">
            <a:extLst>
              <a:ext uri="{FF2B5EF4-FFF2-40B4-BE49-F238E27FC236}">
                <a16:creationId xmlns:a16="http://schemas.microsoft.com/office/drawing/2014/main" id="{2534766D-1712-4AC3-8EEB-D2581000AFAC}"/>
              </a:ext>
            </a:extLst>
          </p:cNvPr>
          <p:cNvSpPr/>
          <p:nvPr/>
        </p:nvSpPr>
        <p:spPr>
          <a:xfrm>
            <a:off x="776683" y="3840784"/>
            <a:ext cx="3380738" cy="23250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CAB7C23B-E704-4FD0-84C3-958DCC9835F8}"/>
              </a:ext>
            </a:extLst>
          </p:cNvPr>
          <p:cNvSpPr txBox="1"/>
          <p:nvPr/>
        </p:nvSpPr>
        <p:spPr>
          <a:xfrm>
            <a:off x="822462" y="3895381"/>
            <a:ext cx="3327034" cy="2811026"/>
          </a:xfrm>
          <a:prstGeom prst="rect">
            <a:avLst/>
          </a:prstGeom>
          <a:noFill/>
        </p:spPr>
        <p:txBody>
          <a:bodyPr wrap="square" rtlCol="0">
            <a:spAutoFit/>
          </a:bodyPr>
          <a:lstStyle/>
          <a:p>
            <a:r>
              <a:rPr lang="en-GB" sz="1000" b="1" i="1" dirty="0"/>
              <a:t>A reminder of the experience definitions:</a:t>
            </a:r>
          </a:p>
          <a:p>
            <a:pPr>
              <a:lnSpc>
                <a:spcPts val="800"/>
              </a:lnSpc>
            </a:pPr>
            <a:endParaRPr lang="en-GB" sz="1000" dirty="0"/>
          </a:p>
          <a:p>
            <a:r>
              <a:rPr lang="en-GB" sz="1000" b="1" i="1" dirty="0">
                <a:solidFill>
                  <a:schemeClr val="accent5"/>
                </a:solidFill>
                <a:ea typeface="Calibri" panose="020F0502020204030204" pitchFamily="34" charset="0"/>
                <a:cs typeface="Times New Roman" panose="02020603050405020304" pitchFamily="18" charset="0"/>
              </a:rPr>
              <a:t>MINDFULNESS OR MEDITATION CLASS </a:t>
            </a:r>
            <a:r>
              <a:rPr lang="en-GB" sz="1000" i="1" dirty="0">
                <a:ea typeface="Calibri" panose="020F0502020204030204" pitchFamily="34" charset="0"/>
                <a:cs typeface="Times New Roman" panose="02020603050405020304" pitchFamily="18" charset="0"/>
              </a:rPr>
              <a:t>– learn how to relax and recharge </a:t>
            </a:r>
            <a:endParaRPr lang="en-GB" sz="1000" i="1" dirty="0"/>
          </a:p>
          <a:p>
            <a:endParaRPr lang="en-GB" sz="1000" i="1" dirty="0"/>
          </a:p>
          <a:p>
            <a:r>
              <a:rPr lang="en-GB" sz="1000" b="1" i="1" dirty="0">
                <a:solidFill>
                  <a:schemeClr val="accent5"/>
                </a:solidFill>
              </a:rPr>
              <a:t>HOMEOPATHIC EXPERIENCE </a:t>
            </a:r>
            <a:r>
              <a:rPr lang="en-GB" sz="1000" i="1" dirty="0"/>
              <a:t>– e.g. acupuncture, reflexology or osteopathy</a:t>
            </a:r>
          </a:p>
          <a:p>
            <a:endParaRPr lang="en-GB" sz="1000" i="1" dirty="0"/>
          </a:p>
          <a:p>
            <a:r>
              <a:rPr lang="en-GB" sz="1000" b="1" i="1" dirty="0">
                <a:solidFill>
                  <a:schemeClr val="accent5"/>
                </a:solidFill>
              </a:rPr>
              <a:t>YOGA EXPERIENCE </a:t>
            </a:r>
            <a:r>
              <a:rPr lang="en-GB" sz="1000" i="1" dirty="0"/>
              <a:t>– e.g. at a famous landmark, outdoors or combined with another sport</a:t>
            </a:r>
          </a:p>
          <a:p>
            <a:endParaRPr lang="en-GB" sz="1000" b="1" i="1" dirty="0"/>
          </a:p>
          <a:p>
            <a:r>
              <a:rPr lang="en-GB" sz="1000" b="1" i="1" dirty="0">
                <a:solidFill>
                  <a:schemeClr val="accent5"/>
                </a:solidFill>
              </a:rPr>
              <a:t>PILATES EXPERIENCE- </a:t>
            </a:r>
            <a:r>
              <a:rPr lang="en-GB" sz="1000" i="1" dirty="0"/>
              <a:t>e.g. at a famous landmark or outdoors</a:t>
            </a:r>
          </a:p>
          <a:p>
            <a:endParaRPr lang="en-GB" sz="1000" b="1" i="1" dirty="0"/>
          </a:p>
          <a:p>
            <a:r>
              <a:rPr lang="en-GB" sz="1000" b="1" i="1" dirty="0">
                <a:solidFill>
                  <a:schemeClr val="accent5"/>
                </a:solidFill>
              </a:rPr>
              <a:t>TAI CHI EXPERIENCE </a:t>
            </a:r>
            <a:r>
              <a:rPr lang="en-GB" sz="1000" i="1" dirty="0"/>
              <a:t>– e.g. at a famous landmark or outdoors</a:t>
            </a:r>
          </a:p>
          <a:p>
            <a:endParaRPr lang="en-GB" sz="1000" i="1" dirty="0"/>
          </a:p>
          <a:p>
            <a:endParaRPr lang="en-GB" sz="1000" i="1" dirty="0"/>
          </a:p>
          <a:p>
            <a:endParaRPr lang="en-GB" sz="1000" i="1" dirty="0"/>
          </a:p>
          <a:p>
            <a:endParaRPr lang="en-GB" sz="1000" dirty="0"/>
          </a:p>
        </p:txBody>
      </p:sp>
      <p:graphicFrame>
        <p:nvGraphicFramePr>
          <p:cNvPr id="9" name="Table 8">
            <a:extLst>
              <a:ext uri="{FF2B5EF4-FFF2-40B4-BE49-F238E27FC236}">
                <a16:creationId xmlns:a16="http://schemas.microsoft.com/office/drawing/2014/main" id="{461D19E7-C871-4D4F-B629-C2CF68B83144}"/>
              </a:ext>
            </a:extLst>
          </p:cNvPr>
          <p:cNvGraphicFramePr>
            <a:graphicFrameLocks noGrp="1"/>
          </p:cNvGraphicFramePr>
          <p:nvPr/>
        </p:nvGraphicFramePr>
        <p:xfrm>
          <a:off x="776683" y="1495799"/>
          <a:ext cx="3372813" cy="2265346"/>
        </p:xfrm>
        <a:graphic>
          <a:graphicData uri="http://schemas.openxmlformats.org/drawingml/2006/table">
            <a:tbl>
              <a:tblPr firstRow="1" bandRow="1">
                <a:tableStyleId>{5C22544A-7EE6-4342-B048-85BDC9FD1C3A}</a:tableStyleId>
              </a:tblPr>
              <a:tblGrid>
                <a:gridCol w="1733006">
                  <a:extLst>
                    <a:ext uri="{9D8B030D-6E8A-4147-A177-3AD203B41FA5}">
                      <a16:colId xmlns:a16="http://schemas.microsoft.com/office/drawing/2014/main" val="1020794326"/>
                    </a:ext>
                  </a:extLst>
                </a:gridCol>
                <a:gridCol w="1639807">
                  <a:extLst>
                    <a:ext uri="{9D8B030D-6E8A-4147-A177-3AD203B41FA5}">
                      <a16:colId xmlns:a16="http://schemas.microsoft.com/office/drawing/2014/main" val="1660451495"/>
                    </a:ext>
                  </a:extLst>
                </a:gridCol>
              </a:tblGrid>
              <a:tr h="284146">
                <a:tc gridSpan="2">
                  <a:txBody>
                    <a:bodyPr/>
                    <a:lstStyle/>
                    <a:p>
                      <a:pPr algn="r"/>
                      <a:endParaRPr lang="en-GB" sz="1000" dirty="0"/>
                    </a:p>
                  </a:txBody>
                  <a:tcPr/>
                </a:tc>
                <a:tc hMerge="1">
                  <a:txBody>
                    <a:bodyPr/>
                    <a:lstStyle/>
                    <a:p>
                      <a:endParaRPr lang="en-GB" sz="1000" dirty="0"/>
                    </a:p>
                  </a:txBody>
                  <a:tcPr/>
                </a:tc>
                <a:extLst>
                  <a:ext uri="{0D108BD9-81ED-4DB2-BD59-A6C34878D82A}">
                    <a16:rowId xmlns:a16="http://schemas.microsoft.com/office/drawing/2014/main" val="2682598610"/>
                  </a:ext>
                </a:extLst>
              </a:tr>
              <a:tr h="396240">
                <a:tc>
                  <a:txBody>
                    <a:bodyPr/>
                    <a:lstStyle/>
                    <a:p>
                      <a:pPr algn="r"/>
                      <a:r>
                        <a:rPr lang="en-GB" sz="1000" dirty="0"/>
                        <a:t>England Appeal</a:t>
                      </a:r>
                    </a:p>
                  </a:txBody>
                  <a:tcPr anchor="ctr"/>
                </a:tc>
                <a:tc>
                  <a:txBody>
                    <a:bodyPr/>
                    <a:lstStyle/>
                    <a:p>
                      <a:endParaRPr lang="en-GB" sz="1000" dirty="0"/>
                    </a:p>
                  </a:txBody>
                  <a:tcPr/>
                </a:tc>
                <a:extLst>
                  <a:ext uri="{0D108BD9-81ED-4DB2-BD59-A6C34878D82A}">
                    <a16:rowId xmlns:a16="http://schemas.microsoft.com/office/drawing/2014/main" val="1485620673"/>
                  </a:ext>
                </a:extLst>
              </a:tr>
              <a:tr h="396240">
                <a:tc>
                  <a:txBody>
                    <a:bodyPr/>
                    <a:lstStyle/>
                    <a:p>
                      <a:pPr algn="r"/>
                      <a:r>
                        <a:rPr lang="en-GB" sz="1000" dirty="0"/>
                        <a:t>Experience Maturity</a:t>
                      </a:r>
                    </a:p>
                  </a:txBody>
                  <a:tcPr anchor="ctr"/>
                </a:tc>
                <a:tc>
                  <a:txBody>
                    <a:bodyPr/>
                    <a:lstStyle/>
                    <a:p>
                      <a:endParaRPr lang="en-GB" sz="1000" dirty="0"/>
                    </a:p>
                  </a:txBody>
                  <a:tcPr/>
                </a:tc>
                <a:extLst>
                  <a:ext uri="{0D108BD9-81ED-4DB2-BD59-A6C34878D82A}">
                    <a16:rowId xmlns:a16="http://schemas.microsoft.com/office/drawing/2014/main" val="1551786490"/>
                  </a:ext>
                </a:extLst>
              </a:tr>
              <a:tr h="396240">
                <a:tc>
                  <a:txBody>
                    <a:bodyPr/>
                    <a:lstStyle/>
                    <a:p>
                      <a:pPr algn="r"/>
                      <a:r>
                        <a:rPr lang="en-GB" sz="1000" dirty="0"/>
                        <a:t>Influence on destination decision</a:t>
                      </a:r>
                    </a:p>
                  </a:txBody>
                  <a:tcPr anchor="ctr"/>
                </a:tc>
                <a:tc>
                  <a:txBody>
                    <a:bodyPr/>
                    <a:lstStyle/>
                    <a:p>
                      <a:endParaRPr lang="en-GB" sz="1000" dirty="0"/>
                    </a:p>
                  </a:txBody>
                  <a:tcPr/>
                </a:tc>
                <a:extLst>
                  <a:ext uri="{0D108BD9-81ED-4DB2-BD59-A6C34878D82A}">
                    <a16:rowId xmlns:a16="http://schemas.microsoft.com/office/drawing/2014/main" val="914356126"/>
                  </a:ext>
                </a:extLst>
              </a:tr>
              <a:tr h="396240">
                <a:tc>
                  <a:txBody>
                    <a:bodyPr/>
                    <a:lstStyle/>
                    <a:p>
                      <a:pPr algn="r"/>
                      <a:r>
                        <a:rPr lang="en-GB" sz="1000" dirty="0"/>
                        <a:t>Authentic / Unique</a:t>
                      </a:r>
                    </a:p>
                  </a:txBody>
                  <a:tcPr anchor="ctr"/>
                </a:tc>
                <a:tc>
                  <a:txBody>
                    <a:bodyPr/>
                    <a:lstStyle/>
                    <a:p>
                      <a:endParaRPr lang="en-GB" sz="1000" dirty="0"/>
                    </a:p>
                  </a:txBody>
                  <a:tcPr/>
                </a:tc>
                <a:extLst>
                  <a:ext uri="{0D108BD9-81ED-4DB2-BD59-A6C34878D82A}">
                    <a16:rowId xmlns:a16="http://schemas.microsoft.com/office/drawing/2014/main" val="3486198342"/>
                  </a:ext>
                </a:extLst>
              </a:tr>
              <a:tr h="396240">
                <a:tc>
                  <a:txBody>
                    <a:bodyPr/>
                    <a:lstStyle/>
                    <a:p>
                      <a:pPr algn="r"/>
                      <a:r>
                        <a:rPr lang="en-GB" sz="1000" dirty="0"/>
                        <a:t>History / Culture</a:t>
                      </a:r>
                    </a:p>
                  </a:txBody>
                  <a:tcPr anchor="ctr"/>
                </a:tc>
                <a:tc>
                  <a:txBody>
                    <a:bodyPr/>
                    <a:lstStyle/>
                    <a:p>
                      <a:endParaRPr lang="en-GB" sz="1000" dirty="0"/>
                    </a:p>
                  </a:txBody>
                  <a:tcPr/>
                </a:tc>
                <a:extLst>
                  <a:ext uri="{0D108BD9-81ED-4DB2-BD59-A6C34878D82A}">
                    <a16:rowId xmlns:a16="http://schemas.microsoft.com/office/drawing/2014/main" val="879818500"/>
                  </a:ext>
                </a:extLst>
              </a:tr>
            </a:tbl>
          </a:graphicData>
        </a:graphic>
      </p:graphicFrame>
      <p:sp>
        <p:nvSpPr>
          <p:cNvPr id="76" name="Rectangle 75">
            <a:extLst>
              <a:ext uri="{FF2B5EF4-FFF2-40B4-BE49-F238E27FC236}">
                <a16:creationId xmlns:a16="http://schemas.microsoft.com/office/drawing/2014/main" id="{A8A25FBC-4404-456F-91D7-2701E8522246}"/>
              </a:ext>
            </a:extLst>
          </p:cNvPr>
          <p:cNvSpPr/>
          <p:nvPr/>
        </p:nvSpPr>
        <p:spPr>
          <a:xfrm>
            <a:off x="2477692" y="1480205"/>
            <a:ext cx="1671804" cy="276999"/>
          </a:xfrm>
          <a:prstGeom prst="rect">
            <a:avLst/>
          </a:prstGeom>
        </p:spPr>
        <p:txBody>
          <a:bodyPr wrap="none">
            <a:spAutoFit/>
          </a:bodyPr>
          <a:lstStyle/>
          <a:p>
            <a:r>
              <a:rPr lang="en-GB" sz="1200" dirty="0">
                <a:solidFill>
                  <a:schemeClr val="bg2"/>
                </a:solidFill>
              </a:rPr>
              <a:t>Star rating – low to high</a:t>
            </a:r>
          </a:p>
        </p:txBody>
      </p:sp>
      <p:sp>
        <p:nvSpPr>
          <p:cNvPr id="15" name="Star: 5 Points 14">
            <a:extLst>
              <a:ext uri="{FF2B5EF4-FFF2-40B4-BE49-F238E27FC236}">
                <a16:creationId xmlns:a16="http://schemas.microsoft.com/office/drawing/2014/main" id="{3AB19894-C4F9-4BB7-9A95-8A20CA9B79F7}"/>
              </a:ext>
            </a:extLst>
          </p:cNvPr>
          <p:cNvSpPr/>
          <p:nvPr/>
        </p:nvSpPr>
        <p:spPr>
          <a:xfrm>
            <a:off x="2558468" y="1830929"/>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Star: 5 Points 76">
            <a:extLst>
              <a:ext uri="{FF2B5EF4-FFF2-40B4-BE49-F238E27FC236}">
                <a16:creationId xmlns:a16="http://schemas.microsoft.com/office/drawing/2014/main" id="{C8346C98-D6D4-4F58-9930-33BF8A3C410A}"/>
              </a:ext>
            </a:extLst>
          </p:cNvPr>
          <p:cNvSpPr/>
          <p:nvPr/>
        </p:nvSpPr>
        <p:spPr>
          <a:xfrm>
            <a:off x="2874537"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Star: 5 Points 77">
            <a:extLst>
              <a:ext uri="{FF2B5EF4-FFF2-40B4-BE49-F238E27FC236}">
                <a16:creationId xmlns:a16="http://schemas.microsoft.com/office/drawing/2014/main" id="{2A5D285F-2ACD-4F8F-820A-C013E3A90A66}"/>
              </a:ext>
            </a:extLst>
          </p:cNvPr>
          <p:cNvSpPr/>
          <p:nvPr/>
        </p:nvSpPr>
        <p:spPr>
          <a:xfrm>
            <a:off x="3190606"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Star: 5 Points 78">
            <a:extLst>
              <a:ext uri="{FF2B5EF4-FFF2-40B4-BE49-F238E27FC236}">
                <a16:creationId xmlns:a16="http://schemas.microsoft.com/office/drawing/2014/main" id="{D3DA9036-E1C3-487A-B7C9-A3515042D79B}"/>
              </a:ext>
            </a:extLst>
          </p:cNvPr>
          <p:cNvSpPr/>
          <p:nvPr/>
        </p:nvSpPr>
        <p:spPr>
          <a:xfrm>
            <a:off x="3506675"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Star: 5 Points 79">
            <a:extLst>
              <a:ext uri="{FF2B5EF4-FFF2-40B4-BE49-F238E27FC236}">
                <a16:creationId xmlns:a16="http://schemas.microsoft.com/office/drawing/2014/main" id="{0488FDFE-5A03-40F9-8383-D3A5A5D33CB5}"/>
              </a:ext>
            </a:extLst>
          </p:cNvPr>
          <p:cNvSpPr/>
          <p:nvPr/>
        </p:nvSpPr>
        <p:spPr>
          <a:xfrm>
            <a:off x="3822744" y="1830929"/>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Star: 5 Points 80">
            <a:extLst>
              <a:ext uri="{FF2B5EF4-FFF2-40B4-BE49-F238E27FC236}">
                <a16:creationId xmlns:a16="http://schemas.microsoft.com/office/drawing/2014/main" id="{3EF0701F-76D4-4FC5-A756-0883394D2A8E}"/>
              </a:ext>
            </a:extLst>
          </p:cNvPr>
          <p:cNvSpPr/>
          <p:nvPr/>
        </p:nvSpPr>
        <p:spPr>
          <a:xfrm>
            <a:off x="2558468" y="2261796"/>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Star: 5 Points 81">
            <a:extLst>
              <a:ext uri="{FF2B5EF4-FFF2-40B4-BE49-F238E27FC236}">
                <a16:creationId xmlns:a16="http://schemas.microsoft.com/office/drawing/2014/main" id="{00DDF2AF-6BFB-451A-BADE-F0859B3F1177}"/>
              </a:ext>
            </a:extLst>
          </p:cNvPr>
          <p:cNvSpPr/>
          <p:nvPr/>
        </p:nvSpPr>
        <p:spPr>
          <a:xfrm>
            <a:off x="2874537" y="2261796"/>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Star: 5 Points 82">
            <a:extLst>
              <a:ext uri="{FF2B5EF4-FFF2-40B4-BE49-F238E27FC236}">
                <a16:creationId xmlns:a16="http://schemas.microsoft.com/office/drawing/2014/main" id="{40610597-08A4-4741-9E92-70BCB4D35726}"/>
              </a:ext>
            </a:extLst>
          </p:cNvPr>
          <p:cNvSpPr/>
          <p:nvPr/>
        </p:nvSpPr>
        <p:spPr>
          <a:xfrm>
            <a:off x="3190606" y="2261796"/>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Star: 5 Points 83">
            <a:extLst>
              <a:ext uri="{FF2B5EF4-FFF2-40B4-BE49-F238E27FC236}">
                <a16:creationId xmlns:a16="http://schemas.microsoft.com/office/drawing/2014/main" id="{9966541B-4C6E-4601-A468-1A9F02031C58}"/>
              </a:ext>
            </a:extLst>
          </p:cNvPr>
          <p:cNvSpPr/>
          <p:nvPr/>
        </p:nvSpPr>
        <p:spPr>
          <a:xfrm>
            <a:off x="3506675" y="2261796"/>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Star: 5 Points 84">
            <a:extLst>
              <a:ext uri="{FF2B5EF4-FFF2-40B4-BE49-F238E27FC236}">
                <a16:creationId xmlns:a16="http://schemas.microsoft.com/office/drawing/2014/main" id="{3425FD35-770D-47BD-BA7F-81396C2DD2F7}"/>
              </a:ext>
            </a:extLst>
          </p:cNvPr>
          <p:cNvSpPr/>
          <p:nvPr/>
        </p:nvSpPr>
        <p:spPr>
          <a:xfrm>
            <a:off x="3822744" y="2261796"/>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Star: 5 Points 85">
            <a:extLst>
              <a:ext uri="{FF2B5EF4-FFF2-40B4-BE49-F238E27FC236}">
                <a16:creationId xmlns:a16="http://schemas.microsoft.com/office/drawing/2014/main" id="{4373EC54-98EA-4801-881B-EC9A771163FC}"/>
              </a:ext>
            </a:extLst>
          </p:cNvPr>
          <p:cNvSpPr/>
          <p:nvPr/>
        </p:nvSpPr>
        <p:spPr>
          <a:xfrm>
            <a:off x="2545024" y="2639771"/>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Star: 5 Points 88">
            <a:extLst>
              <a:ext uri="{FF2B5EF4-FFF2-40B4-BE49-F238E27FC236}">
                <a16:creationId xmlns:a16="http://schemas.microsoft.com/office/drawing/2014/main" id="{44CBFFA4-CD41-4DC8-B2C0-032EA32B865E}"/>
              </a:ext>
            </a:extLst>
          </p:cNvPr>
          <p:cNvSpPr/>
          <p:nvPr/>
        </p:nvSpPr>
        <p:spPr>
          <a:xfrm>
            <a:off x="3493231"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Star: 5 Points 89">
            <a:extLst>
              <a:ext uri="{FF2B5EF4-FFF2-40B4-BE49-F238E27FC236}">
                <a16:creationId xmlns:a16="http://schemas.microsoft.com/office/drawing/2014/main" id="{89125C15-0A13-456C-B2EC-0970166DC31B}"/>
              </a:ext>
            </a:extLst>
          </p:cNvPr>
          <p:cNvSpPr/>
          <p:nvPr/>
        </p:nvSpPr>
        <p:spPr>
          <a:xfrm>
            <a:off x="3809300" y="2639771"/>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Star: 5 Points 90">
            <a:extLst>
              <a:ext uri="{FF2B5EF4-FFF2-40B4-BE49-F238E27FC236}">
                <a16:creationId xmlns:a16="http://schemas.microsoft.com/office/drawing/2014/main" id="{05DD2A36-1D55-4AA0-B748-E89655A828EC}"/>
              </a:ext>
            </a:extLst>
          </p:cNvPr>
          <p:cNvSpPr/>
          <p:nvPr/>
        </p:nvSpPr>
        <p:spPr>
          <a:xfrm>
            <a:off x="2553100" y="3045625"/>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Star: 5 Points 91">
            <a:extLst>
              <a:ext uri="{FF2B5EF4-FFF2-40B4-BE49-F238E27FC236}">
                <a16:creationId xmlns:a16="http://schemas.microsoft.com/office/drawing/2014/main" id="{FB575810-5C45-4303-9DB1-9D1AEAE9393C}"/>
              </a:ext>
            </a:extLst>
          </p:cNvPr>
          <p:cNvSpPr/>
          <p:nvPr/>
        </p:nvSpPr>
        <p:spPr>
          <a:xfrm>
            <a:off x="2869169" y="304562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Star: 5 Points 92">
            <a:extLst>
              <a:ext uri="{FF2B5EF4-FFF2-40B4-BE49-F238E27FC236}">
                <a16:creationId xmlns:a16="http://schemas.microsoft.com/office/drawing/2014/main" id="{5CBD81BE-A436-41B7-9DF6-B91DD8382C30}"/>
              </a:ext>
            </a:extLst>
          </p:cNvPr>
          <p:cNvSpPr/>
          <p:nvPr/>
        </p:nvSpPr>
        <p:spPr>
          <a:xfrm>
            <a:off x="3185238" y="304562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Star: 5 Points 93">
            <a:extLst>
              <a:ext uri="{FF2B5EF4-FFF2-40B4-BE49-F238E27FC236}">
                <a16:creationId xmlns:a16="http://schemas.microsoft.com/office/drawing/2014/main" id="{8F5EC011-BEE3-4408-9A12-28737A95F137}"/>
              </a:ext>
            </a:extLst>
          </p:cNvPr>
          <p:cNvSpPr/>
          <p:nvPr/>
        </p:nvSpPr>
        <p:spPr>
          <a:xfrm>
            <a:off x="3501307" y="304562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Star: 5 Points 94">
            <a:extLst>
              <a:ext uri="{FF2B5EF4-FFF2-40B4-BE49-F238E27FC236}">
                <a16:creationId xmlns:a16="http://schemas.microsoft.com/office/drawing/2014/main" id="{D659EF75-67DD-4445-91C0-6C2618646AF0}"/>
              </a:ext>
            </a:extLst>
          </p:cNvPr>
          <p:cNvSpPr/>
          <p:nvPr/>
        </p:nvSpPr>
        <p:spPr>
          <a:xfrm>
            <a:off x="3817376" y="3045625"/>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Star: 5 Points 95">
            <a:extLst>
              <a:ext uri="{FF2B5EF4-FFF2-40B4-BE49-F238E27FC236}">
                <a16:creationId xmlns:a16="http://schemas.microsoft.com/office/drawing/2014/main" id="{7E92C6A3-F015-45BE-9A87-FD45D8A2CE8A}"/>
              </a:ext>
            </a:extLst>
          </p:cNvPr>
          <p:cNvSpPr/>
          <p:nvPr/>
        </p:nvSpPr>
        <p:spPr>
          <a:xfrm>
            <a:off x="2551388" y="3433763"/>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Star: 5 Points 96">
            <a:extLst>
              <a:ext uri="{FF2B5EF4-FFF2-40B4-BE49-F238E27FC236}">
                <a16:creationId xmlns:a16="http://schemas.microsoft.com/office/drawing/2014/main" id="{0C9BAF63-454E-42B9-8997-F120405E9866}"/>
              </a:ext>
            </a:extLst>
          </p:cNvPr>
          <p:cNvSpPr/>
          <p:nvPr/>
        </p:nvSpPr>
        <p:spPr>
          <a:xfrm>
            <a:off x="2867457"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Star: 5 Points 97">
            <a:extLst>
              <a:ext uri="{FF2B5EF4-FFF2-40B4-BE49-F238E27FC236}">
                <a16:creationId xmlns:a16="http://schemas.microsoft.com/office/drawing/2014/main" id="{DA141FCD-984A-4E32-91C5-5C24C74B47EA}"/>
              </a:ext>
            </a:extLst>
          </p:cNvPr>
          <p:cNvSpPr/>
          <p:nvPr/>
        </p:nvSpPr>
        <p:spPr>
          <a:xfrm>
            <a:off x="3183526"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Star: 5 Points 98">
            <a:extLst>
              <a:ext uri="{FF2B5EF4-FFF2-40B4-BE49-F238E27FC236}">
                <a16:creationId xmlns:a16="http://schemas.microsoft.com/office/drawing/2014/main" id="{4CD78919-2BDF-40F0-8C66-99DDD8717168}"/>
              </a:ext>
            </a:extLst>
          </p:cNvPr>
          <p:cNvSpPr/>
          <p:nvPr/>
        </p:nvSpPr>
        <p:spPr>
          <a:xfrm>
            <a:off x="3499595"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Star: 5 Points 99">
            <a:extLst>
              <a:ext uri="{FF2B5EF4-FFF2-40B4-BE49-F238E27FC236}">
                <a16:creationId xmlns:a16="http://schemas.microsoft.com/office/drawing/2014/main" id="{C0E1A459-DCF4-4BDC-8FE0-B3285EB0C440}"/>
              </a:ext>
            </a:extLst>
          </p:cNvPr>
          <p:cNvSpPr/>
          <p:nvPr/>
        </p:nvSpPr>
        <p:spPr>
          <a:xfrm>
            <a:off x="3815664" y="3433763"/>
            <a:ext cx="243840" cy="233198"/>
          </a:xfrm>
          <a:prstGeom prst="star5">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992CB931-1258-4B4A-8AFB-98A59D325937}"/>
              </a:ext>
            </a:extLst>
          </p:cNvPr>
          <p:cNvSpPr/>
          <p:nvPr/>
        </p:nvSpPr>
        <p:spPr>
          <a:xfrm>
            <a:off x="838468" y="1875770"/>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sp>
        <p:nvSpPr>
          <p:cNvPr id="102" name="Oval 101">
            <a:extLst>
              <a:ext uri="{FF2B5EF4-FFF2-40B4-BE49-F238E27FC236}">
                <a16:creationId xmlns:a16="http://schemas.microsoft.com/office/drawing/2014/main" id="{7BB80919-9387-4765-88D3-4F808B2E1A28}"/>
              </a:ext>
            </a:extLst>
          </p:cNvPr>
          <p:cNvSpPr/>
          <p:nvPr/>
        </p:nvSpPr>
        <p:spPr>
          <a:xfrm>
            <a:off x="838468" y="226988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103" name="Oval 102">
            <a:extLst>
              <a:ext uri="{FF2B5EF4-FFF2-40B4-BE49-F238E27FC236}">
                <a16:creationId xmlns:a16="http://schemas.microsoft.com/office/drawing/2014/main" id="{7CF3B0C7-A3B9-4BB9-B032-D8B9C09CE433}"/>
              </a:ext>
            </a:extLst>
          </p:cNvPr>
          <p:cNvSpPr/>
          <p:nvPr/>
        </p:nvSpPr>
        <p:spPr>
          <a:xfrm>
            <a:off x="838468" y="2647856"/>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sp>
        <p:nvSpPr>
          <p:cNvPr id="104" name="Oval 103">
            <a:extLst>
              <a:ext uri="{FF2B5EF4-FFF2-40B4-BE49-F238E27FC236}">
                <a16:creationId xmlns:a16="http://schemas.microsoft.com/office/drawing/2014/main" id="{64FE157F-D03D-4287-948D-C6B578A0EA6C}"/>
              </a:ext>
            </a:extLst>
          </p:cNvPr>
          <p:cNvSpPr/>
          <p:nvPr/>
        </p:nvSpPr>
        <p:spPr>
          <a:xfrm>
            <a:off x="838467" y="3045625"/>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sp>
        <p:nvSpPr>
          <p:cNvPr id="105" name="Oval 104">
            <a:extLst>
              <a:ext uri="{FF2B5EF4-FFF2-40B4-BE49-F238E27FC236}">
                <a16:creationId xmlns:a16="http://schemas.microsoft.com/office/drawing/2014/main" id="{0BC5753C-BD6C-4CA2-BDE0-881948206958}"/>
              </a:ext>
            </a:extLst>
          </p:cNvPr>
          <p:cNvSpPr/>
          <p:nvPr/>
        </p:nvSpPr>
        <p:spPr>
          <a:xfrm>
            <a:off x="838467" y="3432829"/>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106" name="Oval 105">
            <a:extLst>
              <a:ext uri="{FF2B5EF4-FFF2-40B4-BE49-F238E27FC236}">
                <a16:creationId xmlns:a16="http://schemas.microsoft.com/office/drawing/2014/main" id="{F2E1C8A2-9579-42F6-87AA-88D7B754800E}"/>
              </a:ext>
            </a:extLst>
          </p:cNvPr>
          <p:cNvSpPr/>
          <p:nvPr/>
        </p:nvSpPr>
        <p:spPr>
          <a:xfrm>
            <a:off x="4437907" y="1478381"/>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a:t>
            </a:r>
          </a:p>
        </p:txBody>
      </p:sp>
      <p:graphicFrame>
        <p:nvGraphicFramePr>
          <p:cNvPr id="75" name="Table 74">
            <a:extLst>
              <a:ext uri="{FF2B5EF4-FFF2-40B4-BE49-F238E27FC236}">
                <a16:creationId xmlns:a16="http://schemas.microsoft.com/office/drawing/2014/main" id="{FB62AF49-7468-4191-844F-F4B8E64D8F00}"/>
              </a:ext>
            </a:extLst>
          </p:cNvPr>
          <p:cNvGraphicFramePr>
            <a:graphicFrameLocks noGrp="1"/>
          </p:cNvGraphicFramePr>
          <p:nvPr>
            <p:extLst>
              <p:ext uri="{D42A27DB-BD31-4B8C-83A1-F6EECF244321}">
                <p14:modId xmlns:p14="http://schemas.microsoft.com/office/powerpoint/2010/main" val="1348255420"/>
              </p:ext>
            </p:extLst>
          </p:nvPr>
        </p:nvGraphicFramePr>
        <p:xfrm>
          <a:off x="4848139" y="2102287"/>
          <a:ext cx="3438521" cy="3335147"/>
        </p:xfrm>
        <a:graphic>
          <a:graphicData uri="http://schemas.openxmlformats.org/drawingml/2006/table">
            <a:tbl>
              <a:tblPr firstRow="1" bandRow="1">
                <a:tableStyleId>{0505E3EF-67EA-436B-97B2-0124C06EBD24}</a:tableStyleId>
              </a:tblPr>
              <a:tblGrid>
                <a:gridCol w="849671">
                  <a:extLst>
                    <a:ext uri="{9D8B030D-6E8A-4147-A177-3AD203B41FA5}">
                      <a16:colId xmlns:a16="http://schemas.microsoft.com/office/drawing/2014/main" val="3681889527"/>
                    </a:ext>
                  </a:extLst>
                </a:gridCol>
                <a:gridCol w="517770">
                  <a:extLst>
                    <a:ext uri="{9D8B030D-6E8A-4147-A177-3AD203B41FA5}">
                      <a16:colId xmlns:a16="http://schemas.microsoft.com/office/drawing/2014/main" val="3358426661"/>
                    </a:ext>
                  </a:extLst>
                </a:gridCol>
                <a:gridCol w="517770">
                  <a:extLst>
                    <a:ext uri="{9D8B030D-6E8A-4147-A177-3AD203B41FA5}">
                      <a16:colId xmlns:a16="http://schemas.microsoft.com/office/drawing/2014/main" val="2125700334"/>
                    </a:ext>
                  </a:extLst>
                </a:gridCol>
                <a:gridCol w="517770">
                  <a:extLst>
                    <a:ext uri="{9D8B030D-6E8A-4147-A177-3AD203B41FA5}">
                      <a16:colId xmlns:a16="http://schemas.microsoft.com/office/drawing/2014/main" val="562925614"/>
                    </a:ext>
                  </a:extLst>
                </a:gridCol>
                <a:gridCol w="517770">
                  <a:extLst>
                    <a:ext uri="{9D8B030D-6E8A-4147-A177-3AD203B41FA5}">
                      <a16:colId xmlns:a16="http://schemas.microsoft.com/office/drawing/2014/main" val="1101960756"/>
                    </a:ext>
                  </a:extLst>
                </a:gridCol>
                <a:gridCol w="517770">
                  <a:extLst>
                    <a:ext uri="{9D8B030D-6E8A-4147-A177-3AD203B41FA5}">
                      <a16:colId xmlns:a16="http://schemas.microsoft.com/office/drawing/2014/main" val="66994634"/>
                    </a:ext>
                  </a:extLst>
                </a:gridCol>
              </a:tblGrid>
              <a:tr h="231484">
                <a:tc>
                  <a:txBody>
                    <a:bodyPr/>
                    <a:lstStyle/>
                    <a:p>
                      <a:pPr algn="r"/>
                      <a:r>
                        <a:rPr lang="en-GB" sz="1050" b="0" dirty="0"/>
                        <a:t>All Inbound</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0587601"/>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7644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0990707"/>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06160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025320"/>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968389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9215731"/>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035098"/>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064021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4268613"/>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3282329"/>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3220107"/>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16</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19</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21</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22</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20</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7924489"/>
                  </a:ext>
                </a:extLst>
              </a:tr>
            </a:tbl>
          </a:graphicData>
        </a:graphic>
      </p:graphicFrame>
      <p:sp>
        <p:nvSpPr>
          <p:cNvPr id="107" name="TextBox 106">
            <a:extLst>
              <a:ext uri="{FF2B5EF4-FFF2-40B4-BE49-F238E27FC236}">
                <a16:creationId xmlns:a16="http://schemas.microsoft.com/office/drawing/2014/main" id="{5DBB44E5-EFBA-4395-A43F-77A70819618E}"/>
              </a:ext>
            </a:extLst>
          </p:cNvPr>
          <p:cNvSpPr txBox="1"/>
          <p:nvPr/>
        </p:nvSpPr>
        <p:spPr>
          <a:xfrm>
            <a:off x="5458426" y="1711664"/>
            <a:ext cx="839276" cy="400110"/>
          </a:xfrm>
          <a:prstGeom prst="rect">
            <a:avLst/>
          </a:prstGeom>
          <a:noFill/>
        </p:spPr>
        <p:txBody>
          <a:bodyPr wrap="square" rtlCol="0">
            <a:spAutoFit/>
          </a:bodyPr>
          <a:lstStyle/>
          <a:p>
            <a:pPr algn="ctr"/>
            <a:r>
              <a:rPr lang="en-GB" sz="1000" dirty="0"/>
              <a:t>Mindfulness / Meditation</a:t>
            </a:r>
          </a:p>
        </p:txBody>
      </p:sp>
      <p:sp>
        <p:nvSpPr>
          <p:cNvPr id="108" name="TextBox 107">
            <a:extLst>
              <a:ext uri="{FF2B5EF4-FFF2-40B4-BE49-F238E27FC236}">
                <a16:creationId xmlns:a16="http://schemas.microsoft.com/office/drawing/2014/main" id="{FDCA70C2-BD24-4F4A-A653-DC4DE11D841F}"/>
              </a:ext>
            </a:extLst>
          </p:cNvPr>
          <p:cNvSpPr txBox="1"/>
          <p:nvPr/>
        </p:nvSpPr>
        <p:spPr>
          <a:xfrm>
            <a:off x="6053096" y="1711664"/>
            <a:ext cx="839276" cy="400110"/>
          </a:xfrm>
          <a:prstGeom prst="rect">
            <a:avLst/>
          </a:prstGeom>
          <a:noFill/>
        </p:spPr>
        <p:txBody>
          <a:bodyPr wrap="square" rtlCol="0">
            <a:spAutoFit/>
          </a:bodyPr>
          <a:lstStyle/>
          <a:p>
            <a:pPr algn="ctr"/>
            <a:r>
              <a:rPr lang="en-GB" sz="1000" dirty="0"/>
              <a:t>Homeo-</a:t>
            </a:r>
            <a:r>
              <a:rPr lang="en-GB" sz="1000" dirty="0" err="1"/>
              <a:t>pathy</a:t>
            </a:r>
            <a:endParaRPr lang="en-GB" sz="1000" dirty="0"/>
          </a:p>
        </p:txBody>
      </p:sp>
      <p:sp>
        <p:nvSpPr>
          <p:cNvPr id="109" name="TextBox 108">
            <a:extLst>
              <a:ext uri="{FF2B5EF4-FFF2-40B4-BE49-F238E27FC236}">
                <a16:creationId xmlns:a16="http://schemas.microsoft.com/office/drawing/2014/main" id="{637823AC-DBB6-4776-9B5C-3DA7DC127272}"/>
              </a:ext>
            </a:extLst>
          </p:cNvPr>
          <p:cNvSpPr txBox="1"/>
          <p:nvPr/>
        </p:nvSpPr>
        <p:spPr>
          <a:xfrm>
            <a:off x="6611173" y="1892534"/>
            <a:ext cx="839276" cy="246221"/>
          </a:xfrm>
          <a:prstGeom prst="rect">
            <a:avLst/>
          </a:prstGeom>
          <a:noFill/>
        </p:spPr>
        <p:txBody>
          <a:bodyPr wrap="square" rtlCol="0">
            <a:spAutoFit/>
          </a:bodyPr>
          <a:lstStyle/>
          <a:p>
            <a:pPr algn="ctr"/>
            <a:r>
              <a:rPr lang="en-GB" sz="1000" dirty="0"/>
              <a:t>Yoga</a:t>
            </a:r>
          </a:p>
        </p:txBody>
      </p:sp>
      <p:sp>
        <p:nvSpPr>
          <p:cNvPr id="110" name="TextBox 109">
            <a:extLst>
              <a:ext uri="{FF2B5EF4-FFF2-40B4-BE49-F238E27FC236}">
                <a16:creationId xmlns:a16="http://schemas.microsoft.com/office/drawing/2014/main" id="{54FFF2C0-469E-4051-8F68-925EC57E9C4D}"/>
              </a:ext>
            </a:extLst>
          </p:cNvPr>
          <p:cNvSpPr txBox="1"/>
          <p:nvPr/>
        </p:nvSpPr>
        <p:spPr>
          <a:xfrm>
            <a:off x="7024082" y="1875563"/>
            <a:ext cx="945806" cy="246221"/>
          </a:xfrm>
          <a:prstGeom prst="rect">
            <a:avLst/>
          </a:prstGeom>
          <a:noFill/>
        </p:spPr>
        <p:txBody>
          <a:bodyPr wrap="square" rtlCol="0">
            <a:spAutoFit/>
          </a:bodyPr>
          <a:lstStyle/>
          <a:p>
            <a:pPr algn="ctr"/>
            <a:r>
              <a:rPr lang="en-GB" sz="1000" dirty="0"/>
              <a:t>Pilates</a:t>
            </a:r>
          </a:p>
        </p:txBody>
      </p:sp>
      <p:sp>
        <p:nvSpPr>
          <p:cNvPr id="111" name="TextBox 110">
            <a:extLst>
              <a:ext uri="{FF2B5EF4-FFF2-40B4-BE49-F238E27FC236}">
                <a16:creationId xmlns:a16="http://schemas.microsoft.com/office/drawing/2014/main" id="{4813A663-FD4F-4503-AA63-9342964C5195}"/>
              </a:ext>
            </a:extLst>
          </p:cNvPr>
          <p:cNvSpPr txBox="1"/>
          <p:nvPr/>
        </p:nvSpPr>
        <p:spPr>
          <a:xfrm>
            <a:off x="4613189" y="1818948"/>
            <a:ext cx="1191946" cy="307777"/>
          </a:xfrm>
          <a:prstGeom prst="rect">
            <a:avLst/>
          </a:prstGeom>
          <a:noFill/>
        </p:spPr>
        <p:txBody>
          <a:bodyPr wrap="square" rtlCol="0">
            <a:spAutoFit/>
          </a:bodyPr>
          <a:lstStyle/>
          <a:p>
            <a:pPr algn="ctr"/>
            <a:r>
              <a:rPr lang="en-GB" sz="700" b="1" dirty="0"/>
              <a:t>Ranking (out of 24 experiences)</a:t>
            </a:r>
          </a:p>
        </p:txBody>
      </p:sp>
      <p:sp>
        <p:nvSpPr>
          <p:cNvPr id="112" name="TextBox 111">
            <a:extLst>
              <a:ext uri="{FF2B5EF4-FFF2-40B4-BE49-F238E27FC236}">
                <a16:creationId xmlns:a16="http://schemas.microsoft.com/office/drawing/2014/main" id="{9AB6AEB8-55A5-4CC3-BED8-2177A21FCE8F}"/>
              </a:ext>
            </a:extLst>
          </p:cNvPr>
          <p:cNvSpPr txBox="1"/>
          <p:nvPr/>
        </p:nvSpPr>
        <p:spPr>
          <a:xfrm>
            <a:off x="7567314" y="1846576"/>
            <a:ext cx="945806" cy="246221"/>
          </a:xfrm>
          <a:prstGeom prst="rect">
            <a:avLst/>
          </a:prstGeom>
          <a:noFill/>
        </p:spPr>
        <p:txBody>
          <a:bodyPr wrap="square" rtlCol="0">
            <a:spAutoFit/>
          </a:bodyPr>
          <a:lstStyle/>
          <a:p>
            <a:pPr algn="ctr"/>
            <a:r>
              <a:rPr lang="en-GB" sz="1000" dirty="0"/>
              <a:t>Tai Chi</a:t>
            </a:r>
          </a:p>
        </p:txBody>
      </p:sp>
      <p:sp>
        <p:nvSpPr>
          <p:cNvPr id="113" name="Title 1">
            <a:extLst>
              <a:ext uri="{FF2B5EF4-FFF2-40B4-BE49-F238E27FC236}">
                <a16:creationId xmlns:a16="http://schemas.microsoft.com/office/drawing/2014/main" id="{F8AD5453-B21A-4A10-B5D3-9423EFCD50EA}"/>
              </a:ext>
            </a:extLst>
          </p:cNvPr>
          <p:cNvSpPr>
            <a:spLocks noGrp="1"/>
          </p:cNvSpPr>
          <p:nvPr>
            <p:ph type="title"/>
          </p:nvPr>
        </p:nvSpPr>
        <p:spPr>
          <a:xfrm>
            <a:off x="84239" y="-66538"/>
            <a:ext cx="9552810" cy="904000"/>
          </a:xfrm>
        </p:spPr>
        <p:txBody>
          <a:bodyPr>
            <a:normAutofit/>
          </a:bodyPr>
          <a:lstStyle/>
          <a:p>
            <a:r>
              <a:rPr lang="en-GB" dirty="0"/>
              <a:t>Niche Wellness Experiences: overview &amp; appeal</a:t>
            </a:r>
          </a:p>
        </p:txBody>
      </p:sp>
      <p:sp>
        <p:nvSpPr>
          <p:cNvPr id="115" name="Rectangle 114">
            <a:extLst>
              <a:ext uri="{FF2B5EF4-FFF2-40B4-BE49-F238E27FC236}">
                <a16:creationId xmlns:a16="http://schemas.microsoft.com/office/drawing/2014/main" id="{4E02C46C-E4E4-4408-9A98-94A51D8B406B}"/>
              </a:ext>
            </a:extLst>
          </p:cNvPr>
          <p:cNvSpPr/>
          <p:nvPr/>
        </p:nvSpPr>
        <p:spPr>
          <a:xfrm>
            <a:off x="161924" y="670805"/>
            <a:ext cx="9552810" cy="523220"/>
          </a:xfrm>
          <a:prstGeom prst="rect">
            <a:avLst/>
          </a:prstGeom>
        </p:spPr>
        <p:txBody>
          <a:bodyPr wrap="square">
            <a:spAutoFit/>
          </a:bodyPr>
          <a:lstStyle/>
          <a:p>
            <a:r>
              <a:rPr lang="en-GB" sz="1400" b="1" dirty="0">
                <a:solidFill>
                  <a:schemeClr val="accent5"/>
                </a:solidFill>
              </a:rPr>
              <a:t>While niche, there is a market for these experiences, especially among those who do them at home.  Those interested are likely to be interested in most or all of the experiences in this cluster.</a:t>
            </a:r>
          </a:p>
        </p:txBody>
      </p:sp>
      <p:sp>
        <p:nvSpPr>
          <p:cNvPr id="55" name="Rectangle 54">
            <a:extLst>
              <a:ext uri="{FF2B5EF4-FFF2-40B4-BE49-F238E27FC236}">
                <a16:creationId xmlns:a16="http://schemas.microsoft.com/office/drawing/2014/main" id="{67D27AE3-2933-4EF9-AEB9-13828116BA7E}"/>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
        <p:nvSpPr>
          <p:cNvPr id="57" name="Star: 5 Points 56">
            <a:extLst>
              <a:ext uri="{FF2B5EF4-FFF2-40B4-BE49-F238E27FC236}">
                <a16:creationId xmlns:a16="http://schemas.microsoft.com/office/drawing/2014/main" id="{07D962DD-E64D-48BA-ABE7-76CE75164244}"/>
              </a:ext>
            </a:extLst>
          </p:cNvPr>
          <p:cNvSpPr/>
          <p:nvPr/>
        </p:nvSpPr>
        <p:spPr>
          <a:xfrm>
            <a:off x="2861093" y="2648324"/>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Star: 5 Points 57">
            <a:extLst>
              <a:ext uri="{FF2B5EF4-FFF2-40B4-BE49-F238E27FC236}">
                <a16:creationId xmlns:a16="http://schemas.microsoft.com/office/drawing/2014/main" id="{9FBB95D6-4A6D-49EC-AAA1-9F6F965B24A3}"/>
              </a:ext>
            </a:extLst>
          </p:cNvPr>
          <p:cNvSpPr/>
          <p:nvPr/>
        </p:nvSpPr>
        <p:spPr>
          <a:xfrm>
            <a:off x="3179500" y="2630544"/>
            <a:ext cx="243840" cy="233198"/>
          </a:xfrm>
          <a:prstGeom prst="star5">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07720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4E4551A-E827-4FB8-894F-0E10FEC55403}"/>
              </a:ext>
            </a:extLst>
          </p:cNvPr>
          <p:cNvGraphicFramePr>
            <a:graphicFrameLocks noGrp="1"/>
          </p:cNvGraphicFramePr>
          <p:nvPr/>
        </p:nvGraphicFramePr>
        <p:xfrm>
          <a:off x="392134" y="1444869"/>
          <a:ext cx="9258013" cy="4568396"/>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212731">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355665">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52</a:t>
            </a:fld>
            <a:endParaRPr lang="en-GB"/>
          </a:p>
        </p:txBody>
      </p:sp>
      <p:sp>
        <p:nvSpPr>
          <p:cNvPr id="42" name="TextBox 41">
            <a:extLst>
              <a:ext uri="{FF2B5EF4-FFF2-40B4-BE49-F238E27FC236}">
                <a16:creationId xmlns:a16="http://schemas.microsoft.com/office/drawing/2014/main" id="{14FD0C56-2B77-494E-B888-8904D112FC8E}"/>
              </a:ext>
            </a:extLst>
          </p:cNvPr>
          <p:cNvSpPr txBox="1"/>
          <p:nvPr/>
        </p:nvSpPr>
        <p:spPr>
          <a:xfrm>
            <a:off x="729199" y="1514164"/>
            <a:ext cx="8202529" cy="830997"/>
          </a:xfrm>
          <a:prstGeom prst="rect">
            <a:avLst/>
          </a:prstGeom>
          <a:noFill/>
        </p:spPr>
        <p:txBody>
          <a:bodyPr wrap="square" rtlCol="0">
            <a:spAutoFit/>
          </a:bodyPr>
          <a:lstStyle/>
          <a:p>
            <a:r>
              <a:rPr lang="en-GB" sz="1200" b="1" dirty="0"/>
              <a:t>EXPERIENCE MATURITY: </a:t>
            </a:r>
            <a:r>
              <a:rPr lang="en-GB" sz="1200" dirty="0"/>
              <a:t>The UK is not most popular choice for these types of experiences, ranking low among those who have previously done / or have booked to do in the next 12 months</a:t>
            </a:r>
          </a:p>
          <a:p>
            <a:endParaRPr lang="en-GB" sz="1200" dirty="0"/>
          </a:p>
          <a:p>
            <a:endParaRPr lang="en-GB" sz="1200" dirty="0"/>
          </a:p>
        </p:txBody>
      </p:sp>
      <p:sp>
        <p:nvSpPr>
          <p:cNvPr id="54" name="Rectangle 53">
            <a:extLst>
              <a:ext uri="{FF2B5EF4-FFF2-40B4-BE49-F238E27FC236}">
                <a16:creationId xmlns:a16="http://schemas.microsoft.com/office/drawing/2014/main" id="{F0016E70-58E1-4DB8-9486-5AEAA115FE72}"/>
              </a:ext>
            </a:extLst>
          </p:cNvPr>
          <p:cNvSpPr/>
          <p:nvPr/>
        </p:nvSpPr>
        <p:spPr>
          <a:xfrm>
            <a:off x="0" y="645237"/>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208D480C-4FE5-42CD-B9C3-5EB780E08234}"/>
              </a:ext>
            </a:extLst>
          </p:cNvPr>
          <p:cNvSpPr txBox="1"/>
          <p:nvPr/>
        </p:nvSpPr>
        <p:spPr>
          <a:xfrm>
            <a:off x="743962" y="3687892"/>
            <a:ext cx="8697740" cy="646331"/>
          </a:xfrm>
          <a:prstGeom prst="rect">
            <a:avLst/>
          </a:prstGeom>
          <a:noFill/>
        </p:spPr>
        <p:txBody>
          <a:bodyPr wrap="square" rtlCol="0">
            <a:spAutoFit/>
          </a:bodyPr>
          <a:lstStyle/>
          <a:p>
            <a:r>
              <a:rPr lang="en-GB" sz="1200" b="1" dirty="0"/>
              <a:t>INFLUENCE ON DESTINATION DECISION: </a:t>
            </a:r>
            <a:r>
              <a:rPr lang="en-GB" sz="1200" dirty="0"/>
              <a:t>These activities can drive destination choice but that amplifies still further the need to provide the ‘why England’</a:t>
            </a:r>
          </a:p>
          <a:p>
            <a:endParaRPr lang="en-GB" sz="1200" dirty="0"/>
          </a:p>
        </p:txBody>
      </p:sp>
      <p:sp>
        <p:nvSpPr>
          <p:cNvPr id="46" name="Slide Number Placeholder 5">
            <a:extLst>
              <a:ext uri="{FF2B5EF4-FFF2-40B4-BE49-F238E27FC236}">
                <a16:creationId xmlns:a16="http://schemas.microsoft.com/office/drawing/2014/main" id="{FA8DB26E-1145-4E4D-A4C8-4C0D011E13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00E1534A-0EB5-490F-AFB5-5B99C7860B82}"/>
              </a:ext>
            </a:extLst>
          </p:cNvPr>
          <p:cNvSpPr/>
          <p:nvPr/>
        </p:nvSpPr>
        <p:spPr>
          <a:xfrm>
            <a:off x="522398" y="1549237"/>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2</a:t>
            </a:r>
          </a:p>
        </p:txBody>
      </p:sp>
      <p:sp>
        <p:nvSpPr>
          <p:cNvPr id="62" name="Oval 61">
            <a:extLst>
              <a:ext uri="{FF2B5EF4-FFF2-40B4-BE49-F238E27FC236}">
                <a16:creationId xmlns:a16="http://schemas.microsoft.com/office/drawing/2014/main" id="{A08C6BC2-F9BD-4F19-92BE-C1ED2F439B00}"/>
              </a:ext>
            </a:extLst>
          </p:cNvPr>
          <p:cNvSpPr/>
          <p:nvPr/>
        </p:nvSpPr>
        <p:spPr>
          <a:xfrm>
            <a:off x="537161" y="3705310"/>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3</a:t>
            </a:r>
          </a:p>
        </p:txBody>
      </p:sp>
      <p:graphicFrame>
        <p:nvGraphicFramePr>
          <p:cNvPr id="80" name="Chart 79">
            <a:extLst>
              <a:ext uri="{FF2B5EF4-FFF2-40B4-BE49-F238E27FC236}">
                <a16:creationId xmlns:a16="http://schemas.microsoft.com/office/drawing/2014/main" id="{FCB0B3C1-A646-4A66-973C-0C8706C3A1F7}"/>
              </a:ext>
            </a:extLst>
          </p:cNvPr>
          <p:cNvGraphicFramePr/>
          <p:nvPr>
            <p:extLst>
              <p:ext uri="{D42A27DB-BD31-4B8C-83A1-F6EECF244321}">
                <p14:modId xmlns:p14="http://schemas.microsoft.com/office/powerpoint/2010/main" val="2758972308"/>
              </p:ext>
            </p:extLst>
          </p:nvPr>
        </p:nvGraphicFramePr>
        <p:xfrm>
          <a:off x="2115067" y="4165113"/>
          <a:ext cx="7790933" cy="1991086"/>
        </p:xfrm>
        <a:graphic>
          <a:graphicData uri="http://schemas.openxmlformats.org/drawingml/2006/chart">
            <c:chart xmlns:c="http://schemas.openxmlformats.org/drawingml/2006/chart" xmlns:r="http://schemas.openxmlformats.org/officeDocument/2006/relationships" r:id="rId2"/>
          </a:graphicData>
        </a:graphic>
      </p:graphicFrame>
      <p:sp>
        <p:nvSpPr>
          <p:cNvPr id="81" name="Rectangle 80">
            <a:extLst>
              <a:ext uri="{FF2B5EF4-FFF2-40B4-BE49-F238E27FC236}">
                <a16:creationId xmlns:a16="http://schemas.microsoft.com/office/drawing/2014/main" id="{BE36287B-829F-4DE0-A6B9-0539AEA5FD6A}"/>
              </a:ext>
            </a:extLst>
          </p:cNvPr>
          <p:cNvSpPr/>
          <p:nvPr/>
        </p:nvSpPr>
        <p:spPr>
          <a:xfrm>
            <a:off x="511859" y="5260042"/>
            <a:ext cx="1926823" cy="430887"/>
          </a:xfrm>
          <a:prstGeom prst="rect">
            <a:avLst/>
          </a:prstGeom>
        </p:spPr>
        <p:txBody>
          <a:bodyPr wrap="square">
            <a:spAutoFit/>
          </a:bodyPr>
          <a:lstStyle/>
          <a:p>
            <a:pPr algn="r"/>
            <a:r>
              <a:rPr lang="en-GB" sz="1100" b="1" u="sng" dirty="0">
                <a:solidFill>
                  <a:schemeClr val="accent5"/>
                </a:solidFill>
              </a:rPr>
              <a:t>Chose the activity first </a:t>
            </a:r>
            <a:r>
              <a:rPr lang="en-GB" sz="1100" b="1" dirty="0">
                <a:solidFill>
                  <a:schemeClr val="accent5"/>
                </a:solidFill>
              </a:rPr>
              <a:t>and then found a destination </a:t>
            </a:r>
            <a:endParaRPr lang="en-GB" sz="1100" dirty="0"/>
          </a:p>
        </p:txBody>
      </p:sp>
      <p:sp>
        <p:nvSpPr>
          <p:cNvPr id="82" name="Rectangle 81">
            <a:extLst>
              <a:ext uri="{FF2B5EF4-FFF2-40B4-BE49-F238E27FC236}">
                <a16:creationId xmlns:a16="http://schemas.microsoft.com/office/drawing/2014/main" id="{DC15EF9C-24EB-4405-A755-F60DDFC5FFBB}"/>
              </a:ext>
            </a:extLst>
          </p:cNvPr>
          <p:cNvSpPr/>
          <p:nvPr/>
        </p:nvSpPr>
        <p:spPr>
          <a:xfrm>
            <a:off x="280318" y="4856390"/>
            <a:ext cx="2173551" cy="430887"/>
          </a:xfrm>
          <a:prstGeom prst="rect">
            <a:avLst/>
          </a:prstGeom>
        </p:spPr>
        <p:txBody>
          <a:bodyPr wrap="square">
            <a:spAutoFit/>
          </a:bodyPr>
          <a:lstStyle/>
          <a:p>
            <a:pPr algn="r"/>
            <a:r>
              <a:rPr lang="en-GB" sz="1100" b="1" dirty="0">
                <a:solidFill>
                  <a:schemeClr val="accent5"/>
                </a:solidFill>
              </a:rPr>
              <a:t>Chose the destination because could do the activity there</a:t>
            </a:r>
            <a:endParaRPr lang="en-GB" sz="1100" dirty="0"/>
          </a:p>
        </p:txBody>
      </p:sp>
      <p:sp>
        <p:nvSpPr>
          <p:cNvPr id="83" name="Rectangle 82">
            <a:extLst>
              <a:ext uri="{FF2B5EF4-FFF2-40B4-BE49-F238E27FC236}">
                <a16:creationId xmlns:a16="http://schemas.microsoft.com/office/drawing/2014/main" id="{9B144EC6-5F7D-4EFF-980D-D340877621AD}"/>
              </a:ext>
            </a:extLst>
          </p:cNvPr>
          <p:cNvSpPr/>
          <p:nvPr/>
        </p:nvSpPr>
        <p:spPr>
          <a:xfrm>
            <a:off x="561428" y="4249253"/>
            <a:ext cx="1892753" cy="600164"/>
          </a:xfrm>
          <a:prstGeom prst="rect">
            <a:avLst/>
          </a:prstGeom>
        </p:spPr>
        <p:txBody>
          <a:bodyPr wrap="square">
            <a:spAutoFit/>
          </a:bodyPr>
          <a:lstStyle/>
          <a:p>
            <a:pPr algn="r"/>
            <a:r>
              <a:rPr lang="en-GB" sz="1100" b="1" u="sng" dirty="0">
                <a:solidFill>
                  <a:schemeClr val="accent3">
                    <a:lumMod val="75000"/>
                  </a:schemeClr>
                </a:solidFill>
              </a:rPr>
              <a:t>Chose destination first </a:t>
            </a:r>
            <a:r>
              <a:rPr lang="en-GB" sz="1100" b="1" dirty="0">
                <a:solidFill>
                  <a:schemeClr val="accent3">
                    <a:lumMod val="75000"/>
                  </a:schemeClr>
                </a:solidFill>
              </a:rPr>
              <a:t>and then found could do the activity there</a:t>
            </a:r>
            <a:endParaRPr lang="en-GB" sz="1100" dirty="0">
              <a:solidFill>
                <a:schemeClr val="accent3">
                  <a:lumMod val="75000"/>
                </a:schemeClr>
              </a:solidFill>
            </a:endParaRPr>
          </a:p>
        </p:txBody>
      </p:sp>
      <p:cxnSp>
        <p:nvCxnSpPr>
          <p:cNvPr id="84" name="Straight Arrow Connector 83">
            <a:extLst>
              <a:ext uri="{FF2B5EF4-FFF2-40B4-BE49-F238E27FC236}">
                <a16:creationId xmlns:a16="http://schemas.microsoft.com/office/drawing/2014/main" id="{278C6599-6130-495B-BF73-EA9C16106AEE}"/>
              </a:ext>
            </a:extLst>
          </p:cNvPr>
          <p:cNvCxnSpPr>
            <a:cxnSpLocks/>
          </p:cNvCxnSpPr>
          <p:nvPr/>
        </p:nvCxnSpPr>
        <p:spPr>
          <a:xfrm>
            <a:off x="2407187" y="4624164"/>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682D5CB-E30E-4134-B1DD-05AA1A4BCC22}"/>
              </a:ext>
            </a:extLst>
          </p:cNvPr>
          <p:cNvCxnSpPr>
            <a:cxnSpLocks/>
          </p:cNvCxnSpPr>
          <p:nvPr/>
        </p:nvCxnSpPr>
        <p:spPr>
          <a:xfrm>
            <a:off x="2407187" y="5159742"/>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182960E-2A01-4ED6-BD00-41B4A7BA8A2C}"/>
              </a:ext>
            </a:extLst>
          </p:cNvPr>
          <p:cNvCxnSpPr>
            <a:cxnSpLocks/>
          </p:cNvCxnSpPr>
          <p:nvPr/>
        </p:nvCxnSpPr>
        <p:spPr>
          <a:xfrm>
            <a:off x="2407187" y="5475486"/>
            <a:ext cx="41871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3A35673-3E23-4A9A-A28F-D8311BC5F466}"/>
              </a:ext>
            </a:extLst>
          </p:cNvPr>
          <p:cNvSpPr/>
          <p:nvPr/>
        </p:nvSpPr>
        <p:spPr>
          <a:xfrm rot="10800000">
            <a:off x="4548833" y="4543773"/>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90" name="Rectangle 89">
            <a:extLst>
              <a:ext uri="{FF2B5EF4-FFF2-40B4-BE49-F238E27FC236}">
                <a16:creationId xmlns:a16="http://schemas.microsoft.com/office/drawing/2014/main" id="{16BC07DD-5DCC-47AB-A0A9-BC1AC127EF51}"/>
              </a:ext>
            </a:extLst>
          </p:cNvPr>
          <p:cNvSpPr/>
          <p:nvPr/>
        </p:nvSpPr>
        <p:spPr>
          <a:xfrm>
            <a:off x="438032" y="5805028"/>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sp>
        <p:nvSpPr>
          <p:cNvPr id="51" name="Rectangle 50">
            <a:extLst>
              <a:ext uri="{FF2B5EF4-FFF2-40B4-BE49-F238E27FC236}">
                <a16:creationId xmlns:a16="http://schemas.microsoft.com/office/drawing/2014/main" id="{DC527328-3EBF-4DD5-A213-F40388308B1A}"/>
              </a:ext>
            </a:extLst>
          </p:cNvPr>
          <p:cNvSpPr/>
          <p:nvPr/>
        </p:nvSpPr>
        <p:spPr>
          <a:xfrm>
            <a:off x="148653" y="626532"/>
            <a:ext cx="9432280" cy="523220"/>
          </a:xfrm>
          <a:prstGeom prst="rect">
            <a:avLst/>
          </a:prstGeom>
        </p:spPr>
        <p:txBody>
          <a:bodyPr wrap="square">
            <a:spAutoFit/>
          </a:bodyPr>
          <a:lstStyle/>
          <a:p>
            <a:pPr>
              <a:buClr>
                <a:schemeClr val="accent5"/>
              </a:buClr>
              <a:buSzPct val="100000"/>
            </a:pPr>
            <a:r>
              <a:rPr lang="en-GB" sz="1400" b="1" dirty="0">
                <a:solidFill>
                  <a:schemeClr val="accent5"/>
                </a:solidFill>
              </a:rPr>
              <a:t>Even among those interested in doing in England, the pull to do in other countries is strong – particularly from Europe and Asia.  Outdoor versions of these activities will potentially be hampered by perceptions of England’s weather.</a:t>
            </a:r>
          </a:p>
        </p:txBody>
      </p:sp>
      <p:graphicFrame>
        <p:nvGraphicFramePr>
          <p:cNvPr id="31" name="Chart 30">
            <a:extLst>
              <a:ext uri="{FF2B5EF4-FFF2-40B4-BE49-F238E27FC236}">
                <a16:creationId xmlns:a16="http://schemas.microsoft.com/office/drawing/2014/main" id="{9223A4E3-40EE-47EB-81F8-3F8EC275A236}"/>
              </a:ext>
            </a:extLst>
          </p:cNvPr>
          <p:cNvGraphicFramePr/>
          <p:nvPr>
            <p:extLst>
              <p:ext uri="{D42A27DB-BD31-4B8C-83A1-F6EECF244321}">
                <p14:modId xmlns:p14="http://schemas.microsoft.com/office/powerpoint/2010/main" val="2742053949"/>
              </p:ext>
            </p:extLst>
          </p:nvPr>
        </p:nvGraphicFramePr>
        <p:xfrm>
          <a:off x="5107391" y="2116528"/>
          <a:ext cx="1270520" cy="14648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Chart 31">
            <a:extLst>
              <a:ext uri="{FF2B5EF4-FFF2-40B4-BE49-F238E27FC236}">
                <a16:creationId xmlns:a16="http://schemas.microsoft.com/office/drawing/2014/main" id="{32A9CFC5-2D89-4E70-9E70-B473EE3FFEB5}"/>
              </a:ext>
            </a:extLst>
          </p:cNvPr>
          <p:cNvGraphicFramePr/>
          <p:nvPr>
            <p:extLst>
              <p:ext uri="{D42A27DB-BD31-4B8C-83A1-F6EECF244321}">
                <p14:modId xmlns:p14="http://schemas.microsoft.com/office/powerpoint/2010/main" val="1009293434"/>
              </p:ext>
            </p:extLst>
          </p:nvPr>
        </p:nvGraphicFramePr>
        <p:xfrm>
          <a:off x="2261524" y="2198712"/>
          <a:ext cx="1270520" cy="14648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Chart 32">
            <a:extLst>
              <a:ext uri="{FF2B5EF4-FFF2-40B4-BE49-F238E27FC236}">
                <a16:creationId xmlns:a16="http://schemas.microsoft.com/office/drawing/2014/main" id="{E9F5CB80-3AED-47EE-A575-05E39E33684E}"/>
              </a:ext>
            </a:extLst>
          </p:cNvPr>
          <p:cNvGraphicFramePr/>
          <p:nvPr>
            <p:extLst>
              <p:ext uri="{D42A27DB-BD31-4B8C-83A1-F6EECF244321}">
                <p14:modId xmlns:p14="http://schemas.microsoft.com/office/powerpoint/2010/main" val="3605473345"/>
              </p:ext>
            </p:extLst>
          </p:nvPr>
        </p:nvGraphicFramePr>
        <p:xfrm>
          <a:off x="3706220" y="2117085"/>
          <a:ext cx="1270520" cy="14648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F8E8D689-AC07-4B46-9490-1E182BE121E2}"/>
              </a:ext>
            </a:extLst>
          </p:cNvPr>
          <p:cNvGraphicFramePr/>
          <p:nvPr>
            <p:extLst>
              <p:ext uri="{D42A27DB-BD31-4B8C-83A1-F6EECF244321}">
                <p14:modId xmlns:p14="http://schemas.microsoft.com/office/powerpoint/2010/main" val="2621056254"/>
              </p:ext>
            </p:extLst>
          </p:nvPr>
        </p:nvGraphicFramePr>
        <p:xfrm>
          <a:off x="6526756" y="2118262"/>
          <a:ext cx="1270520" cy="14648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6" name="Chart 35">
            <a:extLst>
              <a:ext uri="{FF2B5EF4-FFF2-40B4-BE49-F238E27FC236}">
                <a16:creationId xmlns:a16="http://schemas.microsoft.com/office/drawing/2014/main" id="{CC397A42-8563-417B-AC7E-A4302838558D}"/>
              </a:ext>
            </a:extLst>
          </p:cNvPr>
          <p:cNvGraphicFramePr/>
          <p:nvPr>
            <p:extLst>
              <p:ext uri="{D42A27DB-BD31-4B8C-83A1-F6EECF244321}">
                <p14:modId xmlns:p14="http://schemas.microsoft.com/office/powerpoint/2010/main" val="2548439580"/>
              </p:ext>
            </p:extLst>
          </p:nvPr>
        </p:nvGraphicFramePr>
        <p:xfrm>
          <a:off x="7817994" y="2112527"/>
          <a:ext cx="1270520" cy="1464827"/>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Box 37">
            <a:extLst>
              <a:ext uri="{FF2B5EF4-FFF2-40B4-BE49-F238E27FC236}">
                <a16:creationId xmlns:a16="http://schemas.microsoft.com/office/drawing/2014/main" id="{E98FAB6F-9DC0-4741-BC7B-34DCEB7D1E74}"/>
              </a:ext>
            </a:extLst>
          </p:cNvPr>
          <p:cNvSpPr txBox="1"/>
          <p:nvPr/>
        </p:nvSpPr>
        <p:spPr>
          <a:xfrm>
            <a:off x="2563540" y="1951838"/>
            <a:ext cx="839276" cy="400110"/>
          </a:xfrm>
          <a:prstGeom prst="rect">
            <a:avLst/>
          </a:prstGeom>
          <a:noFill/>
        </p:spPr>
        <p:txBody>
          <a:bodyPr wrap="square" rtlCol="0">
            <a:spAutoFit/>
          </a:bodyPr>
          <a:lstStyle/>
          <a:p>
            <a:pPr algn="ctr"/>
            <a:r>
              <a:rPr lang="en-GB" sz="1000" dirty="0"/>
              <a:t>Mindfulness / Meditation</a:t>
            </a:r>
          </a:p>
        </p:txBody>
      </p:sp>
      <p:sp>
        <p:nvSpPr>
          <p:cNvPr id="39" name="TextBox 38">
            <a:extLst>
              <a:ext uri="{FF2B5EF4-FFF2-40B4-BE49-F238E27FC236}">
                <a16:creationId xmlns:a16="http://schemas.microsoft.com/office/drawing/2014/main" id="{92FD5ED5-CDF1-4A90-91D3-8D388A5F51F9}"/>
              </a:ext>
            </a:extLst>
          </p:cNvPr>
          <p:cNvSpPr txBox="1"/>
          <p:nvPr/>
        </p:nvSpPr>
        <p:spPr>
          <a:xfrm>
            <a:off x="3918561" y="2022611"/>
            <a:ext cx="988121" cy="246221"/>
          </a:xfrm>
          <a:prstGeom prst="rect">
            <a:avLst/>
          </a:prstGeom>
          <a:noFill/>
        </p:spPr>
        <p:txBody>
          <a:bodyPr wrap="square" rtlCol="0">
            <a:spAutoFit/>
          </a:bodyPr>
          <a:lstStyle/>
          <a:p>
            <a:pPr algn="ctr"/>
            <a:r>
              <a:rPr lang="en-GB" sz="1000" dirty="0"/>
              <a:t>Homeopathy</a:t>
            </a:r>
          </a:p>
        </p:txBody>
      </p:sp>
      <p:sp>
        <p:nvSpPr>
          <p:cNvPr id="40" name="TextBox 39">
            <a:extLst>
              <a:ext uri="{FF2B5EF4-FFF2-40B4-BE49-F238E27FC236}">
                <a16:creationId xmlns:a16="http://schemas.microsoft.com/office/drawing/2014/main" id="{54974D10-089F-4C35-9C98-2378E713B4A3}"/>
              </a:ext>
            </a:extLst>
          </p:cNvPr>
          <p:cNvSpPr txBox="1"/>
          <p:nvPr/>
        </p:nvSpPr>
        <p:spPr>
          <a:xfrm>
            <a:off x="5391984" y="2023543"/>
            <a:ext cx="839276" cy="246221"/>
          </a:xfrm>
          <a:prstGeom prst="rect">
            <a:avLst/>
          </a:prstGeom>
          <a:noFill/>
        </p:spPr>
        <p:txBody>
          <a:bodyPr wrap="square" rtlCol="0">
            <a:spAutoFit/>
          </a:bodyPr>
          <a:lstStyle/>
          <a:p>
            <a:pPr algn="ctr"/>
            <a:r>
              <a:rPr lang="en-GB" sz="1000" dirty="0"/>
              <a:t>Yoga</a:t>
            </a:r>
          </a:p>
        </p:txBody>
      </p:sp>
      <p:sp>
        <p:nvSpPr>
          <p:cNvPr id="52" name="TextBox 51">
            <a:extLst>
              <a:ext uri="{FF2B5EF4-FFF2-40B4-BE49-F238E27FC236}">
                <a16:creationId xmlns:a16="http://schemas.microsoft.com/office/drawing/2014/main" id="{30AF4999-DEF1-4614-88DA-568BF8EB14E8}"/>
              </a:ext>
            </a:extLst>
          </p:cNvPr>
          <p:cNvSpPr txBox="1"/>
          <p:nvPr/>
        </p:nvSpPr>
        <p:spPr>
          <a:xfrm>
            <a:off x="6702625" y="2025277"/>
            <a:ext cx="945806" cy="246221"/>
          </a:xfrm>
          <a:prstGeom prst="rect">
            <a:avLst/>
          </a:prstGeom>
          <a:noFill/>
        </p:spPr>
        <p:txBody>
          <a:bodyPr wrap="square" rtlCol="0">
            <a:spAutoFit/>
          </a:bodyPr>
          <a:lstStyle/>
          <a:p>
            <a:pPr algn="ctr"/>
            <a:r>
              <a:rPr lang="en-GB" sz="1000" dirty="0"/>
              <a:t>Pilates</a:t>
            </a:r>
          </a:p>
        </p:txBody>
      </p:sp>
      <p:sp>
        <p:nvSpPr>
          <p:cNvPr id="53" name="TextBox 52">
            <a:extLst>
              <a:ext uri="{FF2B5EF4-FFF2-40B4-BE49-F238E27FC236}">
                <a16:creationId xmlns:a16="http://schemas.microsoft.com/office/drawing/2014/main" id="{49824693-A29E-4E2C-9897-529B52DB445D}"/>
              </a:ext>
            </a:extLst>
          </p:cNvPr>
          <p:cNvSpPr txBox="1"/>
          <p:nvPr/>
        </p:nvSpPr>
        <p:spPr>
          <a:xfrm>
            <a:off x="8058345" y="2019542"/>
            <a:ext cx="945806" cy="246221"/>
          </a:xfrm>
          <a:prstGeom prst="rect">
            <a:avLst/>
          </a:prstGeom>
          <a:noFill/>
        </p:spPr>
        <p:txBody>
          <a:bodyPr wrap="square" rtlCol="0">
            <a:spAutoFit/>
          </a:bodyPr>
          <a:lstStyle/>
          <a:p>
            <a:pPr algn="ctr"/>
            <a:r>
              <a:rPr lang="en-GB" sz="1000" dirty="0"/>
              <a:t>Tai Chi</a:t>
            </a:r>
          </a:p>
        </p:txBody>
      </p:sp>
      <p:sp>
        <p:nvSpPr>
          <p:cNvPr id="37" name="Title 1">
            <a:extLst>
              <a:ext uri="{FF2B5EF4-FFF2-40B4-BE49-F238E27FC236}">
                <a16:creationId xmlns:a16="http://schemas.microsoft.com/office/drawing/2014/main" id="{94664583-43EB-43F1-8E74-DD85D8FEB130}"/>
              </a:ext>
            </a:extLst>
          </p:cNvPr>
          <p:cNvSpPr txBox="1">
            <a:spLocks/>
          </p:cNvSpPr>
          <p:nvPr/>
        </p:nvSpPr>
        <p:spPr>
          <a:xfrm>
            <a:off x="134787" y="-94584"/>
            <a:ext cx="9552810" cy="904000"/>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r>
              <a:rPr lang="en-GB" dirty="0"/>
              <a:t>Niche Wellness Experiences: maturity and influence on holiday behaviour</a:t>
            </a:r>
          </a:p>
        </p:txBody>
      </p:sp>
      <p:sp>
        <p:nvSpPr>
          <p:cNvPr id="41" name="Rectangle 40">
            <a:extLst>
              <a:ext uri="{FF2B5EF4-FFF2-40B4-BE49-F238E27FC236}">
                <a16:creationId xmlns:a16="http://schemas.microsoft.com/office/drawing/2014/main" id="{62308DD8-C747-4249-A951-F9983229AD53}"/>
              </a:ext>
            </a:extLst>
          </p:cNvPr>
          <p:cNvSpPr/>
          <p:nvPr/>
        </p:nvSpPr>
        <p:spPr>
          <a:xfrm rot="10800000">
            <a:off x="8674425" y="4541640"/>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3" name="Rectangle 42">
            <a:extLst>
              <a:ext uri="{FF2B5EF4-FFF2-40B4-BE49-F238E27FC236}">
                <a16:creationId xmlns:a16="http://schemas.microsoft.com/office/drawing/2014/main" id="{8F0D6233-B83C-4C50-AA77-2D498541373C}"/>
              </a:ext>
            </a:extLst>
          </p:cNvPr>
          <p:cNvSpPr/>
          <p:nvPr/>
        </p:nvSpPr>
        <p:spPr>
          <a:xfrm rot="10800000">
            <a:off x="3164941" y="4548613"/>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pic>
        <p:nvPicPr>
          <p:cNvPr id="44" name="Picture 43">
            <a:extLst>
              <a:ext uri="{FF2B5EF4-FFF2-40B4-BE49-F238E27FC236}">
                <a16:creationId xmlns:a16="http://schemas.microsoft.com/office/drawing/2014/main" id="{2EE4EE43-FFF0-45C1-B2A4-86E1B08959C3}"/>
              </a:ext>
            </a:extLst>
          </p:cNvPr>
          <p:cNvPicPr>
            <a:picLocks noChangeAspect="1"/>
          </p:cNvPicPr>
          <p:nvPr/>
        </p:nvPicPr>
        <p:blipFill>
          <a:blip r:embed="rId8"/>
          <a:stretch>
            <a:fillRect/>
          </a:stretch>
        </p:blipFill>
        <p:spPr>
          <a:xfrm>
            <a:off x="310609" y="2008850"/>
            <a:ext cx="2001045" cy="1532547"/>
          </a:xfrm>
          <a:prstGeom prst="rect">
            <a:avLst/>
          </a:prstGeom>
        </p:spPr>
      </p:pic>
      <p:grpSp>
        <p:nvGrpSpPr>
          <p:cNvPr id="47" name="Group 46">
            <a:extLst>
              <a:ext uri="{FF2B5EF4-FFF2-40B4-BE49-F238E27FC236}">
                <a16:creationId xmlns:a16="http://schemas.microsoft.com/office/drawing/2014/main" id="{3EE53A19-A213-4318-A7BC-246AAC8A2F20}"/>
              </a:ext>
            </a:extLst>
          </p:cNvPr>
          <p:cNvGrpSpPr/>
          <p:nvPr/>
        </p:nvGrpSpPr>
        <p:grpSpPr>
          <a:xfrm>
            <a:off x="1107837" y="6147150"/>
            <a:ext cx="6895568" cy="351322"/>
            <a:chOff x="1107837" y="6016519"/>
            <a:chExt cx="6895568" cy="351322"/>
          </a:xfrm>
        </p:grpSpPr>
        <p:sp>
          <p:nvSpPr>
            <p:cNvPr id="48" name="Rectangle 47">
              <a:extLst>
                <a:ext uri="{FF2B5EF4-FFF2-40B4-BE49-F238E27FC236}">
                  <a16:creationId xmlns:a16="http://schemas.microsoft.com/office/drawing/2014/main" id="{FC411D6D-54DC-474F-8667-D76D2604DC86}"/>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49" name="Rectangle 48">
              <a:extLst>
                <a:ext uri="{FF2B5EF4-FFF2-40B4-BE49-F238E27FC236}">
                  <a16:creationId xmlns:a16="http://schemas.microsoft.com/office/drawing/2014/main" id="{CE6CF9BB-D78C-4896-AF08-39B04E48214A}"/>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50" name="Rectangle 49">
              <a:extLst>
                <a:ext uri="{FF2B5EF4-FFF2-40B4-BE49-F238E27FC236}">
                  <a16:creationId xmlns:a16="http://schemas.microsoft.com/office/drawing/2014/main" id="{DB1FF3B4-04F5-4441-937F-73C160B5AADD}"/>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55" name="Rectangle 54">
              <a:extLst>
                <a:ext uri="{FF2B5EF4-FFF2-40B4-BE49-F238E27FC236}">
                  <a16:creationId xmlns:a16="http://schemas.microsoft.com/office/drawing/2014/main" id="{D7CA1521-1103-4177-AA92-05FB6CF0747E}"/>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
        <p:nvSpPr>
          <p:cNvPr id="56" name="Rectangle 55">
            <a:extLst>
              <a:ext uri="{FF2B5EF4-FFF2-40B4-BE49-F238E27FC236}">
                <a16:creationId xmlns:a16="http://schemas.microsoft.com/office/drawing/2014/main" id="{4BCBBA69-2E76-46C9-85B7-416345E20C87}"/>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13171691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Table 77">
            <a:extLst>
              <a:ext uri="{FF2B5EF4-FFF2-40B4-BE49-F238E27FC236}">
                <a16:creationId xmlns:a16="http://schemas.microsoft.com/office/drawing/2014/main" id="{188E2C46-F4A8-4053-83BE-157871070410}"/>
              </a:ext>
            </a:extLst>
          </p:cNvPr>
          <p:cNvGraphicFramePr>
            <a:graphicFrameLocks noGrp="1"/>
          </p:cNvGraphicFramePr>
          <p:nvPr/>
        </p:nvGraphicFramePr>
        <p:xfrm>
          <a:off x="5226" y="1411658"/>
          <a:ext cx="9822386" cy="4361821"/>
        </p:xfrm>
        <a:graphic>
          <a:graphicData uri="http://schemas.openxmlformats.org/drawingml/2006/table">
            <a:tbl>
              <a:tblPr firstRow="1" bandRow="1">
                <a:tableStyleId>{5C22544A-7EE6-4342-B048-85BDC9FD1C3A}</a:tableStyleId>
              </a:tblPr>
              <a:tblGrid>
                <a:gridCol w="4911193">
                  <a:extLst>
                    <a:ext uri="{9D8B030D-6E8A-4147-A177-3AD203B41FA5}">
                      <a16:colId xmlns:a16="http://schemas.microsoft.com/office/drawing/2014/main" val="219639565"/>
                    </a:ext>
                  </a:extLst>
                </a:gridCol>
                <a:gridCol w="4911193">
                  <a:extLst>
                    <a:ext uri="{9D8B030D-6E8A-4147-A177-3AD203B41FA5}">
                      <a16:colId xmlns:a16="http://schemas.microsoft.com/office/drawing/2014/main" val="147130133"/>
                    </a:ext>
                  </a:extLst>
                </a:gridCol>
              </a:tblGrid>
              <a:tr h="4361821">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53</a:t>
            </a:fld>
            <a:endParaRPr lang="en-GB"/>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2" name="Table 51">
            <a:extLst>
              <a:ext uri="{FF2B5EF4-FFF2-40B4-BE49-F238E27FC236}">
                <a16:creationId xmlns:a16="http://schemas.microsoft.com/office/drawing/2014/main" id="{1467CB85-014C-4D83-82A9-CAC501C0F674}"/>
              </a:ext>
            </a:extLst>
          </p:cNvPr>
          <p:cNvGraphicFramePr>
            <a:graphicFrameLocks noGrp="1"/>
          </p:cNvGraphicFramePr>
          <p:nvPr/>
        </p:nvGraphicFramePr>
        <p:xfrm>
          <a:off x="726064" y="2109381"/>
          <a:ext cx="3661420" cy="2849818"/>
        </p:xfrm>
        <a:graphic>
          <a:graphicData uri="http://schemas.openxmlformats.org/drawingml/2006/table">
            <a:tbl>
              <a:tblPr firstRow="1" bandRow="1">
                <a:tableStyleId>{5C22544A-7EE6-4342-B048-85BDC9FD1C3A}</a:tableStyleId>
              </a:tblPr>
              <a:tblGrid>
                <a:gridCol w="1830710">
                  <a:extLst>
                    <a:ext uri="{9D8B030D-6E8A-4147-A177-3AD203B41FA5}">
                      <a16:colId xmlns:a16="http://schemas.microsoft.com/office/drawing/2014/main" val="2575262615"/>
                    </a:ext>
                  </a:extLst>
                </a:gridCol>
                <a:gridCol w="1830710">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dirty="0"/>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graphicFrame>
        <p:nvGraphicFramePr>
          <p:cNvPr id="53" name="Chart 52">
            <a:extLst>
              <a:ext uri="{FF2B5EF4-FFF2-40B4-BE49-F238E27FC236}">
                <a16:creationId xmlns:a16="http://schemas.microsoft.com/office/drawing/2014/main" id="{CD618243-85F2-4C26-8712-77D68109EF9A}"/>
              </a:ext>
            </a:extLst>
          </p:cNvPr>
          <p:cNvGraphicFramePr/>
          <p:nvPr>
            <p:extLst>
              <p:ext uri="{D42A27DB-BD31-4B8C-83A1-F6EECF244321}">
                <p14:modId xmlns:p14="http://schemas.microsoft.com/office/powerpoint/2010/main" val="1142886053"/>
              </p:ext>
            </p:extLst>
          </p:nvPr>
        </p:nvGraphicFramePr>
        <p:xfrm>
          <a:off x="282899" y="2054881"/>
          <a:ext cx="4131307" cy="3334706"/>
        </p:xfrm>
        <a:graphic>
          <a:graphicData uri="http://schemas.openxmlformats.org/drawingml/2006/chart">
            <c:chart xmlns:c="http://schemas.openxmlformats.org/drawingml/2006/chart" xmlns:r="http://schemas.openxmlformats.org/officeDocument/2006/relationships" r:id="rId2"/>
          </a:graphicData>
        </a:graphic>
      </p:graphicFrame>
      <p:sp>
        <p:nvSpPr>
          <p:cNvPr id="56" name="TextBox 55">
            <a:extLst>
              <a:ext uri="{FF2B5EF4-FFF2-40B4-BE49-F238E27FC236}">
                <a16:creationId xmlns:a16="http://schemas.microsoft.com/office/drawing/2014/main" id="{16C50103-C9C7-4B42-966B-6BE90B57238A}"/>
              </a:ext>
            </a:extLst>
          </p:cNvPr>
          <p:cNvSpPr txBox="1"/>
          <p:nvPr/>
        </p:nvSpPr>
        <p:spPr>
          <a:xfrm>
            <a:off x="640288" y="5019671"/>
            <a:ext cx="3832971" cy="276999"/>
          </a:xfrm>
          <a:prstGeom prst="rect">
            <a:avLst/>
          </a:prstGeom>
          <a:noFill/>
        </p:spPr>
        <p:txBody>
          <a:bodyPr wrap="square" rtlCol="0">
            <a:spAutoFit/>
          </a:bodyPr>
          <a:lstStyle/>
          <a:p>
            <a:pPr algn="ctr"/>
            <a:r>
              <a:rPr lang="en-GB" sz="1200" b="1" i="1" dirty="0"/>
              <a:t>Opportunity to be seen as Authentic / Unique to England</a:t>
            </a:r>
          </a:p>
        </p:txBody>
      </p:sp>
      <p:sp>
        <p:nvSpPr>
          <p:cNvPr id="57" name="TextBox 56">
            <a:extLst>
              <a:ext uri="{FF2B5EF4-FFF2-40B4-BE49-F238E27FC236}">
                <a16:creationId xmlns:a16="http://schemas.microsoft.com/office/drawing/2014/main" id="{8D7B97E2-3EE7-49AC-844A-7F49EEAF117C}"/>
              </a:ext>
            </a:extLst>
          </p:cNvPr>
          <p:cNvSpPr txBox="1"/>
          <p:nvPr/>
        </p:nvSpPr>
        <p:spPr>
          <a:xfrm rot="16200000">
            <a:off x="-751102" y="3378167"/>
            <a:ext cx="2581098" cy="276999"/>
          </a:xfrm>
          <a:prstGeom prst="rect">
            <a:avLst/>
          </a:prstGeom>
          <a:noFill/>
        </p:spPr>
        <p:txBody>
          <a:bodyPr wrap="square" rtlCol="0">
            <a:spAutoFit/>
          </a:bodyPr>
          <a:lstStyle/>
          <a:p>
            <a:pPr algn="ctr"/>
            <a:r>
              <a:rPr lang="en-GB" sz="1200" b="1" i="1" dirty="0"/>
              <a:t>‘Must Do’ Experience in England</a:t>
            </a:r>
          </a:p>
        </p:txBody>
      </p:sp>
      <p:sp>
        <p:nvSpPr>
          <p:cNvPr id="31" name="Slide Number Placeholder 5">
            <a:extLst>
              <a:ext uri="{FF2B5EF4-FFF2-40B4-BE49-F238E27FC236}">
                <a16:creationId xmlns:a16="http://schemas.microsoft.com/office/drawing/2014/main" id="{6728A264-3FEA-4C02-B9D0-82E8B739C847}"/>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EF1EDFC2-CCA7-4363-B589-EA60ADBCEF12}"/>
              </a:ext>
            </a:extLst>
          </p:cNvPr>
          <p:cNvSpPr/>
          <p:nvPr/>
        </p:nvSpPr>
        <p:spPr>
          <a:xfrm>
            <a:off x="507533" y="1562475"/>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4</a:t>
            </a:r>
          </a:p>
        </p:txBody>
      </p:sp>
      <p:graphicFrame>
        <p:nvGraphicFramePr>
          <p:cNvPr id="42" name="Table 41">
            <a:extLst>
              <a:ext uri="{FF2B5EF4-FFF2-40B4-BE49-F238E27FC236}">
                <a16:creationId xmlns:a16="http://schemas.microsoft.com/office/drawing/2014/main" id="{6BCE1043-90F8-4B1C-BEEE-6FBF2ACC808E}"/>
              </a:ext>
            </a:extLst>
          </p:cNvPr>
          <p:cNvGraphicFramePr>
            <a:graphicFrameLocks noGrp="1"/>
          </p:cNvGraphicFramePr>
          <p:nvPr/>
        </p:nvGraphicFramePr>
        <p:xfrm>
          <a:off x="5689568" y="2166136"/>
          <a:ext cx="3661420" cy="2849818"/>
        </p:xfrm>
        <a:graphic>
          <a:graphicData uri="http://schemas.openxmlformats.org/drawingml/2006/table">
            <a:tbl>
              <a:tblPr firstRow="1" bandRow="1">
                <a:tableStyleId>{5C22544A-7EE6-4342-B048-85BDC9FD1C3A}</a:tableStyleId>
              </a:tblPr>
              <a:tblGrid>
                <a:gridCol w="1335402">
                  <a:extLst>
                    <a:ext uri="{9D8B030D-6E8A-4147-A177-3AD203B41FA5}">
                      <a16:colId xmlns:a16="http://schemas.microsoft.com/office/drawing/2014/main" val="2575262615"/>
                    </a:ext>
                  </a:extLst>
                </a:gridCol>
                <a:gridCol w="2326018">
                  <a:extLst>
                    <a:ext uri="{9D8B030D-6E8A-4147-A177-3AD203B41FA5}">
                      <a16:colId xmlns:a16="http://schemas.microsoft.com/office/drawing/2014/main" val="2470610346"/>
                    </a:ext>
                  </a:extLst>
                </a:gridCol>
              </a:tblGrid>
              <a:tr h="1424909">
                <a:tc>
                  <a:txBody>
                    <a:bodyPr/>
                    <a:lstStyle/>
                    <a:p>
                      <a:endParaRPr lang="en-GB" dirty="0"/>
                    </a:p>
                  </a:txBody>
                  <a:tcPr>
                    <a:solidFill>
                      <a:schemeClr val="bg1">
                        <a:lumMod val="85000"/>
                        <a:alpha val="30000"/>
                      </a:schemeClr>
                    </a:solidFill>
                  </a:tcPr>
                </a:tc>
                <a:tc>
                  <a:txBody>
                    <a:bodyPr/>
                    <a:lstStyle/>
                    <a:p>
                      <a:endParaRPr lang="en-GB" dirty="0"/>
                    </a:p>
                  </a:txBody>
                  <a:tcPr>
                    <a:solidFill>
                      <a:schemeClr val="accent2">
                        <a:lumMod val="50000"/>
                        <a:alpha val="30000"/>
                      </a:schemeClr>
                    </a:solidFill>
                  </a:tcPr>
                </a:tc>
                <a:extLst>
                  <a:ext uri="{0D108BD9-81ED-4DB2-BD59-A6C34878D82A}">
                    <a16:rowId xmlns:a16="http://schemas.microsoft.com/office/drawing/2014/main" val="407889501"/>
                  </a:ext>
                </a:extLst>
              </a:tr>
              <a:tr h="1424909">
                <a:tc>
                  <a:txBody>
                    <a:bodyPr/>
                    <a:lstStyle/>
                    <a:p>
                      <a:endParaRPr lang="en-GB"/>
                    </a:p>
                  </a:txBody>
                  <a:tcPr>
                    <a:solidFill>
                      <a:schemeClr val="accent1">
                        <a:tint val="40000"/>
                        <a:alpha val="30000"/>
                      </a:schemeClr>
                    </a:solidFill>
                  </a:tcPr>
                </a:tc>
                <a:tc>
                  <a:txBody>
                    <a:bodyPr/>
                    <a:lstStyle/>
                    <a:p>
                      <a:endParaRPr lang="en-GB" dirty="0"/>
                    </a:p>
                  </a:txBody>
                  <a:tcPr>
                    <a:solidFill>
                      <a:schemeClr val="accent1">
                        <a:tint val="40000"/>
                        <a:alpha val="30000"/>
                      </a:schemeClr>
                    </a:solidFill>
                  </a:tcPr>
                </a:tc>
                <a:extLst>
                  <a:ext uri="{0D108BD9-81ED-4DB2-BD59-A6C34878D82A}">
                    <a16:rowId xmlns:a16="http://schemas.microsoft.com/office/drawing/2014/main" val="880430146"/>
                  </a:ext>
                </a:extLst>
              </a:tr>
            </a:tbl>
          </a:graphicData>
        </a:graphic>
      </p:graphicFrame>
      <p:graphicFrame>
        <p:nvGraphicFramePr>
          <p:cNvPr id="43" name="Chart 42">
            <a:extLst>
              <a:ext uri="{FF2B5EF4-FFF2-40B4-BE49-F238E27FC236}">
                <a16:creationId xmlns:a16="http://schemas.microsoft.com/office/drawing/2014/main" id="{69654FFD-D68B-422F-B2EE-09F070B6E722}"/>
              </a:ext>
            </a:extLst>
          </p:cNvPr>
          <p:cNvGraphicFramePr/>
          <p:nvPr/>
        </p:nvGraphicFramePr>
        <p:xfrm>
          <a:off x="5246403" y="2111636"/>
          <a:ext cx="4131307" cy="3334706"/>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a:extLst>
              <a:ext uri="{FF2B5EF4-FFF2-40B4-BE49-F238E27FC236}">
                <a16:creationId xmlns:a16="http://schemas.microsoft.com/office/drawing/2014/main" id="{0F0013F1-E8A3-4EB3-A123-76C92764BCA1}"/>
              </a:ext>
            </a:extLst>
          </p:cNvPr>
          <p:cNvSpPr txBox="1"/>
          <p:nvPr/>
        </p:nvSpPr>
        <p:spPr>
          <a:xfrm>
            <a:off x="5589961" y="5092648"/>
            <a:ext cx="3832971" cy="276999"/>
          </a:xfrm>
          <a:prstGeom prst="rect">
            <a:avLst/>
          </a:prstGeom>
          <a:noFill/>
        </p:spPr>
        <p:txBody>
          <a:bodyPr wrap="square" rtlCol="0">
            <a:spAutoFit/>
          </a:bodyPr>
          <a:lstStyle/>
          <a:p>
            <a:pPr algn="ctr"/>
            <a:r>
              <a:rPr lang="en-GB" sz="1200" b="1" i="1" dirty="0"/>
              <a:t>Provides a chance to connect to history or culture</a:t>
            </a:r>
          </a:p>
        </p:txBody>
      </p:sp>
      <p:sp>
        <p:nvSpPr>
          <p:cNvPr id="45" name="TextBox 44">
            <a:extLst>
              <a:ext uri="{FF2B5EF4-FFF2-40B4-BE49-F238E27FC236}">
                <a16:creationId xmlns:a16="http://schemas.microsoft.com/office/drawing/2014/main" id="{C693C573-7ADB-4C9A-8587-A8B4967019DE}"/>
              </a:ext>
            </a:extLst>
          </p:cNvPr>
          <p:cNvSpPr txBox="1"/>
          <p:nvPr/>
        </p:nvSpPr>
        <p:spPr>
          <a:xfrm rot="16200000">
            <a:off x="4141465" y="3351889"/>
            <a:ext cx="2581098" cy="461665"/>
          </a:xfrm>
          <a:prstGeom prst="rect">
            <a:avLst/>
          </a:prstGeom>
          <a:noFill/>
        </p:spPr>
        <p:txBody>
          <a:bodyPr wrap="square" rtlCol="0">
            <a:spAutoFit/>
          </a:bodyPr>
          <a:lstStyle/>
          <a:p>
            <a:pPr algn="ctr"/>
            <a:r>
              <a:rPr lang="en-GB" sz="1200" b="1" i="1" dirty="0"/>
              <a:t>Create memories – something to remember the holiday by</a:t>
            </a:r>
          </a:p>
        </p:txBody>
      </p:sp>
      <p:sp>
        <p:nvSpPr>
          <p:cNvPr id="46" name="TextBox 45">
            <a:extLst>
              <a:ext uri="{FF2B5EF4-FFF2-40B4-BE49-F238E27FC236}">
                <a16:creationId xmlns:a16="http://schemas.microsoft.com/office/drawing/2014/main" id="{7DAA7DBB-8D2A-4241-9090-B195C76032E4}"/>
              </a:ext>
            </a:extLst>
          </p:cNvPr>
          <p:cNvSpPr txBox="1"/>
          <p:nvPr/>
        </p:nvSpPr>
        <p:spPr>
          <a:xfrm>
            <a:off x="5391292" y="1472964"/>
            <a:ext cx="4227581" cy="646331"/>
          </a:xfrm>
          <a:prstGeom prst="rect">
            <a:avLst/>
          </a:prstGeom>
          <a:noFill/>
        </p:spPr>
        <p:txBody>
          <a:bodyPr wrap="square" rtlCol="0">
            <a:spAutoFit/>
          </a:bodyPr>
          <a:lstStyle/>
          <a:p>
            <a:r>
              <a:rPr lang="en-GB" sz="1200" b="1" dirty="0"/>
              <a:t>CULTURE / HISTORY: </a:t>
            </a:r>
            <a:r>
              <a:rPr lang="en-GB" sz="1200" dirty="0"/>
              <a:t>There is no strong pull / connection to learning about the culture / history (i.e. doing them at a famous landmark) or as a vehicle to create memories of their holiday</a:t>
            </a:r>
          </a:p>
        </p:txBody>
      </p:sp>
      <p:sp>
        <p:nvSpPr>
          <p:cNvPr id="48" name="TextBox 47">
            <a:extLst>
              <a:ext uri="{FF2B5EF4-FFF2-40B4-BE49-F238E27FC236}">
                <a16:creationId xmlns:a16="http://schemas.microsoft.com/office/drawing/2014/main" id="{A01DEAE0-8463-423A-A456-7EB604188CEB}"/>
              </a:ext>
            </a:extLst>
          </p:cNvPr>
          <p:cNvSpPr txBox="1"/>
          <p:nvPr/>
        </p:nvSpPr>
        <p:spPr>
          <a:xfrm>
            <a:off x="6650785" y="4252019"/>
            <a:ext cx="944474" cy="246221"/>
          </a:xfrm>
          <a:prstGeom prst="rect">
            <a:avLst/>
          </a:prstGeom>
          <a:noFill/>
        </p:spPr>
        <p:txBody>
          <a:bodyPr wrap="square" rtlCol="0">
            <a:spAutoFit/>
          </a:bodyPr>
          <a:lstStyle/>
          <a:p>
            <a:pPr algn="ctr"/>
            <a:r>
              <a:rPr lang="en-GB" sz="1000" dirty="0"/>
              <a:t>Homeopathy</a:t>
            </a:r>
          </a:p>
        </p:txBody>
      </p:sp>
      <p:sp>
        <p:nvSpPr>
          <p:cNvPr id="59" name="TextBox 58">
            <a:extLst>
              <a:ext uri="{FF2B5EF4-FFF2-40B4-BE49-F238E27FC236}">
                <a16:creationId xmlns:a16="http://schemas.microsoft.com/office/drawing/2014/main" id="{AD94C175-7F3A-4C2A-BD30-891215EE8E0C}"/>
              </a:ext>
            </a:extLst>
          </p:cNvPr>
          <p:cNvSpPr txBox="1"/>
          <p:nvPr/>
        </p:nvSpPr>
        <p:spPr>
          <a:xfrm>
            <a:off x="6783354" y="4490364"/>
            <a:ext cx="736923" cy="246221"/>
          </a:xfrm>
          <a:prstGeom prst="rect">
            <a:avLst/>
          </a:prstGeom>
          <a:noFill/>
        </p:spPr>
        <p:txBody>
          <a:bodyPr wrap="square" rtlCol="0">
            <a:spAutoFit/>
          </a:bodyPr>
          <a:lstStyle/>
          <a:p>
            <a:pPr algn="ctr"/>
            <a:r>
              <a:rPr lang="en-GB" sz="1000" dirty="0"/>
              <a:t>Tai Chi</a:t>
            </a:r>
          </a:p>
        </p:txBody>
      </p:sp>
      <p:sp>
        <p:nvSpPr>
          <p:cNvPr id="62" name="TextBox 61">
            <a:extLst>
              <a:ext uri="{FF2B5EF4-FFF2-40B4-BE49-F238E27FC236}">
                <a16:creationId xmlns:a16="http://schemas.microsoft.com/office/drawing/2014/main" id="{64597F78-A8F7-4957-9A89-9FF357BE0A87}"/>
              </a:ext>
            </a:extLst>
          </p:cNvPr>
          <p:cNvSpPr txBox="1"/>
          <p:nvPr/>
        </p:nvSpPr>
        <p:spPr>
          <a:xfrm>
            <a:off x="6326519" y="4684970"/>
            <a:ext cx="945806" cy="246221"/>
          </a:xfrm>
          <a:prstGeom prst="rect">
            <a:avLst/>
          </a:prstGeom>
          <a:noFill/>
        </p:spPr>
        <p:txBody>
          <a:bodyPr wrap="square" rtlCol="0">
            <a:spAutoFit/>
          </a:bodyPr>
          <a:lstStyle/>
          <a:p>
            <a:pPr algn="ctr"/>
            <a:r>
              <a:rPr lang="en-GB" sz="1000" dirty="0"/>
              <a:t>Pilates</a:t>
            </a:r>
          </a:p>
        </p:txBody>
      </p:sp>
      <p:sp>
        <p:nvSpPr>
          <p:cNvPr id="66" name="TextBox 65">
            <a:extLst>
              <a:ext uri="{FF2B5EF4-FFF2-40B4-BE49-F238E27FC236}">
                <a16:creationId xmlns:a16="http://schemas.microsoft.com/office/drawing/2014/main" id="{999627D6-CD30-4106-9871-5CBB5CA0CFBB}"/>
              </a:ext>
            </a:extLst>
          </p:cNvPr>
          <p:cNvSpPr txBox="1"/>
          <p:nvPr/>
        </p:nvSpPr>
        <p:spPr>
          <a:xfrm>
            <a:off x="6085243" y="4438749"/>
            <a:ext cx="437330" cy="246221"/>
          </a:xfrm>
          <a:prstGeom prst="rect">
            <a:avLst/>
          </a:prstGeom>
          <a:noFill/>
        </p:spPr>
        <p:txBody>
          <a:bodyPr wrap="square" rtlCol="0">
            <a:spAutoFit/>
          </a:bodyPr>
          <a:lstStyle/>
          <a:p>
            <a:pPr algn="ctr"/>
            <a:r>
              <a:rPr lang="en-GB" sz="1000" dirty="0"/>
              <a:t>Yoga</a:t>
            </a:r>
          </a:p>
        </p:txBody>
      </p:sp>
      <p:sp>
        <p:nvSpPr>
          <p:cNvPr id="67" name="TextBox 66">
            <a:extLst>
              <a:ext uri="{FF2B5EF4-FFF2-40B4-BE49-F238E27FC236}">
                <a16:creationId xmlns:a16="http://schemas.microsoft.com/office/drawing/2014/main" id="{918E2508-EAB3-4E03-90D9-56CA1883E8BD}"/>
              </a:ext>
            </a:extLst>
          </p:cNvPr>
          <p:cNvSpPr txBox="1"/>
          <p:nvPr/>
        </p:nvSpPr>
        <p:spPr>
          <a:xfrm>
            <a:off x="6490817" y="3932727"/>
            <a:ext cx="839276" cy="400110"/>
          </a:xfrm>
          <a:prstGeom prst="rect">
            <a:avLst/>
          </a:prstGeom>
          <a:noFill/>
        </p:spPr>
        <p:txBody>
          <a:bodyPr wrap="square" rtlCol="0">
            <a:spAutoFit/>
          </a:bodyPr>
          <a:lstStyle/>
          <a:p>
            <a:pPr algn="ctr"/>
            <a:r>
              <a:rPr lang="en-GB" sz="1000" dirty="0"/>
              <a:t>Mindfulness / Meditation</a:t>
            </a:r>
          </a:p>
        </p:txBody>
      </p:sp>
      <p:sp>
        <p:nvSpPr>
          <p:cNvPr id="68" name="TextBox 67">
            <a:extLst>
              <a:ext uri="{FF2B5EF4-FFF2-40B4-BE49-F238E27FC236}">
                <a16:creationId xmlns:a16="http://schemas.microsoft.com/office/drawing/2014/main" id="{C688AF93-6B32-4A72-B45F-E791B92D7A60}"/>
              </a:ext>
            </a:extLst>
          </p:cNvPr>
          <p:cNvSpPr txBox="1"/>
          <p:nvPr/>
        </p:nvSpPr>
        <p:spPr>
          <a:xfrm>
            <a:off x="723665" y="1502979"/>
            <a:ext cx="3791044" cy="646331"/>
          </a:xfrm>
          <a:prstGeom prst="rect">
            <a:avLst/>
          </a:prstGeom>
          <a:noFill/>
        </p:spPr>
        <p:txBody>
          <a:bodyPr wrap="square" rtlCol="0">
            <a:spAutoFit/>
          </a:bodyPr>
          <a:lstStyle/>
          <a:p>
            <a:r>
              <a:rPr lang="en-GB" sz="1200" b="1" dirty="0"/>
              <a:t>AUTHENTIC / UNIQUE: </a:t>
            </a:r>
            <a:r>
              <a:rPr lang="en-GB" sz="1200" dirty="0"/>
              <a:t>These experiences are </a:t>
            </a:r>
            <a:r>
              <a:rPr lang="en-GB" sz="1200" u="sng" dirty="0"/>
              <a:t>not</a:t>
            </a:r>
            <a:r>
              <a:rPr lang="en-GB" sz="1200" dirty="0"/>
              <a:t> seen as ‘must do’ experiences which are authentic / unique to England</a:t>
            </a:r>
          </a:p>
        </p:txBody>
      </p:sp>
      <p:sp>
        <p:nvSpPr>
          <p:cNvPr id="33" name="TextBox 32">
            <a:extLst>
              <a:ext uri="{FF2B5EF4-FFF2-40B4-BE49-F238E27FC236}">
                <a16:creationId xmlns:a16="http://schemas.microsoft.com/office/drawing/2014/main" id="{E478C328-B4DD-4BA9-B7A0-DE9669B3CD57}"/>
              </a:ext>
            </a:extLst>
          </p:cNvPr>
          <p:cNvSpPr txBox="1"/>
          <p:nvPr/>
        </p:nvSpPr>
        <p:spPr>
          <a:xfrm>
            <a:off x="1337296" y="3292948"/>
            <a:ext cx="944474" cy="246221"/>
          </a:xfrm>
          <a:prstGeom prst="rect">
            <a:avLst/>
          </a:prstGeom>
          <a:noFill/>
        </p:spPr>
        <p:txBody>
          <a:bodyPr wrap="square" rtlCol="0">
            <a:spAutoFit/>
          </a:bodyPr>
          <a:lstStyle/>
          <a:p>
            <a:pPr algn="ctr"/>
            <a:r>
              <a:rPr lang="en-GB" sz="1000" dirty="0"/>
              <a:t>Homeopathy</a:t>
            </a:r>
          </a:p>
        </p:txBody>
      </p:sp>
      <p:sp>
        <p:nvSpPr>
          <p:cNvPr id="34" name="TextBox 33">
            <a:extLst>
              <a:ext uri="{FF2B5EF4-FFF2-40B4-BE49-F238E27FC236}">
                <a16:creationId xmlns:a16="http://schemas.microsoft.com/office/drawing/2014/main" id="{99CFCA6B-C196-4BCD-A7CE-3F25BDD41AC9}"/>
              </a:ext>
            </a:extLst>
          </p:cNvPr>
          <p:cNvSpPr txBox="1"/>
          <p:nvPr/>
        </p:nvSpPr>
        <p:spPr>
          <a:xfrm>
            <a:off x="1601859" y="3523173"/>
            <a:ext cx="736923" cy="246221"/>
          </a:xfrm>
          <a:prstGeom prst="rect">
            <a:avLst/>
          </a:prstGeom>
          <a:noFill/>
        </p:spPr>
        <p:txBody>
          <a:bodyPr wrap="square" rtlCol="0">
            <a:spAutoFit/>
          </a:bodyPr>
          <a:lstStyle/>
          <a:p>
            <a:pPr algn="ctr"/>
            <a:r>
              <a:rPr lang="en-GB" sz="1000" dirty="0"/>
              <a:t>Tai Chi</a:t>
            </a:r>
          </a:p>
        </p:txBody>
      </p:sp>
      <p:sp>
        <p:nvSpPr>
          <p:cNvPr id="35" name="TextBox 34">
            <a:extLst>
              <a:ext uri="{FF2B5EF4-FFF2-40B4-BE49-F238E27FC236}">
                <a16:creationId xmlns:a16="http://schemas.microsoft.com/office/drawing/2014/main" id="{9D6F2EEC-AC6E-43DB-9787-1553210DB170}"/>
              </a:ext>
            </a:extLst>
          </p:cNvPr>
          <p:cNvSpPr txBox="1"/>
          <p:nvPr/>
        </p:nvSpPr>
        <p:spPr>
          <a:xfrm>
            <a:off x="2281770" y="3599123"/>
            <a:ext cx="945806" cy="246221"/>
          </a:xfrm>
          <a:prstGeom prst="rect">
            <a:avLst/>
          </a:prstGeom>
          <a:noFill/>
        </p:spPr>
        <p:txBody>
          <a:bodyPr wrap="square" rtlCol="0">
            <a:spAutoFit/>
          </a:bodyPr>
          <a:lstStyle/>
          <a:p>
            <a:pPr algn="ctr"/>
            <a:r>
              <a:rPr lang="en-GB" sz="1000" dirty="0"/>
              <a:t>Pilates</a:t>
            </a:r>
          </a:p>
        </p:txBody>
      </p:sp>
      <p:sp>
        <p:nvSpPr>
          <p:cNvPr id="36" name="TextBox 35">
            <a:extLst>
              <a:ext uri="{FF2B5EF4-FFF2-40B4-BE49-F238E27FC236}">
                <a16:creationId xmlns:a16="http://schemas.microsoft.com/office/drawing/2014/main" id="{F462F26B-D413-4E1E-BFD9-E137F45A6C71}"/>
              </a:ext>
            </a:extLst>
          </p:cNvPr>
          <p:cNvSpPr txBox="1"/>
          <p:nvPr/>
        </p:nvSpPr>
        <p:spPr>
          <a:xfrm>
            <a:off x="2188996" y="4126073"/>
            <a:ext cx="437330" cy="246221"/>
          </a:xfrm>
          <a:prstGeom prst="rect">
            <a:avLst/>
          </a:prstGeom>
          <a:noFill/>
        </p:spPr>
        <p:txBody>
          <a:bodyPr wrap="square" rtlCol="0">
            <a:spAutoFit/>
          </a:bodyPr>
          <a:lstStyle/>
          <a:p>
            <a:pPr algn="ctr"/>
            <a:r>
              <a:rPr lang="en-GB" sz="1000" dirty="0"/>
              <a:t>Yoga</a:t>
            </a:r>
          </a:p>
        </p:txBody>
      </p:sp>
      <p:sp>
        <p:nvSpPr>
          <p:cNvPr id="37" name="TextBox 36">
            <a:extLst>
              <a:ext uri="{FF2B5EF4-FFF2-40B4-BE49-F238E27FC236}">
                <a16:creationId xmlns:a16="http://schemas.microsoft.com/office/drawing/2014/main" id="{733D26C2-7C3C-4153-925E-A3571FF27BB4}"/>
              </a:ext>
            </a:extLst>
          </p:cNvPr>
          <p:cNvSpPr txBox="1"/>
          <p:nvPr/>
        </p:nvSpPr>
        <p:spPr>
          <a:xfrm>
            <a:off x="1117684" y="3671026"/>
            <a:ext cx="839276" cy="400110"/>
          </a:xfrm>
          <a:prstGeom prst="rect">
            <a:avLst/>
          </a:prstGeom>
          <a:noFill/>
        </p:spPr>
        <p:txBody>
          <a:bodyPr wrap="square" rtlCol="0">
            <a:spAutoFit/>
          </a:bodyPr>
          <a:lstStyle/>
          <a:p>
            <a:pPr algn="ctr"/>
            <a:r>
              <a:rPr lang="en-GB" sz="1000" dirty="0"/>
              <a:t>Mindfulness / Meditation</a:t>
            </a:r>
          </a:p>
        </p:txBody>
      </p:sp>
      <p:sp>
        <p:nvSpPr>
          <p:cNvPr id="38" name="Title 1">
            <a:extLst>
              <a:ext uri="{FF2B5EF4-FFF2-40B4-BE49-F238E27FC236}">
                <a16:creationId xmlns:a16="http://schemas.microsoft.com/office/drawing/2014/main" id="{DFDB5A46-3111-4DF2-AD2B-6100C6B9A099}"/>
              </a:ext>
            </a:extLst>
          </p:cNvPr>
          <p:cNvSpPr txBox="1">
            <a:spLocks/>
          </p:cNvSpPr>
          <p:nvPr/>
        </p:nvSpPr>
        <p:spPr>
          <a:xfrm>
            <a:off x="134787" y="-94584"/>
            <a:ext cx="9552810" cy="904000"/>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r>
              <a:rPr lang="en-GB" dirty="0"/>
              <a:t>Niche Wellness Experiences: believability in core experiential components </a:t>
            </a:r>
          </a:p>
        </p:txBody>
      </p:sp>
      <p:sp>
        <p:nvSpPr>
          <p:cNvPr id="39" name="Oval 38">
            <a:extLst>
              <a:ext uri="{FF2B5EF4-FFF2-40B4-BE49-F238E27FC236}">
                <a16:creationId xmlns:a16="http://schemas.microsoft.com/office/drawing/2014/main" id="{1D57E18D-DE14-4E08-A727-246B9FC02D88}"/>
              </a:ext>
            </a:extLst>
          </p:cNvPr>
          <p:cNvSpPr/>
          <p:nvPr/>
        </p:nvSpPr>
        <p:spPr>
          <a:xfrm>
            <a:off x="5184491" y="1524865"/>
            <a:ext cx="206801" cy="21702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5</a:t>
            </a:r>
          </a:p>
        </p:txBody>
      </p:sp>
      <p:sp>
        <p:nvSpPr>
          <p:cNvPr id="40" name="Rectangle 39">
            <a:extLst>
              <a:ext uri="{FF2B5EF4-FFF2-40B4-BE49-F238E27FC236}">
                <a16:creationId xmlns:a16="http://schemas.microsoft.com/office/drawing/2014/main" id="{79637D4B-4C8F-44F9-AB84-FB378E3AE8ED}"/>
              </a:ext>
            </a:extLst>
          </p:cNvPr>
          <p:cNvSpPr/>
          <p:nvPr/>
        </p:nvSpPr>
        <p:spPr>
          <a:xfrm>
            <a:off x="148653" y="657145"/>
            <a:ext cx="9432280" cy="523220"/>
          </a:xfrm>
          <a:prstGeom prst="rect">
            <a:avLst/>
          </a:prstGeom>
        </p:spPr>
        <p:txBody>
          <a:bodyPr wrap="square">
            <a:spAutoFit/>
          </a:bodyPr>
          <a:lstStyle/>
          <a:p>
            <a:r>
              <a:rPr lang="en-GB" sz="1400" b="1" dirty="0">
                <a:solidFill>
                  <a:schemeClr val="accent5"/>
                </a:solidFill>
              </a:rPr>
              <a:t>Not seen as authentic / unique to England.  Unlike other experiences, there is no current connection to culture / history (i.e. doing them at famous landmarks) or to create memories     </a:t>
            </a:r>
          </a:p>
        </p:txBody>
      </p:sp>
      <p:sp>
        <p:nvSpPr>
          <p:cNvPr id="41" name="Rectangle 40">
            <a:extLst>
              <a:ext uri="{FF2B5EF4-FFF2-40B4-BE49-F238E27FC236}">
                <a16:creationId xmlns:a16="http://schemas.microsoft.com/office/drawing/2014/main" id="{742BEC7C-5F66-45BC-8475-8986C4350F59}"/>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1892913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41">
            <a:extLst>
              <a:ext uri="{FF2B5EF4-FFF2-40B4-BE49-F238E27FC236}">
                <a16:creationId xmlns:a16="http://schemas.microsoft.com/office/drawing/2014/main" id="{3D266B46-0085-4025-9322-C192D22F5BD7}"/>
              </a:ext>
            </a:extLst>
          </p:cNvPr>
          <p:cNvGraphicFramePr>
            <a:graphicFrameLocks noGrp="1"/>
          </p:cNvGraphicFramePr>
          <p:nvPr/>
        </p:nvGraphicFramePr>
        <p:xfrm>
          <a:off x="392134" y="1444868"/>
          <a:ext cx="9258013" cy="4760339"/>
        </p:xfrm>
        <a:graphic>
          <a:graphicData uri="http://schemas.openxmlformats.org/drawingml/2006/table">
            <a:tbl>
              <a:tblPr firstRow="1" bandRow="1">
                <a:tableStyleId>{5C22544A-7EE6-4342-B048-85BDC9FD1C3A}</a:tableStyleId>
              </a:tblPr>
              <a:tblGrid>
                <a:gridCol w="9258013">
                  <a:extLst>
                    <a:ext uri="{9D8B030D-6E8A-4147-A177-3AD203B41FA5}">
                      <a16:colId xmlns:a16="http://schemas.microsoft.com/office/drawing/2014/main" val="219639565"/>
                    </a:ext>
                  </a:extLst>
                </a:gridCol>
              </a:tblGrid>
              <a:tr h="2305700">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r h="2454639">
                <a:tc>
                  <a:txBody>
                    <a:bodyPr/>
                    <a:lstStyle/>
                    <a:p>
                      <a:endParaRPr lang="en-GB" dirty="0"/>
                    </a:p>
                  </a:txBody>
                  <a:tcPr>
                    <a:solidFill>
                      <a:schemeClr val="bg1">
                        <a:lumMod val="95000"/>
                      </a:schemeClr>
                    </a:solidFill>
                  </a:tcPr>
                </a:tc>
                <a:extLst>
                  <a:ext uri="{0D108BD9-81ED-4DB2-BD59-A6C34878D82A}">
                    <a16:rowId xmlns:a16="http://schemas.microsoft.com/office/drawing/2014/main" val="1589057521"/>
                  </a:ext>
                </a:extLst>
              </a:tr>
            </a:tbl>
          </a:graphicData>
        </a:graphic>
      </p:graphicFrame>
      <p:sp>
        <p:nvSpPr>
          <p:cNvPr id="3" name="Slide Number Placeholder 2">
            <a:extLst>
              <a:ext uri="{FF2B5EF4-FFF2-40B4-BE49-F238E27FC236}">
                <a16:creationId xmlns:a16="http://schemas.microsoft.com/office/drawing/2014/main" id="{32DB5B65-4C96-4D81-A70E-C4C1E3F06138}"/>
              </a:ext>
            </a:extLst>
          </p:cNvPr>
          <p:cNvSpPr>
            <a:spLocks noGrp="1"/>
          </p:cNvSpPr>
          <p:nvPr>
            <p:ph type="sldNum" sz="quarter" idx="12"/>
          </p:nvPr>
        </p:nvSpPr>
        <p:spPr/>
        <p:txBody>
          <a:bodyPr/>
          <a:lstStyle/>
          <a:p>
            <a:fld id="{65C4E51C-5B21-47ED-87F9-7CEAAA8B3069}" type="slidenum">
              <a:rPr lang="en-GB" smtClean="0"/>
              <a:pPr/>
              <a:t>54</a:t>
            </a:fld>
            <a:endParaRPr lang="en-GB"/>
          </a:p>
        </p:txBody>
      </p:sp>
      <p:sp>
        <p:nvSpPr>
          <p:cNvPr id="54" name="Rectangle 53">
            <a:extLst>
              <a:ext uri="{FF2B5EF4-FFF2-40B4-BE49-F238E27FC236}">
                <a16:creationId xmlns:a16="http://schemas.microsoft.com/office/drawing/2014/main" id="{F0016E70-58E1-4DB8-9486-5AEAA115FE7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634EAE31-967C-4484-9740-7F3CC171275C}"/>
              </a:ext>
            </a:extLst>
          </p:cNvPr>
          <p:cNvSpPr/>
          <p:nvPr/>
        </p:nvSpPr>
        <p:spPr>
          <a:xfrm>
            <a:off x="148653" y="652792"/>
            <a:ext cx="9432280" cy="523220"/>
          </a:xfrm>
          <a:prstGeom prst="rect">
            <a:avLst/>
          </a:prstGeom>
        </p:spPr>
        <p:txBody>
          <a:bodyPr wrap="square">
            <a:spAutoFit/>
          </a:bodyPr>
          <a:lstStyle/>
          <a:p>
            <a:r>
              <a:rPr lang="en-GB" sz="1400" b="1" dirty="0">
                <a:solidFill>
                  <a:schemeClr val="accent5"/>
                </a:solidFill>
              </a:rPr>
              <a:t>Coastal preferences further amplify expectations that these experiences will be done in warmer climates and / or picturesque locations.   Providing duration and indoor options would maximise the potential opportunity</a:t>
            </a:r>
          </a:p>
        </p:txBody>
      </p:sp>
      <p:sp>
        <p:nvSpPr>
          <p:cNvPr id="35" name="Slide Number Placeholder 5">
            <a:extLst>
              <a:ext uri="{FF2B5EF4-FFF2-40B4-BE49-F238E27FC236}">
                <a16:creationId xmlns:a16="http://schemas.microsoft.com/office/drawing/2014/main" id="{44DB6EEC-D31D-4227-9F91-EBCE199F73B9}"/>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2599AD45-9455-409C-ADD6-87164107B691}"/>
              </a:ext>
            </a:extLst>
          </p:cNvPr>
          <p:cNvSpPr txBox="1"/>
          <p:nvPr/>
        </p:nvSpPr>
        <p:spPr>
          <a:xfrm>
            <a:off x="478784" y="1457446"/>
            <a:ext cx="8772017" cy="461665"/>
          </a:xfrm>
          <a:prstGeom prst="rect">
            <a:avLst/>
          </a:prstGeom>
          <a:noFill/>
        </p:spPr>
        <p:txBody>
          <a:bodyPr wrap="square" rtlCol="0">
            <a:spAutoFit/>
          </a:bodyPr>
          <a:lstStyle/>
          <a:p>
            <a:r>
              <a:rPr lang="en-GB" sz="1200" b="1" dirty="0"/>
              <a:t>PREFERRED LOCATION FOR DOING EXPERIENCE: </a:t>
            </a:r>
            <a:r>
              <a:rPr lang="en-GB" sz="1200" dirty="0"/>
              <a:t>The Coast is a popular location for Mindfulness / Meditation and Yoga experiences</a:t>
            </a:r>
          </a:p>
          <a:p>
            <a:endParaRPr lang="en-GB" sz="1200" b="1" dirty="0"/>
          </a:p>
        </p:txBody>
      </p:sp>
      <p:graphicFrame>
        <p:nvGraphicFramePr>
          <p:cNvPr id="38" name="Chart 37">
            <a:extLst>
              <a:ext uri="{FF2B5EF4-FFF2-40B4-BE49-F238E27FC236}">
                <a16:creationId xmlns:a16="http://schemas.microsoft.com/office/drawing/2014/main" id="{39258547-67D6-46B9-AF79-AC01CB07CA8F}"/>
              </a:ext>
            </a:extLst>
          </p:cNvPr>
          <p:cNvGraphicFramePr/>
          <p:nvPr>
            <p:extLst>
              <p:ext uri="{D42A27DB-BD31-4B8C-83A1-F6EECF244321}">
                <p14:modId xmlns:p14="http://schemas.microsoft.com/office/powerpoint/2010/main" val="2334704097"/>
              </p:ext>
            </p:extLst>
          </p:nvPr>
        </p:nvGraphicFramePr>
        <p:xfrm>
          <a:off x="741849" y="1961813"/>
          <a:ext cx="8772017" cy="1720719"/>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42">
            <a:extLst>
              <a:ext uri="{FF2B5EF4-FFF2-40B4-BE49-F238E27FC236}">
                <a16:creationId xmlns:a16="http://schemas.microsoft.com/office/drawing/2014/main" id="{5C7181C2-E683-4478-B1F0-F518D8871460}"/>
              </a:ext>
            </a:extLst>
          </p:cNvPr>
          <p:cNvSpPr txBox="1"/>
          <p:nvPr/>
        </p:nvSpPr>
        <p:spPr>
          <a:xfrm>
            <a:off x="1006914" y="3241290"/>
            <a:ext cx="1154085" cy="430887"/>
          </a:xfrm>
          <a:prstGeom prst="rect">
            <a:avLst/>
          </a:prstGeom>
          <a:noFill/>
        </p:spPr>
        <p:txBody>
          <a:bodyPr wrap="square" rtlCol="0">
            <a:spAutoFit/>
          </a:bodyPr>
          <a:lstStyle/>
          <a:p>
            <a:pPr algn="ctr"/>
            <a:r>
              <a:rPr lang="en-GB" sz="1100" dirty="0"/>
              <a:t>Mindfulness / Meditation</a:t>
            </a:r>
          </a:p>
        </p:txBody>
      </p:sp>
      <p:sp>
        <p:nvSpPr>
          <p:cNvPr id="44" name="TextBox 43">
            <a:extLst>
              <a:ext uri="{FF2B5EF4-FFF2-40B4-BE49-F238E27FC236}">
                <a16:creationId xmlns:a16="http://schemas.microsoft.com/office/drawing/2014/main" id="{A321EBAE-2DF0-4073-95D1-140529210FA4}"/>
              </a:ext>
            </a:extLst>
          </p:cNvPr>
          <p:cNvSpPr txBox="1"/>
          <p:nvPr/>
        </p:nvSpPr>
        <p:spPr>
          <a:xfrm>
            <a:off x="2392748" y="3241290"/>
            <a:ext cx="1096909" cy="430887"/>
          </a:xfrm>
          <a:prstGeom prst="rect">
            <a:avLst/>
          </a:prstGeom>
          <a:noFill/>
        </p:spPr>
        <p:txBody>
          <a:bodyPr wrap="square" rtlCol="0">
            <a:spAutoFit/>
          </a:bodyPr>
          <a:lstStyle/>
          <a:p>
            <a:pPr algn="ctr"/>
            <a:r>
              <a:rPr lang="en-GB" sz="1100" dirty="0"/>
              <a:t>Homeopathy Experience</a:t>
            </a:r>
          </a:p>
        </p:txBody>
      </p:sp>
      <p:sp>
        <p:nvSpPr>
          <p:cNvPr id="45" name="TextBox 44">
            <a:extLst>
              <a:ext uri="{FF2B5EF4-FFF2-40B4-BE49-F238E27FC236}">
                <a16:creationId xmlns:a16="http://schemas.microsoft.com/office/drawing/2014/main" id="{00E355FF-10F0-4225-BFA0-AAEDEC6D8AE0}"/>
              </a:ext>
            </a:extLst>
          </p:cNvPr>
          <p:cNvSpPr txBox="1"/>
          <p:nvPr/>
        </p:nvSpPr>
        <p:spPr>
          <a:xfrm>
            <a:off x="3511154" y="3241290"/>
            <a:ext cx="1300574" cy="261610"/>
          </a:xfrm>
          <a:prstGeom prst="rect">
            <a:avLst/>
          </a:prstGeom>
          <a:noFill/>
        </p:spPr>
        <p:txBody>
          <a:bodyPr wrap="square" rtlCol="0">
            <a:spAutoFit/>
          </a:bodyPr>
          <a:lstStyle/>
          <a:p>
            <a:pPr algn="ctr"/>
            <a:r>
              <a:rPr lang="en-GB" sz="1100" dirty="0"/>
              <a:t>Yoga Experience</a:t>
            </a:r>
          </a:p>
        </p:txBody>
      </p:sp>
      <p:sp>
        <p:nvSpPr>
          <p:cNvPr id="46" name="TextBox 45">
            <a:extLst>
              <a:ext uri="{FF2B5EF4-FFF2-40B4-BE49-F238E27FC236}">
                <a16:creationId xmlns:a16="http://schemas.microsoft.com/office/drawing/2014/main" id="{41A3A247-BD7E-4B9E-9689-F2D17466C289}"/>
              </a:ext>
            </a:extLst>
          </p:cNvPr>
          <p:cNvSpPr txBox="1"/>
          <p:nvPr/>
        </p:nvSpPr>
        <p:spPr>
          <a:xfrm>
            <a:off x="4969753" y="3241290"/>
            <a:ext cx="1154085" cy="430887"/>
          </a:xfrm>
          <a:prstGeom prst="rect">
            <a:avLst/>
          </a:prstGeom>
          <a:noFill/>
        </p:spPr>
        <p:txBody>
          <a:bodyPr wrap="square" rtlCol="0">
            <a:spAutoFit/>
          </a:bodyPr>
          <a:lstStyle/>
          <a:p>
            <a:pPr algn="ctr"/>
            <a:r>
              <a:rPr lang="en-GB" sz="1100" dirty="0"/>
              <a:t>Pilates Experience</a:t>
            </a:r>
          </a:p>
        </p:txBody>
      </p:sp>
      <p:graphicFrame>
        <p:nvGraphicFramePr>
          <p:cNvPr id="50" name="Chart 49">
            <a:extLst>
              <a:ext uri="{FF2B5EF4-FFF2-40B4-BE49-F238E27FC236}">
                <a16:creationId xmlns:a16="http://schemas.microsoft.com/office/drawing/2014/main" id="{CFF4F6D4-F11E-436F-8566-7BCC6F7C5DEC}"/>
              </a:ext>
            </a:extLst>
          </p:cNvPr>
          <p:cNvGraphicFramePr/>
          <p:nvPr>
            <p:extLst>
              <p:ext uri="{D42A27DB-BD31-4B8C-83A1-F6EECF244321}">
                <p14:modId xmlns:p14="http://schemas.microsoft.com/office/powerpoint/2010/main" val="1689413655"/>
              </p:ext>
            </p:extLst>
          </p:nvPr>
        </p:nvGraphicFramePr>
        <p:xfrm>
          <a:off x="6059165" y="4168226"/>
          <a:ext cx="2466526" cy="2393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0">
            <a:extLst>
              <a:ext uri="{FF2B5EF4-FFF2-40B4-BE49-F238E27FC236}">
                <a16:creationId xmlns:a16="http://schemas.microsoft.com/office/drawing/2014/main" id="{34ADE325-A329-4DDA-B13D-EF855816DDE3}"/>
              </a:ext>
            </a:extLst>
          </p:cNvPr>
          <p:cNvGraphicFramePr/>
          <p:nvPr>
            <p:extLst>
              <p:ext uri="{D42A27DB-BD31-4B8C-83A1-F6EECF244321}">
                <p14:modId xmlns:p14="http://schemas.microsoft.com/office/powerpoint/2010/main" val="3749997404"/>
              </p:ext>
            </p:extLst>
          </p:nvPr>
        </p:nvGraphicFramePr>
        <p:xfrm>
          <a:off x="4696616" y="4168226"/>
          <a:ext cx="2466526" cy="2393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Chart 51">
            <a:extLst>
              <a:ext uri="{FF2B5EF4-FFF2-40B4-BE49-F238E27FC236}">
                <a16:creationId xmlns:a16="http://schemas.microsoft.com/office/drawing/2014/main" id="{F74EA12C-C8D7-49BB-B0A4-E96DD082733B}"/>
              </a:ext>
            </a:extLst>
          </p:cNvPr>
          <p:cNvGraphicFramePr/>
          <p:nvPr>
            <p:extLst>
              <p:ext uri="{D42A27DB-BD31-4B8C-83A1-F6EECF244321}">
                <p14:modId xmlns:p14="http://schemas.microsoft.com/office/powerpoint/2010/main" val="1128438242"/>
              </p:ext>
            </p:extLst>
          </p:nvPr>
        </p:nvGraphicFramePr>
        <p:xfrm>
          <a:off x="3349960" y="4168226"/>
          <a:ext cx="2466526" cy="2393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3" name="Chart 52">
            <a:extLst>
              <a:ext uri="{FF2B5EF4-FFF2-40B4-BE49-F238E27FC236}">
                <a16:creationId xmlns:a16="http://schemas.microsoft.com/office/drawing/2014/main" id="{97927795-1097-4A7C-9CC7-F95637CD83B1}"/>
              </a:ext>
            </a:extLst>
          </p:cNvPr>
          <p:cNvGraphicFramePr/>
          <p:nvPr>
            <p:extLst>
              <p:ext uri="{D42A27DB-BD31-4B8C-83A1-F6EECF244321}">
                <p14:modId xmlns:p14="http://schemas.microsoft.com/office/powerpoint/2010/main" val="861399759"/>
              </p:ext>
            </p:extLst>
          </p:nvPr>
        </p:nvGraphicFramePr>
        <p:xfrm>
          <a:off x="664914" y="4168226"/>
          <a:ext cx="2466526" cy="2393570"/>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a:extLst>
              <a:ext uri="{FF2B5EF4-FFF2-40B4-BE49-F238E27FC236}">
                <a16:creationId xmlns:a16="http://schemas.microsoft.com/office/drawing/2014/main" id="{06C676EB-DD83-4CED-AACB-31CAF3F9B26E}"/>
              </a:ext>
            </a:extLst>
          </p:cNvPr>
          <p:cNvSpPr txBox="1"/>
          <p:nvPr/>
        </p:nvSpPr>
        <p:spPr>
          <a:xfrm>
            <a:off x="516474" y="3805287"/>
            <a:ext cx="9055750" cy="461665"/>
          </a:xfrm>
          <a:prstGeom prst="rect">
            <a:avLst/>
          </a:prstGeom>
          <a:noFill/>
        </p:spPr>
        <p:txBody>
          <a:bodyPr wrap="square" rtlCol="0">
            <a:spAutoFit/>
          </a:bodyPr>
          <a:lstStyle/>
          <a:p>
            <a:r>
              <a:rPr lang="en-GB" sz="1200" b="1" dirty="0"/>
              <a:t>EXPECTED EXPERIENCE LENGTH: </a:t>
            </a:r>
            <a:r>
              <a:rPr lang="en-GB" sz="1200" dirty="0"/>
              <a:t>There is a considerable variation in the length of experience, providing potential for them to be a core holiday motivator or a short add-on</a:t>
            </a:r>
          </a:p>
        </p:txBody>
      </p:sp>
      <p:sp>
        <p:nvSpPr>
          <p:cNvPr id="61" name="Rectangle 60">
            <a:extLst>
              <a:ext uri="{FF2B5EF4-FFF2-40B4-BE49-F238E27FC236}">
                <a16:creationId xmlns:a16="http://schemas.microsoft.com/office/drawing/2014/main" id="{DF7873BD-A09E-4798-AAE0-53C0D429DCF7}"/>
              </a:ext>
            </a:extLst>
          </p:cNvPr>
          <p:cNvSpPr/>
          <p:nvPr/>
        </p:nvSpPr>
        <p:spPr>
          <a:xfrm>
            <a:off x="443691" y="5962751"/>
            <a:ext cx="1509292" cy="202556"/>
          </a:xfrm>
          <a:prstGeom prst="rect">
            <a:avLst/>
          </a:prstGeom>
        </p:spPr>
        <p:txBody>
          <a:bodyPr wrap="square">
            <a:spAutoFit/>
          </a:bodyPr>
          <a:lstStyle/>
          <a:p>
            <a:pPr>
              <a:lnSpc>
                <a:spcPct val="107000"/>
              </a:lnSpc>
              <a:spcAft>
                <a:spcPts val="800"/>
              </a:spcAft>
            </a:pPr>
            <a:r>
              <a:rPr lang="en-GB" sz="700" dirty="0">
                <a:solidFill>
                  <a:schemeClr val="tx2"/>
                </a:solidFill>
                <a:latin typeface="Calibri" panose="020F0502020204030204" pitchFamily="34" charset="0"/>
                <a:ea typeface="Calibri" panose="020F0502020204030204" pitchFamily="34" charset="0"/>
                <a:cs typeface="Times New Roman" panose="02020603050405020304" pitchFamily="18" charset="0"/>
              </a:rPr>
              <a:t>Don’t knows excluded</a:t>
            </a:r>
          </a:p>
        </p:txBody>
      </p:sp>
      <p:sp>
        <p:nvSpPr>
          <p:cNvPr id="31" name="TextBox 30">
            <a:extLst>
              <a:ext uri="{FF2B5EF4-FFF2-40B4-BE49-F238E27FC236}">
                <a16:creationId xmlns:a16="http://schemas.microsoft.com/office/drawing/2014/main" id="{EED6C3D6-9B38-4E46-B707-5E6472E012C7}"/>
              </a:ext>
            </a:extLst>
          </p:cNvPr>
          <p:cNvSpPr txBox="1"/>
          <p:nvPr/>
        </p:nvSpPr>
        <p:spPr>
          <a:xfrm>
            <a:off x="6310549" y="3241290"/>
            <a:ext cx="1154085" cy="430887"/>
          </a:xfrm>
          <a:prstGeom prst="rect">
            <a:avLst/>
          </a:prstGeom>
          <a:noFill/>
        </p:spPr>
        <p:txBody>
          <a:bodyPr wrap="square" rtlCol="0">
            <a:spAutoFit/>
          </a:bodyPr>
          <a:lstStyle/>
          <a:p>
            <a:pPr algn="ctr"/>
            <a:r>
              <a:rPr lang="en-GB" sz="1100" dirty="0"/>
              <a:t>Tai Chi Experience</a:t>
            </a:r>
          </a:p>
        </p:txBody>
      </p:sp>
      <p:sp>
        <p:nvSpPr>
          <p:cNvPr id="32" name="TextBox 31">
            <a:extLst>
              <a:ext uri="{FF2B5EF4-FFF2-40B4-BE49-F238E27FC236}">
                <a16:creationId xmlns:a16="http://schemas.microsoft.com/office/drawing/2014/main" id="{F33A6313-4B45-40ED-9CD1-C608EC6AC4E5}"/>
              </a:ext>
            </a:extLst>
          </p:cNvPr>
          <p:cNvSpPr txBox="1"/>
          <p:nvPr/>
        </p:nvSpPr>
        <p:spPr>
          <a:xfrm>
            <a:off x="990161" y="4314994"/>
            <a:ext cx="1154085" cy="430887"/>
          </a:xfrm>
          <a:prstGeom prst="rect">
            <a:avLst/>
          </a:prstGeom>
          <a:noFill/>
        </p:spPr>
        <p:txBody>
          <a:bodyPr wrap="square" rtlCol="0">
            <a:spAutoFit/>
          </a:bodyPr>
          <a:lstStyle/>
          <a:p>
            <a:pPr algn="ctr"/>
            <a:r>
              <a:rPr lang="en-GB" sz="1100" dirty="0"/>
              <a:t>Mindfulness / Meditation</a:t>
            </a:r>
          </a:p>
        </p:txBody>
      </p:sp>
      <p:sp>
        <p:nvSpPr>
          <p:cNvPr id="33" name="TextBox 32">
            <a:extLst>
              <a:ext uri="{FF2B5EF4-FFF2-40B4-BE49-F238E27FC236}">
                <a16:creationId xmlns:a16="http://schemas.microsoft.com/office/drawing/2014/main" id="{9EA7CC64-C9E2-44B3-863C-462EDC5A4D95}"/>
              </a:ext>
            </a:extLst>
          </p:cNvPr>
          <p:cNvSpPr txBox="1"/>
          <p:nvPr/>
        </p:nvSpPr>
        <p:spPr>
          <a:xfrm>
            <a:off x="2375995" y="4314994"/>
            <a:ext cx="1096909" cy="430887"/>
          </a:xfrm>
          <a:prstGeom prst="rect">
            <a:avLst/>
          </a:prstGeom>
          <a:noFill/>
        </p:spPr>
        <p:txBody>
          <a:bodyPr wrap="square" rtlCol="0">
            <a:spAutoFit/>
          </a:bodyPr>
          <a:lstStyle/>
          <a:p>
            <a:pPr algn="ctr"/>
            <a:r>
              <a:rPr lang="en-GB" sz="1100" dirty="0"/>
              <a:t>Homeopathy Experience</a:t>
            </a:r>
          </a:p>
        </p:txBody>
      </p:sp>
      <p:sp>
        <p:nvSpPr>
          <p:cNvPr id="36" name="TextBox 35">
            <a:extLst>
              <a:ext uri="{FF2B5EF4-FFF2-40B4-BE49-F238E27FC236}">
                <a16:creationId xmlns:a16="http://schemas.microsoft.com/office/drawing/2014/main" id="{EFA1608E-6EEC-4B59-874B-BA6AAF0B7B42}"/>
              </a:ext>
            </a:extLst>
          </p:cNvPr>
          <p:cNvSpPr txBox="1"/>
          <p:nvPr/>
        </p:nvSpPr>
        <p:spPr>
          <a:xfrm>
            <a:off x="3494401" y="4314994"/>
            <a:ext cx="1300574" cy="261610"/>
          </a:xfrm>
          <a:prstGeom prst="rect">
            <a:avLst/>
          </a:prstGeom>
          <a:noFill/>
        </p:spPr>
        <p:txBody>
          <a:bodyPr wrap="square" rtlCol="0">
            <a:spAutoFit/>
          </a:bodyPr>
          <a:lstStyle/>
          <a:p>
            <a:pPr algn="ctr"/>
            <a:r>
              <a:rPr lang="en-GB" sz="1100" dirty="0"/>
              <a:t>Yoga Experience</a:t>
            </a:r>
          </a:p>
        </p:txBody>
      </p:sp>
      <p:sp>
        <p:nvSpPr>
          <p:cNvPr id="37" name="TextBox 36">
            <a:extLst>
              <a:ext uri="{FF2B5EF4-FFF2-40B4-BE49-F238E27FC236}">
                <a16:creationId xmlns:a16="http://schemas.microsoft.com/office/drawing/2014/main" id="{BA17C9A8-823F-48B8-8BD1-EE3028BB69BA}"/>
              </a:ext>
            </a:extLst>
          </p:cNvPr>
          <p:cNvSpPr txBox="1"/>
          <p:nvPr/>
        </p:nvSpPr>
        <p:spPr>
          <a:xfrm>
            <a:off x="4953000" y="4314994"/>
            <a:ext cx="1154085" cy="430887"/>
          </a:xfrm>
          <a:prstGeom prst="rect">
            <a:avLst/>
          </a:prstGeom>
          <a:noFill/>
        </p:spPr>
        <p:txBody>
          <a:bodyPr wrap="square" rtlCol="0">
            <a:spAutoFit/>
          </a:bodyPr>
          <a:lstStyle/>
          <a:p>
            <a:pPr algn="ctr"/>
            <a:r>
              <a:rPr lang="en-GB" sz="1100" dirty="0"/>
              <a:t>Pilates Experience</a:t>
            </a:r>
          </a:p>
        </p:txBody>
      </p:sp>
      <p:sp>
        <p:nvSpPr>
          <p:cNvPr id="39" name="TextBox 38">
            <a:extLst>
              <a:ext uri="{FF2B5EF4-FFF2-40B4-BE49-F238E27FC236}">
                <a16:creationId xmlns:a16="http://schemas.microsoft.com/office/drawing/2014/main" id="{D9D8A225-D2D2-49E1-AC90-EA3CD9DC34D3}"/>
              </a:ext>
            </a:extLst>
          </p:cNvPr>
          <p:cNvSpPr txBox="1"/>
          <p:nvPr/>
        </p:nvSpPr>
        <p:spPr>
          <a:xfrm>
            <a:off x="6293796" y="4314994"/>
            <a:ext cx="1154085" cy="430887"/>
          </a:xfrm>
          <a:prstGeom prst="rect">
            <a:avLst/>
          </a:prstGeom>
          <a:noFill/>
        </p:spPr>
        <p:txBody>
          <a:bodyPr wrap="square" rtlCol="0">
            <a:spAutoFit/>
          </a:bodyPr>
          <a:lstStyle/>
          <a:p>
            <a:pPr algn="ctr"/>
            <a:r>
              <a:rPr lang="en-GB" sz="1100" dirty="0"/>
              <a:t>Tai Chi Experience</a:t>
            </a:r>
          </a:p>
        </p:txBody>
      </p:sp>
      <p:graphicFrame>
        <p:nvGraphicFramePr>
          <p:cNvPr id="40" name="Chart 39">
            <a:extLst>
              <a:ext uri="{FF2B5EF4-FFF2-40B4-BE49-F238E27FC236}">
                <a16:creationId xmlns:a16="http://schemas.microsoft.com/office/drawing/2014/main" id="{0AA68448-42F1-4327-9DCF-13B869CA1B5F}"/>
              </a:ext>
            </a:extLst>
          </p:cNvPr>
          <p:cNvGraphicFramePr/>
          <p:nvPr>
            <p:extLst>
              <p:ext uri="{D42A27DB-BD31-4B8C-83A1-F6EECF244321}">
                <p14:modId xmlns:p14="http://schemas.microsoft.com/office/powerpoint/2010/main" val="574461278"/>
              </p:ext>
            </p:extLst>
          </p:nvPr>
        </p:nvGraphicFramePr>
        <p:xfrm>
          <a:off x="2074427" y="4183073"/>
          <a:ext cx="2466526" cy="2393570"/>
        </p:xfrm>
        <a:graphic>
          <a:graphicData uri="http://schemas.openxmlformats.org/drawingml/2006/chart">
            <c:chart xmlns:c="http://schemas.openxmlformats.org/drawingml/2006/chart" xmlns:r="http://schemas.openxmlformats.org/officeDocument/2006/relationships" r:id="rId7"/>
          </a:graphicData>
        </a:graphic>
      </p:graphicFrame>
      <p:sp>
        <p:nvSpPr>
          <p:cNvPr id="41" name="Title 1">
            <a:extLst>
              <a:ext uri="{FF2B5EF4-FFF2-40B4-BE49-F238E27FC236}">
                <a16:creationId xmlns:a16="http://schemas.microsoft.com/office/drawing/2014/main" id="{26F15D3A-9987-4602-BBBD-F56DCA0F240F}"/>
              </a:ext>
            </a:extLst>
          </p:cNvPr>
          <p:cNvSpPr txBox="1">
            <a:spLocks/>
          </p:cNvSpPr>
          <p:nvPr/>
        </p:nvSpPr>
        <p:spPr>
          <a:xfrm>
            <a:off x="134787" y="-94584"/>
            <a:ext cx="9552810" cy="904000"/>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r>
              <a:rPr lang="en-GB" dirty="0"/>
              <a:t>Niche Wellness Experiences: logistics</a:t>
            </a:r>
          </a:p>
        </p:txBody>
      </p:sp>
      <p:sp>
        <p:nvSpPr>
          <p:cNvPr id="47" name="Rectangle 46">
            <a:extLst>
              <a:ext uri="{FF2B5EF4-FFF2-40B4-BE49-F238E27FC236}">
                <a16:creationId xmlns:a16="http://schemas.microsoft.com/office/drawing/2014/main" id="{A19404C7-2531-4E5C-A15C-161C22D98703}"/>
              </a:ext>
            </a:extLst>
          </p:cNvPr>
          <p:cNvSpPr/>
          <p:nvPr/>
        </p:nvSpPr>
        <p:spPr>
          <a:xfrm>
            <a:off x="3181480" y="4993052"/>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8" name="Rectangle 47">
            <a:extLst>
              <a:ext uri="{FF2B5EF4-FFF2-40B4-BE49-F238E27FC236}">
                <a16:creationId xmlns:a16="http://schemas.microsoft.com/office/drawing/2014/main" id="{221FA9D5-D781-42F1-A2BA-888308526056}"/>
              </a:ext>
            </a:extLst>
          </p:cNvPr>
          <p:cNvSpPr/>
          <p:nvPr/>
        </p:nvSpPr>
        <p:spPr>
          <a:xfrm>
            <a:off x="1780605" y="4959322"/>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49" name="Rectangle 48">
            <a:extLst>
              <a:ext uri="{FF2B5EF4-FFF2-40B4-BE49-F238E27FC236}">
                <a16:creationId xmlns:a16="http://schemas.microsoft.com/office/drawing/2014/main" id="{A777A09B-6285-4804-975F-FD100E050B24}"/>
              </a:ext>
            </a:extLst>
          </p:cNvPr>
          <p:cNvSpPr/>
          <p:nvPr/>
        </p:nvSpPr>
        <p:spPr>
          <a:xfrm>
            <a:off x="4188713" y="5046807"/>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62" name="Rectangle 61">
            <a:extLst>
              <a:ext uri="{FF2B5EF4-FFF2-40B4-BE49-F238E27FC236}">
                <a16:creationId xmlns:a16="http://schemas.microsoft.com/office/drawing/2014/main" id="{C70E720F-80A2-4FAF-B64B-6B21C5A06AC2}"/>
              </a:ext>
            </a:extLst>
          </p:cNvPr>
          <p:cNvSpPr/>
          <p:nvPr/>
        </p:nvSpPr>
        <p:spPr>
          <a:xfrm>
            <a:off x="5852524" y="5071104"/>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64" name="Rectangle 63">
            <a:extLst>
              <a:ext uri="{FF2B5EF4-FFF2-40B4-BE49-F238E27FC236}">
                <a16:creationId xmlns:a16="http://schemas.microsoft.com/office/drawing/2014/main" id="{37615DF0-F537-4E98-A3A4-0B0A26BF3AFA}"/>
              </a:ext>
            </a:extLst>
          </p:cNvPr>
          <p:cNvSpPr/>
          <p:nvPr/>
        </p:nvSpPr>
        <p:spPr>
          <a:xfrm>
            <a:off x="7163142" y="4993052"/>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65" name="Rectangle 64">
            <a:extLst>
              <a:ext uri="{FF2B5EF4-FFF2-40B4-BE49-F238E27FC236}">
                <a16:creationId xmlns:a16="http://schemas.microsoft.com/office/drawing/2014/main" id="{21634648-2BC0-4CF7-9893-837C9BFAA693}"/>
              </a:ext>
            </a:extLst>
          </p:cNvPr>
          <p:cNvSpPr/>
          <p:nvPr/>
        </p:nvSpPr>
        <p:spPr>
          <a:xfrm>
            <a:off x="1859284" y="2333718"/>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sp>
        <p:nvSpPr>
          <p:cNvPr id="66" name="Rectangle 65">
            <a:extLst>
              <a:ext uri="{FF2B5EF4-FFF2-40B4-BE49-F238E27FC236}">
                <a16:creationId xmlns:a16="http://schemas.microsoft.com/office/drawing/2014/main" id="{E1C221BA-531F-4D79-AF44-F643E173B526}"/>
              </a:ext>
            </a:extLst>
          </p:cNvPr>
          <p:cNvSpPr/>
          <p:nvPr/>
        </p:nvSpPr>
        <p:spPr>
          <a:xfrm>
            <a:off x="4533679" y="2333718"/>
            <a:ext cx="344966" cy="307777"/>
          </a:xfrm>
          <a:prstGeom prst="rect">
            <a:avLst/>
          </a:prstGeom>
        </p:spPr>
        <p:txBody>
          <a:bodyPr wrap="none">
            <a:spAutoFit/>
          </a:bodyPr>
          <a:lstStyle/>
          <a:p>
            <a:r>
              <a:rPr lang="en-GB" sz="1400" b="1" dirty="0">
                <a:sym typeface="Wingdings" panose="05000000000000000000" pitchFamily="2" charset="2"/>
              </a:rPr>
              <a:t></a:t>
            </a:r>
            <a:endParaRPr lang="en-GB" sz="1400" dirty="0"/>
          </a:p>
        </p:txBody>
      </p:sp>
      <p:grpSp>
        <p:nvGrpSpPr>
          <p:cNvPr id="57" name="Group 56">
            <a:extLst>
              <a:ext uri="{FF2B5EF4-FFF2-40B4-BE49-F238E27FC236}">
                <a16:creationId xmlns:a16="http://schemas.microsoft.com/office/drawing/2014/main" id="{59952A7B-9515-44F5-8952-E3DA81360906}"/>
              </a:ext>
            </a:extLst>
          </p:cNvPr>
          <p:cNvGrpSpPr/>
          <p:nvPr/>
        </p:nvGrpSpPr>
        <p:grpSpPr>
          <a:xfrm>
            <a:off x="1107837" y="6147150"/>
            <a:ext cx="6895568" cy="351322"/>
            <a:chOff x="1107837" y="6016519"/>
            <a:chExt cx="6895568" cy="351322"/>
          </a:xfrm>
        </p:grpSpPr>
        <p:sp>
          <p:nvSpPr>
            <p:cNvPr id="58" name="Rectangle 57">
              <a:extLst>
                <a:ext uri="{FF2B5EF4-FFF2-40B4-BE49-F238E27FC236}">
                  <a16:creationId xmlns:a16="http://schemas.microsoft.com/office/drawing/2014/main" id="{B9A2946C-CD7F-450D-BC97-6696AE11EB01}"/>
                </a:ext>
              </a:extLst>
            </p:cNvPr>
            <p:cNvSpPr/>
            <p:nvPr/>
          </p:nvSpPr>
          <p:spPr>
            <a:xfrm>
              <a:off x="1283023" y="6060064"/>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higher than other experiences</a:t>
              </a:r>
            </a:p>
          </p:txBody>
        </p:sp>
        <p:sp>
          <p:nvSpPr>
            <p:cNvPr id="59" name="Rectangle 58">
              <a:extLst>
                <a:ext uri="{FF2B5EF4-FFF2-40B4-BE49-F238E27FC236}">
                  <a16:creationId xmlns:a16="http://schemas.microsoft.com/office/drawing/2014/main" id="{7ED7EECE-027D-4291-B6BC-98676C0DFBEB}"/>
                </a:ext>
              </a:extLst>
            </p:cNvPr>
            <p:cNvSpPr/>
            <p:nvPr/>
          </p:nvSpPr>
          <p:spPr>
            <a:xfrm>
              <a:off x="1107837" y="6016519"/>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sp>
          <p:nvSpPr>
            <p:cNvPr id="60" name="Rectangle 59">
              <a:extLst>
                <a:ext uri="{FF2B5EF4-FFF2-40B4-BE49-F238E27FC236}">
                  <a16:creationId xmlns:a16="http://schemas.microsoft.com/office/drawing/2014/main" id="{3384DB6E-532C-4906-A84D-40D0A8F3F3AA}"/>
                </a:ext>
              </a:extLst>
            </p:cNvPr>
            <p:cNvSpPr/>
            <p:nvPr/>
          </p:nvSpPr>
          <p:spPr>
            <a:xfrm>
              <a:off x="4219893" y="6060064"/>
              <a:ext cx="3783512"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Significantly lower than other experiences</a:t>
              </a:r>
            </a:p>
          </p:txBody>
        </p:sp>
        <p:sp>
          <p:nvSpPr>
            <p:cNvPr id="67" name="Rectangle 66">
              <a:extLst>
                <a:ext uri="{FF2B5EF4-FFF2-40B4-BE49-F238E27FC236}">
                  <a16:creationId xmlns:a16="http://schemas.microsoft.com/office/drawing/2014/main" id="{212C06C2-0FCD-40D6-8DFE-ED87AE24AF98}"/>
                </a:ext>
              </a:extLst>
            </p:cNvPr>
            <p:cNvSpPr/>
            <p:nvPr/>
          </p:nvSpPr>
          <p:spPr>
            <a:xfrm rot="10800000">
              <a:off x="3992453" y="6060064"/>
              <a:ext cx="344966" cy="307777"/>
            </a:xfrm>
            <a:prstGeom prst="rect">
              <a:avLst/>
            </a:prstGeom>
          </p:spPr>
          <p:txBody>
            <a:bodyPr wrap="square">
              <a:spAutoFit/>
            </a:bodyPr>
            <a:lstStyle/>
            <a:p>
              <a:r>
                <a:rPr lang="en-GB" sz="1400" b="1" dirty="0">
                  <a:sym typeface="Wingdings" panose="05000000000000000000" pitchFamily="2" charset="2"/>
                </a:rPr>
                <a:t></a:t>
              </a:r>
              <a:endParaRPr lang="en-GB" sz="1400" dirty="0"/>
            </a:p>
          </p:txBody>
        </p:sp>
      </p:grpSp>
      <p:sp>
        <p:nvSpPr>
          <p:cNvPr id="68" name="Rectangle 67">
            <a:extLst>
              <a:ext uri="{FF2B5EF4-FFF2-40B4-BE49-F238E27FC236}">
                <a16:creationId xmlns:a16="http://schemas.microsoft.com/office/drawing/2014/main" id="{4870D313-554C-4318-B5F4-F0B02F0B36CD}"/>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Tree>
    <p:extLst>
      <p:ext uri="{BB962C8B-B14F-4D97-AF65-F5344CB8AC3E}">
        <p14:creationId xmlns:p14="http://schemas.microsoft.com/office/powerpoint/2010/main" val="42438904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237C7E-1D89-43F6-A03E-114F37098EF6}"/>
              </a:ext>
            </a:extLst>
          </p:cNvPr>
          <p:cNvSpPr/>
          <p:nvPr/>
        </p:nvSpPr>
        <p:spPr>
          <a:xfrm>
            <a:off x="0" y="674642"/>
            <a:ext cx="9822385" cy="484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55</a:t>
            </a:fld>
            <a:endParaRPr lang="en-GB"/>
          </a:p>
        </p:txBody>
      </p:sp>
      <p:sp>
        <p:nvSpPr>
          <p:cNvPr id="18" name="TextBox 17">
            <a:extLst>
              <a:ext uri="{FF2B5EF4-FFF2-40B4-BE49-F238E27FC236}">
                <a16:creationId xmlns:a16="http://schemas.microsoft.com/office/drawing/2014/main" id="{2520BC48-5445-417A-BF54-2451D89EAB6F}"/>
              </a:ext>
            </a:extLst>
          </p:cNvPr>
          <p:cNvSpPr txBox="1"/>
          <p:nvPr/>
        </p:nvSpPr>
        <p:spPr>
          <a:xfrm>
            <a:off x="6584213" y="1747142"/>
            <a:ext cx="3013459" cy="2492990"/>
          </a:xfrm>
          <a:prstGeom prst="rect">
            <a:avLst/>
          </a:prstGeom>
          <a:noFill/>
        </p:spPr>
        <p:txBody>
          <a:bodyPr wrap="square" rtlCol="0">
            <a:spAutoFit/>
          </a:bodyPr>
          <a:lstStyle/>
          <a:p>
            <a:pPr>
              <a:buClr>
                <a:schemeClr val="accent5"/>
              </a:buClr>
              <a:buSzPct val="100000"/>
            </a:pPr>
            <a:endParaRPr lang="en-GB" sz="1200" b="1" dirty="0"/>
          </a:p>
          <a:p>
            <a:pPr marL="182563" indent="-182563">
              <a:buClr>
                <a:schemeClr val="accent5"/>
              </a:buClr>
              <a:buSzPct val="100000"/>
              <a:buFont typeface="Arial" panose="020B0604020202020204" pitchFamily="34" charset="0"/>
              <a:buChar char="•"/>
            </a:pPr>
            <a:r>
              <a:rPr lang="en-GB" sz="1200" dirty="0"/>
              <a:t>Even among those interested in doing in England, the </a:t>
            </a:r>
            <a:r>
              <a:rPr lang="en-GB" sz="1200" b="1" dirty="0"/>
              <a:t>pull to do in other countries is strong - </a:t>
            </a:r>
            <a:r>
              <a:rPr lang="en-GB" sz="1200" dirty="0"/>
              <a:t>coming from Europe and Asia.</a:t>
            </a:r>
          </a:p>
          <a:p>
            <a:pPr marL="182563" indent="-182563">
              <a:buClr>
                <a:schemeClr val="accent5"/>
              </a:buClr>
              <a:buSzPct val="100000"/>
              <a:buFont typeface="Arial" panose="020B0604020202020204" pitchFamily="34" charset="0"/>
              <a:buChar char="•"/>
            </a:pPr>
            <a:endParaRPr lang="en-GB" sz="1200" dirty="0"/>
          </a:p>
          <a:p>
            <a:pPr marL="182563" indent="-182563">
              <a:buClr>
                <a:schemeClr val="accent5"/>
              </a:buClr>
              <a:buSzPct val="100000"/>
              <a:buFont typeface="Arial" panose="020B0604020202020204" pitchFamily="34" charset="0"/>
              <a:buChar char="•"/>
            </a:pPr>
            <a:r>
              <a:rPr lang="en-GB" sz="1200" dirty="0"/>
              <a:t>Coastal preferences further amplify expectations that these experiences will be done in </a:t>
            </a:r>
            <a:r>
              <a:rPr lang="en-GB" sz="1200" b="1" dirty="0"/>
              <a:t>warmer climates and / or picturesque locations</a:t>
            </a:r>
            <a:r>
              <a:rPr lang="en-GB" sz="1200" dirty="0"/>
              <a:t>.</a:t>
            </a:r>
          </a:p>
          <a:p>
            <a:pPr marL="182563" indent="-182563">
              <a:buClr>
                <a:schemeClr val="accent5"/>
              </a:buClr>
              <a:buSzPct val="100000"/>
              <a:buFont typeface="Arial" panose="020B0604020202020204" pitchFamily="34" charset="0"/>
              <a:buChar char="•"/>
            </a:pPr>
            <a:endParaRPr lang="en-GB" sz="1200" dirty="0"/>
          </a:p>
          <a:p>
            <a:pPr marL="228600" indent="-228600">
              <a:buClr>
                <a:schemeClr val="accent5"/>
              </a:buClr>
              <a:buSzPct val="100000"/>
              <a:buFont typeface="Calibri" panose="020F0502020204030204" pitchFamily="34" charset="0"/>
              <a:buChar char="②"/>
            </a:pPr>
            <a:endParaRPr lang="en-GB" sz="1200" dirty="0"/>
          </a:p>
          <a:p>
            <a:pPr marL="228600" indent="-228600">
              <a:buClr>
                <a:schemeClr val="accent5"/>
              </a:buClr>
              <a:buSzPct val="100000"/>
              <a:buFont typeface="Calibri" panose="020F0502020204030204" pitchFamily="34" charset="0"/>
              <a:buChar char="②"/>
            </a:pPr>
            <a:endParaRPr lang="en-GB" sz="1200" dirty="0"/>
          </a:p>
          <a:p>
            <a:endParaRPr lang="en-GB" sz="1200" dirty="0"/>
          </a:p>
        </p:txBody>
      </p:sp>
      <p:sp>
        <p:nvSpPr>
          <p:cNvPr id="24" name="Rectangle 23">
            <a:extLst>
              <a:ext uri="{FF2B5EF4-FFF2-40B4-BE49-F238E27FC236}">
                <a16:creationId xmlns:a16="http://schemas.microsoft.com/office/drawing/2014/main" id="{69B78A40-C5E5-4F75-A000-D1A2D5F4EA9F}"/>
              </a:ext>
            </a:extLst>
          </p:cNvPr>
          <p:cNvSpPr/>
          <p:nvPr/>
        </p:nvSpPr>
        <p:spPr>
          <a:xfrm>
            <a:off x="2250" y="5105001"/>
            <a:ext cx="9822385" cy="6852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B4EEE7BA-F684-42A7-AF0A-B7488F1449B8}"/>
              </a:ext>
            </a:extLst>
          </p:cNvPr>
          <p:cNvSpPr/>
          <p:nvPr/>
        </p:nvSpPr>
        <p:spPr>
          <a:xfrm>
            <a:off x="161924" y="5173049"/>
            <a:ext cx="9435748" cy="738664"/>
          </a:xfrm>
          <a:prstGeom prst="rect">
            <a:avLst/>
          </a:prstGeom>
        </p:spPr>
        <p:txBody>
          <a:bodyPr wrap="square">
            <a:spAutoFit/>
          </a:bodyPr>
          <a:lstStyle/>
          <a:p>
            <a:r>
              <a:rPr lang="en-GB" sz="1400" b="1" dirty="0">
                <a:solidFill>
                  <a:schemeClr val="accent5"/>
                </a:solidFill>
              </a:rPr>
              <a:t>Maximising the opportunity: Careful targeting of the niche audience for these experiences is key. Providing duration and indoor options would maximise the potential opportunity</a:t>
            </a:r>
          </a:p>
          <a:p>
            <a:endParaRPr lang="en-GB" sz="1400" b="1" dirty="0">
              <a:solidFill>
                <a:schemeClr val="accent5"/>
              </a:solidFill>
            </a:endParaRPr>
          </a:p>
        </p:txBody>
      </p:sp>
      <p:sp>
        <p:nvSpPr>
          <p:cNvPr id="12" name="Rectangle 11">
            <a:extLst>
              <a:ext uri="{FF2B5EF4-FFF2-40B4-BE49-F238E27FC236}">
                <a16:creationId xmlns:a16="http://schemas.microsoft.com/office/drawing/2014/main" id="{7DF5524E-2F6E-41E6-A02E-62582D490FDE}"/>
              </a:ext>
            </a:extLst>
          </p:cNvPr>
          <p:cNvSpPr/>
          <p:nvPr/>
        </p:nvSpPr>
        <p:spPr>
          <a:xfrm>
            <a:off x="990076" y="6418003"/>
            <a:ext cx="6670236" cy="265457"/>
          </a:xfrm>
          <a:prstGeom prst="rect">
            <a:avLst/>
          </a:prstGeom>
        </p:spPr>
        <p:txBody>
          <a:bodyPr wrap="square">
            <a:spAutoFit/>
          </a:bodyPr>
          <a:lstStyle/>
          <a:p>
            <a:pPr>
              <a:lnSpc>
                <a:spcPct val="107000"/>
              </a:lnSpc>
              <a:spcAft>
                <a:spcPts val="800"/>
              </a:spcAft>
            </a:pPr>
            <a:r>
              <a:rPr lang="en-GB" sz="1100" dirty="0">
                <a:solidFill>
                  <a:schemeClr val="tx2"/>
                </a:solidFill>
                <a:latin typeface="Calibri" panose="020F0502020204030204" pitchFamily="34" charset="0"/>
                <a:ea typeface="Calibri" panose="020F0502020204030204" pitchFamily="34" charset="0"/>
                <a:cs typeface="Times New Roman" panose="02020603050405020304" pitchFamily="18" charset="0"/>
              </a:rPr>
              <a:t>Base: All markets </a:t>
            </a:r>
          </a:p>
        </p:txBody>
      </p:sp>
      <p:sp>
        <p:nvSpPr>
          <p:cNvPr id="14" name="Slide Number Placeholder 5">
            <a:extLst>
              <a:ext uri="{FF2B5EF4-FFF2-40B4-BE49-F238E27FC236}">
                <a16:creationId xmlns:a16="http://schemas.microsoft.com/office/drawing/2014/main" id="{19C2F00B-1F1F-4163-BBA2-38D76F943ACB}"/>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2EE1AA15-DF5F-4788-9CEC-57A538A1AE93}"/>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36317" y="1267915"/>
            <a:ext cx="597037" cy="597037"/>
          </a:xfrm>
          <a:prstGeom prst="rect">
            <a:avLst/>
          </a:prstGeom>
        </p:spPr>
      </p:pic>
      <p:sp>
        <p:nvSpPr>
          <p:cNvPr id="7" name="Rectangle 6">
            <a:extLst>
              <a:ext uri="{FF2B5EF4-FFF2-40B4-BE49-F238E27FC236}">
                <a16:creationId xmlns:a16="http://schemas.microsoft.com/office/drawing/2014/main" id="{D4345608-0588-4936-9166-89F35E273767}"/>
              </a:ext>
            </a:extLst>
          </p:cNvPr>
          <p:cNvSpPr/>
          <p:nvPr/>
        </p:nvSpPr>
        <p:spPr>
          <a:xfrm>
            <a:off x="161924" y="1918551"/>
            <a:ext cx="3092057" cy="1200329"/>
          </a:xfrm>
          <a:prstGeom prst="rect">
            <a:avLst/>
          </a:prstGeom>
        </p:spPr>
        <p:txBody>
          <a:bodyPr wrap="square">
            <a:spAutoFit/>
          </a:bodyPr>
          <a:lstStyle/>
          <a:p>
            <a:pPr marL="182563" indent="-182563">
              <a:buClr>
                <a:schemeClr val="accent5"/>
              </a:buClr>
              <a:buSzPct val="100000"/>
              <a:buFont typeface="Arial" panose="020B0604020202020204" pitchFamily="34" charset="0"/>
              <a:buChar char="•"/>
            </a:pPr>
            <a:r>
              <a:rPr lang="en-GB" sz="1200" dirty="0"/>
              <a:t>Very </a:t>
            </a:r>
            <a:r>
              <a:rPr lang="en-GB" sz="1200" b="1" dirty="0"/>
              <a:t>niche opportunity </a:t>
            </a:r>
            <a:r>
              <a:rPr lang="en-GB" sz="1200" dirty="0"/>
              <a:t>for these experiences in comparison, with low levels of interest – the core target is those who </a:t>
            </a:r>
            <a:r>
              <a:rPr lang="en-GB" sz="1200" b="1" dirty="0"/>
              <a:t>partake in activities in their home country. </a:t>
            </a:r>
          </a:p>
          <a:p>
            <a:pPr marL="171450" indent="-171450">
              <a:buClr>
                <a:schemeClr val="accent5"/>
              </a:buClr>
              <a:buSzPct val="100000"/>
              <a:buFont typeface="Arial" panose="020B0604020202020204" pitchFamily="34" charset="0"/>
              <a:buChar char="•"/>
            </a:pPr>
            <a:endParaRPr lang="en-GB" sz="1200" dirty="0"/>
          </a:p>
          <a:p>
            <a:pPr marL="228600" indent="-228600">
              <a:buClr>
                <a:schemeClr val="accent5"/>
              </a:buClr>
              <a:buSzPct val="100000"/>
              <a:buFont typeface="Calibri" panose="020F0502020204030204" pitchFamily="34" charset="0"/>
              <a:buChar char="②"/>
            </a:pPr>
            <a:endParaRPr lang="en-GB" sz="1200" dirty="0"/>
          </a:p>
        </p:txBody>
      </p:sp>
      <p:pic>
        <p:nvPicPr>
          <p:cNvPr id="19" name="Graphic 18">
            <a:extLst>
              <a:ext uri="{FF2B5EF4-FFF2-40B4-BE49-F238E27FC236}">
                <a16:creationId xmlns:a16="http://schemas.microsoft.com/office/drawing/2014/main" id="{1428D570-DEA7-4C24-B5A0-4A51ACD47D1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513795" y="1402109"/>
            <a:ext cx="495898" cy="495898"/>
          </a:xfrm>
          <a:prstGeom prst="rect">
            <a:avLst/>
          </a:prstGeom>
        </p:spPr>
      </p:pic>
      <p:sp>
        <p:nvSpPr>
          <p:cNvPr id="11" name="Rectangle 10">
            <a:extLst>
              <a:ext uri="{FF2B5EF4-FFF2-40B4-BE49-F238E27FC236}">
                <a16:creationId xmlns:a16="http://schemas.microsoft.com/office/drawing/2014/main" id="{ADA94D87-3B48-4D09-9117-D9F167C550AC}"/>
              </a:ext>
            </a:extLst>
          </p:cNvPr>
          <p:cNvSpPr/>
          <p:nvPr/>
        </p:nvSpPr>
        <p:spPr>
          <a:xfrm>
            <a:off x="3341560" y="1959152"/>
            <a:ext cx="3092057" cy="3046988"/>
          </a:xfrm>
          <a:prstGeom prst="rect">
            <a:avLst/>
          </a:prstGeom>
        </p:spPr>
        <p:txBody>
          <a:bodyPr wrap="square">
            <a:spAutoFit/>
          </a:bodyPr>
          <a:lstStyle/>
          <a:p>
            <a:pPr marL="171450" indent="-171450">
              <a:buClr>
                <a:schemeClr val="accent5"/>
              </a:buClr>
              <a:buSzPct val="100000"/>
              <a:buFont typeface="Arial" panose="020B0604020202020204" pitchFamily="34" charset="0"/>
              <a:buChar char="•"/>
            </a:pPr>
            <a:r>
              <a:rPr lang="en-GB" sz="1200" dirty="0"/>
              <a:t>There is a considerable variation in the length of experience, providing </a:t>
            </a:r>
            <a:r>
              <a:rPr lang="en-GB" sz="1200" b="1" dirty="0"/>
              <a:t>potential for them to be a core holiday motivator or a short add-on</a:t>
            </a:r>
          </a:p>
          <a:p>
            <a:pPr marL="171450" indent="-171450">
              <a:buClr>
                <a:schemeClr val="accent5"/>
              </a:buClr>
              <a:buSzPct val="100000"/>
              <a:buFont typeface="Arial" panose="020B0604020202020204" pitchFamily="34" charset="0"/>
              <a:buChar char="•"/>
            </a:pPr>
            <a:endParaRPr lang="en-GB" sz="1200" dirty="0"/>
          </a:p>
          <a:p>
            <a:pPr marL="171450" indent="-171450">
              <a:buClr>
                <a:schemeClr val="accent5"/>
              </a:buClr>
              <a:buSzPct val="100000"/>
              <a:buFont typeface="Arial" panose="020B0604020202020204" pitchFamily="34" charset="0"/>
              <a:buChar char="•"/>
            </a:pPr>
            <a:r>
              <a:rPr lang="en-GB" sz="1200" dirty="0"/>
              <a:t>Positioning will be key – they </a:t>
            </a:r>
            <a:r>
              <a:rPr lang="en-GB" sz="1200" b="1" dirty="0"/>
              <a:t>don’t expect luxury experiences </a:t>
            </a:r>
            <a:r>
              <a:rPr lang="en-GB" sz="1200" dirty="0"/>
              <a:t>(compared to a Spa experience) </a:t>
            </a:r>
          </a:p>
          <a:p>
            <a:pPr marL="171450" indent="-171450">
              <a:buClr>
                <a:schemeClr val="accent5"/>
              </a:buClr>
              <a:buSzPct val="100000"/>
              <a:buFont typeface="Arial" panose="020B0604020202020204" pitchFamily="34" charset="0"/>
              <a:buChar char="•"/>
            </a:pPr>
            <a:endParaRPr lang="en-GB" sz="1200" b="1" dirty="0"/>
          </a:p>
          <a:p>
            <a:pPr marL="171450" indent="-171450">
              <a:buClr>
                <a:schemeClr val="accent5"/>
              </a:buClr>
              <a:buSzPct val="100000"/>
              <a:buFont typeface="Arial" panose="020B0604020202020204" pitchFamily="34" charset="0"/>
              <a:buChar char="•"/>
            </a:pPr>
            <a:r>
              <a:rPr lang="en-GB" sz="1200" dirty="0"/>
              <a:t>Currently, there is </a:t>
            </a:r>
            <a:r>
              <a:rPr lang="en-GB" sz="1200" b="1" dirty="0"/>
              <a:t>no strong connection to culture / history</a:t>
            </a:r>
            <a:r>
              <a:rPr lang="en-GB" sz="1200" dirty="0"/>
              <a:t> (i.e. doing them at a famous landmark) for these experiences, but this could present an </a:t>
            </a:r>
            <a:r>
              <a:rPr lang="en-GB" sz="1200" b="1" dirty="0"/>
              <a:t>opportunity to create a unique English version </a:t>
            </a:r>
            <a:r>
              <a:rPr lang="en-GB" sz="1200" dirty="0"/>
              <a:t>of these experiences</a:t>
            </a:r>
          </a:p>
          <a:p>
            <a:pPr marL="171450" indent="-171450">
              <a:buClr>
                <a:schemeClr val="accent5"/>
              </a:buClr>
              <a:buSzPct val="100000"/>
              <a:buFont typeface="Arial" panose="020B0604020202020204" pitchFamily="34" charset="0"/>
              <a:buChar char="•"/>
            </a:pPr>
            <a:endParaRPr lang="en-GB" sz="1200" dirty="0"/>
          </a:p>
        </p:txBody>
      </p:sp>
      <p:pic>
        <p:nvPicPr>
          <p:cNvPr id="15" name="Graphic 14">
            <a:extLst>
              <a:ext uri="{FF2B5EF4-FFF2-40B4-BE49-F238E27FC236}">
                <a16:creationId xmlns:a16="http://schemas.microsoft.com/office/drawing/2014/main" id="{61719324-F8FB-4E54-8019-51447C39EA5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775583" y="1321514"/>
            <a:ext cx="597037" cy="597037"/>
          </a:xfrm>
          <a:prstGeom prst="rect">
            <a:avLst/>
          </a:prstGeom>
        </p:spPr>
      </p:pic>
      <p:sp>
        <p:nvSpPr>
          <p:cNvPr id="16" name="Rectangle 15">
            <a:extLst>
              <a:ext uri="{FF2B5EF4-FFF2-40B4-BE49-F238E27FC236}">
                <a16:creationId xmlns:a16="http://schemas.microsoft.com/office/drawing/2014/main" id="{31B87A9A-6CEF-4EA3-927E-27A8B4B81E0A}"/>
              </a:ext>
            </a:extLst>
          </p:cNvPr>
          <p:cNvSpPr/>
          <p:nvPr/>
        </p:nvSpPr>
        <p:spPr>
          <a:xfrm>
            <a:off x="7354864" y="1648312"/>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C00000"/>
                </a:solidFill>
              </a:rPr>
              <a:t>CHALLENGES</a:t>
            </a:r>
          </a:p>
        </p:txBody>
      </p:sp>
      <p:sp>
        <p:nvSpPr>
          <p:cNvPr id="23" name="Rectangle 22">
            <a:extLst>
              <a:ext uri="{FF2B5EF4-FFF2-40B4-BE49-F238E27FC236}">
                <a16:creationId xmlns:a16="http://schemas.microsoft.com/office/drawing/2014/main" id="{A176971D-AA72-434C-BA9F-7FD1546B1F55}"/>
              </a:ext>
            </a:extLst>
          </p:cNvPr>
          <p:cNvSpPr/>
          <p:nvPr/>
        </p:nvSpPr>
        <p:spPr>
          <a:xfrm>
            <a:off x="4000815" y="1647067"/>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2">
                    <a:lumMod val="50000"/>
                  </a:schemeClr>
                </a:solidFill>
              </a:rPr>
              <a:t>OPPORTUNITIES</a:t>
            </a:r>
          </a:p>
        </p:txBody>
      </p:sp>
      <p:sp>
        <p:nvSpPr>
          <p:cNvPr id="27" name="Rectangle 26">
            <a:extLst>
              <a:ext uri="{FF2B5EF4-FFF2-40B4-BE49-F238E27FC236}">
                <a16:creationId xmlns:a16="http://schemas.microsoft.com/office/drawing/2014/main" id="{035EC805-7C61-4D7C-8961-CBCA5ADA1A66}"/>
              </a:ext>
            </a:extLst>
          </p:cNvPr>
          <p:cNvSpPr/>
          <p:nvPr/>
        </p:nvSpPr>
        <p:spPr>
          <a:xfrm>
            <a:off x="860727" y="1614411"/>
            <a:ext cx="2153688" cy="265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0070C0"/>
                </a:solidFill>
              </a:rPr>
              <a:t>ENGLAND APPEAL </a:t>
            </a:r>
          </a:p>
        </p:txBody>
      </p:sp>
      <p:sp>
        <p:nvSpPr>
          <p:cNvPr id="29" name="Title 1">
            <a:extLst>
              <a:ext uri="{FF2B5EF4-FFF2-40B4-BE49-F238E27FC236}">
                <a16:creationId xmlns:a16="http://schemas.microsoft.com/office/drawing/2014/main" id="{7CAE205B-1D7E-49A2-89F0-D39CB8C63486}"/>
              </a:ext>
            </a:extLst>
          </p:cNvPr>
          <p:cNvSpPr txBox="1">
            <a:spLocks/>
          </p:cNvSpPr>
          <p:nvPr/>
        </p:nvSpPr>
        <p:spPr>
          <a:xfrm>
            <a:off x="134787" y="-94584"/>
            <a:ext cx="9552810" cy="904000"/>
          </a:xfrm>
          <a:prstGeom prst="rect">
            <a:avLst/>
          </a:prstGeom>
        </p:spPr>
        <p:txBody>
          <a:bodyPr vert="horz" lIns="91440" tIns="45720" rIns="91440" bIns="45720" rtlCol="0" anchor="ctr">
            <a:normAutofit/>
          </a:bodyPr>
          <a:lstStyle>
            <a:lvl1pPr algn="l" defTabSz="742950" rtl="0" eaLnBrk="1" latinLnBrk="0" hangingPunct="1">
              <a:lnSpc>
                <a:spcPct val="90000"/>
              </a:lnSpc>
              <a:spcBef>
                <a:spcPct val="0"/>
              </a:spcBef>
              <a:buNone/>
              <a:defRPr sz="1950" kern="1200">
                <a:solidFill>
                  <a:schemeClr val="accent5"/>
                </a:solidFill>
                <a:latin typeface="+mj-lt"/>
                <a:ea typeface="+mj-ea"/>
                <a:cs typeface="+mj-cs"/>
              </a:defRPr>
            </a:lvl1pPr>
          </a:lstStyle>
          <a:p>
            <a:r>
              <a:rPr lang="en-GB" dirty="0"/>
              <a:t>Niche Wellness Experiences: key take outs</a:t>
            </a:r>
          </a:p>
        </p:txBody>
      </p:sp>
      <p:pic>
        <p:nvPicPr>
          <p:cNvPr id="13" name="Picture 12">
            <a:extLst>
              <a:ext uri="{FF2B5EF4-FFF2-40B4-BE49-F238E27FC236}">
                <a16:creationId xmlns:a16="http://schemas.microsoft.com/office/drawing/2014/main" id="{239F28DC-BC26-493B-B39E-9F7A1F03BBDB}"/>
              </a:ext>
            </a:extLst>
          </p:cNvPr>
          <p:cNvPicPr>
            <a:picLocks noChangeAspect="1"/>
          </p:cNvPicPr>
          <p:nvPr/>
        </p:nvPicPr>
        <p:blipFill>
          <a:blip r:embed="rId8"/>
          <a:stretch>
            <a:fillRect/>
          </a:stretch>
        </p:blipFill>
        <p:spPr>
          <a:xfrm>
            <a:off x="301120" y="2783790"/>
            <a:ext cx="2889844" cy="2321211"/>
          </a:xfrm>
          <a:prstGeom prst="rect">
            <a:avLst/>
          </a:prstGeom>
        </p:spPr>
      </p:pic>
      <p:sp>
        <p:nvSpPr>
          <p:cNvPr id="21" name="Rectangle 20">
            <a:extLst>
              <a:ext uri="{FF2B5EF4-FFF2-40B4-BE49-F238E27FC236}">
                <a16:creationId xmlns:a16="http://schemas.microsoft.com/office/drawing/2014/main" id="{862A34DB-0D12-4BFC-ADF4-6E9D8148DC0D}"/>
              </a:ext>
            </a:extLst>
          </p:cNvPr>
          <p:cNvSpPr/>
          <p:nvPr/>
        </p:nvSpPr>
        <p:spPr>
          <a:xfrm>
            <a:off x="161924" y="670805"/>
            <a:ext cx="9552810" cy="523220"/>
          </a:xfrm>
          <a:prstGeom prst="rect">
            <a:avLst/>
          </a:prstGeom>
        </p:spPr>
        <p:txBody>
          <a:bodyPr wrap="square">
            <a:spAutoFit/>
          </a:bodyPr>
          <a:lstStyle/>
          <a:p>
            <a:r>
              <a:rPr lang="en-GB" sz="1400" b="1" dirty="0">
                <a:solidFill>
                  <a:schemeClr val="accent5"/>
                </a:solidFill>
              </a:rPr>
              <a:t>While niche, there is a market for these experiences, especially among those who do them at home.  Positioning will be key when trying to make England a destination of choice for these experiences</a:t>
            </a:r>
          </a:p>
        </p:txBody>
      </p:sp>
    </p:spTree>
    <p:extLst>
      <p:ext uri="{BB962C8B-B14F-4D97-AF65-F5344CB8AC3E}">
        <p14:creationId xmlns:p14="http://schemas.microsoft.com/office/powerpoint/2010/main" val="1102238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8CD4157-5A13-48CB-B7B0-0B75DCDB11BC}"/>
              </a:ext>
            </a:extLst>
          </p:cNvPr>
          <p:cNvSpPr txBox="1">
            <a:spLocks/>
          </p:cNvSpPr>
          <p:nvPr/>
        </p:nvSpPr>
        <p:spPr>
          <a:xfrm>
            <a:off x="7677150" y="6002949"/>
            <a:ext cx="2228850" cy="296664"/>
          </a:xfrm>
          <a:prstGeom prst="rect">
            <a:avLst/>
          </a:prstGeom>
        </p:spPr>
        <p:txBody>
          <a:bodyP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4E51C-5B21-47ED-87F9-7CEAAA8B3069}" type="slidenum">
              <a:rPr lang="en-GB" sz="1138"/>
              <a:pPr/>
              <a:t>56</a:t>
            </a:fld>
            <a:endParaRPr lang="en-GB" sz="1138"/>
          </a:p>
        </p:txBody>
      </p:sp>
      <p:pic>
        <p:nvPicPr>
          <p:cNvPr id="5" name="Picture 4">
            <a:extLst>
              <a:ext uri="{FF2B5EF4-FFF2-40B4-BE49-F238E27FC236}">
                <a16:creationId xmlns:a16="http://schemas.microsoft.com/office/drawing/2014/main" id="{15F2B06E-FDD3-449B-A26B-FC49F7A75E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2140" y="481265"/>
            <a:ext cx="1667636" cy="2844857"/>
          </a:xfrm>
          <a:prstGeom prst="rect">
            <a:avLst/>
          </a:prstGeom>
        </p:spPr>
      </p:pic>
      <p:pic>
        <p:nvPicPr>
          <p:cNvPr id="6" name="Picture 5">
            <a:extLst>
              <a:ext uri="{FF2B5EF4-FFF2-40B4-BE49-F238E27FC236}">
                <a16:creationId xmlns:a16="http://schemas.microsoft.com/office/drawing/2014/main" id="{4D35D27D-B383-47CA-ADDA-810BF145AC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 b="-6"/>
          <a:stretch/>
        </p:blipFill>
        <p:spPr>
          <a:xfrm>
            <a:off x="7447779" y="481265"/>
            <a:ext cx="2064455" cy="1610426"/>
          </a:xfrm>
          <a:prstGeom prst="rect">
            <a:avLst/>
          </a:prstGeom>
        </p:spPr>
      </p:pic>
      <p:pic>
        <p:nvPicPr>
          <p:cNvPr id="7" name="Picture 6" descr="A picture containing wooden, ground, sitting&#10;&#10;Description automatically generated">
            <a:extLst>
              <a:ext uri="{FF2B5EF4-FFF2-40B4-BE49-F238E27FC236}">
                <a16:creationId xmlns:a16="http://schemas.microsoft.com/office/drawing/2014/main" id="{0D56A793-8335-41CB-B350-E64CE3E91F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2140" y="3429001"/>
            <a:ext cx="1667636" cy="2099352"/>
          </a:xfrm>
          <a:prstGeom prst="rect">
            <a:avLst/>
          </a:prstGeom>
        </p:spPr>
      </p:pic>
      <p:pic>
        <p:nvPicPr>
          <p:cNvPr id="8" name="Picture 7">
            <a:extLst>
              <a:ext uri="{FF2B5EF4-FFF2-40B4-BE49-F238E27FC236}">
                <a16:creationId xmlns:a16="http://schemas.microsoft.com/office/drawing/2014/main" id="{F8DDDE25-8F76-4261-8D3B-EE250650AE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7483475" y="2195117"/>
            <a:ext cx="2036583" cy="3332425"/>
          </a:xfrm>
          <a:prstGeom prst="rect">
            <a:avLst/>
          </a:prstGeom>
        </p:spPr>
      </p:pic>
      <p:cxnSp>
        <p:nvCxnSpPr>
          <p:cNvPr id="14" name="Straight Connector 13">
            <a:extLst>
              <a:ext uri="{FF2B5EF4-FFF2-40B4-BE49-F238E27FC236}">
                <a16:creationId xmlns:a16="http://schemas.microsoft.com/office/drawing/2014/main" id="{0B127FF5-469B-4D22-B987-FB5610902920}"/>
              </a:ext>
            </a:extLst>
          </p:cNvPr>
          <p:cNvCxnSpPr/>
          <p:nvPr/>
        </p:nvCxnSpPr>
        <p:spPr>
          <a:xfrm flipH="1">
            <a:off x="603694" y="2845590"/>
            <a:ext cx="4589336" cy="0"/>
          </a:xfrm>
          <a:prstGeom prst="line">
            <a:avLst/>
          </a:prstGeom>
          <a:ln w="222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5856DC-6F60-4BBA-87A5-B0F7500E65EE}"/>
              </a:ext>
            </a:extLst>
          </p:cNvPr>
          <p:cNvSpPr/>
          <p:nvPr/>
        </p:nvSpPr>
        <p:spPr>
          <a:xfrm>
            <a:off x="569171" y="2091691"/>
            <a:ext cx="4658381" cy="707886"/>
          </a:xfrm>
          <a:prstGeom prst="rect">
            <a:avLst/>
          </a:prstGeom>
        </p:spPr>
        <p:txBody>
          <a:bodyPr wrap="square">
            <a:spAutoFit/>
          </a:bodyPr>
          <a:lstStyle/>
          <a:p>
            <a:r>
              <a:rPr lang="en-GB" sz="2000" dirty="0"/>
              <a:t>Summary – Factors for consideration when developing experiential activities</a:t>
            </a:r>
          </a:p>
        </p:txBody>
      </p:sp>
      <p:sp>
        <p:nvSpPr>
          <p:cNvPr id="10" name="Slide Number Placeholder 5">
            <a:extLst>
              <a:ext uri="{FF2B5EF4-FFF2-40B4-BE49-F238E27FC236}">
                <a16:creationId xmlns:a16="http://schemas.microsoft.com/office/drawing/2014/main" id="{0588623E-22AC-4B0A-9712-13F5549F7973}"/>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6275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D90541-3F39-4A22-AAFA-8F966B9BA977}"/>
              </a:ext>
            </a:extLst>
          </p:cNvPr>
          <p:cNvSpPr>
            <a:spLocks noGrp="1"/>
          </p:cNvSpPr>
          <p:nvPr>
            <p:ph type="sldNum" sz="quarter" idx="12"/>
          </p:nvPr>
        </p:nvSpPr>
        <p:spPr/>
        <p:txBody>
          <a:bodyPr/>
          <a:lstStyle/>
          <a:p>
            <a:fld id="{65C4E51C-5B21-47ED-87F9-7CEAAA8B3069}" type="slidenum">
              <a:rPr lang="en-GB" smtClean="0"/>
              <a:pPr/>
              <a:t>57</a:t>
            </a:fld>
            <a:endParaRPr lang="en-GB"/>
          </a:p>
        </p:txBody>
      </p:sp>
      <p:sp>
        <p:nvSpPr>
          <p:cNvPr id="19" name="Title 1">
            <a:extLst>
              <a:ext uri="{FF2B5EF4-FFF2-40B4-BE49-F238E27FC236}">
                <a16:creationId xmlns:a16="http://schemas.microsoft.com/office/drawing/2014/main" id="{75CC1F56-76B9-4E05-9885-05E8E47BDF8C}"/>
              </a:ext>
            </a:extLst>
          </p:cNvPr>
          <p:cNvSpPr>
            <a:spLocks noGrp="1"/>
          </p:cNvSpPr>
          <p:nvPr>
            <p:ph type="title"/>
          </p:nvPr>
        </p:nvSpPr>
        <p:spPr>
          <a:xfrm>
            <a:off x="110247" y="113029"/>
            <a:ext cx="9517585" cy="580648"/>
          </a:xfrm>
        </p:spPr>
        <p:txBody>
          <a:bodyPr>
            <a:normAutofit/>
          </a:bodyPr>
          <a:lstStyle/>
          <a:p>
            <a:r>
              <a:rPr lang="en-GB" sz="1800" dirty="0"/>
              <a:t>Factors for consideration when developing experiential activities</a:t>
            </a:r>
            <a:endParaRPr lang="en-GB" dirty="0"/>
          </a:p>
        </p:txBody>
      </p:sp>
      <p:sp>
        <p:nvSpPr>
          <p:cNvPr id="17" name="Slide Number Placeholder 5">
            <a:extLst>
              <a:ext uri="{FF2B5EF4-FFF2-40B4-BE49-F238E27FC236}">
                <a16:creationId xmlns:a16="http://schemas.microsoft.com/office/drawing/2014/main" id="{A2965314-5D97-4A77-A152-42673FA8B1E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B9C68722-110D-4D0B-A509-2886DE7A397F}"/>
              </a:ext>
            </a:extLst>
          </p:cNvPr>
          <p:cNvGraphicFramePr>
            <a:graphicFrameLocks noGrp="1"/>
          </p:cNvGraphicFramePr>
          <p:nvPr>
            <p:extLst>
              <p:ext uri="{D42A27DB-BD31-4B8C-83A1-F6EECF244321}">
                <p14:modId xmlns:p14="http://schemas.microsoft.com/office/powerpoint/2010/main" val="776498010"/>
              </p:ext>
            </p:extLst>
          </p:nvPr>
        </p:nvGraphicFramePr>
        <p:xfrm>
          <a:off x="318810" y="1032232"/>
          <a:ext cx="9100460" cy="4678680"/>
        </p:xfrm>
        <a:graphic>
          <a:graphicData uri="http://schemas.openxmlformats.org/drawingml/2006/table">
            <a:tbl>
              <a:tblPr firstRow="1" bandRow="1">
                <a:tableStyleId>{5C22544A-7EE6-4342-B048-85BDC9FD1C3A}</a:tableStyleId>
              </a:tblPr>
              <a:tblGrid>
                <a:gridCol w="3851974">
                  <a:extLst>
                    <a:ext uri="{9D8B030D-6E8A-4147-A177-3AD203B41FA5}">
                      <a16:colId xmlns:a16="http://schemas.microsoft.com/office/drawing/2014/main" val="817636538"/>
                    </a:ext>
                  </a:extLst>
                </a:gridCol>
                <a:gridCol w="727787">
                  <a:extLst>
                    <a:ext uri="{9D8B030D-6E8A-4147-A177-3AD203B41FA5}">
                      <a16:colId xmlns:a16="http://schemas.microsoft.com/office/drawing/2014/main" val="614177429"/>
                    </a:ext>
                  </a:extLst>
                </a:gridCol>
                <a:gridCol w="3806890">
                  <a:extLst>
                    <a:ext uri="{9D8B030D-6E8A-4147-A177-3AD203B41FA5}">
                      <a16:colId xmlns:a16="http://schemas.microsoft.com/office/drawing/2014/main" val="1041650395"/>
                    </a:ext>
                  </a:extLst>
                </a:gridCol>
                <a:gridCol w="713809">
                  <a:extLst>
                    <a:ext uri="{9D8B030D-6E8A-4147-A177-3AD203B41FA5}">
                      <a16:colId xmlns:a16="http://schemas.microsoft.com/office/drawing/2014/main" val="3168589553"/>
                    </a:ext>
                  </a:extLst>
                </a:gridCol>
              </a:tblGrid>
              <a:tr h="370840">
                <a:tc gridSpan="2">
                  <a:txBody>
                    <a:bodyPr/>
                    <a:lstStyle/>
                    <a:p>
                      <a:r>
                        <a:rPr lang="en-GB" sz="1400" b="1" dirty="0"/>
                        <a:t>Assessing the opportunity</a:t>
                      </a:r>
                    </a:p>
                    <a:p>
                      <a:pPr marL="285750" indent="-285750">
                        <a:buFontTx/>
                        <a:buChar char="-"/>
                      </a:pPr>
                      <a:r>
                        <a:rPr lang="en-GB" sz="1400" b="1" dirty="0"/>
                        <a:t>Core components of experiential</a:t>
                      </a:r>
                    </a:p>
                    <a:p>
                      <a:pPr marL="285750" indent="-285750">
                        <a:buFontTx/>
                        <a:buChar char="-"/>
                      </a:pPr>
                      <a:r>
                        <a:rPr lang="en-GB" sz="1400" b="1" dirty="0"/>
                        <a:t>Addressing common barriers</a:t>
                      </a:r>
                      <a:endParaRPr lang="en-GB" sz="1400" dirty="0"/>
                    </a:p>
                  </a:txBody>
                  <a:tcPr>
                    <a:solidFill>
                      <a:schemeClr val="accent5"/>
                    </a:solidFill>
                  </a:tcPr>
                </a:tc>
                <a:tc hMerge="1">
                  <a:txBody>
                    <a:bodyPr/>
                    <a:lstStyle/>
                    <a:p>
                      <a:pPr marL="0" indent="0">
                        <a:buNone/>
                      </a:pPr>
                      <a:endParaRPr lang="en-GB" sz="1100" b="1" dirty="0">
                        <a:solidFill>
                          <a:schemeClr val="bg1"/>
                        </a:solidFill>
                      </a:endParaRPr>
                    </a:p>
                  </a:txBody>
                  <a:tcPr>
                    <a:solidFill>
                      <a:schemeClr val="accent5"/>
                    </a:solidFill>
                  </a:tcPr>
                </a:tc>
                <a:tc gridSpan="2">
                  <a:txBody>
                    <a:bodyPr/>
                    <a:lstStyle/>
                    <a:p>
                      <a:pPr marL="0" lvl="1" indent="0">
                        <a:buNone/>
                      </a:pPr>
                      <a:r>
                        <a:rPr lang="en-GB" sz="1400" b="1" dirty="0"/>
                        <a:t>Go-to-market delivery: elements to consider when promoting / developing itineraries </a:t>
                      </a:r>
                    </a:p>
                  </a:txBody>
                  <a:tcPr>
                    <a:solidFill>
                      <a:schemeClr val="accent5"/>
                    </a:solidFill>
                  </a:tcPr>
                </a:tc>
                <a:tc hMerge="1">
                  <a:txBody>
                    <a:bodyPr/>
                    <a:lstStyle/>
                    <a:p>
                      <a:pPr marL="0" lvl="1" indent="0">
                        <a:buNone/>
                      </a:pPr>
                      <a:endParaRPr lang="en-GB" sz="1400" b="1" dirty="0"/>
                    </a:p>
                  </a:txBody>
                  <a:tcPr>
                    <a:solidFill>
                      <a:schemeClr val="accent5"/>
                    </a:solidFill>
                  </a:tcPr>
                </a:tc>
                <a:extLst>
                  <a:ext uri="{0D108BD9-81ED-4DB2-BD59-A6C34878D82A}">
                    <a16:rowId xmlns:a16="http://schemas.microsoft.com/office/drawing/2014/main" val="1168063328"/>
                  </a:ext>
                </a:extLst>
              </a:tr>
              <a:tr h="370840">
                <a:tc>
                  <a:txBody>
                    <a:bodyPr/>
                    <a:lstStyle/>
                    <a:p>
                      <a:pPr marL="171450" lvl="1" indent="-171450">
                        <a:buFont typeface="Arial" panose="020B0604020202020204" pitchFamily="34" charset="0"/>
                        <a:buChar char="•"/>
                      </a:pPr>
                      <a:r>
                        <a:rPr lang="en-GB" sz="1100" dirty="0">
                          <a:solidFill>
                            <a:schemeClr val="tx1"/>
                          </a:solidFill>
                        </a:rPr>
                        <a:t>Can the experience be positioned as </a:t>
                      </a:r>
                      <a:r>
                        <a:rPr lang="en-GB" sz="1100" b="1" dirty="0">
                          <a:solidFill>
                            <a:schemeClr val="tx1"/>
                          </a:solidFill>
                        </a:rPr>
                        <a:t>authentic and unique </a:t>
                      </a:r>
                      <a:r>
                        <a:rPr lang="en-GB" sz="1100" dirty="0">
                          <a:solidFill>
                            <a:schemeClr val="tx1"/>
                          </a:solidFill>
                        </a:rPr>
                        <a:t>to England  or ideally, a particular place within England?</a:t>
                      </a:r>
                    </a:p>
                    <a:p>
                      <a:pPr marL="182563" lvl="1" indent="-182563">
                        <a:buFont typeface="Arial" panose="020B0604020202020204" pitchFamily="34" charset="0"/>
                        <a:buChar char="•"/>
                      </a:pPr>
                      <a:endParaRPr lang="en-GB" sz="1100" dirty="0">
                        <a:solidFill>
                          <a:schemeClr val="tx1"/>
                        </a:solidFill>
                      </a:endParaRPr>
                    </a:p>
                    <a:p>
                      <a:pPr marL="182563" lvl="1" indent="-182563">
                        <a:buFont typeface="Arial" panose="020B0604020202020204" pitchFamily="34" charset="0"/>
                        <a:buChar char="•"/>
                      </a:pPr>
                      <a:r>
                        <a:rPr lang="en-GB" sz="1100" dirty="0">
                          <a:solidFill>
                            <a:schemeClr val="tx1"/>
                          </a:solidFill>
                        </a:rPr>
                        <a:t>Does it currently </a:t>
                      </a:r>
                      <a:r>
                        <a:rPr lang="en-GB" sz="1100" b="1" dirty="0">
                          <a:solidFill>
                            <a:schemeClr val="tx1"/>
                          </a:solidFill>
                        </a:rPr>
                        <a:t>belong</a:t>
                      </a:r>
                      <a:r>
                        <a:rPr lang="en-GB" sz="1100" b="0" dirty="0">
                          <a:solidFill>
                            <a:schemeClr val="tx1"/>
                          </a:solidFill>
                        </a:rPr>
                        <a:t> to another country? If so what is the pull of England as a destination?</a:t>
                      </a:r>
                      <a:endParaRPr lang="en-GB" sz="1100" dirty="0">
                        <a:solidFill>
                          <a:schemeClr val="tx1"/>
                        </a:solidFill>
                      </a:endParaRPr>
                    </a:p>
                    <a:p>
                      <a:pPr marL="182563" lvl="1" indent="-182563">
                        <a:buFont typeface="Arial" panose="020B0604020202020204" pitchFamily="34" charset="0"/>
                        <a:buChar char="•"/>
                      </a:pPr>
                      <a:endParaRPr lang="en-GB" sz="1100" dirty="0">
                        <a:solidFill>
                          <a:schemeClr val="tx1"/>
                        </a:solidFill>
                      </a:endParaRPr>
                    </a:p>
                    <a:p>
                      <a:pPr marL="182563" lvl="1" indent="-182563">
                        <a:buFont typeface="Arial" panose="020B0604020202020204" pitchFamily="34" charset="0"/>
                        <a:buChar char="•"/>
                      </a:pPr>
                      <a:r>
                        <a:rPr lang="en-GB" sz="1100" dirty="0">
                          <a:solidFill>
                            <a:schemeClr val="tx1"/>
                          </a:solidFill>
                        </a:rPr>
                        <a:t>Will it create </a:t>
                      </a:r>
                      <a:r>
                        <a:rPr lang="en-GB" sz="1100" b="1" dirty="0">
                          <a:solidFill>
                            <a:schemeClr val="tx1"/>
                          </a:solidFill>
                        </a:rPr>
                        <a:t>distinctive memories </a:t>
                      </a:r>
                      <a:r>
                        <a:rPr lang="en-GB" sz="1100" dirty="0">
                          <a:solidFill>
                            <a:schemeClr val="tx1"/>
                          </a:solidFill>
                        </a:rPr>
                        <a:t>- to both remember and share the experience?</a:t>
                      </a:r>
                    </a:p>
                    <a:p>
                      <a:pPr marL="182563" lvl="1" indent="-182563">
                        <a:buFont typeface="Arial" panose="020B0604020202020204" pitchFamily="34" charset="0"/>
                        <a:buChar char="•"/>
                      </a:pPr>
                      <a:endParaRPr lang="en-GB" sz="1100" dirty="0">
                        <a:solidFill>
                          <a:schemeClr val="tx1"/>
                        </a:solidFill>
                      </a:endParaRPr>
                    </a:p>
                    <a:p>
                      <a:pPr marL="182563" lvl="1" indent="-182563">
                        <a:buFont typeface="Arial" panose="020B0604020202020204" pitchFamily="34" charset="0"/>
                        <a:buChar char="•"/>
                      </a:pPr>
                      <a:r>
                        <a:rPr lang="en-GB" sz="1100" dirty="0">
                          <a:solidFill>
                            <a:schemeClr val="tx1"/>
                          </a:solidFill>
                        </a:rPr>
                        <a:t>Does it provide some level of </a:t>
                      </a:r>
                      <a:r>
                        <a:rPr lang="en-GB" sz="1100" b="1" dirty="0">
                          <a:solidFill>
                            <a:schemeClr val="tx1"/>
                          </a:solidFill>
                        </a:rPr>
                        <a:t>cultural or historic immersion </a:t>
                      </a:r>
                      <a:r>
                        <a:rPr lang="en-GB" sz="1100" dirty="0">
                          <a:solidFill>
                            <a:schemeClr val="tx1"/>
                          </a:solidFill>
                        </a:rPr>
                        <a:t>– that will enable the participant to connect it to the place or the people around it?</a:t>
                      </a:r>
                    </a:p>
                    <a:p>
                      <a:pPr marL="182563" lvl="1" indent="-182563">
                        <a:buFont typeface="Arial" panose="020B0604020202020204" pitchFamily="34" charset="0"/>
                        <a:buChar char="•"/>
                      </a:pPr>
                      <a:endParaRPr lang="en-GB" sz="1100" dirty="0">
                        <a:solidFill>
                          <a:schemeClr val="tx1"/>
                        </a:solidFill>
                      </a:endParaRPr>
                    </a:p>
                    <a:p>
                      <a:pPr marL="182563" lvl="1" indent="-182563">
                        <a:buFont typeface="Arial" panose="020B0604020202020204" pitchFamily="34" charset="0"/>
                        <a:buChar char="•"/>
                      </a:pPr>
                      <a:r>
                        <a:rPr lang="en-GB" sz="1100" b="0" dirty="0">
                          <a:solidFill>
                            <a:schemeClr val="tx1"/>
                          </a:solidFill>
                        </a:rPr>
                        <a:t>Does it </a:t>
                      </a:r>
                      <a:r>
                        <a:rPr lang="en-GB" sz="1100" b="1" dirty="0">
                          <a:solidFill>
                            <a:schemeClr val="tx1"/>
                          </a:solidFill>
                        </a:rPr>
                        <a:t>provide enrichment</a:t>
                      </a:r>
                      <a:r>
                        <a:rPr lang="en-GB" sz="1100" dirty="0">
                          <a:solidFill>
                            <a:schemeClr val="tx1"/>
                          </a:solidFill>
                        </a:rPr>
                        <a:t> – to do something new/fun/different to things done at home?</a:t>
                      </a:r>
                    </a:p>
                    <a:p>
                      <a:pPr marL="182563" lvl="1" indent="-182563">
                        <a:buFont typeface="Arial" panose="020B0604020202020204" pitchFamily="34" charset="0"/>
                        <a:buChar char="•"/>
                      </a:pPr>
                      <a:endParaRPr lang="en-GB" sz="1100" dirty="0">
                        <a:solidFill>
                          <a:schemeClr val="tx1"/>
                        </a:solidFill>
                      </a:endParaRPr>
                    </a:p>
                    <a:p>
                      <a:pPr marL="182563" lvl="1" indent="-182563">
                        <a:buFont typeface="Arial" panose="020B0604020202020204" pitchFamily="34" charset="0"/>
                        <a:buChar char="•"/>
                      </a:pPr>
                      <a:r>
                        <a:rPr lang="en-GB" sz="1100" dirty="0">
                          <a:solidFill>
                            <a:schemeClr val="tx1"/>
                          </a:solidFill>
                        </a:rPr>
                        <a:t>Is it only an </a:t>
                      </a:r>
                      <a:r>
                        <a:rPr lang="en-GB" sz="1100" b="1" dirty="0">
                          <a:solidFill>
                            <a:schemeClr val="tx1"/>
                          </a:solidFill>
                        </a:rPr>
                        <a:t>expert-guided</a:t>
                      </a:r>
                      <a:r>
                        <a:rPr lang="en-GB" sz="1100" dirty="0">
                          <a:solidFill>
                            <a:schemeClr val="tx1"/>
                          </a:solidFill>
                        </a:rPr>
                        <a:t> experience or is there a </a:t>
                      </a:r>
                      <a:r>
                        <a:rPr lang="en-GB" sz="1100" b="1" dirty="0">
                          <a:solidFill>
                            <a:schemeClr val="tx1"/>
                          </a:solidFill>
                        </a:rPr>
                        <a:t>self-guided</a:t>
                      </a:r>
                      <a:r>
                        <a:rPr lang="en-GB" sz="1100" dirty="0">
                          <a:solidFill>
                            <a:schemeClr val="tx1"/>
                          </a:solidFill>
                        </a:rPr>
                        <a:t> alternative? If so, communication of the value of expert-guided will be necessary</a:t>
                      </a:r>
                    </a:p>
                    <a:p>
                      <a:pPr marL="182563" lvl="1" indent="-182563">
                        <a:buFont typeface="Arial" panose="020B0604020202020204" pitchFamily="34" charset="0"/>
                        <a:buChar char="•"/>
                      </a:pPr>
                      <a:endParaRPr lang="en-GB" sz="1100" dirty="0">
                        <a:solidFill>
                          <a:schemeClr val="tx1"/>
                        </a:solidFill>
                      </a:endParaRPr>
                    </a:p>
                    <a:p>
                      <a:pPr marL="182563" lvl="1" indent="-182563">
                        <a:buFont typeface="Arial" panose="020B0604020202020204" pitchFamily="34" charset="0"/>
                        <a:buChar char="•"/>
                      </a:pPr>
                      <a:r>
                        <a:rPr lang="en-GB" sz="1100" dirty="0">
                          <a:solidFill>
                            <a:schemeClr val="tx1"/>
                          </a:solidFill>
                        </a:rPr>
                        <a:t>Is there a contingency solution to </a:t>
                      </a:r>
                      <a:r>
                        <a:rPr lang="en-GB" sz="1100" b="1" dirty="0">
                          <a:solidFill>
                            <a:schemeClr val="tx1"/>
                          </a:solidFill>
                        </a:rPr>
                        <a:t>mitigate</a:t>
                      </a:r>
                      <a:r>
                        <a:rPr lang="en-GB" sz="1100" dirty="0">
                          <a:solidFill>
                            <a:schemeClr val="tx1"/>
                          </a:solidFill>
                        </a:rPr>
                        <a:t> for the </a:t>
                      </a:r>
                      <a:r>
                        <a:rPr lang="en-GB" sz="1100" b="1" dirty="0">
                          <a:solidFill>
                            <a:schemeClr val="tx1"/>
                          </a:solidFill>
                        </a:rPr>
                        <a:t>weather</a:t>
                      </a:r>
                      <a:r>
                        <a:rPr lang="en-GB" sz="1100" dirty="0">
                          <a:solidFill>
                            <a:schemeClr val="tx1"/>
                          </a:solidFill>
                        </a:rPr>
                        <a:t> for outdoor activities?</a:t>
                      </a:r>
                    </a:p>
                    <a:p>
                      <a:endParaRPr lang="en-GB" sz="1100" dirty="0">
                        <a:solidFill>
                          <a:schemeClr val="tx1"/>
                        </a:solidFill>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lgn="ctr"/>
                      <a:endParaRPr lang="en-GB" sz="1100" dirty="0">
                        <a:solidFill>
                          <a:schemeClr val="tx1"/>
                        </a:solidFill>
                      </a:endParaRPr>
                    </a:p>
                    <a:p>
                      <a:pPr algn="ctr"/>
                      <a:r>
                        <a:rPr lang="en-GB" sz="1600" b="1" dirty="0">
                          <a:solidFill>
                            <a:schemeClr val="accent5"/>
                          </a:solidFill>
                          <a:sym typeface="Wingdings" panose="05000000000000000000" pitchFamily="2" charset="2"/>
                        </a:rPr>
                        <a:t></a:t>
                      </a:r>
                    </a:p>
                    <a:p>
                      <a:pPr algn="ctr"/>
                      <a:endParaRPr lang="en-GB" sz="1600" b="1" dirty="0">
                        <a:solidFill>
                          <a:schemeClr val="accent5"/>
                        </a:solidFill>
                        <a:sym typeface="Wingdings" panose="05000000000000000000" pitchFamily="2" charset="2"/>
                      </a:endParaRPr>
                    </a:p>
                    <a:p>
                      <a:pPr algn="ctr"/>
                      <a:endParaRPr lang="en-GB" sz="1600" b="1" dirty="0">
                        <a:solidFill>
                          <a:schemeClr val="accent5"/>
                        </a:solidFill>
                        <a:sym typeface="Wingdings" panose="05000000000000000000" pitchFamily="2" charset="2"/>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p>
                      <a:pPr algn="ctr"/>
                      <a:endParaRPr lang="en-GB" sz="1600" b="1" dirty="0">
                        <a:solidFill>
                          <a:schemeClr val="accent5"/>
                        </a:solidFill>
                        <a:sym typeface="Wingdings" panose="05000000000000000000" pitchFamily="2" charset="2"/>
                      </a:endParaRPr>
                    </a:p>
                    <a:p>
                      <a:pPr algn="ctr"/>
                      <a:endParaRPr lang="en-GB" sz="1600" b="1" dirty="0">
                        <a:solidFill>
                          <a:schemeClr val="accent5"/>
                        </a:solidFill>
                        <a:sym typeface="Wingdings" panose="05000000000000000000" pitchFamily="2" charset="2"/>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p>
                      <a:pPr algn="ctr"/>
                      <a:endParaRPr lang="en-GB" sz="1600" b="1" dirty="0">
                        <a:solidFill>
                          <a:schemeClr val="accent5"/>
                        </a:solidFill>
                        <a:sym typeface="Wingdings" panose="05000000000000000000" pitchFamily="2" charset="2"/>
                      </a:endParaRPr>
                    </a:p>
                    <a:p>
                      <a:pPr algn="ctr"/>
                      <a:endParaRPr lang="en-GB" sz="1600" b="1" dirty="0">
                        <a:solidFill>
                          <a:schemeClr val="accent5"/>
                        </a:solidFill>
                        <a:sym typeface="Wingdings" panose="05000000000000000000" pitchFamily="2" charset="2"/>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p>
                      <a:pPr algn="ctr"/>
                      <a:endParaRPr lang="en-GB" sz="1600" b="1" dirty="0">
                        <a:solidFill>
                          <a:schemeClr val="accent5"/>
                        </a:solidFill>
                        <a:sym typeface="Wingdings" panose="05000000000000000000" pitchFamily="2" charset="2"/>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p>
                      <a:pPr algn="ctr"/>
                      <a:endParaRPr lang="en-GB" sz="1600" b="1" dirty="0">
                        <a:solidFill>
                          <a:schemeClr val="accent5"/>
                        </a:solidFill>
                        <a:sym typeface="Wingdings" panose="05000000000000000000" pitchFamily="2" charset="2"/>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marL="11113" lvl="1" indent="0">
                        <a:buFont typeface="Arial" panose="020B0604020202020204" pitchFamily="34" charset="0"/>
                        <a:buNone/>
                      </a:pPr>
                      <a:endParaRPr lang="en-GB" sz="1100" b="1" i="0" dirty="0">
                        <a:solidFill>
                          <a:schemeClr val="tx1"/>
                        </a:solidFill>
                      </a:endParaRPr>
                    </a:p>
                    <a:p>
                      <a:pPr marL="182563" marR="0" lvl="1"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solidFill>
                            <a:schemeClr val="tx1"/>
                          </a:solidFill>
                        </a:rPr>
                        <a:t>Is it an </a:t>
                      </a:r>
                      <a:r>
                        <a:rPr lang="en-GB" sz="1100" b="1" dirty="0">
                          <a:solidFill>
                            <a:schemeClr val="tx1"/>
                          </a:solidFill>
                        </a:rPr>
                        <a:t>established</a:t>
                      </a:r>
                      <a:r>
                        <a:rPr lang="en-GB" sz="1100" dirty="0">
                          <a:solidFill>
                            <a:schemeClr val="tx1"/>
                          </a:solidFill>
                        </a:rPr>
                        <a:t> experience that is </a:t>
                      </a:r>
                      <a:r>
                        <a:rPr lang="en-GB" sz="1100" b="1" dirty="0">
                          <a:solidFill>
                            <a:schemeClr val="tx1"/>
                          </a:solidFill>
                        </a:rPr>
                        <a:t>known and understood</a:t>
                      </a:r>
                      <a:r>
                        <a:rPr lang="en-GB" sz="1100" dirty="0">
                          <a:solidFill>
                            <a:schemeClr val="tx1"/>
                          </a:solidFill>
                        </a:rPr>
                        <a:t> by travellers already? If it is, then differentiation may be the challenge. If not, clear, inspirational communication will be needed</a:t>
                      </a:r>
                    </a:p>
                    <a:p>
                      <a:pPr marL="182563" lvl="1" indent="-171450">
                        <a:buFont typeface="Arial" panose="020B0604020202020204" pitchFamily="34" charset="0"/>
                        <a:buChar char="•"/>
                      </a:pPr>
                      <a:endParaRPr lang="en-GB" sz="1100" b="1" i="0" dirty="0">
                        <a:solidFill>
                          <a:schemeClr val="tx1"/>
                        </a:solidFill>
                      </a:endParaRPr>
                    </a:p>
                    <a:p>
                      <a:pPr marL="182563" lvl="1" indent="-171450">
                        <a:buFont typeface="Arial" panose="020B0604020202020204" pitchFamily="34" charset="0"/>
                        <a:buChar char="•"/>
                      </a:pPr>
                      <a:r>
                        <a:rPr lang="en-GB" sz="1100" b="1" i="0" dirty="0">
                          <a:solidFill>
                            <a:schemeClr val="tx1"/>
                          </a:solidFill>
                        </a:rPr>
                        <a:t>Who </a:t>
                      </a:r>
                      <a:r>
                        <a:rPr lang="en-GB" sz="1100" b="0" i="0" dirty="0">
                          <a:solidFill>
                            <a:schemeClr val="tx1"/>
                          </a:solidFill>
                        </a:rPr>
                        <a:t>will the activity </a:t>
                      </a:r>
                      <a:r>
                        <a:rPr lang="en-GB" sz="1100" b="1" i="0" dirty="0">
                          <a:solidFill>
                            <a:schemeClr val="tx1"/>
                          </a:solidFill>
                        </a:rPr>
                        <a:t>appeal </a:t>
                      </a:r>
                      <a:r>
                        <a:rPr lang="en-GB" sz="1100" b="0" i="0" dirty="0">
                          <a:solidFill>
                            <a:schemeClr val="tx1"/>
                          </a:solidFill>
                        </a:rPr>
                        <a:t>to? Who do they travel with? How do they book their travel?</a:t>
                      </a:r>
                    </a:p>
                    <a:p>
                      <a:pPr marL="182563" lvl="1" indent="-171450">
                        <a:buFont typeface="Arial" panose="020B0604020202020204" pitchFamily="34" charset="0"/>
                        <a:buChar char="•"/>
                      </a:pPr>
                      <a:endParaRPr lang="en-GB" sz="1100" b="0" i="0" dirty="0">
                        <a:solidFill>
                          <a:schemeClr val="tx1"/>
                        </a:solidFill>
                      </a:endParaRPr>
                    </a:p>
                    <a:p>
                      <a:pPr marL="182563" marR="0" lvl="1" indent="-1714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dirty="0">
                          <a:solidFill>
                            <a:schemeClr val="tx1"/>
                          </a:solidFill>
                        </a:rPr>
                        <a:t>What other activities might be of interest to the target audience that could be </a:t>
                      </a:r>
                      <a:r>
                        <a:rPr lang="en-GB" sz="1100" b="1" i="0" dirty="0">
                          <a:solidFill>
                            <a:schemeClr val="tx1"/>
                          </a:solidFill>
                        </a:rPr>
                        <a:t>packaged </a:t>
                      </a:r>
                      <a:r>
                        <a:rPr lang="en-GB" sz="1100" b="0" i="0" dirty="0">
                          <a:solidFill>
                            <a:schemeClr val="tx1"/>
                          </a:solidFill>
                        </a:rPr>
                        <a:t>or offered as </a:t>
                      </a:r>
                      <a:r>
                        <a:rPr lang="en-GB" sz="1100" b="1" i="0" dirty="0">
                          <a:solidFill>
                            <a:schemeClr val="tx1"/>
                          </a:solidFill>
                        </a:rPr>
                        <a:t>alternatives</a:t>
                      </a:r>
                      <a:r>
                        <a:rPr lang="en-GB" sz="1100" b="0" i="0" dirty="0">
                          <a:solidFill>
                            <a:schemeClr val="tx1"/>
                          </a:solidFill>
                        </a:rPr>
                        <a:t>?</a:t>
                      </a:r>
                    </a:p>
                    <a:p>
                      <a:pPr marL="182563" lvl="1" indent="-171450">
                        <a:buFont typeface="Arial" panose="020B0604020202020204" pitchFamily="34" charset="0"/>
                        <a:buChar char="•"/>
                      </a:pPr>
                      <a:endParaRPr lang="en-GB" sz="1100" b="0" i="0" dirty="0">
                        <a:solidFill>
                          <a:schemeClr val="tx1"/>
                        </a:solidFill>
                      </a:endParaRPr>
                    </a:p>
                    <a:p>
                      <a:pPr marL="182563" lvl="1" indent="-171450">
                        <a:buFont typeface="Arial" panose="020B0604020202020204" pitchFamily="34" charset="0"/>
                        <a:buChar char="•"/>
                      </a:pPr>
                      <a:r>
                        <a:rPr lang="en-GB" sz="1100" b="0" i="0" dirty="0">
                          <a:solidFill>
                            <a:schemeClr val="tx1"/>
                          </a:solidFill>
                        </a:rPr>
                        <a:t>How do you engage with the trade to sell </a:t>
                      </a:r>
                      <a:r>
                        <a:rPr lang="en-GB" sz="1100" b="1" i="0" dirty="0">
                          <a:solidFill>
                            <a:schemeClr val="tx1"/>
                          </a:solidFill>
                        </a:rPr>
                        <a:t>bookable product in advance </a:t>
                      </a:r>
                      <a:r>
                        <a:rPr lang="en-GB" sz="1100" b="0" i="0" dirty="0">
                          <a:solidFill>
                            <a:schemeClr val="tx1"/>
                          </a:solidFill>
                        </a:rPr>
                        <a:t>of travel?</a:t>
                      </a:r>
                    </a:p>
                    <a:p>
                      <a:pPr marL="182563" lvl="1" indent="-171450">
                        <a:buFont typeface="Arial" panose="020B0604020202020204" pitchFamily="34" charset="0"/>
                        <a:buChar char="•"/>
                      </a:pPr>
                      <a:endParaRPr lang="en-GB" sz="1100" b="0" i="0" dirty="0">
                        <a:solidFill>
                          <a:schemeClr val="tx1"/>
                        </a:solidFill>
                      </a:endParaRPr>
                    </a:p>
                    <a:p>
                      <a:pPr marL="182563" lvl="1" indent="-171450">
                        <a:buFont typeface="Arial" panose="020B0604020202020204" pitchFamily="34" charset="0"/>
                        <a:buChar char="•"/>
                      </a:pPr>
                      <a:r>
                        <a:rPr lang="en-GB" sz="1100" b="0" i="0" dirty="0">
                          <a:solidFill>
                            <a:schemeClr val="tx1"/>
                          </a:solidFill>
                        </a:rPr>
                        <a:t>What </a:t>
                      </a:r>
                      <a:r>
                        <a:rPr lang="en-GB" sz="1100" b="1" i="0" dirty="0">
                          <a:solidFill>
                            <a:schemeClr val="tx1"/>
                          </a:solidFill>
                        </a:rPr>
                        <a:t>local promotion </a:t>
                      </a:r>
                      <a:r>
                        <a:rPr lang="en-GB" sz="1100" b="0" i="0" dirty="0">
                          <a:solidFill>
                            <a:schemeClr val="tx1"/>
                          </a:solidFill>
                        </a:rPr>
                        <a:t>and advocacy programmes can be developed to generate </a:t>
                      </a:r>
                      <a:r>
                        <a:rPr lang="en-GB" sz="1100" b="1" i="0" dirty="0">
                          <a:solidFill>
                            <a:schemeClr val="tx1"/>
                          </a:solidFill>
                        </a:rPr>
                        <a:t>in-destination </a:t>
                      </a:r>
                      <a:r>
                        <a:rPr lang="en-GB" sz="1100" b="0" i="0" dirty="0">
                          <a:solidFill>
                            <a:schemeClr val="tx1"/>
                          </a:solidFill>
                        </a:rPr>
                        <a:t>bookings?</a:t>
                      </a:r>
                      <a:endParaRPr lang="en-GB" sz="1100" i="0" dirty="0">
                        <a:solidFill>
                          <a:schemeClr val="tx1"/>
                        </a:solidFill>
                      </a:endParaRPr>
                    </a:p>
                    <a:p>
                      <a:pPr marL="11113" lvl="1" indent="0">
                        <a:buFont typeface="Arial" panose="020B0604020202020204" pitchFamily="34" charset="0"/>
                        <a:buNone/>
                      </a:pPr>
                      <a:endParaRPr lang="en-GB" sz="1100" i="0" dirty="0">
                        <a:solidFill>
                          <a:schemeClr val="tx1"/>
                        </a:solidFill>
                      </a:endParaRPr>
                    </a:p>
                    <a:p>
                      <a:pPr marL="182563" lvl="1" indent="-171450">
                        <a:buFont typeface="Arial" panose="020B0604020202020204" pitchFamily="34" charset="0"/>
                        <a:buChar char="•"/>
                      </a:pPr>
                      <a:r>
                        <a:rPr lang="en-GB" sz="1100" i="0" dirty="0">
                          <a:solidFill>
                            <a:schemeClr val="tx1"/>
                          </a:solidFill>
                        </a:rPr>
                        <a:t>What is the </a:t>
                      </a:r>
                      <a:r>
                        <a:rPr lang="en-GB" sz="1100" b="1" i="0" dirty="0">
                          <a:solidFill>
                            <a:schemeClr val="tx1"/>
                          </a:solidFill>
                        </a:rPr>
                        <a:t>journey time </a:t>
                      </a:r>
                      <a:r>
                        <a:rPr lang="en-GB" sz="1100" i="0" dirty="0">
                          <a:solidFill>
                            <a:schemeClr val="tx1"/>
                          </a:solidFill>
                        </a:rPr>
                        <a:t>from regional gateways? How </a:t>
                      </a:r>
                      <a:r>
                        <a:rPr lang="en-GB" sz="1100" b="1" i="0" dirty="0">
                          <a:solidFill>
                            <a:schemeClr val="tx1"/>
                          </a:solidFill>
                        </a:rPr>
                        <a:t>accessible</a:t>
                      </a:r>
                      <a:r>
                        <a:rPr lang="en-GB" sz="1100" i="0" dirty="0">
                          <a:solidFill>
                            <a:schemeClr val="tx1"/>
                          </a:solidFill>
                        </a:rPr>
                        <a:t> is the activity from regional hubs/other attractions?</a:t>
                      </a:r>
                    </a:p>
                    <a:p>
                      <a:pPr marL="182563" lvl="1" indent="-171450">
                        <a:buFont typeface="Arial" panose="020B0604020202020204" pitchFamily="34" charset="0"/>
                        <a:buChar char="•"/>
                      </a:pPr>
                      <a:r>
                        <a:rPr lang="en-GB" sz="1100" i="0" dirty="0">
                          <a:solidFill>
                            <a:schemeClr val="tx1"/>
                          </a:solidFill>
                        </a:rPr>
                        <a:t>Does the activity have a </a:t>
                      </a:r>
                      <a:r>
                        <a:rPr lang="en-GB" sz="1100" b="1" i="0" dirty="0">
                          <a:solidFill>
                            <a:schemeClr val="tx1"/>
                          </a:solidFill>
                        </a:rPr>
                        <a:t>fixed duration </a:t>
                      </a:r>
                      <a:r>
                        <a:rPr lang="en-GB" sz="1100" i="0" dirty="0">
                          <a:solidFill>
                            <a:schemeClr val="tx1"/>
                          </a:solidFill>
                        </a:rPr>
                        <a:t>or can </a:t>
                      </a:r>
                      <a:r>
                        <a:rPr lang="en-GB" sz="1100" b="1" i="0" dirty="0">
                          <a:solidFill>
                            <a:schemeClr val="tx1"/>
                          </a:solidFill>
                        </a:rPr>
                        <a:t>variable length</a:t>
                      </a:r>
                      <a:r>
                        <a:rPr lang="en-GB" sz="1100" i="0" dirty="0">
                          <a:solidFill>
                            <a:schemeClr val="tx1"/>
                          </a:solidFill>
                        </a:rPr>
                        <a:t> options be provided?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endParaRPr lang="en-GB" sz="1100" dirty="0">
                        <a:solidFill>
                          <a:schemeClr val="tx1"/>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p>
                    <a:p>
                      <a:pPr marL="0" marR="0" lvl="0" indent="0" algn="ctr" defTabSz="742950" rtl="0" eaLnBrk="1" fontAlgn="auto" latinLnBrk="0" hangingPunct="1">
                        <a:lnSpc>
                          <a:spcPct val="100000"/>
                        </a:lnSpc>
                        <a:spcBef>
                          <a:spcPts val="0"/>
                        </a:spcBef>
                        <a:spcAft>
                          <a:spcPts val="0"/>
                        </a:spcAft>
                        <a:buClrTx/>
                        <a:buSzTx/>
                        <a:buFontTx/>
                        <a:buNone/>
                        <a:tabLst/>
                        <a:defRPr/>
                      </a:pPr>
                      <a:endParaRPr lang="en-GB" sz="1600" b="1" dirty="0">
                        <a:solidFill>
                          <a:schemeClr val="accent5"/>
                        </a:solidFill>
                        <a:sym typeface="Wingdings" panose="05000000000000000000" pitchFamily="2" charset="2"/>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lang="en-GB" sz="1600" b="1" dirty="0">
                        <a:solidFill>
                          <a:schemeClr val="accent5"/>
                        </a:solidFill>
                        <a:sym typeface="Wingdings" panose="05000000000000000000" pitchFamily="2" charset="2"/>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lang="en-GB" sz="1600" b="1" dirty="0">
                        <a:solidFill>
                          <a:schemeClr val="accent5"/>
                        </a:solidFill>
                        <a:sym typeface="Wingdings" panose="05000000000000000000" pitchFamily="2" charset="2"/>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lang="en-GB" sz="11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lang="en-GB" sz="16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lang="en-GB" sz="16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lang="en-GB" sz="16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lang="en-GB" sz="1600" b="1" dirty="0">
                        <a:solidFill>
                          <a:schemeClr val="accent5"/>
                        </a:solidFill>
                      </a:endParaRPr>
                    </a:p>
                    <a:p>
                      <a:pPr marL="0" marR="0" lvl="0" indent="0" algn="ctr" defTabSz="742950" rtl="0" eaLnBrk="1" fontAlgn="auto" latinLnBrk="0" hangingPunct="1">
                        <a:lnSpc>
                          <a:spcPct val="100000"/>
                        </a:lnSpc>
                        <a:spcBef>
                          <a:spcPts val="0"/>
                        </a:spcBef>
                        <a:spcAft>
                          <a:spcPts val="0"/>
                        </a:spcAft>
                        <a:buClrTx/>
                        <a:buSzTx/>
                        <a:buFontTx/>
                        <a:buNone/>
                        <a:tabLst/>
                        <a:defRPr/>
                      </a:pPr>
                      <a:r>
                        <a:rPr lang="en-GB" sz="1600" b="1" dirty="0">
                          <a:solidFill>
                            <a:schemeClr val="accent5"/>
                          </a:solidFill>
                          <a:sym typeface="Wingdings" panose="05000000000000000000" pitchFamily="2" charset="2"/>
                        </a:rPr>
                        <a:t></a:t>
                      </a:r>
                      <a:endParaRPr lang="en-GB" sz="1600" b="1" dirty="0">
                        <a:solidFill>
                          <a:schemeClr val="accent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4065567123"/>
                  </a:ext>
                </a:extLst>
              </a:tr>
            </a:tbl>
          </a:graphicData>
        </a:graphic>
      </p:graphicFrame>
      <p:sp>
        <p:nvSpPr>
          <p:cNvPr id="2" name="TextBox 1">
            <a:extLst>
              <a:ext uri="{FF2B5EF4-FFF2-40B4-BE49-F238E27FC236}">
                <a16:creationId xmlns:a16="http://schemas.microsoft.com/office/drawing/2014/main" id="{5855C946-5866-4EB2-A130-CA529BFF4D11}"/>
              </a:ext>
            </a:extLst>
          </p:cNvPr>
          <p:cNvSpPr txBox="1"/>
          <p:nvPr/>
        </p:nvSpPr>
        <p:spPr>
          <a:xfrm>
            <a:off x="207830" y="585955"/>
            <a:ext cx="9172306" cy="461665"/>
          </a:xfrm>
          <a:prstGeom prst="rect">
            <a:avLst/>
          </a:prstGeom>
          <a:noFill/>
        </p:spPr>
        <p:txBody>
          <a:bodyPr wrap="square" rtlCol="0">
            <a:spAutoFit/>
          </a:bodyPr>
          <a:lstStyle/>
          <a:p>
            <a:r>
              <a:rPr lang="en-GB" sz="1200" dirty="0"/>
              <a:t>When developing or promoting experiential activities there is a checklist of questions to consider. The relative importance of each will vary according to the type of experience. Individual Experience Dashboards contain further details.</a:t>
            </a:r>
          </a:p>
        </p:txBody>
      </p:sp>
    </p:spTree>
    <p:extLst>
      <p:ext uri="{BB962C8B-B14F-4D97-AF65-F5344CB8AC3E}">
        <p14:creationId xmlns:p14="http://schemas.microsoft.com/office/powerpoint/2010/main" val="9080713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8CD4157-5A13-48CB-B7B0-0B75DCDB11BC}"/>
              </a:ext>
            </a:extLst>
          </p:cNvPr>
          <p:cNvSpPr txBox="1">
            <a:spLocks/>
          </p:cNvSpPr>
          <p:nvPr/>
        </p:nvSpPr>
        <p:spPr>
          <a:xfrm>
            <a:off x="7677150" y="6002949"/>
            <a:ext cx="2228850" cy="296664"/>
          </a:xfrm>
          <a:prstGeom prst="rect">
            <a:avLst/>
          </a:prstGeom>
        </p:spPr>
        <p:txBody>
          <a:bodyP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4E51C-5B21-47ED-87F9-7CEAAA8B3069}" type="slidenum">
              <a:rPr lang="en-GB" sz="1138"/>
              <a:pPr/>
              <a:t>58</a:t>
            </a:fld>
            <a:endParaRPr lang="en-GB" sz="1138"/>
          </a:p>
        </p:txBody>
      </p:sp>
      <p:pic>
        <p:nvPicPr>
          <p:cNvPr id="5" name="Picture 4">
            <a:extLst>
              <a:ext uri="{FF2B5EF4-FFF2-40B4-BE49-F238E27FC236}">
                <a16:creationId xmlns:a16="http://schemas.microsoft.com/office/drawing/2014/main" id="{15F2B06E-FDD3-449B-A26B-FC49F7A75E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2140" y="481265"/>
            <a:ext cx="1667636" cy="2844857"/>
          </a:xfrm>
          <a:prstGeom prst="rect">
            <a:avLst/>
          </a:prstGeom>
        </p:spPr>
      </p:pic>
      <p:pic>
        <p:nvPicPr>
          <p:cNvPr id="6" name="Picture 5">
            <a:extLst>
              <a:ext uri="{FF2B5EF4-FFF2-40B4-BE49-F238E27FC236}">
                <a16:creationId xmlns:a16="http://schemas.microsoft.com/office/drawing/2014/main" id="{4D35D27D-B383-47CA-ADDA-810BF145AC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 b="-6"/>
          <a:stretch/>
        </p:blipFill>
        <p:spPr>
          <a:xfrm>
            <a:off x="7447779" y="481265"/>
            <a:ext cx="2064455" cy="1610426"/>
          </a:xfrm>
          <a:prstGeom prst="rect">
            <a:avLst/>
          </a:prstGeom>
        </p:spPr>
      </p:pic>
      <p:pic>
        <p:nvPicPr>
          <p:cNvPr id="7" name="Picture 6" descr="A picture containing wooden, ground, sitting&#10;&#10;Description automatically generated">
            <a:extLst>
              <a:ext uri="{FF2B5EF4-FFF2-40B4-BE49-F238E27FC236}">
                <a16:creationId xmlns:a16="http://schemas.microsoft.com/office/drawing/2014/main" id="{0D56A793-8335-41CB-B350-E64CE3E91F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2140" y="3429001"/>
            <a:ext cx="1667636" cy="2099352"/>
          </a:xfrm>
          <a:prstGeom prst="rect">
            <a:avLst/>
          </a:prstGeom>
        </p:spPr>
      </p:pic>
      <p:pic>
        <p:nvPicPr>
          <p:cNvPr id="8" name="Picture 7">
            <a:extLst>
              <a:ext uri="{FF2B5EF4-FFF2-40B4-BE49-F238E27FC236}">
                <a16:creationId xmlns:a16="http://schemas.microsoft.com/office/drawing/2014/main" id="{F8DDDE25-8F76-4261-8D3B-EE250650AE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7483475" y="2195117"/>
            <a:ext cx="2036583" cy="3332425"/>
          </a:xfrm>
          <a:prstGeom prst="rect">
            <a:avLst/>
          </a:prstGeom>
        </p:spPr>
      </p:pic>
      <p:cxnSp>
        <p:nvCxnSpPr>
          <p:cNvPr id="14" name="Straight Connector 13">
            <a:extLst>
              <a:ext uri="{FF2B5EF4-FFF2-40B4-BE49-F238E27FC236}">
                <a16:creationId xmlns:a16="http://schemas.microsoft.com/office/drawing/2014/main" id="{0B127FF5-469B-4D22-B987-FB5610902920}"/>
              </a:ext>
            </a:extLst>
          </p:cNvPr>
          <p:cNvCxnSpPr/>
          <p:nvPr/>
        </p:nvCxnSpPr>
        <p:spPr>
          <a:xfrm flipH="1">
            <a:off x="603694" y="2845590"/>
            <a:ext cx="4589336" cy="0"/>
          </a:xfrm>
          <a:prstGeom prst="line">
            <a:avLst/>
          </a:prstGeom>
          <a:ln w="222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5856DC-6F60-4BBA-87A5-B0F7500E65EE}"/>
              </a:ext>
            </a:extLst>
          </p:cNvPr>
          <p:cNvSpPr/>
          <p:nvPr/>
        </p:nvSpPr>
        <p:spPr>
          <a:xfrm>
            <a:off x="679973" y="2195117"/>
            <a:ext cx="1170513" cy="400110"/>
          </a:xfrm>
          <a:prstGeom prst="rect">
            <a:avLst/>
          </a:prstGeom>
        </p:spPr>
        <p:txBody>
          <a:bodyPr wrap="none">
            <a:spAutoFit/>
          </a:bodyPr>
          <a:lstStyle/>
          <a:p>
            <a:r>
              <a:rPr lang="en-GB" sz="2000" dirty="0"/>
              <a:t>Appendix</a:t>
            </a:r>
          </a:p>
        </p:txBody>
      </p:sp>
      <p:sp>
        <p:nvSpPr>
          <p:cNvPr id="9" name="Slide Number Placeholder 5">
            <a:extLst>
              <a:ext uri="{FF2B5EF4-FFF2-40B4-BE49-F238E27FC236}">
                <a16:creationId xmlns:a16="http://schemas.microsoft.com/office/drawing/2014/main" id="{B107BAE9-3925-4E2D-8C20-C7857EDC55B1}"/>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61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8CD4157-5A13-48CB-B7B0-0B75DCDB11BC}"/>
              </a:ext>
            </a:extLst>
          </p:cNvPr>
          <p:cNvSpPr txBox="1">
            <a:spLocks/>
          </p:cNvSpPr>
          <p:nvPr/>
        </p:nvSpPr>
        <p:spPr>
          <a:xfrm>
            <a:off x="7677150" y="6002949"/>
            <a:ext cx="2228850" cy="296664"/>
          </a:xfrm>
          <a:prstGeom prst="rect">
            <a:avLst/>
          </a:prstGeom>
        </p:spPr>
        <p:txBody>
          <a:bodyP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4E51C-5B21-47ED-87F9-7CEAAA8B3069}" type="slidenum">
              <a:rPr lang="en-GB" sz="1138"/>
              <a:pPr/>
              <a:t>59</a:t>
            </a:fld>
            <a:endParaRPr lang="en-GB" sz="1138"/>
          </a:p>
        </p:txBody>
      </p:sp>
      <p:pic>
        <p:nvPicPr>
          <p:cNvPr id="5" name="Picture 4">
            <a:extLst>
              <a:ext uri="{FF2B5EF4-FFF2-40B4-BE49-F238E27FC236}">
                <a16:creationId xmlns:a16="http://schemas.microsoft.com/office/drawing/2014/main" id="{15F2B06E-FDD3-449B-A26B-FC49F7A75E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2140" y="481265"/>
            <a:ext cx="1667636" cy="2844857"/>
          </a:xfrm>
          <a:prstGeom prst="rect">
            <a:avLst/>
          </a:prstGeom>
        </p:spPr>
      </p:pic>
      <p:pic>
        <p:nvPicPr>
          <p:cNvPr id="6" name="Picture 5">
            <a:extLst>
              <a:ext uri="{FF2B5EF4-FFF2-40B4-BE49-F238E27FC236}">
                <a16:creationId xmlns:a16="http://schemas.microsoft.com/office/drawing/2014/main" id="{4D35D27D-B383-47CA-ADDA-810BF145AC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 b="-6"/>
          <a:stretch/>
        </p:blipFill>
        <p:spPr>
          <a:xfrm>
            <a:off x="7447779" y="481265"/>
            <a:ext cx="2064455" cy="1610426"/>
          </a:xfrm>
          <a:prstGeom prst="rect">
            <a:avLst/>
          </a:prstGeom>
        </p:spPr>
      </p:pic>
      <p:pic>
        <p:nvPicPr>
          <p:cNvPr id="7" name="Picture 6" descr="A picture containing wooden, ground, sitting&#10;&#10;Description automatically generated">
            <a:extLst>
              <a:ext uri="{FF2B5EF4-FFF2-40B4-BE49-F238E27FC236}">
                <a16:creationId xmlns:a16="http://schemas.microsoft.com/office/drawing/2014/main" id="{0D56A793-8335-41CB-B350-E64CE3E91F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2140" y="3429001"/>
            <a:ext cx="1667636" cy="2099352"/>
          </a:xfrm>
          <a:prstGeom prst="rect">
            <a:avLst/>
          </a:prstGeom>
        </p:spPr>
      </p:pic>
      <p:pic>
        <p:nvPicPr>
          <p:cNvPr id="8" name="Picture 7">
            <a:extLst>
              <a:ext uri="{FF2B5EF4-FFF2-40B4-BE49-F238E27FC236}">
                <a16:creationId xmlns:a16="http://schemas.microsoft.com/office/drawing/2014/main" id="{F8DDDE25-8F76-4261-8D3B-EE250650AE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7483475" y="2195117"/>
            <a:ext cx="2036583" cy="3332425"/>
          </a:xfrm>
          <a:prstGeom prst="rect">
            <a:avLst/>
          </a:prstGeom>
        </p:spPr>
      </p:pic>
      <p:cxnSp>
        <p:nvCxnSpPr>
          <p:cNvPr id="14" name="Straight Connector 13">
            <a:extLst>
              <a:ext uri="{FF2B5EF4-FFF2-40B4-BE49-F238E27FC236}">
                <a16:creationId xmlns:a16="http://schemas.microsoft.com/office/drawing/2014/main" id="{0B127FF5-469B-4D22-B987-FB5610902920}"/>
              </a:ext>
            </a:extLst>
          </p:cNvPr>
          <p:cNvCxnSpPr/>
          <p:nvPr/>
        </p:nvCxnSpPr>
        <p:spPr>
          <a:xfrm flipH="1">
            <a:off x="603694" y="2845590"/>
            <a:ext cx="4589336" cy="0"/>
          </a:xfrm>
          <a:prstGeom prst="line">
            <a:avLst/>
          </a:prstGeom>
          <a:ln w="222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5856DC-6F60-4BBA-87A5-B0F7500E65EE}"/>
              </a:ext>
            </a:extLst>
          </p:cNvPr>
          <p:cNvSpPr/>
          <p:nvPr/>
        </p:nvSpPr>
        <p:spPr>
          <a:xfrm>
            <a:off x="476032" y="2334454"/>
            <a:ext cx="4844660" cy="400110"/>
          </a:xfrm>
          <a:prstGeom prst="rect">
            <a:avLst/>
          </a:prstGeom>
        </p:spPr>
        <p:txBody>
          <a:bodyPr wrap="none">
            <a:spAutoFit/>
          </a:bodyPr>
          <a:lstStyle/>
          <a:p>
            <a:r>
              <a:rPr lang="en-GB" sz="2000" dirty="0"/>
              <a:t>Experience Descriptions and Clusters 5 and 6</a:t>
            </a:r>
          </a:p>
        </p:txBody>
      </p:sp>
      <p:sp>
        <p:nvSpPr>
          <p:cNvPr id="9" name="Slide Number Placeholder 5">
            <a:extLst>
              <a:ext uri="{FF2B5EF4-FFF2-40B4-BE49-F238E27FC236}">
                <a16:creationId xmlns:a16="http://schemas.microsoft.com/office/drawing/2014/main" id="{4CE7E070-368B-47E1-9B7B-C5275838F6C1}"/>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74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6AB1524E-6ACF-4C70-90A2-6EA017731695}"/>
              </a:ext>
            </a:extLst>
          </p:cNvPr>
          <p:cNvGraphicFramePr>
            <a:graphicFrameLocks noGrp="1"/>
          </p:cNvGraphicFramePr>
          <p:nvPr>
            <p:extLst>
              <p:ext uri="{D42A27DB-BD31-4B8C-83A1-F6EECF244321}">
                <p14:modId xmlns:p14="http://schemas.microsoft.com/office/powerpoint/2010/main" val="516985230"/>
              </p:ext>
            </p:extLst>
          </p:nvPr>
        </p:nvGraphicFramePr>
        <p:xfrm>
          <a:off x="40305" y="1347302"/>
          <a:ext cx="9822386" cy="4736747"/>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4736747">
                <a:tc>
                  <a:txBody>
                    <a:bodyPr/>
                    <a:lstStyle/>
                    <a:p>
                      <a:endParaRPr lang="en-GB" sz="1400"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graphicFrame>
        <p:nvGraphicFramePr>
          <p:cNvPr id="38" name="Table 37">
            <a:extLst>
              <a:ext uri="{FF2B5EF4-FFF2-40B4-BE49-F238E27FC236}">
                <a16:creationId xmlns:a16="http://schemas.microsoft.com/office/drawing/2014/main" id="{C272E531-95AC-4B62-A4D8-237FB8073A27}"/>
              </a:ext>
            </a:extLst>
          </p:cNvPr>
          <p:cNvGraphicFramePr>
            <a:graphicFrameLocks noGrp="1"/>
          </p:cNvGraphicFramePr>
          <p:nvPr>
            <p:extLst>
              <p:ext uri="{D42A27DB-BD31-4B8C-83A1-F6EECF244321}">
                <p14:modId xmlns:p14="http://schemas.microsoft.com/office/powerpoint/2010/main" val="2737591937"/>
              </p:ext>
            </p:extLst>
          </p:nvPr>
        </p:nvGraphicFramePr>
        <p:xfrm>
          <a:off x="389921" y="3516912"/>
          <a:ext cx="9009650" cy="1646716"/>
        </p:xfrm>
        <a:graphic>
          <a:graphicData uri="http://schemas.openxmlformats.org/drawingml/2006/table">
            <a:tbl>
              <a:tblPr firstRow="1" bandRow="1">
                <a:tableStyleId>{5C22544A-7EE6-4342-B048-85BDC9FD1C3A}</a:tableStyleId>
              </a:tblPr>
              <a:tblGrid>
                <a:gridCol w="900965">
                  <a:extLst>
                    <a:ext uri="{9D8B030D-6E8A-4147-A177-3AD203B41FA5}">
                      <a16:colId xmlns:a16="http://schemas.microsoft.com/office/drawing/2014/main" val="2204112782"/>
                    </a:ext>
                  </a:extLst>
                </a:gridCol>
                <a:gridCol w="900965">
                  <a:extLst>
                    <a:ext uri="{9D8B030D-6E8A-4147-A177-3AD203B41FA5}">
                      <a16:colId xmlns:a16="http://schemas.microsoft.com/office/drawing/2014/main" val="1526865968"/>
                    </a:ext>
                  </a:extLst>
                </a:gridCol>
                <a:gridCol w="900965">
                  <a:extLst>
                    <a:ext uri="{9D8B030D-6E8A-4147-A177-3AD203B41FA5}">
                      <a16:colId xmlns:a16="http://schemas.microsoft.com/office/drawing/2014/main" val="838723351"/>
                    </a:ext>
                  </a:extLst>
                </a:gridCol>
                <a:gridCol w="900965">
                  <a:extLst>
                    <a:ext uri="{9D8B030D-6E8A-4147-A177-3AD203B41FA5}">
                      <a16:colId xmlns:a16="http://schemas.microsoft.com/office/drawing/2014/main" val="4212196078"/>
                    </a:ext>
                  </a:extLst>
                </a:gridCol>
                <a:gridCol w="900965">
                  <a:extLst>
                    <a:ext uri="{9D8B030D-6E8A-4147-A177-3AD203B41FA5}">
                      <a16:colId xmlns:a16="http://schemas.microsoft.com/office/drawing/2014/main" val="887663941"/>
                    </a:ext>
                  </a:extLst>
                </a:gridCol>
                <a:gridCol w="900965">
                  <a:extLst>
                    <a:ext uri="{9D8B030D-6E8A-4147-A177-3AD203B41FA5}">
                      <a16:colId xmlns:a16="http://schemas.microsoft.com/office/drawing/2014/main" val="2066229917"/>
                    </a:ext>
                  </a:extLst>
                </a:gridCol>
                <a:gridCol w="900965">
                  <a:extLst>
                    <a:ext uri="{9D8B030D-6E8A-4147-A177-3AD203B41FA5}">
                      <a16:colId xmlns:a16="http://schemas.microsoft.com/office/drawing/2014/main" val="1262144188"/>
                    </a:ext>
                  </a:extLst>
                </a:gridCol>
                <a:gridCol w="900965">
                  <a:extLst>
                    <a:ext uri="{9D8B030D-6E8A-4147-A177-3AD203B41FA5}">
                      <a16:colId xmlns:a16="http://schemas.microsoft.com/office/drawing/2014/main" val="9976648"/>
                    </a:ext>
                  </a:extLst>
                </a:gridCol>
                <a:gridCol w="900965">
                  <a:extLst>
                    <a:ext uri="{9D8B030D-6E8A-4147-A177-3AD203B41FA5}">
                      <a16:colId xmlns:a16="http://schemas.microsoft.com/office/drawing/2014/main" val="1702293365"/>
                    </a:ext>
                  </a:extLst>
                </a:gridCol>
                <a:gridCol w="900965">
                  <a:extLst>
                    <a:ext uri="{9D8B030D-6E8A-4147-A177-3AD203B41FA5}">
                      <a16:colId xmlns:a16="http://schemas.microsoft.com/office/drawing/2014/main" val="3709542576"/>
                    </a:ext>
                  </a:extLst>
                </a:gridCol>
              </a:tblGrid>
              <a:tr h="840266">
                <a:tc>
                  <a:txBody>
                    <a:bodyPr/>
                    <a:lstStyle/>
                    <a:p>
                      <a:pPr algn="ctr"/>
                      <a:r>
                        <a:rPr lang="en-GB" sz="1100" dirty="0">
                          <a:solidFill>
                            <a:schemeClr val="tx1"/>
                          </a:solidFill>
                        </a:rPr>
                        <a:t>Australia</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China</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Germany</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Spain</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France</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Italy</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Netherlands</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Norway</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Sweden</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US</a:t>
                      </a:r>
                    </a:p>
                  </a:txBody>
                  <a:tcPr anchor="b">
                    <a:lnB w="12700" cap="flat" cmpd="sng" algn="ctr">
                      <a:solidFill>
                        <a:schemeClr val="bg1">
                          <a:lumMod val="8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5034128"/>
                  </a:ext>
                </a:extLst>
              </a:tr>
              <a:tr h="805237">
                <a:tc>
                  <a:txBody>
                    <a:bodyPr/>
                    <a:lstStyle/>
                    <a:p>
                      <a:pPr algn="ctr" fontAlgn="b"/>
                      <a:r>
                        <a:rPr lang="en-GB" sz="1050" b="0" i="0" u="none" strike="noStrike" dirty="0">
                          <a:solidFill>
                            <a:srgbClr val="000000"/>
                          </a:solidFill>
                          <a:effectLst/>
                          <a:latin typeface="+mn-lt"/>
                        </a:rPr>
                        <a:t>1000 interviews</a:t>
                      </a:r>
                    </a:p>
                    <a:p>
                      <a:pPr algn="ctr" fontAlgn="b"/>
                      <a:endParaRPr lang="en-GB" sz="1050" b="0" i="0" u="none" strike="noStrike" dirty="0">
                        <a:solidFill>
                          <a:srgbClr val="000000"/>
                        </a:solidFill>
                        <a:effectLst/>
                        <a:latin typeface="+mn-lt"/>
                      </a:endParaRPr>
                    </a:p>
                    <a:p>
                      <a:pPr algn="ctr" fontAlgn="b"/>
                      <a:r>
                        <a:rPr lang="en-GB" sz="1050" b="0" i="0" u="none" strike="noStrike" dirty="0">
                          <a:solidFill>
                            <a:srgbClr val="000000"/>
                          </a:solidFill>
                          <a:effectLst/>
                          <a:latin typeface="+mn-lt"/>
                        </a:rPr>
                        <a:t>Long-haul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1000 interviews </a:t>
                      </a:r>
                    </a:p>
                    <a:p>
                      <a:pPr marL="0" marR="0" lvl="0" indent="0" algn="ctr" defTabSz="742950" rtl="0" eaLnBrk="1" fontAlgn="b" latinLnBrk="0" hangingPunct="1">
                        <a:lnSpc>
                          <a:spcPct val="100000"/>
                        </a:lnSpc>
                        <a:spcBef>
                          <a:spcPts val="0"/>
                        </a:spcBef>
                        <a:spcAft>
                          <a:spcPts val="0"/>
                        </a:spcAft>
                        <a:buClrTx/>
                        <a:buSzTx/>
                        <a:buFontTx/>
                        <a:buNone/>
                        <a:tabLst/>
                        <a:defRPr/>
                      </a:pPr>
                      <a:endParaRPr lang="en-GB" sz="1050" b="0" i="0" u="none" strike="noStrike" dirty="0">
                        <a:solidFill>
                          <a:srgbClr val="000000"/>
                        </a:solidFill>
                        <a:effectLst/>
                        <a:latin typeface="+mn-lt"/>
                      </a:endParaRPr>
                    </a:p>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Long-haul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1001 interviews</a:t>
                      </a:r>
                    </a:p>
                    <a:p>
                      <a:pPr algn="ctr" fontAlgn="b"/>
                      <a:endParaRPr lang="en-GB" sz="1050" b="0" i="0" u="none" strike="noStrike" dirty="0">
                        <a:solidFill>
                          <a:srgbClr val="000000"/>
                        </a:solidFill>
                        <a:effectLst/>
                        <a:latin typeface="+mn-lt"/>
                      </a:endParaRPr>
                    </a:p>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Short-haul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1002 interviews</a:t>
                      </a:r>
                    </a:p>
                    <a:p>
                      <a:pPr algn="ctr" fontAlgn="b"/>
                      <a:endParaRPr lang="en-GB" sz="1050" b="0" i="0" u="none" strike="noStrike" dirty="0">
                        <a:solidFill>
                          <a:srgbClr val="000000"/>
                        </a:solidFill>
                        <a:effectLst/>
                        <a:latin typeface="+mn-lt"/>
                      </a:endParaRPr>
                    </a:p>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Short-haul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1004 interviews</a:t>
                      </a:r>
                    </a:p>
                    <a:p>
                      <a:pPr algn="ctr" fontAlgn="b"/>
                      <a:endParaRPr lang="en-GB" sz="1050" b="0" i="0" u="none" strike="noStrike" dirty="0">
                        <a:solidFill>
                          <a:srgbClr val="000000"/>
                        </a:solidFill>
                        <a:effectLst/>
                        <a:latin typeface="+mn-lt"/>
                      </a:endParaRPr>
                    </a:p>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Short-haul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1011 interviews</a:t>
                      </a:r>
                    </a:p>
                    <a:p>
                      <a:pPr marL="0" marR="0" lvl="0" indent="0" algn="ctr" defTabSz="742950" rtl="0" eaLnBrk="1" fontAlgn="b" latinLnBrk="0" hangingPunct="1">
                        <a:lnSpc>
                          <a:spcPct val="100000"/>
                        </a:lnSpc>
                        <a:spcBef>
                          <a:spcPts val="0"/>
                        </a:spcBef>
                        <a:spcAft>
                          <a:spcPts val="0"/>
                        </a:spcAft>
                        <a:buClrTx/>
                        <a:buSzTx/>
                        <a:buFontTx/>
                        <a:buNone/>
                        <a:tabLst/>
                        <a:defRPr/>
                      </a:pPr>
                      <a:endParaRPr lang="en-GB" sz="1050" b="0" i="0" u="none" strike="noStrike" dirty="0">
                        <a:solidFill>
                          <a:srgbClr val="000000"/>
                        </a:solidFill>
                        <a:effectLst/>
                        <a:latin typeface="+mn-lt"/>
                      </a:endParaRPr>
                    </a:p>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Short-haul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1001 interviews</a:t>
                      </a:r>
                    </a:p>
                    <a:p>
                      <a:pPr marL="0" marR="0" lvl="0" indent="0" algn="ctr" defTabSz="742950" rtl="0" eaLnBrk="1" fontAlgn="b" latinLnBrk="0" hangingPunct="1">
                        <a:lnSpc>
                          <a:spcPct val="100000"/>
                        </a:lnSpc>
                        <a:spcBef>
                          <a:spcPts val="0"/>
                        </a:spcBef>
                        <a:spcAft>
                          <a:spcPts val="0"/>
                        </a:spcAft>
                        <a:buClrTx/>
                        <a:buSzTx/>
                        <a:buFontTx/>
                        <a:buNone/>
                        <a:tabLst/>
                        <a:defRPr/>
                      </a:pPr>
                      <a:endParaRPr lang="en-GB" sz="1050" b="0" i="0" u="none" strike="noStrike" dirty="0">
                        <a:solidFill>
                          <a:srgbClr val="000000"/>
                        </a:solidFill>
                        <a:effectLst/>
                        <a:latin typeface="+mn-lt"/>
                      </a:endParaRPr>
                    </a:p>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Short-haul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500 interviews</a:t>
                      </a:r>
                    </a:p>
                    <a:p>
                      <a:pPr marL="0" marR="0" lvl="0" indent="0" algn="ctr" defTabSz="742950" rtl="0" eaLnBrk="1" fontAlgn="b" latinLnBrk="0" hangingPunct="1">
                        <a:lnSpc>
                          <a:spcPct val="100000"/>
                        </a:lnSpc>
                        <a:spcBef>
                          <a:spcPts val="0"/>
                        </a:spcBef>
                        <a:spcAft>
                          <a:spcPts val="0"/>
                        </a:spcAft>
                        <a:buClrTx/>
                        <a:buSzTx/>
                        <a:buFontTx/>
                        <a:buNone/>
                        <a:tabLst/>
                        <a:defRPr/>
                      </a:pPr>
                      <a:endParaRPr lang="en-GB" sz="1050" b="0" i="0" u="none" strike="noStrike" dirty="0">
                        <a:solidFill>
                          <a:srgbClr val="000000"/>
                        </a:solidFill>
                        <a:effectLst/>
                        <a:latin typeface="+mn-lt"/>
                      </a:endParaRPr>
                    </a:p>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Short-haul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500 interviews</a:t>
                      </a:r>
                    </a:p>
                    <a:p>
                      <a:pPr marL="0" marR="0" lvl="0" indent="0" algn="ctr" defTabSz="742950" rtl="0" eaLnBrk="1" fontAlgn="b" latinLnBrk="0" hangingPunct="1">
                        <a:lnSpc>
                          <a:spcPct val="100000"/>
                        </a:lnSpc>
                        <a:spcBef>
                          <a:spcPts val="0"/>
                        </a:spcBef>
                        <a:spcAft>
                          <a:spcPts val="0"/>
                        </a:spcAft>
                        <a:buClrTx/>
                        <a:buSzTx/>
                        <a:buFontTx/>
                        <a:buNone/>
                        <a:tabLst/>
                        <a:defRPr/>
                      </a:pPr>
                      <a:endParaRPr lang="en-GB" sz="1050" b="0" i="0" u="none" strike="noStrike" dirty="0">
                        <a:solidFill>
                          <a:srgbClr val="000000"/>
                        </a:solidFill>
                        <a:effectLst/>
                        <a:latin typeface="+mn-lt"/>
                      </a:endParaRPr>
                    </a:p>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Short-haul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pPr algn="ctr" fontAlgn="b"/>
                      <a:r>
                        <a:rPr lang="en-GB" sz="1050" b="0" i="0" u="none" strike="noStrike" dirty="0">
                          <a:solidFill>
                            <a:srgbClr val="000000"/>
                          </a:solidFill>
                          <a:effectLst/>
                          <a:latin typeface="+mn-lt"/>
                        </a:rPr>
                        <a:t>1003 interviews</a:t>
                      </a:r>
                    </a:p>
                    <a:p>
                      <a:pPr marL="0" marR="0" lvl="0" indent="0" algn="ctr" defTabSz="742950" rtl="0" eaLnBrk="1" fontAlgn="b" latinLnBrk="0" hangingPunct="1">
                        <a:lnSpc>
                          <a:spcPct val="100000"/>
                        </a:lnSpc>
                        <a:spcBef>
                          <a:spcPts val="0"/>
                        </a:spcBef>
                        <a:spcAft>
                          <a:spcPts val="0"/>
                        </a:spcAft>
                        <a:buClrTx/>
                        <a:buSzTx/>
                        <a:buFontTx/>
                        <a:buNone/>
                        <a:tabLst/>
                        <a:defRPr/>
                      </a:pPr>
                      <a:endParaRPr lang="en-GB" sz="1050" b="0" i="0" u="none" strike="noStrike" dirty="0">
                        <a:solidFill>
                          <a:srgbClr val="000000"/>
                        </a:solidFill>
                        <a:effectLst/>
                        <a:latin typeface="+mn-lt"/>
                      </a:endParaRPr>
                    </a:p>
                    <a:p>
                      <a:pPr marL="0" marR="0" lvl="0" indent="0" algn="ctr" defTabSz="742950" rtl="0" eaLnBrk="1" fontAlgn="b" latinLnBrk="0" hangingPunct="1">
                        <a:lnSpc>
                          <a:spcPct val="100000"/>
                        </a:lnSpc>
                        <a:spcBef>
                          <a:spcPts val="0"/>
                        </a:spcBef>
                        <a:spcAft>
                          <a:spcPts val="0"/>
                        </a:spcAft>
                        <a:buClrTx/>
                        <a:buSzTx/>
                        <a:buFontTx/>
                        <a:buNone/>
                        <a:tabLst/>
                        <a:defRPr/>
                      </a:pPr>
                      <a:r>
                        <a:rPr lang="en-GB" sz="1050" b="0" i="0" u="none" strike="noStrike" dirty="0">
                          <a:solidFill>
                            <a:srgbClr val="000000"/>
                          </a:solidFill>
                          <a:effectLst/>
                          <a:latin typeface="+mn-lt"/>
                        </a:rPr>
                        <a:t>Long-haul leisure travellers</a:t>
                      </a:r>
                    </a:p>
                  </a:txBody>
                  <a:tcPr marL="6350" marR="6350" marT="635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64558924"/>
                  </a:ext>
                </a:extLst>
              </a:tr>
            </a:tbl>
          </a:graphicData>
        </a:graphic>
      </p:graphicFrame>
      <p:pic>
        <p:nvPicPr>
          <p:cNvPr id="39" name="Picture 92">
            <a:extLst>
              <a:ext uri="{FF2B5EF4-FFF2-40B4-BE49-F238E27FC236}">
                <a16:creationId xmlns:a16="http://schemas.microsoft.com/office/drawing/2014/main" id="{F52BD8D6-07D4-4AB6-AE3D-7F32B1F68DB9}"/>
              </a:ext>
            </a:extLst>
          </p:cNvPr>
          <p:cNvPicPr>
            <a:picLocks noChangeAspect="1" noChangeArrowheads="1"/>
          </p:cNvPicPr>
          <p:nvPr>
            <p:custDataLst>
              <p:tags r:id="rId1"/>
            </p:custDataLst>
          </p:nvPr>
        </p:nvPicPr>
        <p:blipFill>
          <a:blip r:embed="rId13" cstate="email">
            <a:extLst>
              <a:ext uri="{28A0092B-C50C-407E-A947-70E740481C1C}">
                <a14:useLocalDpi xmlns:a14="http://schemas.microsoft.com/office/drawing/2010/main"/>
              </a:ext>
            </a:extLst>
          </a:blip>
          <a:srcRect/>
          <a:stretch>
            <a:fillRect/>
          </a:stretch>
        </p:blipFill>
        <p:spPr bwMode="gray">
          <a:xfrm>
            <a:off x="560550"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5">
            <a:extLst>
              <a:ext uri="{FF2B5EF4-FFF2-40B4-BE49-F238E27FC236}">
                <a16:creationId xmlns:a16="http://schemas.microsoft.com/office/drawing/2014/main" id="{85E83D2F-EB39-4B8C-84B9-FE36A0E03638}"/>
              </a:ext>
            </a:extLst>
          </p:cNvPr>
          <p:cNvPicPr>
            <a:picLocks noChangeAspect="1" noChangeArrowheads="1"/>
          </p:cNvPicPr>
          <p:nvPr>
            <p:custDataLst>
              <p:tags r:id="rId2"/>
            </p:custDataLst>
          </p:nvPr>
        </p:nvPicPr>
        <p:blipFill>
          <a:blip r:embed="rId14" cstate="email">
            <a:extLst>
              <a:ext uri="{28A0092B-C50C-407E-A947-70E740481C1C}">
                <a14:useLocalDpi xmlns:a14="http://schemas.microsoft.com/office/drawing/2010/main"/>
              </a:ext>
            </a:extLst>
          </a:blip>
          <a:srcRect/>
          <a:stretch>
            <a:fillRect/>
          </a:stretch>
        </p:blipFill>
        <p:spPr bwMode="gray">
          <a:xfrm>
            <a:off x="1452055"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6">
            <a:extLst>
              <a:ext uri="{FF2B5EF4-FFF2-40B4-BE49-F238E27FC236}">
                <a16:creationId xmlns:a16="http://schemas.microsoft.com/office/drawing/2014/main" id="{2B46D8CF-6BE8-4427-AA8C-2C6BAB16036E}"/>
              </a:ext>
            </a:extLst>
          </p:cNvPr>
          <p:cNvPicPr>
            <a:picLocks noChangeAspect="1" noChangeArrowheads="1"/>
          </p:cNvPicPr>
          <p:nvPr>
            <p:custDataLst>
              <p:tags r:id="rId3"/>
            </p:custDataLst>
          </p:nvPr>
        </p:nvPicPr>
        <p:blipFill>
          <a:blip r:embed="rId15" cstate="email">
            <a:extLst>
              <a:ext uri="{28A0092B-C50C-407E-A947-70E740481C1C}">
                <a14:useLocalDpi xmlns:a14="http://schemas.microsoft.com/office/drawing/2010/main"/>
              </a:ext>
            </a:extLst>
          </a:blip>
          <a:srcRect/>
          <a:stretch>
            <a:fillRect/>
          </a:stretch>
        </p:blipFill>
        <p:spPr bwMode="gray">
          <a:xfrm>
            <a:off x="4126570"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2">
            <a:extLst>
              <a:ext uri="{FF2B5EF4-FFF2-40B4-BE49-F238E27FC236}">
                <a16:creationId xmlns:a16="http://schemas.microsoft.com/office/drawing/2014/main" id="{B0B0D9D9-26D1-4F3E-9A92-8BAC049FC6C5}"/>
              </a:ext>
            </a:extLst>
          </p:cNvPr>
          <p:cNvPicPr>
            <a:picLocks noChangeAspect="1" noChangeArrowheads="1"/>
          </p:cNvPicPr>
          <p:nvPr>
            <p:custDataLst>
              <p:tags r:id="rId4"/>
            </p:custDataLst>
          </p:nvPr>
        </p:nvPicPr>
        <p:blipFill>
          <a:blip r:embed="rId16" cstate="email">
            <a:extLst>
              <a:ext uri="{28A0092B-C50C-407E-A947-70E740481C1C}">
                <a14:useLocalDpi xmlns:a14="http://schemas.microsoft.com/office/drawing/2010/main"/>
              </a:ext>
            </a:extLst>
          </a:blip>
          <a:srcRect/>
          <a:stretch>
            <a:fillRect/>
          </a:stretch>
        </p:blipFill>
        <p:spPr bwMode="gray">
          <a:xfrm>
            <a:off x="2343560"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3">
            <a:extLst>
              <a:ext uri="{FF2B5EF4-FFF2-40B4-BE49-F238E27FC236}">
                <a16:creationId xmlns:a16="http://schemas.microsoft.com/office/drawing/2014/main" id="{F6ED70E2-B605-456D-9DDA-F02546EFF43E}"/>
              </a:ext>
            </a:extLst>
          </p:cNvPr>
          <p:cNvPicPr>
            <a:picLocks noChangeAspect="1" noChangeArrowheads="1"/>
          </p:cNvPicPr>
          <p:nvPr>
            <p:custDataLst>
              <p:tags r:id="rId5"/>
            </p:custDataLst>
          </p:nvPr>
        </p:nvPicPr>
        <p:blipFill>
          <a:blip r:embed="rId17" cstate="email">
            <a:extLst>
              <a:ext uri="{28A0092B-C50C-407E-A947-70E740481C1C}">
                <a14:useLocalDpi xmlns:a14="http://schemas.microsoft.com/office/drawing/2010/main"/>
              </a:ext>
            </a:extLst>
          </a:blip>
          <a:srcRect/>
          <a:stretch>
            <a:fillRect/>
          </a:stretch>
        </p:blipFill>
        <p:spPr bwMode="gray">
          <a:xfrm>
            <a:off x="5909580"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6">
            <a:extLst>
              <a:ext uri="{FF2B5EF4-FFF2-40B4-BE49-F238E27FC236}">
                <a16:creationId xmlns:a16="http://schemas.microsoft.com/office/drawing/2014/main" id="{008E850C-4E69-489E-8347-6D20AA43F8FD}"/>
              </a:ext>
            </a:extLst>
          </p:cNvPr>
          <p:cNvPicPr>
            <a:picLocks noChangeAspect="1" noChangeArrowheads="1"/>
          </p:cNvPicPr>
          <p:nvPr>
            <p:custDataLst>
              <p:tags r:id="rId6"/>
            </p:custDataLst>
          </p:nvPr>
        </p:nvPicPr>
        <p:blipFill>
          <a:blip r:embed="rId18" cstate="email">
            <a:extLst>
              <a:ext uri="{28A0092B-C50C-407E-A947-70E740481C1C}">
                <a14:useLocalDpi xmlns:a14="http://schemas.microsoft.com/office/drawing/2010/main"/>
              </a:ext>
            </a:extLst>
          </a:blip>
          <a:srcRect/>
          <a:stretch>
            <a:fillRect/>
          </a:stretch>
        </p:blipFill>
        <p:spPr bwMode="gray">
          <a:xfrm>
            <a:off x="3235065"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44">
            <a:extLst>
              <a:ext uri="{FF2B5EF4-FFF2-40B4-BE49-F238E27FC236}">
                <a16:creationId xmlns:a16="http://schemas.microsoft.com/office/drawing/2014/main" id="{442A7493-F872-4556-802A-711678319C5F}"/>
              </a:ext>
            </a:extLst>
          </p:cNvPr>
          <p:cNvPicPr>
            <a:picLocks noChangeAspect="1" noChangeArrowheads="1"/>
          </p:cNvPicPr>
          <p:nvPr>
            <p:custDataLst>
              <p:tags r:id="rId7"/>
            </p:custDataLst>
          </p:nvPr>
        </p:nvPicPr>
        <p:blipFill>
          <a:blip r:embed="rId19" cstate="email">
            <a:extLst>
              <a:ext uri="{28A0092B-C50C-407E-A947-70E740481C1C}">
                <a14:useLocalDpi xmlns:a14="http://schemas.microsoft.com/office/drawing/2010/main"/>
              </a:ext>
            </a:extLst>
          </a:blip>
          <a:srcRect/>
          <a:stretch>
            <a:fillRect/>
          </a:stretch>
        </p:blipFill>
        <p:spPr bwMode="gray">
          <a:xfrm>
            <a:off x="7692590"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6">
            <a:extLst>
              <a:ext uri="{FF2B5EF4-FFF2-40B4-BE49-F238E27FC236}">
                <a16:creationId xmlns:a16="http://schemas.microsoft.com/office/drawing/2014/main" id="{95B04D1B-6092-4D15-AFAC-634DB02801CA}"/>
              </a:ext>
            </a:extLst>
          </p:cNvPr>
          <p:cNvPicPr>
            <a:picLocks noChangeAspect="1" noChangeArrowheads="1"/>
          </p:cNvPicPr>
          <p:nvPr>
            <p:custDataLst>
              <p:tags r:id="rId8"/>
            </p:custDataLst>
          </p:nvPr>
        </p:nvPicPr>
        <p:blipFill>
          <a:blip r:embed="rId20" cstate="email">
            <a:extLst>
              <a:ext uri="{28A0092B-C50C-407E-A947-70E740481C1C}">
                <a14:useLocalDpi xmlns:a14="http://schemas.microsoft.com/office/drawing/2010/main"/>
              </a:ext>
            </a:extLst>
          </a:blip>
          <a:srcRect/>
          <a:stretch>
            <a:fillRect/>
          </a:stretch>
        </p:blipFill>
        <p:spPr bwMode="gray">
          <a:xfrm>
            <a:off x="8584098"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1">
            <a:extLst>
              <a:ext uri="{FF2B5EF4-FFF2-40B4-BE49-F238E27FC236}">
                <a16:creationId xmlns:a16="http://schemas.microsoft.com/office/drawing/2014/main" id="{8B0604A6-C0B6-462D-ABEE-B974B5616360}"/>
              </a:ext>
            </a:extLst>
          </p:cNvPr>
          <p:cNvPicPr>
            <a:picLocks noChangeAspect="1" noChangeArrowheads="1"/>
          </p:cNvPicPr>
          <p:nvPr>
            <p:custDataLst>
              <p:tags r:id="rId9"/>
            </p:custDataLst>
          </p:nvPr>
        </p:nvPicPr>
        <p:blipFill>
          <a:blip r:embed="rId21" cstate="email">
            <a:extLst>
              <a:ext uri="{28A0092B-C50C-407E-A947-70E740481C1C}">
                <a14:useLocalDpi xmlns:a14="http://schemas.microsoft.com/office/drawing/2010/main"/>
              </a:ext>
            </a:extLst>
          </a:blip>
          <a:srcRect/>
          <a:stretch>
            <a:fillRect/>
          </a:stretch>
        </p:blipFill>
        <p:spPr bwMode="gray">
          <a:xfrm>
            <a:off x="6801085"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a:extLst>
              <a:ext uri="{FF2B5EF4-FFF2-40B4-BE49-F238E27FC236}">
                <a16:creationId xmlns:a16="http://schemas.microsoft.com/office/drawing/2014/main" id="{0C8B22E4-E04A-4596-B582-21E04A878689}"/>
              </a:ext>
            </a:extLst>
          </p:cNvPr>
          <p:cNvPicPr>
            <a:picLocks noChangeAspect="1" noChangeArrowheads="1"/>
          </p:cNvPicPr>
          <p:nvPr>
            <p:custDataLst>
              <p:tags r:id="rId10"/>
            </p:custDataLst>
          </p:nvPr>
        </p:nvPicPr>
        <p:blipFill>
          <a:blip r:embed="rId22" cstate="email">
            <a:extLst>
              <a:ext uri="{28A0092B-C50C-407E-A947-70E740481C1C}">
                <a14:useLocalDpi xmlns:a14="http://schemas.microsoft.com/office/drawing/2010/main"/>
              </a:ext>
            </a:extLst>
          </a:blip>
          <a:srcRect/>
          <a:stretch>
            <a:fillRect/>
          </a:stretch>
        </p:blipFill>
        <p:spPr bwMode="gray">
          <a:xfrm>
            <a:off x="5018075" y="3635694"/>
            <a:ext cx="577291" cy="38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Rectangle 59">
            <a:extLst>
              <a:ext uri="{FF2B5EF4-FFF2-40B4-BE49-F238E27FC236}">
                <a16:creationId xmlns:a16="http://schemas.microsoft.com/office/drawing/2014/main" id="{3EC0D9A0-F9D7-4049-9753-796B393ED69D}"/>
              </a:ext>
            </a:extLst>
          </p:cNvPr>
          <p:cNvSpPr/>
          <p:nvPr/>
        </p:nvSpPr>
        <p:spPr>
          <a:xfrm>
            <a:off x="326467" y="1430284"/>
            <a:ext cx="4273525" cy="861774"/>
          </a:xfrm>
          <a:prstGeom prst="rect">
            <a:avLst/>
          </a:prstGeom>
        </p:spPr>
        <p:txBody>
          <a:bodyPr wrap="square">
            <a:spAutoFit/>
          </a:bodyPr>
          <a:lstStyle/>
          <a:p>
            <a:r>
              <a:rPr lang="en-GB" sz="1400" b="1" dirty="0">
                <a:solidFill>
                  <a:schemeClr val="accent5"/>
                </a:solidFill>
              </a:rPr>
              <a:t>Methodology: </a:t>
            </a:r>
          </a:p>
          <a:p>
            <a:r>
              <a:rPr lang="en-GB" sz="1200" dirty="0"/>
              <a:t>Online fieldwork January/February 2019</a:t>
            </a:r>
          </a:p>
          <a:p>
            <a:r>
              <a:rPr lang="en-GB" sz="1200" dirty="0"/>
              <a:t>All sample non-rejectors of holiday travel to England, further market specific screening as shown below:</a:t>
            </a:r>
          </a:p>
        </p:txBody>
      </p:sp>
      <p:pic>
        <p:nvPicPr>
          <p:cNvPr id="17" name="Picture 5">
            <a:extLst>
              <a:ext uri="{FF2B5EF4-FFF2-40B4-BE49-F238E27FC236}">
                <a16:creationId xmlns:a16="http://schemas.microsoft.com/office/drawing/2014/main" id="{4753B111-646F-477B-AAC1-4B8379AD2979}"/>
              </a:ext>
            </a:extLst>
          </p:cNvPr>
          <p:cNvPicPr>
            <a:picLocks noChangeAspect="1" noChangeArrowheads="1"/>
          </p:cNvPicPr>
          <p:nvPr>
            <p:custDataLst>
              <p:tags r:id="rId11"/>
            </p:custDataLst>
          </p:nvPr>
        </p:nvPicPr>
        <p:blipFill>
          <a:blip r:embed="rId23" cstate="email">
            <a:extLst>
              <a:ext uri="{28A0092B-C50C-407E-A947-70E740481C1C}">
                <a14:useLocalDpi xmlns:a14="http://schemas.microsoft.com/office/drawing/2010/main"/>
              </a:ext>
            </a:extLst>
          </a:blip>
          <a:srcRect/>
          <a:stretch>
            <a:fillRect/>
          </a:stretch>
        </p:blipFill>
        <p:spPr bwMode="gray">
          <a:xfrm>
            <a:off x="502425" y="2478523"/>
            <a:ext cx="593507" cy="39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43E86CDF-0538-4396-BBCD-FBF05779C8ED}"/>
              </a:ext>
            </a:extLst>
          </p:cNvPr>
          <p:cNvSpPr/>
          <p:nvPr/>
        </p:nvSpPr>
        <p:spPr>
          <a:xfrm>
            <a:off x="380619" y="2275194"/>
            <a:ext cx="4219373" cy="81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FBB8071-12A9-4946-BD86-16A41AD5E366}"/>
              </a:ext>
            </a:extLst>
          </p:cNvPr>
          <p:cNvSpPr/>
          <p:nvPr/>
        </p:nvSpPr>
        <p:spPr>
          <a:xfrm>
            <a:off x="1095932" y="2299124"/>
            <a:ext cx="2309959" cy="1200329"/>
          </a:xfrm>
          <a:prstGeom prst="rect">
            <a:avLst/>
          </a:prstGeom>
        </p:spPr>
        <p:txBody>
          <a:bodyPr wrap="square">
            <a:spAutoFit/>
          </a:bodyPr>
          <a:lstStyle/>
          <a:p>
            <a:pPr fontAlgn="b"/>
            <a:r>
              <a:rPr lang="en-GB" sz="1200" b="1" i="1" dirty="0">
                <a:solidFill>
                  <a:srgbClr val="000000"/>
                </a:solidFill>
              </a:rPr>
              <a:t>Domestic leisure travellers: </a:t>
            </a:r>
          </a:p>
          <a:p>
            <a:pPr fontAlgn="b"/>
            <a:r>
              <a:rPr lang="en-GB" sz="1200" dirty="0">
                <a:solidFill>
                  <a:srgbClr val="000000"/>
                </a:solidFill>
              </a:rPr>
              <a:t>1000 interviews</a:t>
            </a:r>
          </a:p>
          <a:p>
            <a:pPr fontAlgn="b"/>
            <a:r>
              <a:rPr lang="en-GB" sz="1200" dirty="0">
                <a:solidFill>
                  <a:srgbClr val="000000"/>
                </a:solidFill>
              </a:rPr>
              <a:t>Take leisure holidays/breaks of 2+ nights in England</a:t>
            </a:r>
          </a:p>
          <a:p>
            <a:pPr fontAlgn="b"/>
            <a:endParaRPr lang="en-GB" sz="1200" dirty="0">
              <a:solidFill>
                <a:srgbClr val="000000"/>
              </a:solidFill>
            </a:endParaRPr>
          </a:p>
          <a:p>
            <a:pPr fontAlgn="b"/>
            <a:endParaRPr lang="en-GB" sz="1200" dirty="0">
              <a:solidFill>
                <a:srgbClr val="000000"/>
              </a:solidFill>
            </a:endParaRPr>
          </a:p>
        </p:txBody>
      </p:sp>
      <p:sp>
        <p:nvSpPr>
          <p:cNvPr id="22" name="Rectangle 21">
            <a:extLst>
              <a:ext uri="{FF2B5EF4-FFF2-40B4-BE49-F238E27FC236}">
                <a16:creationId xmlns:a16="http://schemas.microsoft.com/office/drawing/2014/main" id="{1332CDAB-62CC-447B-BAB0-30648C887767}"/>
              </a:ext>
            </a:extLst>
          </p:cNvPr>
          <p:cNvSpPr/>
          <p:nvPr/>
        </p:nvSpPr>
        <p:spPr>
          <a:xfrm>
            <a:off x="0" y="719470"/>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7A9B9BD-31FE-4364-80CA-AF0E0534DEDD}"/>
              </a:ext>
            </a:extLst>
          </p:cNvPr>
          <p:cNvSpPr/>
          <p:nvPr/>
        </p:nvSpPr>
        <p:spPr>
          <a:xfrm>
            <a:off x="353720" y="3213131"/>
            <a:ext cx="4953000" cy="307777"/>
          </a:xfrm>
          <a:prstGeom prst="rect">
            <a:avLst/>
          </a:prstGeom>
        </p:spPr>
        <p:txBody>
          <a:bodyPr>
            <a:spAutoFit/>
          </a:bodyPr>
          <a:lstStyle/>
          <a:p>
            <a:pPr fontAlgn="b"/>
            <a:r>
              <a:rPr lang="en-GB" sz="1400" b="1" i="1" dirty="0">
                <a:solidFill>
                  <a:srgbClr val="000000"/>
                </a:solidFill>
              </a:rPr>
              <a:t>Inbound leisure travellers: 10 Markets</a:t>
            </a:r>
            <a:endParaRPr lang="en-GB" sz="1400" b="1" i="1" dirty="0"/>
          </a:p>
        </p:txBody>
      </p:sp>
      <p:sp>
        <p:nvSpPr>
          <p:cNvPr id="27" name="Slide Number Placeholder 5">
            <a:extLst>
              <a:ext uri="{FF2B5EF4-FFF2-40B4-BE49-F238E27FC236}">
                <a16:creationId xmlns:a16="http://schemas.microsoft.com/office/drawing/2014/main" id="{AF6002CA-B892-453F-A5F6-4488D18556B2}"/>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62D1370-77EE-4EAC-BDD8-58B28F1CC852}"/>
              </a:ext>
            </a:extLst>
          </p:cNvPr>
          <p:cNvSpPr/>
          <p:nvPr/>
        </p:nvSpPr>
        <p:spPr>
          <a:xfrm>
            <a:off x="4731294" y="1899065"/>
            <a:ext cx="4668277" cy="1323439"/>
          </a:xfrm>
          <a:prstGeom prst="rect">
            <a:avLst/>
          </a:prstGeom>
          <a:ln>
            <a:solidFill>
              <a:schemeClr val="accent5"/>
            </a:solidFill>
          </a:ln>
        </p:spPr>
        <p:txBody>
          <a:bodyPr wrap="square">
            <a:spAutoFit/>
          </a:bodyPr>
          <a:lstStyle/>
          <a:p>
            <a:pPr marL="285750" indent="-285750">
              <a:spcBef>
                <a:spcPts val="600"/>
              </a:spcBef>
              <a:buClr>
                <a:schemeClr val="tx1"/>
              </a:buClr>
              <a:buFont typeface="Arial" panose="020B0604020202020204" pitchFamily="34" charset="0"/>
              <a:buChar char="•"/>
            </a:pPr>
            <a:r>
              <a:rPr lang="en-GB" sz="1200" dirty="0"/>
              <a:t>What is the opportunity for experiential activities in England?</a:t>
            </a:r>
          </a:p>
          <a:p>
            <a:pPr marL="285750" indent="-285750">
              <a:spcBef>
                <a:spcPts val="600"/>
              </a:spcBef>
              <a:buClr>
                <a:schemeClr val="tx1"/>
              </a:buClr>
              <a:buFont typeface="Arial" panose="020B0604020202020204" pitchFamily="34" charset="0"/>
              <a:buChar char="•"/>
            </a:pPr>
            <a:r>
              <a:rPr lang="en-GB" sz="1200" dirty="0"/>
              <a:t>What are the drivers for doing experiential activities in England?</a:t>
            </a:r>
          </a:p>
          <a:p>
            <a:pPr marL="285750" indent="-285750">
              <a:spcBef>
                <a:spcPts val="600"/>
              </a:spcBef>
              <a:buClr>
                <a:schemeClr val="tx1"/>
              </a:buClr>
              <a:buFont typeface="Arial" panose="020B0604020202020204" pitchFamily="34" charset="0"/>
              <a:buChar char="•"/>
            </a:pPr>
            <a:r>
              <a:rPr lang="en-GB" sz="1200" dirty="0"/>
              <a:t>What are the barriers / challenges and how do we overcome them?</a:t>
            </a:r>
          </a:p>
          <a:p>
            <a:pPr marL="285750" indent="-285750">
              <a:spcBef>
                <a:spcPts val="600"/>
              </a:spcBef>
              <a:buClr>
                <a:schemeClr val="tx1"/>
              </a:buClr>
              <a:buFont typeface="Arial" panose="020B0604020202020204" pitchFamily="34" charset="0"/>
              <a:buChar char="•"/>
            </a:pPr>
            <a:r>
              <a:rPr lang="en-GB" sz="1200" dirty="0"/>
              <a:t>What does the ideal ‘experiential’ travel product look like? </a:t>
            </a:r>
          </a:p>
          <a:p>
            <a:pPr marL="285750" indent="-285750">
              <a:spcBef>
                <a:spcPts val="600"/>
              </a:spcBef>
              <a:buClr>
                <a:schemeClr val="tx1"/>
              </a:buClr>
              <a:buFont typeface="Arial" panose="020B0604020202020204" pitchFamily="34" charset="0"/>
              <a:buChar char="•"/>
            </a:pPr>
            <a:r>
              <a:rPr lang="en-GB" sz="1200" dirty="0"/>
              <a:t>What is the optimal go-to-market strategy?</a:t>
            </a:r>
          </a:p>
        </p:txBody>
      </p:sp>
      <p:sp>
        <p:nvSpPr>
          <p:cNvPr id="29" name="Rectangle 28">
            <a:extLst>
              <a:ext uri="{FF2B5EF4-FFF2-40B4-BE49-F238E27FC236}">
                <a16:creationId xmlns:a16="http://schemas.microsoft.com/office/drawing/2014/main" id="{951E5225-6C93-4C6F-9DBD-763B9835A700}"/>
              </a:ext>
            </a:extLst>
          </p:cNvPr>
          <p:cNvSpPr/>
          <p:nvPr/>
        </p:nvSpPr>
        <p:spPr>
          <a:xfrm>
            <a:off x="4731294" y="1461377"/>
            <a:ext cx="4668277" cy="42860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t>Research Focus Areas: </a:t>
            </a:r>
          </a:p>
        </p:txBody>
      </p:sp>
      <p:sp>
        <p:nvSpPr>
          <p:cNvPr id="30" name="Title 1">
            <a:extLst>
              <a:ext uri="{FF2B5EF4-FFF2-40B4-BE49-F238E27FC236}">
                <a16:creationId xmlns:a16="http://schemas.microsoft.com/office/drawing/2014/main" id="{EABDAF99-7F92-4682-90E3-967B0BAE8A5A}"/>
              </a:ext>
            </a:extLst>
          </p:cNvPr>
          <p:cNvSpPr>
            <a:spLocks noGrp="1"/>
          </p:cNvSpPr>
          <p:nvPr>
            <p:ph type="title"/>
          </p:nvPr>
        </p:nvSpPr>
        <p:spPr>
          <a:xfrm>
            <a:off x="84138" y="77788"/>
            <a:ext cx="8234362" cy="710873"/>
          </a:xfrm>
        </p:spPr>
        <p:txBody>
          <a:bodyPr/>
          <a:lstStyle/>
          <a:p>
            <a:r>
              <a:rPr lang="en-GB" dirty="0"/>
              <a:t>Methodology: Phase 2 – Quantitative Methodology</a:t>
            </a:r>
          </a:p>
        </p:txBody>
      </p:sp>
      <p:sp>
        <p:nvSpPr>
          <p:cNvPr id="31" name="Rectangle 30">
            <a:extLst>
              <a:ext uri="{FF2B5EF4-FFF2-40B4-BE49-F238E27FC236}">
                <a16:creationId xmlns:a16="http://schemas.microsoft.com/office/drawing/2014/main" id="{881BFDBF-CBFF-479E-ABBA-F624EC1E4D52}"/>
              </a:ext>
            </a:extLst>
          </p:cNvPr>
          <p:cNvSpPr/>
          <p:nvPr/>
        </p:nvSpPr>
        <p:spPr>
          <a:xfrm>
            <a:off x="84857" y="692864"/>
            <a:ext cx="9432280" cy="523220"/>
          </a:xfrm>
          <a:prstGeom prst="rect">
            <a:avLst/>
          </a:prstGeom>
        </p:spPr>
        <p:txBody>
          <a:bodyPr wrap="square">
            <a:spAutoFit/>
          </a:bodyPr>
          <a:lstStyle/>
          <a:p>
            <a:r>
              <a:rPr lang="en-GB" sz="1400" b="1" dirty="0">
                <a:solidFill>
                  <a:schemeClr val="accent5"/>
                </a:solidFill>
              </a:rPr>
              <a:t>Deep understanding of the scale and nature of the opportunity for experiential activities in England, both as product opportunities and potential drivers of Inbound and Domestic leisure travel growth  </a:t>
            </a:r>
          </a:p>
        </p:txBody>
      </p:sp>
      <p:sp>
        <p:nvSpPr>
          <p:cNvPr id="4" name="Rectangle 3">
            <a:extLst>
              <a:ext uri="{FF2B5EF4-FFF2-40B4-BE49-F238E27FC236}">
                <a16:creationId xmlns:a16="http://schemas.microsoft.com/office/drawing/2014/main" id="{A4F04FC3-8782-4E71-975C-9ABE51551F49}"/>
              </a:ext>
            </a:extLst>
          </p:cNvPr>
          <p:cNvSpPr/>
          <p:nvPr/>
        </p:nvSpPr>
        <p:spPr>
          <a:xfrm>
            <a:off x="353720" y="5075304"/>
            <a:ext cx="9162359" cy="892552"/>
          </a:xfrm>
          <a:prstGeom prst="rect">
            <a:avLst/>
          </a:prstGeom>
        </p:spPr>
        <p:txBody>
          <a:bodyPr wrap="square">
            <a:spAutoFit/>
          </a:bodyPr>
          <a:lstStyle/>
          <a:p>
            <a:r>
              <a:rPr lang="en-GB" sz="2800" dirty="0">
                <a:solidFill>
                  <a:schemeClr val="accent5"/>
                </a:solidFill>
              </a:rPr>
              <a:t>24</a:t>
            </a:r>
            <a:r>
              <a:rPr lang="en-GB" sz="2400" dirty="0">
                <a:solidFill>
                  <a:schemeClr val="accent5"/>
                </a:solidFill>
              </a:rPr>
              <a:t> </a:t>
            </a:r>
            <a:r>
              <a:rPr lang="en-GB" sz="1600" b="1" dirty="0">
                <a:solidFill>
                  <a:schemeClr val="accent5"/>
                </a:solidFill>
              </a:rPr>
              <a:t>experiential activities were tested in this survey</a:t>
            </a:r>
          </a:p>
          <a:p>
            <a:pPr marL="171450" indent="-171450">
              <a:buFont typeface="Arial" panose="020B0604020202020204" pitchFamily="34" charset="0"/>
              <a:buChar char="•"/>
            </a:pPr>
            <a:r>
              <a:rPr lang="en-GB" sz="1200" dirty="0"/>
              <a:t>A short description was given to provide clarity about the experience</a:t>
            </a:r>
            <a:r>
              <a:rPr lang="en-GB" sz="1100" dirty="0"/>
              <a:t>*</a:t>
            </a:r>
          </a:p>
          <a:p>
            <a:pPr marL="171450" indent="-171450">
              <a:buFont typeface="Arial" panose="020B0604020202020204" pitchFamily="34" charset="0"/>
              <a:buChar char="•"/>
            </a:pPr>
            <a:r>
              <a:rPr lang="en-GB" sz="1200" dirty="0"/>
              <a:t>Previous research has been carried out by VisitEngland focusing on sports and outdoor activities and so these are not included in this project.</a:t>
            </a:r>
            <a:endParaRPr lang="en-GB" sz="1400" dirty="0"/>
          </a:p>
        </p:txBody>
      </p:sp>
    </p:spTree>
    <p:extLst>
      <p:ext uri="{BB962C8B-B14F-4D97-AF65-F5344CB8AC3E}">
        <p14:creationId xmlns:p14="http://schemas.microsoft.com/office/powerpoint/2010/main" val="33055108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8753BA8E-860B-44AA-9227-6A97FEBEBA0B}"/>
              </a:ext>
            </a:extLst>
          </p:cNvPr>
          <p:cNvGraphicFramePr>
            <a:graphicFrameLocks noGrp="1"/>
          </p:cNvGraphicFramePr>
          <p:nvPr/>
        </p:nvGraphicFramePr>
        <p:xfrm>
          <a:off x="5226" y="747647"/>
          <a:ext cx="9822386" cy="5574435"/>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5574435">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11" name="Title 1">
            <a:extLst>
              <a:ext uri="{FF2B5EF4-FFF2-40B4-BE49-F238E27FC236}">
                <a16:creationId xmlns:a16="http://schemas.microsoft.com/office/drawing/2014/main" id="{A838893F-0A7F-4F9E-BCC1-6E359FED346C}"/>
              </a:ext>
            </a:extLst>
          </p:cNvPr>
          <p:cNvSpPr>
            <a:spLocks noGrp="1"/>
          </p:cNvSpPr>
          <p:nvPr>
            <p:ph type="title"/>
          </p:nvPr>
        </p:nvSpPr>
        <p:spPr>
          <a:xfrm>
            <a:off x="84138" y="77788"/>
            <a:ext cx="8234362" cy="904875"/>
          </a:xfrm>
        </p:spPr>
        <p:txBody>
          <a:bodyPr/>
          <a:lstStyle/>
          <a:p>
            <a:r>
              <a:rPr lang="en-GB" dirty="0"/>
              <a:t>Glossary</a:t>
            </a:r>
          </a:p>
        </p:txBody>
      </p:sp>
      <p:pic>
        <p:nvPicPr>
          <p:cNvPr id="28" name="Graphic 27">
            <a:extLst>
              <a:ext uri="{FF2B5EF4-FFF2-40B4-BE49-F238E27FC236}">
                <a16:creationId xmlns:a16="http://schemas.microsoft.com/office/drawing/2014/main" id="{C073D2DC-20C2-4578-9185-044D33E1A9F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255673" y="1059008"/>
            <a:ext cx="518414" cy="518414"/>
          </a:xfrm>
          <a:prstGeom prst="rect">
            <a:avLst/>
          </a:prstGeom>
        </p:spPr>
      </p:pic>
      <p:pic>
        <p:nvPicPr>
          <p:cNvPr id="31" name="Graphic 30">
            <a:extLst>
              <a:ext uri="{FF2B5EF4-FFF2-40B4-BE49-F238E27FC236}">
                <a16:creationId xmlns:a16="http://schemas.microsoft.com/office/drawing/2014/main" id="{D3D68230-DAA8-4493-9D2B-DEFBC409E5A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2885949" y="1105119"/>
            <a:ext cx="444420" cy="444420"/>
          </a:xfrm>
          <a:prstGeom prst="rect">
            <a:avLst/>
          </a:prstGeom>
        </p:spPr>
      </p:pic>
      <p:pic>
        <p:nvPicPr>
          <p:cNvPr id="32" name="Graphic 31">
            <a:extLst>
              <a:ext uri="{FF2B5EF4-FFF2-40B4-BE49-F238E27FC236}">
                <a16:creationId xmlns:a16="http://schemas.microsoft.com/office/drawing/2014/main" id="{CF64EFB7-CE45-465A-A69E-E5BE39A693E0}"/>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360585" y="1125009"/>
            <a:ext cx="378889" cy="378889"/>
          </a:xfrm>
          <a:prstGeom prst="rect">
            <a:avLst/>
          </a:prstGeom>
        </p:spPr>
      </p:pic>
      <p:sp>
        <p:nvSpPr>
          <p:cNvPr id="33" name="Slide Number Placeholder 3">
            <a:extLst>
              <a:ext uri="{FF2B5EF4-FFF2-40B4-BE49-F238E27FC236}">
                <a16:creationId xmlns:a16="http://schemas.microsoft.com/office/drawing/2014/main" id="{B52D3ECD-3333-4E2E-AC00-5413AF73DA76}"/>
              </a:ext>
            </a:extLst>
          </p:cNvPr>
          <p:cNvSpPr txBox="1">
            <a:spLocks/>
          </p:cNvSpPr>
          <p:nvPr/>
        </p:nvSpPr>
        <p:spPr>
          <a:xfrm>
            <a:off x="811536" y="1188518"/>
            <a:ext cx="2216253"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b="1" dirty="0">
                <a:solidFill>
                  <a:schemeClr val="accent2">
                    <a:lumMod val="50000"/>
                  </a:schemeClr>
                </a:solidFill>
              </a:rPr>
              <a:t>Food &amp; Drink Experiences</a:t>
            </a:r>
          </a:p>
        </p:txBody>
      </p:sp>
      <p:sp>
        <p:nvSpPr>
          <p:cNvPr id="34" name="Slide Number Placeholder 3">
            <a:extLst>
              <a:ext uri="{FF2B5EF4-FFF2-40B4-BE49-F238E27FC236}">
                <a16:creationId xmlns:a16="http://schemas.microsoft.com/office/drawing/2014/main" id="{11F026EA-2A7E-4A2D-8BAA-F2F54E891543}"/>
              </a:ext>
            </a:extLst>
          </p:cNvPr>
          <p:cNvSpPr txBox="1">
            <a:spLocks/>
          </p:cNvSpPr>
          <p:nvPr/>
        </p:nvSpPr>
        <p:spPr>
          <a:xfrm>
            <a:off x="3348642" y="1202680"/>
            <a:ext cx="2216253"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b="1" dirty="0">
                <a:solidFill>
                  <a:schemeClr val="accent4"/>
                </a:solidFill>
              </a:rPr>
              <a:t>Learning Experiences</a:t>
            </a:r>
          </a:p>
        </p:txBody>
      </p:sp>
      <p:sp>
        <p:nvSpPr>
          <p:cNvPr id="35" name="Slide Number Placeholder 3">
            <a:extLst>
              <a:ext uri="{FF2B5EF4-FFF2-40B4-BE49-F238E27FC236}">
                <a16:creationId xmlns:a16="http://schemas.microsoft.com/office/drawing/2014/main" id="{2DE3BBD6-2F27-467C-B606-A91089673323}"/>
              </a:ext>
            </a:extLst>
          </p:cNvPr>
          <p:cNvSpPr txBox="1">
            <a:spLocks/>
          </p:cNvSpPr>
          <p:nvPr/>
        </p:nvSpPr>
        <p:spPr>
          <a:xfrm>
            <a:off x="5769174" y="1188518"/>
            <a:ext cx="2216253"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1200" b="1" dirty="0">
                <a:solidFill>
                  <a:schemeClr val="accent5"/>
                </a:solidFill>
              </a:rPr>
              <a:t>Wellness Experiences</a:t>
            </a:r>
          </a:p>
        </p:txBody>
      </p:sp>
      <p:graphicFrame>
        <p:nvGraphicFramePr>
          <p:cNvPr id="2" name="Table 1">
            <a:extLst>
              <a:ext uri="{FF2B5EF4-FFF2-40B4-BE49-F238E27FC236}">
                <a16:creationId xmlns:a16="http://schemas.microsoft.com/office/drawing/2014/main" id="{DDD9421D-1C07-4451-AB5C-B54C5A573805}"/>
              </a:ext>
            </a:extLst>
          </p:cNvPr>
          <p:cNvGraphicFramePr>
            <a:graphicFrameLocks noGrp="1"/>
          </p:cNvGraphicFramePr>
          <p:nvPr/>
        </p:nvGraphicFramePr>
        <p:xfrm>
          <a:off x="154823" y="1082366"/>
          <a:ext cx="7415022" cy="5058985"/>
        </p:xfrm>
        <a:graphic>
          <a:graphicData uri="http://schemas.openxmlformats.org/drawingml/2006/table">
            <a:tbl>
              <a:tblPr firstRow="1" bandRow="1">
                <a:tableStyleId>{3B4B98B0-60AC-42C2-AFA5-B58CD77FA1E5}</a:tableStyleId>
              </a:tblPr>
              <a:tblGrid>
                <a:gridCol w="2471674">
                  <a:extLst>
                    <a:ext uri="{9D8B030D-6E8A-4147-A177-3AD203B41FA5}">
                      <a16:colId xmlns:a16="http://schemas.microsoft.com/office/drawing/2014/main" val="2303020348"/>
                    </a:ext>
                  </a:extLst>
                </a:gridCol>
                <a:gridCol w="2471674">
                  <a:extLst>
                    <a:ext uri="{9D8B030D-6E8A-4147-A177-3AD203B41FA5}">
                      <a16:colId xmlns:a16="http://schemas.microsoft.com/office/drawing/2014/main" val="2966392895"/>
                    </a:ext>
                  </a:extLst>
                </a:gridCol>
                <a:gridCol w="2471674">
                  <a:extLst>
                    <a:ext uri="{9D8B030D-6E8A-4147-A177-3AD203B41FA5}">
                      <a16:colId xmlns:a16="http://schemas.microsoft.com/office/drawing/2014/main" val="2775458396"/>
                    </a:ext>
                  </a:extLst>
                </a:gridCol>
              </a:tblGrid>
              <a:tr h="492700">
                <a:tc>
                  <a:txBody>
                    <a:bodyPr/>
                    <a:lstStyle/>
                    <a:p>
                      <a:endParaRPr lang="en-GB" sz="1000" dirty="0">
                        <a:latin typeface="+mn-lt"/>
                      </a:endParaRPr>
                    </a:p>
                  </a:txBody>
                  <a:tcPr>
                    <a:lnR w="12700" cap="flat" cmpd="sng" algn="ctr">
                      <a:solidFill>
                        <a:schemeClr val="tx1"/>
                      </a:solidFill>
                      <a:prstDash val="solid"/>
                      <a:round/>
                      <a:headEnd type="none" w="med" len="med"/>
                      <a:tailEnd type="none" w="med" len="med"/>
                    </a:lnR>
                  </a:tcPr>
                </a:tc>
                <a:tc>
                  <a:txBody>
                    <a:bodyPr/>
                    <a:lstStyle/>
                    <a:p>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0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02053620"/>
                  </a:ext>
                </a:extLst>
              </a:tr>
              <a:tr h="310124">
                <a:tc>
                  <a:txBody>
                    <a:bodyPr/>
                    <a:lstStyle/>
                    <a:p>
                      <a:r>
                        <a:rPr lang="en-GB" sz="1000" dirty="0">
                          <a:latin typeface="+mn-lt"/>
                        </a:rPr>
                        <a:t>Foraging experience – expert led course to find food in the wild</a:t>
                      </a:r>
                    </a:p>
                  </a:txBody>
                  <a:tcPr>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Photography class – learn how to photograph wildlife, scenery or architecture with an expert</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A tai chi experience – e.g. at a famous landmark or outdoors</a:t>
                      </a:r>
                      <a:endParaRPr lang="en-GB" sz="10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990345014"/>
                  </a:ext>
                </a:extLst>
              </a:tr>
              <a:tr h="310124">
                <a:tc>
                  <a:txBody>
                    <a:bodyPr/>
                    <a:lstStyle/>
                    <a:p>
                      <a:r>
                        <a:rPr lang="en-GB" sz="1000" kern="1200" dirty="0">
                          <a:solidFill>
                            <a:schemeClr val="tx1"/>
                          </a:solidFill>
                          <a:effectLst/>
                          <a:latin typeface="+mn-lt"/>
                          <a:ea typeface="+mn-ea"/>
                          <a:cs typeface="+mn-cs"/>
                        </a:rPr>
                        <a:t>Guided fishing experience to catch and cook your own dinner </a:t>
                      </a:r>
                      <a:endParaRPr lang="en-GB" sz="1000" dirty="0">
                        <a:latin typeface="+mn-lt"/>
                      </a:endParaRPr>
                    </a:p>
                  </a:txBody>
                  <a:tcPr>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Experience life ‘behind the scenes’ – exclusive or unique access to a historic building</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A </a:t>
                      </a:r>
                      <a:r>
                        <a:rPr lang="en-GB" sz="1000" kern="1200" dirty="0" err="1">
                          <a:solidFill>
                            <a:schemeClr val="tx1"/>
                          </a:solidFill>
                          <a:effectLst/>
                          <a:latin typeface="+mn-lt"/>
                          <a:ea typeface="+mn-ea"/>
                          <a:cs typeface="+mn-cs"/>
                        </a:rPr>
                        <a:t>pilates</a:t>
                      </a:r>
                      <a:r>
                        <a:rPr lang="en-GB" sz="1000" kern="1200" dirty="0">
                          <a:solidFill>
                            <a:schemeClr val="tx1"/>
                          </a:solidFill>
                          <a:effectLst/>
                          <a:latin typeface="+mn-lt"/>
                          <a:ea typeface="+mn-ea"/>
                          <a:cs typeface="+mn-cs"/>
                        </a:rPr>
                        <a:t> experience - e.g. at a famous landmark or outdoors</a:t>
                      </a:r>
                      <a:endParaRPr lang="en-GB" sz="10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74923730"/>
                  </a:ext>
                </a:extLst>
              </a:tr>
              <a:tr h="310124">
                <a:tc>
                  <a:txBody>
                    <a:bodyPr/>
                    <a:lstStyle/>
                    <a:p>
                      <a:r>
                        <a:rPr lang="en-GB" sz="1000" kern="1200" dirty="0">
                          <a:solidFill>
                            <a:schemeClr val="tx1"/>
                          </a:solidFill>
                          <a:effectLst/>
                          <a:latin typeface="+mn-lt"/>
                          <a:ea typeface="+mn-ea"/>
                          <a:cs typeface="+mn-cs"/>
                        </a:rPr>
                        <a:t>Cookery class – learning to cook traditional local specialities</a:t>
                      </a:r>
                      <a:endParaRPr lang="en-GB" sz="1000" dirty="0">
                        <a:latin typeface="+mn-lt"/>
                      </a:endParaRPr>
                    </a:p>
                  </a:txBody>
                  <a:tcPr>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Shadowing experience – go out with a park ranger as they care for the landscape</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A yoga experience – e.g. at a famous landmark, outdoors or combined with another sport</a:t>
                      </a:r>
                      <a:endParaRPr lang="en-GB" sz="10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61532950"/>
                  </a:ext>
                </a:extLst>
              </a:tr>
              <a:tr h="310124">
                <a:tc>
                  <a:txBody>
                    <a:bodyPr/>
                    <a:lstStyle/>
                    <a:p>
                      <a:r>
                        <a:rPr lang="en-GB" sz="1000" kern="1200" dirty="0">
                          <a:solidFill>
                            <a:schemeClr val="tx1"/>
                          </a:solidFill>
                          <a:effectLst/>
                          <a:latin typeface="+mn-lt"/>
                          <a:ea typeface="+mn-ea"/>
                          <a:cs typeface="+mn-cs"/>
                        </a:rPr>
                        <a:t>Baking school – learn to make regional specialities such as cakes, pastries, bread</a:t>
                      </a:r>
                      <a:endParaRPr lang="en-GB" sz="1000" dirty="0">
                        <a:latin typeface="+mn-lt"/>
                      </a:endParaRPr>
                    </a:p>
                  </a:txBody>
                  <a:tcPr>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Fossil hunting – explore and uncover history with an expert guide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A remote wellness retreat – spend quality time relaxing away from technology</a:t>
                      </a:r>
                      <a:endParaRPr lang="en-GB" sz="10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846867352"/>
                  </a:ext>
                </a:extLst>
              </a:tr>
              <a:tr h="310124">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Chocolate making class – learn from expert chocolatiers</a:t>
                      </a:r>
                    </a:p>
                  </a:txBody>
                  <a:tcPr marL="68580" marR="68580" marT="0" marB="0">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Guided nature experience – go bird watching or observe wildlife in their natural habitat</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A spa experience – relax with several treatments at a specialist venue</a:t>
                      </a:r>
                      <a:endParaRPr lang="en-GB" sz="10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59809659"/>
                  </a:ext>
                </a:extLst>
              </a:tr>
              <a:tr h="310124">
                <a:tc>
                  <a:txBody>
                    <a:bodyPr/>
                    <a:lstStyle/>
                    <a:p>
                      <a:pPr>
                        <a:lnSpc>
                          <a:spcPct val="107000"/>
                        </a:lnSpc>
                        <a:spcAft>
                          <a:spcPts val="0"/>
                        </a:spcAft>
                      </a:pPr>
                      <a:r>
                        <a:rPr lang="en-GB" sz="1000" kern="1200" dirty="0">
                          <a:solidFill>
                            <a:schemeClr val="tx1"/>
                          </a:solidFill>
                          <a:effectLst/>
                          <a:latin typeface="+mn-lt"/>
                          <a:ea typeface="+mn-ea"/>
                          <a:cs typeface="+mn-cs"/>
                        </a:rPr>
                        <a:t>Cheese making class – learn to make local cheese</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Volunteering or working holiday – spend time helping to restore or preserve a historic site</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Mindfulness or meditation class – learn how to relax and recharge </a:t>
                      </a: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06957958"/>
                  </a:ext>
                </a:extLst>
              </a:tr>
              <a:tr h="310124">
                <a:tc>
                  <a:txBody>
                    <a:bodyPr/>
                    <a:lstStyle/>
                    <a:p>
                      <a:pPr>
                        <a:lnSpc>
                          <a:spcPct val="107000"/>
                        </a:lnSpc>
                        <a:spcAft>
                          <a:spcPts val="0"/>
                        </a:spcAft>
                      </a:pPr>
                      <a:r>
                        <a:rPr lang="en-GB" sz="1000" kern="1200" dirty="0">
                          <a:solidFill>
                            <a:schemeClr val="tx1"/>
                          </a:solidFill>
                          <a:effectLst/>
                          <a:latin typeface="+mn-lt"/>
                          <a:ea typeface="+mn-ea"/>
                          <a:cs typeface="+mn-cs"/>
                        </a:rPr>
                        <a:t>Street food tour and tasting - with a food expert to guide you </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en-GB" sz="1000" dirty="0">
                          <a:effectLst/>
                          <a:latin typeface="+mn-lt"/>
                          <a:ea typeface="Calibri" panose="020F0502020204030204" pitchFamily="34" charset="0"/>
                          <a:cs typeface="Times New Roman" panose="02020603050405020304" pitchFamily="18" charset="0"/>
                        </a:rPr>
                        <a:t>Street art – meet street artists and have a go yourself at a wall mural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A homeopathic experience – e.g. acupuncture, reflexology or osteopathy</a:t>
                      </a:r>
                      <a:endParaRPr lang="en-GB" sz="10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733699513"/>
                  </a:ext>
                </a:extLst>
              </a:tr>
              <a:tr h="310124">
                <a:tc>
                  <a:txBody>
                    <a:bodyPr/>
                    <a:lstStyle/>
                    <a:p>
                      <a:pPr>
                        <a:lnSpc>
                          <a:spcPct val="107000"/>
                        </a:lnSpc>
                        <a:spcAft>
                          <a:spcPts val="0"/>
                        </a:spcAft>
                      </a:pPr>
                      <a:r>
                        <a:rPr lang="en-GB" sz="1000" kern="1200" dirty="0">
                          <a:solidFill>
                            <a:schemeClr val="tx1"/>
                          </a:solidFill>
                          <a:effectLst/>
                          <a:latin typeface="+mn-lt"/>
                          <a:ea typeface="+mn-ea"/>
                          <a:cs typeface="+mn-cs"/>
                        </a:rPr>
                        <a:t>Vineyard tour and tasting – discover the wine making process and taste it too</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r>
                        <a:rPr lang="en-GB" sz="1000" kern="1200" dirty="0">
                          <a:solidFill>
                            <a:schemeClr val="tx1"/>
                          </a:solidFill>
                          <a:effectLst/>
                          <a:latin typeface="+mn-lt"/>
                          <a:ea typeface="+mn-ea"/>
                          <a:cs typeface="+mn-cs"/>
                        </a:rPr>
                        <a:t>Authentic craft workshop – learn a traditional local craft with an expert (e.g. weaving, pottery, painting)</a:t>
                      </a:r>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0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741988"/>
                  </a:ext>
                </a:extLst>
              </a:tr>
              <a:tr h="272742">
                <a:tc>
                  <a:txBody>
                    <a:bodyPr/>
                    <a:lstStyle/>
                    <a:p>
                      <a:pPr>
                        <a:lnSpc>
                          <a:spcPct val="107000"/>
                        </a:lnSpc>
                        <a:spcAft>
                          <a:spcPts val="0"/>
                        </a:spcAft>
                      </a:pPr>
                      <a:r>
                        <a:rPr lang="en-GB" sz="1000" kern="1200" dirty="0">
                          <a:solidFill>
                            <a:schemeClr val="tx1"/>
                          </a:solidFill>
                          <a:effectLst/>
                          <a:latin typeface="+mn-lt"/>
                          <a:ea typeface="+mn-ea"/>
                          <a:cs typeface="+mn-cs"/>
                        </a:rPr>
                        <a:t>Distillery or brewery experience – discover the beer-making or gin-distilling process and taste it too</a:t>
                      </a:r>
                      <a:endParaRPr lang="en-GB" sz="10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endParaRPr lang="en-GB" sz="10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GB" sz="1000" dirty="0">
                        <a:latin typeface="+mn-lt"/>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41234993"/>
                  </a:ext>
                </a:extLst>
              </a:tr>
            </a:tbl>
          </a:graphicData>
        </a:graphic>
      </p:graphicFrame>
      <p:sp>
        <p:nvSpPr>
          <p:cNvPr id="3" name="TextBox 2">
            <a:extLst>
              <a:ext uri="{FF2B5EF4-FFF2-40B4-BE49-F238E27FC236}">
                <a16:creationId xmlns:a16="http://schemas.microsoft.com/office/drawing/2014/main" id="{2A3854C9-E84C-43CD-8971-99F1AB47778D}"/>
              </a:ext>
            </a:extLst>
          </p:cNvPr>
          <p:cNvSpPr txBox="1"/>
          <p:nvPr/>
        </p:nvSpPr>
        <p:spPr>
          <a:xfrm>
            <a:off x="2464932" y="770258"/>
            <a:ext cx="2794804" cy="307777"/>
          </a:xfrm>
          <a:prstGeom prst="rect">
            <a:avLst/>
          </a:prstGeom>
          <a:noFill/>
        </p:spPr>
        <p:txBody>
          <a:bodyPr wrap="none" rtlCol="0">
            <a:spAutoFit/>
          </a:bodyPr>
          <a:lstStyle/>
          <a:p>
            <a:r>
              <a:rPr lang="en-GB" sz="1400" b="1" dirty="0">
                <a:solidFill>
                  <a:schemeClr val="accent5"/>
                </a:solidFill>
              </a:rPr>
              <a:t>Full Experience Descriptions Tested</a:t>
            </a:r>
          </a:p>
        </p:txBody>
      </p:sp>
      <p:sp>
        <p:nvSpPr>
          <p:cNvPr id="12" name="TextBox 11">
            <a:extLst>
              <a:ext uri="{FF2B5EF4-FFF2-40B4-BE49-F238E27FC236}">
                <a16:creationId xmlns:a16="http://schemas.microsoft.com/office/drawing/2014/main" id="{68CA7684-477B-434F-8499-FE9D264FF37F}"/>
              </a:ext>
            </a:extLst>
          </p:cNvPr>
          <p:cNvSpPr txBox="1"/>
          <p:nvPr/>
        </p:nvSpPr>
        <p:spPr>
          <a:xfrm>
            <a:off x="7719442" y="1365907"/>
            <a:ext cx="2031735" cy="523220"/>
          </a:xfrm>
          <a:prstGeom prst="rect">
            <a:avLst/>
          </a:prstGeom>
          <a:noFill/>
        </p:spPr>
        <p:txBody>
          <a:bodyPr wrap="square" rtlCol="0">
            <a:spAutoFit/>
          </a:bodyPr>
          <a:lstStyle/>
          <a:p>
            <a:r>
              <a:rPr lang="en-GB" sz="1400" b="1" dirty="0">
                <a:solidFill>
                  <a:schemeClr val="accent5"/>
                </a:solidFill>
              </a:rPr>
              <a:t>Definitions Used Within this Report</a:t>
            </a:r>
          </a:p>
        </p:txBody>
      </p:sp>
      <p:sp>
        <p:nvSpPr>
          <p:cNvPr id="4" name="TextBox 3">
            <a:extLst>
              <a:ext uri="{FF2B5EF4-FFF2-40B4-BE49-F238E27FC236}">
                <a16:creationId xmlns:a16="http://schemas.microsoft.com/office/drawing/2014/main" id="{1DEC361F-F945-4FE9-B48F-967CDC74F0E1}"/>
              </a:ext>
            </a:extLst>
          </p:cNvPr>
          <p:cNvSpPr txBox="1"/>
          <p:nvPr/>
        </p:nvSpPr>
        <p:spPr>
          <a:xfrm>
            <a:off x="7719442" y="1889127"/>
            <a:ext cx="2031735" cy="2677656"/>
          </a:xfrm>
          <a:prstGeom prst="rect">
            <a:avLst/>
          </a:prstGeom>
          <a:noFill/>
        </p:spPr>
        <p:txBody>
          <a:bodyPr wrap="square" rtlCol="0">
            <a:spAutoFit/>
          </a:bodyPr>
          <a:lstStyle/>
          <a:p>
            <a:r>
              <a:rPr lang="en-GB" sz="1200" b="1" i="1" dirty="0"/>
              <a:t>Level of participation or interest in experiences</a:t>
            </a:r>
          </a:p>
          <a:p>
            <a:pPr marL="171450" indent="-171450">
              <a:buFont typeface="Arial" panose="020B0604020202020204" pitchFamily="34" charset="0"/>
              <a:buChar char="•"/>
            </a:pPr>
            <a:r>
              <a:rPr lang="en-GB" sz="1200" dirty="0"/>
              <a:t>Done – taken part in the activity whilst on a holiday of 2+ nights</a:t>
            </a:r>
          </a:p>
          <a:p>
            <a:pPr marL="171450" indent="-171450">
              <a:buFont typeface="Arial" panose="020B0604020202020204" pitchFamily="34" charset="0"/>
              <a:buChar char="•"/>
            </a:pPr>
            <a:r>
              <a:rPr lang="en-GB" sz="1200" dirty="0"/>
              <a:t>Booked to do – Booked to take part in during a holiday in next 12 months</a:t>
            </a:r>
          </a:p>
          <a:p>
            <a:pPr marL="171450" indent="-171450">
              <a:buFont typeface="Arial" panose="020B0604020202020204" pitchFamily="34" charset="0"/>
              <a:buChar char="•"/>
            </a:pPr>
            <a:r>
              <a:rPr lang="en-GB" sz="1200" dirty="0"/>
              <a:t>Interested – Interesting in doing the activity on a holiday in the future</a:t>
            </a:r>
          </a:p>
          <a:p>
            <a:pPr marL="171450" indent="-171450">
              <a:buFont typeface="Arial" panose="020B0604020202020204" pitchFamily="34" charset="0"/>
              <a:buChar char="•"/>
            </a:pPr>
            <a:r>
              <a:rPr lang="en-GB" sz="1200" dirty="0"/>
              <a:t>Participation/Interest – Net of Done/Booked/Interested</a:t>
            </a:r>
          </a:p>
        </p:txBody>
      </p:sp>
      <p:sp>
        <p:nvSpPr>
          <p:cNvPr id="15" name="Slide Number Placeholder 5">
            <a:extLst>
              <a:ext uri="{FF2B5EF4-FFF2-40B4-BE49-F238E27FC236}">
                <a16:creationId xmlns:a16="http://schemas.microsoft.com/office/drawing/2014/main" id="{4AFB042C-35DD-41DA-B9B5-19EF3603E220}"/>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6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68970A3E-94B8-4F4D-9FA2-C871AEE74847}"/>
              </a:ext>
            </a:extLst>
          </p:cNvPr>
          <p:cNvGraphicFramePr>
            <a:graphicFrameLocks noGrp="1"/>
          </p:cNvGraphicFramePr>
          <p:nvPr/>
        </p:nvGraphicFramePr>
        <p:xfrm>
          <a:off x="5226" y="1411658"/>
          <a:ext cx="9822386" cy="4680625"/>
        </p:xfrm>
        <a:graphic>
          <a:graphicData uri="http://schemas.openxmlformats.org/drawingml/2006/table">
            <a:tbl>
              <a:tblPr firstRow="1" bandRow="1">
                <a:tableStyleId>{5C22544A-7EE6-4342-B048-85BDC9FD1C3A}</a:tableStyleId>
              </a:tblPr>
              <a:tblGrid>
                <a:gridCol w="4911193">
                  <a:extLst>
                    <a:ext uri="{9D8B030D-6E8A-4147-A177-3AD203B41FA5}">
                      <a16:colId xmlns:a16="http://schemas.microsoft.com/office/drawing/2014/main" val="219639565"/>
                    </a:ext>
                  </a:extLst>
                </a:gridCol>
                <a:gridCol w="4911193">
                  <a:extLst>
                    <a:ext uri="{9D8B030D-6E8A-4147-A177-3AD203B41FA5}">
                      <a16:colId xmlns:a16="http://schemas.microsoft.com/office/drawing/2014/main" val="147130133"/>
                    </a:ext>
                  </a:extLst>
                </a:gridCol>
              </a:tblGrid>
              <a:tr h="4680625">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10" name="Rectangle 9">
            <a:extLst>
              <a:ext uri="{FF2B5EF4-FFF2-40B4-BE49-F238E27FC236}">
                <a16:creationId xmlns:a16="http://schemas.microsoft.com/office/drawing/2014/main" id="{5F237C7E-1D89-43F6-A03E-114F37098EF6}"/>
              </a:ext>
            </a:extLst>
          </p:cNvPr>
          <p:cNvSpPr/>
          <p:nvPr/>
        </p:nvSpPr>
        <p:spPr>
          <a:xfrm>
            <a:off x="0" y="744312"/>
            <a:ext cx="9822385" cy="365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61</a:t>
            </a:fld>
            <a:endParaRPr lang="en-GB"/>
          </a:p>
        </p:txBody>
      </p:sp>
      <p:sp>
        <p:nvSpPr>
          <p:cNvPr id="5" name="Rectangle 4">
            <a:extLst>
              <a:ext uri="{FF2B5EF4-FFF2-40B4-BE49-F238E27FC236}">
                <a16:creationId xmlns:a16="http://schemas.microsoft.com/office/drawing/2014/main" id="{8D5CDEFF-519D-4DD3-A628-F54A64238F94}"/>
              </a:ext>
            </a:extLst>
          </p:cNvPr>
          <p:cNvSpPr/>
          <p:nvPr/>
        </p:nvSpPr>
        <p:spPr>
          <a:xfrm>
            <a:off x="161925" y="765717"/>
            <a:ext cx="429926" cy="307777"/>
          </a:xfrm>
          <a:prstGeom prst="rect">
            <a:avLst/>
          </a:prstGeom>
        </p:spPr>
        <p:txBody>
          <a:bodyPr wrap="none">
            <a:spAutoFit/>
          </a:bodyPr>
          <a:lstStyle/>
          <a:p>
            <a:r>
              <a:rPr lang="en-GB" sz="1400" b="1" dirty="0">
                <a:solidFill>
                  <a:schemeClr val="accent5"/>
                </a:solidFill>
              </a:rPr>
              <a:t>xxx</a:t>
            </a:r>
          </a:p>
        </p:txBody>
      </p:sp>
      <p:sp>
        <p:nvSpPr>
          <p:cNvPr id="13" name="Title 1">
            <a:extLst>
              <a:ext uri="{FF2B5EF4-FFF2-40B4-BE49-F238E27FC236}">
                <a16:creationId xmlns:a16="http://schemas.microsoft.com/office/drawing/2014/main" id="{B65DC368-7612-41BE-AF10-321DDC787F65}"/>
              </a:ext>
            </a:extLst>
          </p:cNvPr>
          <p:cNvSpPr>
            <a:spLocks noGrp="1"/>
          </p:cNvSpPr>
          <p:nvPr>
            <p:ph type="title"/>
          </p:nvPr>
        </p:nvSpPr>
        <p:spPr>
          <a:xfrm>
            <a:off x="83615" y="-41534"/>
            <a:ext cx="9298510" cy="904000"/>
          </a:xfrm>
        </p:spPr>
        <p:txBody>
          <a:bodyPr>
            <a:normAutofit/>
          </a:bodyPr>
          <a:lstStyle/>
          <a:p>
            <a:r>
              <a:rPr lang="en-GB" dirty="0"/>
              <a:t>Multi-Day Experiences - Exploring the Opportunity for these Experiences  </a:t>
            </a:r>
          </a:p>
        </p:txBody>
      </p:sp>
      <p:sp>
        <p:nvSpPr>
          <p:cNvPr id="18" name="TextBox 17">
            <a:extLst>
              <a:ext uri="{FF2B5EF4-FFF2-40B4-BE49-F238E27FC236}">
                <a16:creationId xmlns:a16="http://schemas.microsoft.com/office/drawing/2014/main" id="{2520BC48-5445-417A-BF54-2451D89EAB6F}"/>
              </a:ext>
            </a:extLst>
          </p:cNvPr>
          <p:cNvSpPr txBox="1"/>
          <p:nvPr/>
        </p:nvSpPr>
        <p:spPr>
          <a:xfrm>
            <a:off x="2095274" y="2048287"/>
            <a:ext cx="2847134" cy="3816429"/>
          </a:xfrm>
          <a:prstGeom prst="rect">
            <a:avLst/>
          </a:prstGeom>
          <a:noFill/>
        </p:spPr>
        <p:txBody>
          <a:bodyPr wrap="square" rtlCol="0">
            <a:spAutoFit/>
          </a:bodyPr>
          <a:lstStyle/>
          <a:p>
            <a:pPr marL="228600" indent="-228600">
              <a:buClr>
                <a:schemeClr val="accent5"/>
              </a:buClr>
              <a:buSzPct val="100000"/>
              <a:buFont typeface="Calibri" panose="020F0502020204030204" pitchFamily="34" charset="0"/>
              <a:buChar char="①"/>
            </a:pPr>
            <a:r>
              <a:rPr lang="en-GB" sz="1100" b="1" dirty="0"/>
              <a:t>Interest is relatively high </a:t>
            </a:r>
            <a:r>
              <a:rPr lang="en-GB" sz="1100" dirty="0"/>
              <a:t>across the markets</a:t>
            </a:r>
          </a:p>
          <a:p>
            <a:pPr marL="228600" indent="-228600">
              <a:buClr>
                <a:schemeClr val="accent5"/>
              </a:buClr>
              <a:buSzPct val="100000"/>
              <a:buFont typeface="Calibri" panose="020F0502020204030204" pitchFamily="34" charset="0"/>
              <a:buChar char="①"/>
            </a:pPr>
            <a:endParaRPr lang="en-GB" sz="1100" dirty="0"/>
          </a:p>
          <a:p>
            <a:pPr marL="228600" indent="-228600">
              <a:buClr>
                <a:schemeClr val="accent5"/>
              </a:buClr>
              <a:buSzPct val="100000"/>
              <a:buFont typeface="Calibri" panose="020F0502020204030204" pitchFamily="34" charset="0"/>
              <a:buChar char="②"/>
            </a:pPr>
            <a:r>
              <a:rPr lang="en-GB" sz="1100" dirty="0"/>
              <a:t>England is not yet seen as the natural host - 37% of those who express interest in doing in England state that </a:t>
            </a:r>
            <a:r>
              <a:rPr lang="en-GB" sz="1100" b="1" dirty="0"/>
              <a:t>other countries have better experiences on offer </a:t>
            </a:r>
            <a:r>
              <a:rPr lang="en-GB" sz="1100" dirty="0"/>
              <a:t>or they are </a:t>
            </a:r>
            <a:r>
              <a:rPr lang="en-GB" sz="1100" b="1" dirty="0"/>
              <a:t>more likely to book in another country</a:t>
            </a:r>
            <a:endParaRPr lang="en-GB" sz="1100" dirty="0"/>
          </a:p>
          <a:p>
            <a:pPr marL="228600" indent="-228600">
              <a:buClr>
                <a:schemeClr val="accent5"/>
              </a:buClr>
              <a:buSzPct val="100000"/>
              <a:buFont typeface="Calibri" panose="020F0502020204030204" pitchFamily="34" charset="0"/>
              <a:buChar char="②"/>
            </a:pPr>
            <a:endParaRPr lang="en-GB" sz="1100" dirty="0"/>
          </a:p>
          <a:p>
            <a:pPr marL="228600" indent="-228600">
              <a:buClr>
                <a:schemeClr val="accent5"/>
              </a:buClr>
              <a:buSzPct val="100000"/>
              <a:buFont typeface="Calibri" panose="020F0502020204030204" pitchFamily="34" charset="0"/>
              <a:buChar char="③"/>
            </a:pPr>
            <a:r>
              <a:rPr lang="en-GB" sz="1100" dirty="0"/>
              <a:t>For some inbound markets (particularly, Australia, Netherlands and the US) there are more barriers to doing it England – </a:t>
            </a:r>
            <a:r>
              <a:rPr lang="en-GB" sz="1100" b="1" dirty="0"/>
              <a:t>distance to travel, or something they could do at home</a:t>
            </a:r>
          </a:p>
          <a:p>
            <a:pPr>
              <a:buClr>
                <a:schemeClr val="accent5"/>
              </a:buClr>
              <a:buSzPct val="100000"/>
            </a:pPr>
            <a:r>
              <a:rPr lang="en-GB" sz="1100" dirty="0"/>
              <a:t> </a:t>
            </a:r>
          </a:p>
          <a:p>
            <a:pPr marL="228600" indent="-228600">
              <a:buClr>
                <a:schemeClr val="accent5"/>
              </a:buClr>
              <a:buSzPct val="100000"/>
              <a:buFont typeface="Calibri" panose="020F0502020204030204" pitchFamily="34" charset="0"/>
              <a:buChar char="④"/>
            </a:pPr>
            <a:r>
              <a:rPr lang="en-GB" sz="1100" dirty="0"/>
              <a:t>Cost and the weather are other barriers to doing in England – and there is an expectation that it will be a </a:t>
            </a:r>
            <a:r>
              <a:rPr lang="en-GB" sz="1100" b="1" dirty="0"/>
              <a:t>luxury experience</a:t>
            </a:r>
            <a:r>
              <a:rPr lang="en-GB" sz="1100" dirty="0"/>
              <a:t>, albeit not all want to stay in a 5* hotel, mid-range and cottages also appeal </a:t>
            </a:r>
          </a:p>
        </p:txBody>
      </p:sp>
      <p:sp>
        <p:nvSpPr>
          <p:cNvPr id="12" name="Rectangle 11">
            <a:extLst>
              <a:ext uri="{FF2B5EF4-FFF2-40B4-BE49-F238E27FC236}">
                <a16:creationId xmlns:a16="http://schemas.microsoft.com/office/drawing/2014/main" id="{1BD05F50-5596-44FC-8B50-18A1329C1B28}"/>
              </a:ext>
            </a:extLst>
          </p:cNvPr>
          <p:cNvSpPr/>
          <p:nvPr/>
        </p:nvSpPr>
        <p:spPr>
          <a:xfrm>
            <a:off x="0" y="735888"/>
            <a:ext cx="9822385" cy="4913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2BD940B-3F6C-47DC-A63F-813EE6FF18DB}"/>
              </a:ext>
            </a:extLst>
          </p:cNvPr>
          <p:cNvSpPr/>
          <p:nvPr/>
        </p:nvSpPr>
        <p:spPr>
          <a:xfrm>
            <a:off x="161925" y="738243"/>
            <a:ext cx="9667968" cy="523220"/>
          </a:xfrm>
          <a:prstGeom prst="rect">
            <a:avLst/>
          </a:prstGeom>
        </p:spPr>
        <p:txBody>
          <a:bodyPr wrap="square">
            <a:spAutoFit/>
          </a:bodyPr>
          <a:lstStyle/>
          <a:p>
            <a:r>
              <a:rPr lang="en-GB" sz="1400" b="1" dirty="0">
                <a:solidFill>
                  <a:schemeClr val="accent5"/>
                </a:solidFill>
              </a:rPr>
              <a:t>While very different experiences, travellers make a conscious decision to do these types of holiday – and they can be the main reason for going on holiday / choosing a destination.  They are both multi-day experiences with a clear home in a rural setting</a:t>
            </a:r>
          </a:p>
        </p:txBody>
      </p:sp>
      <p:sp>
        <p:nvSpPr>
          <p:cNvPr id="2" name="Rectangle 1">
            <a:extLst>
              <a:ext uri="{FF2B5EF4-FFF2-40B4-BE49-F238E27FC236}">
                <a16:creationId xmlns:a16="http://schemas.microsoft.com/office/drawing/2014/main" id="{A6AD8459-4B63-453D-98B0-F46680CBD921}"/>
              </a:ext>
            </a:extLst>
          </p:cNvPr>
          <p:cNvSpPr/>
          <p:nvPr/>
        </p:nvSpPr>
        <p:spPr>
          <a:xfrm>
            <a:off x="78388" y="1452829"/>
            <a:ext cx="4624241" cy="523220"/>
          </a:xfrm>
          <a:prstGeom prst="rect">
            <a:avLst/>
          </a:prstGeom>
        </p:spPr>
        <p:txBody>
          <a:bodyPr wrap="square">
            <a:spAutoFit/>
          </a:bodyPr>
          <a:lstStyle/>
          <a:p>
            <a:r>
              <a:rPr lang="en-GB" sz="1400" b="1" i="1" dirty="0">
                <a:solidFill>
                  <a:schemeClr val="accent5"/>
                </a:solidFill>
                <a:ea typeface="Calibri" panose="020F0502020204030204" pitchFamily="34" charset="0"/>
                <a:cs typeface="Times New Roman" panose="02020603050405020304" pitchFamily="18" charset="0"/>
              </a:rPr>
              <a:t>Remote Wellness Retreat </a:t>
            </a:r>
            <a:r>
              <a:rPr lang="en-GB" sz="1400" i="1" dirty="0">
                <a:ea typeface="Calibri" panose="020F0502020204030204" pitchFamily="34" charset="0"/>
                <a:cs typeface="Times New Roman" panose="02020603050405020304" pitchFamily="18" charset="0"/>
              </a:rPr>
              <a:t>– </a:t>
            </a:r>
            <a:r>
              <a:rPr lang="en-GB" sz="1400" i="1" dirty="0"/>
              <a:t>spend quality time relaxing away from technology</a:t>
            </a:r>
          </a:p>
        </p:txBody>
      </p:sp>
      <p:sp>
        <p:nvSpPr>
          <p:cNvPr id="19" name="Rectangle 18">
            <a:extLst>
              <a:ext uri="{FF2B5EF4-FFF2-40B4-BE49-F238E27FC236}">
                <a16:creationId xmlns:a16="http://schemas.microsoft.com/office/drawing/2014/main" id="{8CFB6C11-8E25-4CA2-8D2A-E2047E5B4892}"/>
              </a:ext>
            </a:extLst>
          </p:cNvPr>
          <p:cNvSpPr/>
          <p:nvPr/>
        </p:nvSpPr>
        <p:spPr>
          <a:xfrm>
            <a:off x="4953000" y="1452829"/>
            <a:ext cx="4624241" cy="523220"/>
          </a:xfrm>
          <a:prstGeom prst="rect">
            <a:avLst/>
          </a:prstGeom>
        </p:spPr>
        <p:txBody>
          <a:bodyPr wrap="square">
            <a:spAutoFit/>
          </a:bodyPr>
          <a:lstStyle/>
          <a:p>
            <a:r>
              <a:rPr lang="en-GB" sz="1400" b="1" i="1" dirty="0">
                <a:solidFill>
                  <a:schemeClr val="accent5"/>
                </a:solidFill>
                <a:ea typeface="Calibri" panose="020F0502020204030204" pitchFamily="34" charset="0"/>
                <a:cs typeface="Times New Roman" panose="02020603050405020304" pitchFamily="18" charset="0"/>
              </a:rPr>
              <a:t>Volunteering or working holiday </a:t>
            </a:r>
            <a:r>
              <a:rPr lang="en-GB" sz="1400" i="1" dirty="0">
                <a:ea typeface="Calibri" panose="020F0502020204030204" pitchFamily="34" charset="0"/>
                <a:cs typeface="Times New Roman" panose="02020603050405020304" pitchFamily="18" charset="0"/>
              </a:rPr>
              <a:t>– </a:t>
            </a:r>
            <a:r>
              <a:rPr lang="en-GB" sz="1400" i="1" dirty="0"/>
              <a:t>spend time helping to restore or preserve a historic site</a:t>
            </a:r>
          </a:p>
        </p:txBody>
      </p:sp>
      <p:graphicFrame>
        <p:nvGraphicFramePr>
          <p:cNvPr id="7" name="Table 6">
            <a:extLst>
              <a:ext uri="{FF2B5EF4-FFF2-40B4-BE49-F238E27FC236}">
                <a16:creationId xmlns:a16="http://schemas.microsoft.com/office/drawing/2014/main" id="{AB238846-E1C6-4B8B-AF1E-A5D4DABC597A}"/>
              </a:ext>
            </a:extLst>
          </p:cNvPr>
          <p:cNvGraphicFramePr>
            <a:graphicFrameLocks noGrp="1"/>
          </p:cNvGraphicFramePr>
          <p:nvPr/>
        </p:nvGraphicFramePr>
        <p:xfrm>
          <a:off x="173638" y="2498100"/>
          <a:ext cx="1881041" cy="3175127"/>
        </p:xfrm>
        <a:graphic>
          <a:graphicData uri="http://schemas.openxmlformats.org/drawingml/2006/table">
            <a:tbl>
              <a:tblPr firstRow="1" bandRow="1">
                <a:tableStyleId>{0505E3EF-67EA-436B-97B2-0124C06EBD24}</a:tableStyleId>
              </a:tblPr>
              <a:tblGrid>
                <a:gridCol w="1311873">
                  <a:extLst>
                    <a:ext uri="{9D8B030D-6E8A-4147-A177-3AD203B41FA5}">
                      <a16:colId xmlns:a16="http://schemas.microsoft.com/office/drawing/2014/main" val="743934368"/>
                    </a:ext>
                  </a:extLst>
                </a:gridCol>
                <a:gridCol w="569168">
                  <a:extLst>
                    <a:ext uri="{9D8B030D-6E8A-4147-A177-3AD203B41FA5}">
                      <a16:colId xmlns:a16="http://schemas.microsoft.com/office/drawing/2014/main" val="1900253163"/>
                    </a:ext>
                  </a:extLst>
                </a:gridCol>
              </a:tblGrid>
              <a:tr h="231484">
                <a:tc>
                  <a:txBody>
                    <a:bodyPr/>
                    <a:lstStyle/>
                    <a:p>
                      <a:pPr algn="r"/>
                      <a:r>
                        <a:rPr lang="en-GB" sz="1050" b="0" dirty="0"/>
                        <a:t>All Inbound Markets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049469"/>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507788222"/>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1774032"/>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34349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366432"/>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6657"/>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3825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666771350"/>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95760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3177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995549378"/>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341530"/>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8</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8974453"/>
                  </a:ext>
                </a:extLst>
              </a:tr>
            </a:tbl>
          </a:graphicData>
        </a:graphic>
      </p:graphicFrame>
      <p:sp>
        <p:nvSpPr>
          <p:cNvPr id="24" name="TextBox 23">
            <a:extLst>
              <a:ext uri="{FF2B5EF4-FFF2-40B4-BE49-F238E27FC236}">
                <a16:creationId xmlns:a16="http://schemas.microsoft.com/office/drawing/2014/main" id="{3082CF79-74F1-4338-B089-5CCD1A349A00}"/>
              </a:ext>
            </a:extLst>
          </p:cNvPr>
          <p:cNvSpPr txBox="1"/>
          <p:nvPr/>
        </p:nvSpPr>
        <p:spPr>
          <a:xfrm>
            <a:off x="7087525" y="2050169"/>
            <a:ext cx="2679961" cy="4324261"/>
          </a:xfrm>
          <a:prstGeom prst="rect">
            <a:avLst/>
          </a:prstGeom>
          <a:noFill/>
        </p:spPr>
        <p:txBody>
          <a:bodyPr wrap="square" rtlCol="0">
            <a:spAutoFit/>
          </a:bodyPr>
          <a:lstStyle/>
          <a:p>
            <a:pPr marL="228600" indent="-228600">
              <a:buClr>
                <a:schemeClr val="accent5"/>
              </a:buClr>
              <a:buSzPct val="100000"/>
              <a:buFont typeface="Calibri" panose="020F0502020204030204" pitchFamily="34" charset="0"/>
              <a:buChar char="①"/>
            </a:pPr>
            <a:r>
              <a:rPr lang="en-GB" sz="1100" dirty="0"/>
              <a:t>This is a very </a:t>
            </a:r>
            <a:r>
              <a:rPr lang="en-GB" sz="1100" b="1" dirty="0"/>
              <a:t>niche</a:t>
            </a:r>
            <a:r>
              <a:rPr lang="en-GB" sz="1100" dirty="0"/>
              <a:t> experience across all markets</a:t>
            </a:r>
          </a:p>
          <a:p>
            <a:pPr marL="228600" indent="-228600">
              <a:buClr>
                <a:schemeClr val="accent5"/>
              </a:buClr>
              <a:buSzPct val="100000"/>
              <a:buFont typeface="Calibri" panose="020F0502020204030204" pitchFamily="34" charset="0"/>
              <a:buChar char="①"/>
            </a:pPr>
            <a:endParaRPr lang="en-GB" sz="1100" dirty="0"/>
          </a:p>
          <a:p>
            <a:pPr marL="228600" indent="-228600">
              <a:buClr>
                <a:schemeClr val="accent5"/>
              </a:buClr>
              <a:buSzPct val="100000"/>
              <a:buFont typeface="Calibri" panose="020F0502020204030204" pitchFamily="34" charset="0"/>
              <a:buChar char="②"/>
            </a:pPr>
            <a:r>
              <a:rPr lang="en-GB" sz="1100" dirty="0"/>
              <a:t>Seen as a good way to find out about the </a:t>
            </a:r>
            <a:r>
              <a:rPr lang="en-GB" sz="1100" b="1" dirty="0"/>
              <a:t>history and culture </a:t>
            </a:r>
            <a:r>
              <a:rPr lang="en-GB" sz="1100" dirty="0"/>
              <a:t>of the place and a way to </a:t>
            </a:r>
            <a:r>
              <a:rPr lang="en-GB" sz="1100" b="1" dirty="0"/>
              <a:t>create memories </a:t>
            </a:r>
            <a:r>
              <a:rPr lang="en-GB" sz="1100" dirty="0"/>
              <a:t>of the holiday</a:t>
            </a:r>
          </a:p>
          <a:p>
            <a:pPr>
              <a:buClr>
                <a:schemeClr val="accent5"/>
              </a:buClr>
              <a:buSzPct val="100000"/>
            </a:pPr>
            <a:r>
              <a:rPr lang="en-GB" sz="1100" dirty="0"/>
              <a:t> </a:t>
            </a:r>
          </a:p>
          <a:p>
            <a:pPr marL="228600" indent="-228600">
              <a:buClr>
                <a:schemeClr val="accent5"/>
              </a:buClr>
              <a:buSzPct val="100000"/>
              <a:buFont typeface="Calibri" panose="020F0502020204030204" pitchFamily="34" charset="0"/>
              <a:buChar char="③"/>
            </a:pPr>
            <a:r>
              <a:rPr lang="en-GB" sz="1100" dirty="0"/>
              <a:t>Clear benefits for personal growth, but getting the </a:t>
            </a:r>
            <a:r>
              <a:rPr lang="en-GB" sz="1100" b="1" dirty="0"/>
              <a:t>balance between working / leisure will be key </a:t>
            </a:r>
            <a:r>
              <a:rPr lang="en-GB" sz="1100" dirty="0"/>
              <a:t>– those who partake in this experience are also more likely to want to attend specific events such as music festivals or do challenge / action based activities</a:t>
            </a:r>
          </a:p>
          <a:p>
            <a:pPr>
              <a:buClr>
                <a:schemeClr val="accent5"/>
              </a:buClr>
              <a:buSzPct val="100000"/>
            </a:pPr>
            <a:endParaRPr lang="en-GB" sz="1100" dirty="0"/>
          </a:p>
          <a:p>
            <a:pPr marL="228600" indent="-228600">
              <a:buClr>
                <a:schemeClr val="accent5"/>
              </a:buClr>
              <a:buSzPct val="100000"/>
              <a:buFont typeface="Calibri" panose="020F0502020204030204" pitchFamily="34" charset="0"/>
              <a:buChar char="④"/>
            </a:pPr>
            <a:r>
              <a:rPr lang="en-GB" sz="1100" b="1" dirty="0"/>
              <a:t>Weather is a key barrier </a:t>
            </a:r>
            <a:r>
              <a:rPr lang="en-GB" sz="1100" dirty="0"/>
              <a:t>to doing in England but, cost is less of barrier compared to other experiences</a:t>
            </a:r>
          </a:p>
          <a:p>
            <a:pPr marL="228600" indent="-228600">
              <a:buClr>
                <a:schemeClr val="accent5"/>
              </a:buClr>
              <a:buSzPct val="100000"/>
              <a:buFont typeface="Calibri" panose="020F0502020204030204" pitchFamily="34" charset="0"/>
              <a:buChar char="④"/>
            </a:pPr>
            <a:endParaRPr lang="en-GB" sz="1100" dirty="0"/>
          </a:p>
          <a:p>
            <a:pPr marL="228600" indent="-228600">
              <a:buClr>
                <a:schemeClr val="accent5"/>
              </a:buClr>
              <a:buSzPct val="100000"/>
              <a:buFont typeface="Calibri" panose="020F0502020204030204" pitchFamily="34" charset="0"/>
              <a:buChar char="④"/>
            </a:pPr>
            <a:r>
              <a:rPr lang="en-GB" sz="1100" b="1" dirty="0"/>
              <a:t>Word of mouth </a:t>
            </a:r>
            <a:r>
              <a:rPr lang="en-GB" sz="1100" dirty="0"/>
              <a:t>is particularly important in this space </a:t>
            </a:r>
          </a:p>
          <a:p>
            <a:pPr>
              <a:buClr>
                <a:schemeClr val="accent5"/>
              </a:buClr>
              <a:buSzPct val="100000"/>
            </a:pPr>
            <a:endParaRPr lang="en-GB" sz="1100" dirty="0"/>
          </a:p>
          <a:p>
            <a:pPr marL="228600" indent="-228600">
              <a:buClr>
                <a:schemeClr val="accent5"/>
              </a:buClr>
              <a:buSzPct val="100000"/>
              <a:buFont typeface="Calibri" panose="020F0502020204030204" pitchFamily="34" charset="0"/>
              <a:buChar char="②"/>
            </a:pPr>
            <a:endParaRPr lang="en-GB" sz="1100" dirty="0"/>
          </a:p>
          <a:p>
            <a:endParaRPr lang="en-GB" sz="1100" dirty="0"/>
          </a:p>
        </p:txBody>
      </p:sp>
      <p:graphicFrame>
        <p:nvGraphicFramePr>
          <p:cNvPr id="25" name="Table 24">
            <a:extLst>
              <a:ext uri="{FF2B5EF4-FFF2-40B4-BE49-F238E27FC236}">
                <a16:creationId xmlns:a16="http://schemas.microsoft.com/office/drawing/2014/main" id="{67FE33F1-F604-4D9B-94BB-48BDFDB161C3}"/>
              </a:ext>
            </a:extLst>
          </p:cNvPr>
          <p:cNvGraphicFramePr>
            <a:graphicFrameLocks noGrp="1"/>
          </p:cNvGraphicFramePr>
          <p:nvPr/>
        </p:nvGraphicFramePr>
        <p:xfrm>
          <a:off x="5206484" y="2488573"/>
          <a:ext cx="1881041" cy="3175127"/>
        </p:xfrm>
        <a:graphic>
          <a:graphicData uri="http://schemas.openxmlformats.org/drawingml/2006/table">
            <a:tbl>
              <a:tblPr firstRow="1" bandRow="1">
                <a:tableStyleId>{0505E3EF-67EA-436B-97B2-0124C06EBD24}</a:tableStyleId>
              </a:tblPr>
              <a:tblGrid>
                <a:gridCol w="1311873">
                  <a:extLst>
                    <a:ext uri="{9D8B030D-6E8A-4147-A177-3AD203B41FA5}">
                      <a16:colId xmlns:a16="http://schemas.microsoft.com/office/drawing/2014/main" val="743934368"/>
                    </a:ext>
                  </a:extLst>
                </a:gridCol>
                <a:gridCol w="569168">
                  <a:extLst>
                    <a:ext uri="{9D8B030D-6E8A-4147-A177-3AD203B41FA5}">
                      <a16:colId xmlns:a16="http://schemas.microsoft.com/office/drawing/2014/main" val="1900253163"/>
                    </a:ext>
                  </a:extLst>
                </a:gridCol>
              </a:tblGrid>
              <a:tr h="231484">
                <a:tc>
                  <a:txBody>
                    <a:bodyPr/>
                    <a:lstStyle/>
                    <a:p>
                      <a:pPr algn="r"/>
                      <a:r>
                        <a:rPr lang="en-GB" sz="1050" b="0" dirty="0"/>
                        <a:t>All Inbound Markets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049469"/>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788222"/>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1774032"/>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428834349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366432"/>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6657"/>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3825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771350"/>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95760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3177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549378"/>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341530"/>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18</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8974453"/>
                  </a:ext>
                </a:extLst>
              </a:tr>
            </a:tbl>
          </a:graphicData>
        </a:graphic>
      </p:graphicFrame>
      <p:sp>
        <p:nvSpPr>
          <p:cNvPr id="20" name="TextBox 19">
            <a:extLst>
              <a:ext uri="{FF2B5EF4-FFF2-40B4-BE49-F238E27FC236}">
                <a16:creationId xmlns:a16="http://schemas.microsoft.com/office/drawing/2014/main" id="{3756C2A6-F48B-4B9D-987A-D68C35713A8D}"/>
              </a:ext>
            </a:extLst>
          </p:cNvPr>
          <p:cNvSpPr txBox="1"/>
          <p:nvPr/>
        </p:nvSpPr>
        <p:spPr>
          <a:xfrm>
            <a:off x="1040461" y="2184268"/>
            <a:ext cx="1278294" cy="338554"/>
          </a:xfrm>
          <a:prstGeom prst="rect">
            <a:avLst/>
          </a:prstGeom>
          <a:noFill/>
        </p:spPr>
        <p:txBody>
          <a:bodyPr wrap="square" rtlCol="0">
            <a:spAutoFit/>
          </a:bodyPr>
          <a:lstStyle/>
          <a:p>
            <a:pPr algn="ctr"/>
            <a:r>
              <a:rPr lang="en-GB" sz="800" dirty="0"/>
              <a:t>Ranking (out of </a:t>
            </a:r>
          </a:p>
          <a:p>
            <a:pPr algn="ctr"/>
            <a:r>
              <a:rPr lang="en-GB" sz="800" dirty="0"/>
              <a:t>24 experiences)</a:t>
            </a:r>
          </a:p>
        </p:txBody>
      </p:sp>
      <p:sp>
        <p:nvSpPr>
          <p:cNvPr id="22" name="TextBox 21">
            <a:extLst>
              <a:ext uri="{FF2B5EF4-FFF2-40B4-BE49-F238E27FC236}">
                <a16:creationId xmlns:a16="http://schemas.microsoft.com/office/drawing/2014/main" id="{56EDB4A4-B0A3-4826-B754-C9BF9514F784}"/>
              </a:ext>
            </a:extLst>
          </p:cNvPr>
          <p:cNvSpPr txBox="1"/>
          <p:nvPr/>
        </p:nvSpPr>
        <p:spPr>
          <a:xfrm>
            <a:off x="70524" y="2172105"/>
            <a:ext cx="1278294" cy="338554"/>
          </a:xfrm>
          <a:prstGeom prst="rect">
            <a:avLst/>
          </a:prstGeom>
          <a:noFill/>
        </p:spPr>
        <p:txBody>
          <a:bodyPr wrap="square" rtlCol="0">
            <a:spAutoFit/>
          </a:bodyPr>
          <a:lstStyle/>
          <a:p>
            <a:pPr algn="ctr"/>
            <a:r>
              <a:rPr lang="en-GB" sz="800" dirty="0"/>
              <a:t>Interest in doing experience in England</a:t>
            </a:r>
          </a:p>
        </p:txBody>
      </p:sp>
      <p:sp>
        <p:nvSpPr>
          <p:cNvPr id="23" name="TextBox 22">
            <a:extLst>
              <a:ext uri="{FF2B5EF4-FFF2-40B4-BE49-F238E27FC236}">
                <a16:creationId xmlns:a16="http://schemas.microsoft.com/office/drawing/2014/main" id="{6D27FCD8-EC03-4188-8061-139807B4CE46}"/>
              </a:ext>
            </a:extLst>
          </p:cNvPr>
          <p:cNvSpPr txBox="1"/>
          <p:nvPr/>
        </p:nvSpPr>
        <p:spPr>
          <a:xfrm>
            <a:off x="6116293" y="2184268"/>
            <a:ext cx="1278294" cy="338554"/>
          </a:xfrm>
          <a:prstGeom prst="rect">
            <a:avLst/>
          </a:prstGeom>
          <a:noFill/>
        </p:spPr>
        <p:txBody>
          <a:bodyPr wrap="square" rtlCol="0">
            <a:spAutoFit/>
          </a:bodyPr>
          <a:lstStyle/>
          <a:p>
            <a:pPr algn="ctr"/>
            <a:r>
              <a:rPr lang="en-GB" sz="800" dirty="0"/>
              <a:t>Ranking (out of </a:t>
            </a:r>
          </a:p>
          <a:p>
            <a:pPr algn="ctr"/>
            <a:r>
              <a:rPr lang="en-GB" sz="800" dirty="0"/>
              <a:t>24 experiences)</a:t>
            </a:r>
          </a:p>
        </p:txBody>
      </p:sp>
      <p:sp>
        <p:nvSpPr>
          <p:cNvPr id="27" name="TextBox 26">
            <a:extLst>
              <a:ext uri="{FF2B5EF4-FFF2-40B4-BE49-F238E27FC236}">
                <a16:creationId xmlns:a16="http://schemas.microsoft.com/office/drawing/2014/main" id="{BE4EE860-9B3A-43D7-960A-591F98114F36}"/>
              </a:ext>
            </a:extLst>
          </p:cNvPr>
          <p:cNvSpPr txBox="1"/>
          <p:nvPr/>
        </p:nvSpPr>
        <p:spPr>
          <a:xfrm>
            <a:off x="5146356" y="2172105"/>
            <a:ext cx="1278294" cy="338554"/>
          </a:xfrm>
          <a:prstGeom prst="rect">
            <a:avLst/>
          </a:prstGeom>
          <a:noFill/>
        </p:spPr>
        <p:txBody>
          <a:bodyPr wrap="square" rtlCol="0">
            <a:spAutoFit/>
          </a:bodyPr>
          <a:lstStyle/>
          <a:p>
            <a:pPr algn="ctr"/>
            <a:r>
              <a:rPr lang="en-GB" sz="800" dirty="0"/>
              <a:t>Interest in doing experience in England</a:t>
            </a:r>
          </a:p>
        </p:txBody>
      </p:sp>
      <p:sp>
        <p:nvSpPr>
          <p:cNvPr id="4" name="Rectangle 3">
            <a:extLst>
              <a:ext uri="{FF2B5EF4-FFF2-40B4-BE49-F238E27FC236}">
                <a16:creationId xmlns:a16="http://schemas.microsoft.com/office/drawing/2014/main" id="{D423434F-9CD1-4AD0-9640-637E3B66C15F}"/>
              </a:ext>
            </a:extLst>
          </p:cNvPr>
          <p:cNvSpPr/>
          <p:nvPr/>
        </p:nvSpPr>
        <p:spPr>
          <a:xfrm>
            <a:off x="1209410" y="6248874"/>
            <a:ext cx="3294492" cy="246221"/>
          </a:xfrm>
          <a:prstGeom prst="rect">
            <a:avLst/>
          </a:prstGeom>
        </p:spPr>
        <p:txBody>
          <a:bodyPr wrap="none">
            <a:spAutoFit/>
          </a:bodyPr>
          <a:lstStyle/>
          <a:p>
            <a:pPr algn="ctr" fontAlgn="b"/>
            <a:r>
              <a:rPr lang="en-GB" sz="1000" dirty="0">
                <a:solidFill>
                  <a:srgbClr val="000000"/>
                </a:solidFill>
                <a:latin typeface="Calibri" panose="020F0502020204030204" pitchFamily="34" charset="0"/>
              </a:rPr>
              <a:t>Indicates where ranking is lower (+4 from inbound markets)</a:t>
            </a:r>
          </a:p>
        </p:txBody>
      </p:sp>
      <p:sp>
        <p:nvSpPr>
          <p:cNvPr id="6" name="Rectangle 5">
            <a:extLst>
              <a:ext uri="{FF2B5EF4-FFF2-40B4-BE49-F238E27FC236}">
                <a16:creationId xmlns:a16="http://schemas.microsoft.com/office/drawing/2014/main" id="{F28760CA-EEDA-4949-950B-1290B434F3E0}"/>
              </a:ext>
            </a:extLst>
          </p:cNvPr>
          <p:cNvSpPr/>
          <p:nvPr/>
        </p:nvSpPr>
        <p:spPr>
          <a:xfrm>
            <a:off x="927218" y="6266833"/>
            <a:ext cx="329817" cy="190778"/>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lide Number Placeholder 5">
            <a:extLst>
              <a:ext uri="{FF2B5EF4-FFF2-40B4-BE49-F238E27FC236}">
                <a16:creationId xmlns:a16="http://schemas.microsoft.com/office/drawing/2014/main" id="{E550D831-3051-4EAA-BF57-EF7C3DE949E2}"/>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435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68970A3E-94B8-4F4D-9FA2-C871AEE74847}"/>
              </a:ext>
            </a:extLst>
          </p:cNvPr>
          <p:cNvGraphicFramePr>
            <a:graphicFrameLocks noGrp="1"/>
          </p:cNvGraphicFramePr>
          <p:nvPr/>
        </p:nvGraphicFramePr>
        <p:xfrm>
          <a:off x="5226" y="1221158"/>
          <a:ext cx="9822386" cy="4710454"/>
        </p:xfrm>
        <a:graphic>
          <a:graphicData uri="http://schemas.openxmlformats.org/drawingml/2006/table">
            <a:tbl>
              <a:tblPr firstRow="1" bandRow="1">
                <a:tableStyleId>{5C22544A-7EE6-4342-B048-85BDC9FD1C3A}</a:tableStyleId>
              </a:tblPr>
              <a:tblGrid>
                <a:gridCol w="4911193">
                  <a:extLst>
                    <a:ext uri="{9D8B030D-6E8A-4147-A177-3AD203B41FA5}">
                      <a16:colId xmlns:a16="http://schemas.microsoft.com/office/drawing/2014/main" val="219639565"/>
                    </a:ext>
                  </a:extLst>
                </a:gridCol>
                <a:gridCol w="4911193">
                  <a:extLst>
                    <a:ext uri="{9D8B030D-6E8A-4147-A177-3AD203B41FA5}">
                      <a16:colId xmlns:a16="http://schemas.microsoft.com/office/drawing/2014/main" val="147130133"/>
                    </a:ext>
                  </a:extLst>
                </a:gridCol>
              </a:tblGrid>
              <a:tr h="4710454">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62</a:t>
            </a:fld>
            <a:endParaRPr lang="en-GB"/>
          </a:p>
        </p:txBody>
      </p:sp>
      <p:sp>
        <p:nvSpPr>
          <p:cNvPr id="13" name="Title 1">
            <a:extLst>
              <a:ext uri="{FF2B5EF4-FFF2-40B4-BE49-F238E27FC236}">
                <a16:creationId xmlns:a16="http://schemas.microsoft.com/office/drawing/2014/main" id="{B65DC368-7612-41BE-AF10-321DDC787F65}"/>
              </a:ext>
            </a:extLst>
          </p:cNvPr>
          <p:cNvSpPr>
            <a:spLocks noGrp="1"/>
          </p:cNvSpPr>
          <p:nvPr>
            <p:ph type="title"/>
          </p:nvPr>
        </p:nvSpPr>
        <p:spPr>
          <a:xfrm>
            <a:off x="83615" y="-41534"/>
            <a:ext cx="9298510" cy="904000"/>
          </a:xfrm>
        </p:spPr>
        <p:txBody>
          <a:bodyPr>
            <a:normAutofit/>
          </a:bodyPr>
          <a:lstStyle/>
          <a:p>
            <a:r>
              <a:rPr lang="en-GB" dirty="0"/>
              <a:t>Niche Appeal Experiences - Exploring the Opportunity for these Experiences </a:t>
            </a:r>
          </a:p>
        </p:txBody>
      </p:sp>
      <p:sp>
        <p:nvSpPr>
          <p:cNvPr id="2" name="Rectangle 1">
            <a:extLst>
              <a:ext uri="{FF2B5EF4-FFF2-40B4-BE49-F238E27FC236}">
                <a16:creationId xmlns:a16="http://schemas.microsoft.com/office/drawing/2014/main" id="{A6AD8459-4B63-453D-98B0-F46680CBD921}"/>
              </a:ext>
            </a:extLst>
          </p:cNvPr>
          <p:cNvSpPr/>
          <p:nvPr/>
        </p:nvSpPr>
        <p:spPr>
          <a:xfrm>
            <a:off x="78388" y="1262329"/>
            <a:ext cx="4624241" cy="523220"/>
          </a:xfrm>
          <a:prstGeom prst="rect">
            <a:avLst/>
          </a:prstGeom>
        </p:spPr>
        <p:txBody>
          <a:bodyPr wrap="square">
            <a:spAutoFit/>
          </a:bodyPr>
          <a:lstStyle/>
          <a:p>
            <a:r>
              <a:rPr lang="en-GB" sz="1400" b="1" i="1" dirty="0">
                <a:solidFill>
                  <a:schemeClr val="accent5"/>
                </a:solidFill>
                <a:ea typeface="Calibri" panose="020F0502020204030204" pitchFamily="34" charset="0"/>
                <a:cs typeface="Times New Roman" panose="02020603050405020304" pitchFamily="18" charset="0"/>
              </a:rPr>
              <a:t>Fossil Hunting </a:t>
            </a:r>
            <a:r>
              <a:rPr lang="en-GB" sz="1400" i="1" dirty="0">
                <a:ea typeface="Calibri" panose="020F0502020204030204" pitchFamily="34" charset="0"/>
                <a:cs typeface="Times New Roman" panose="02020603050405020304" pitchFamily="18" charset="0"/>
              </a:rPr>
              <a:t>– explore and uncover history with an expert guide</a:t>
            </a:r>
            <a:endParaRPr lang="en-GB" sz="1400" i="1" dirty="0"/>
          </a:p>
        </p:txBody>
      </p:sp>
      <p:graphicFrame>
        <p:nvGraphicFramePr>
          <p:cNvPr id="7" name="Table 6">
            <a:extLst>
              <a:ext uri="{FF2B5EF4-FFF2-40B4-BE49-F238E27FC236}">
                <a16:creationId xmlns:a16="http://schemas.microsoft.com/office/drawing/2014/main" id="{AB238846-E1C6-4B8B-AF1E-A5D4DABC597A}"/>
              </a:ext>
            </a:extLst>
          </p:cNvPr>
          <p:cNvGraphicFramePr>
            <a:graphicFrameLocks noGrp="1"/>
          </p:cNvGraphicFramePr>
          <p:nvPr/>
        </p:nvGraphicFramePr>
        <p:xfrm>
          <a:off x="160684" y="2313696"/>
          <a:ext cx="1881041" cy="3175127"/>
        </p:xfrm>
        <a:graphic>
          <a:graphicData uri="http://schemas.openxmlformats.org/drawingml/2006/table">
            <a:tbl>
              <a:tblPr firstRow="1" bandRow="1">
                <a:tableStyleId>{0505E3EF-67EA-436B-97B2-0124C06EBD24}</a:tableStyleId>
              </a:tblPr>
              <a:tblGrid>
                <a:gridCol w="1311873">
                  <a:extLst>
                    <a:ext uri="{9D8B030D-6E8A-4147-A177-3AD203B41FA5}">
                      <a16:colId xmlns:a16="http://schemas.microsoft.com/office/drawing/2014/main" val="743934368"/>
                    </a:ext>
                  </a:extLst>
                </a:gridCol>
                <a:gridCol w="569168">
                  <a:extLst>
                    <a:ext uri="{9D8B030D-6E8A-4147-A177-3AD203B41FA5}">
                      <a16:colId xmlns:a16="http://schemas.microsoft.com/office/drawing/2014/main" val="1900253163"/>
                    </a:ext>
                  </a:extLst>
                </a:gridCol>
              </a:tblGrid>
              <a:tr h="231484">
                <a:tc>
                  <a:txBody>
                    <a:bodyPr/>
                    <a:lstStyle/>
                    <a:p>
                      <a:pPr algn="r"/>
                      <a:r>
                        <a:rPr lang="en-GB" sz="1050" b="0" dirty="0"/>
                        <a:t>All Inbound Markets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049469"/>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788222"/>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2651774032"/>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34349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366432"/>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6657"/>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3825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771350"/>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95760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7013177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549378"/>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341530"/>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14</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8974453"/>
                  </a:ext>
                </a:extLst>
              </a:tr>
            </a:tbl>
          </a:graphicData>
        </a:graphic>
      </p:graphicFrame>
      <p:sp>
        <p:nvSpPr>
          <p:cNvPr id="17" name="TextBox 16">
            <a:extLst>
              <a:ext uri="{FF2B5EF4-FFF2-40B4-BE49-F238E27FC236}">
                <a16:creationId xmlns:a16="http://schemas.microsoft.com/office/drawing/2014/main" id="{986AE6BF-2442-4B90-895E-31EF269A07A0}"/>
              </a:ext>
            </a:extLst>
          </p:cNvPr>
          <p:cNvSpPr txBox="1"/>
          <p:nvPr/>
        </p:nvSpPr>
        <p:spPr>
          <a:xfrm>
            <a:off x="2160478" y="1783829"/>
            <a:ext cx="2654981" cy="4324261"/>
          </a:xfrm>
          <a:prstGeom prst="rect">
            <a:avLst/>
          </a:prstGeom>
          <a:noFill/>
        </p:spPr>
        <p:txBody>
          <a:bodyPr wrap="square" rtlCol="0">
            <a:spAutoFit/>
          </a:bodyPr>
          <a:lstStyle/>
          <a:p>
            <a:pPr marL="228600" indent="-228600">
              <a:buClr>
                <a:schemeClr val="accent5"/>
              </a:buClr>
              <a:buSzPct val="100000"/>
              <a:buFont typeface="Calibri" panose="020F0502020204030204" pitchFamily="34" charset="0"/>
              <a:buChar char="①"/>
            </a:pPr>
            <a:r>
              <a:rPr lang="en-GB" sz="1100" b="1" dirty="0"/>
              <a:t>Relatively niche interest</a:t>
            </a:r>
            <a:r>
              <a:rPr lang="en-GB" sz="1100" dirty="0"/>
              <a:t>, with much lower interest in China and Sweden</a:t>
            </a:r>
          </a:p>
          <a:p>
            <a:pPr marL="228600" indent="-228600">
              <a:buClr>
                <a:schemeClr val="accent5"/>
              </a:buClr>
              <a:buSzPct val="100000"/>
              <a:buFont typeface="Calibri" panose="020F0502020204030204" pitchFamily="34" charset="0"/>
              <a:buChar char="①"/>
            </a:pPr>
            <a:endParaRPr lang="en-GB" sz="1100" dirty="0"/>
          </a:p>
          <a:p>
            <a:pPr marL="228600" indent="-228600">
              <a:buClr>
                <a:schemeClr val="accent5"/>
              </a:buClr>
              <a:buSzPct val="100000"/>
              <a:buFont typeface="Calibri" panose="020F0502020204030204" pitchFamily="34" charset="0"/>
              <a:buChar char="②"/>
            </a:pPr>
            <a:r>
              <a:rPr lang="en-GB" sz="1100" dirty="0"/>
              <a:t>There is a relatively good understanding of where they would go to do this experience in England (although doesn’t fall into a specific region) – being </a:t>
            </a:r>
            <a:r>
              <a:rPr lang="en-GB" sz="1100" b="1" dirty="0"/>
              <a:t>specific unique to that area</a:t>
            </a:r>
          </a:p>
          <a:p>
            <a:pPr marL="228600" indent="-228600">
              <a:buClr>
                <a:schemeClr val="accent5"/>
              </a:buClr>
              <a:buSzPct val="100000"/>
              <a:buFont typeface="Calibri" panose="020F0502020204030204" pitchFamily="34" charset="0"/>
              <a:buChar char="②"/>
            </a:pPr>
            <a:endParaRPr lang="en-GB" sz="1100" dirty="0"/>
          </a:p>
          <a:p>
            <a:pPr marL="228600" indent="-228600">
              <a:buClr>
                <a:schemeClr val="accent5"/>
              </a:buClr>
              <a:buSzPct val="100000"/>
              <a:buFont typeface="Calibri" panose="020F0502020204030204" pitchFamily="34" charset="0"/>
              <a:buChar char="③"/>
            </a:pPr>
            <a:r>
              <a:rPr lang="en-GB" sz="1100" dirty="0"/>
              <a:t>It is seen as something that </a:t>
            </a:r>
            <a:r>
              <a:rPr lang="en-GB" sz="1100" b="1" dirty="0"/>
              <a:t>connects to local culture and history </a:t>
            </a:r>
            <a:r>
              <a:rPr lang="en-GB" sz="1100" dirty="0"/>
              <a:t>– and a </a:t>
            </a:r>
            <a:r>
              <a:rPr lang="en-GB" sz="1100" b="1" dirty="0"/>
              <a:t>family activity</a:t>
            </a:r>
            <a:r>
              <a:rPr lang="en-GB" sz="1100" dirty="0"/>
              <a:t>.  </a:t>
            </a:r>
          </a:p>
          <a:p>
            <a:pPr marL="228600" indent="-228600">
              <a:buClr>
                <a:schemeClr val="accent5"/>
              </a:buClr>
              <a:buSzPct val="100000"/>
              <a:buFont typeface="Calibri" panose="020F0502020204030204" pitchFamily="34" charset="0"/>
              <a:buChar char="③"/>
            </a:pPr>
            <a:endParaRPr lang="en-GB" sz="1100" dirty="0"/>
          </a:p>
          <a:p>
            <a:pPr marL="228600" indent="-228600">
              <a:buClr>
                <a:schemeClr val="accent5"/>
              </a:buClr>
              <a:buSzPct val="100000"/>
              <a:buFont typeface="Calibri" panose="020F0502020204030204" pitchFamily="34" charset="0"/>
              <a:buChar char="④"/>
            </a:pPr>
            <a:r>
              <a:rPr lang="en-GB" sz="1100" b="1" dirty="0"/>
              <a:t>Strong interest in doing ‘Guided Nature Experiences</a:t>
            </a:r>
            <a:r>
              <a:rPr lang="en-GB" sz="1100" dirty="0"/>
              <a:t>’, so possibility that this is a sub-set of this main high interest experience</a:t>
            </a:r>
          </a:p>
          <a:p>
            <a:pPr>
              <a:buClr>
                <a:schemeClr val="accent5"/>
              </a:buClr>
              <a:buSzPct val="100000"/>
            </a:pPr>
            <a:r>
              <a:rPr lang="en-GB" sz="1100" dirty="0"/>
              <a:t> </a:t>
            </a:r>
          </a:p>
          <a:p>
            <a:pPr marL="228600" indent="-228600">
              <a:buClr>
                <a:schemeClr val="accent5"/>
              </a:buClr>
              <a:buSzPct val="100000"/>
              <a:buFont typeface="Calibri" panose="020F0502020204030204" pitchFamily="34" charset="0"/>
              <a:buChar char="⑤"/>
            </a:pPr>
            <a:r>
              <a:rPr lang="en-GB" sz="1100" b="1" dirty="0"/>
              <a:t>Weather in England is a key barrier</a:t>
            </a:r>
            <a:r>
              <a:rPr lang="en-GB" sz="1100" dirty="0"/>
              <a:t>, and level of difficulty of an experience like this has needs to be conveyed to potentially attract a wider audience</a:t>
            </a:r>
          </a:p>
          <a:p>
            <a:pPr marL="228600" indent="-228600">
              <a:buClr>
                <a:schemeClr val="accent5"/>
              </a:buClr>
              <a:buSzPct val="100000"/>
              <a:buFont typeface="Calibri" panose="020F0502020204030204" pitchFamily="34" charset="0"/>
              <a:buChar char="③"/>
            </a:pPr>
            <a:endParaRPr lang="en-GB" sz="1100" dirty="0"/>
          </a:p>
          <a:p>
            <a:pPr>
              <a:buClr>
                <a:schemeClr val="accent5"/>
              </a:buClr>
              <a:buSzPct val="100000"/>
            </a:pPr>
            <a:endParaRPr lang="en-GB" sz="1100" dirty="0"/>
          </a:p>
        </p:txBody>
      </p:sp>
      <p:sp>
        <p:nvSpPr>
          <p:cNvPr id="20" name="TextBox 19">
            <a:extLst>
              <a:ext uri="{FF2B5EF4-FFF2-40B4-BE49-F238E27FC236}">
                <a16:creationId xmlns:a16="http://schemas.microsoft.com/office/drawing/2014/main" id="{411B43DE-D437-4B2E-9D06-3E95B25DE945}"/>
              </a:ext>
            </a:extLst>
          </p:cNvPr>
          <p:cNvSpPr txBox="1"/>
          <p:nvPr/>
        </p:nvSpPr>
        <p:spPr>
          <a:xfrm>
            <a:off x="1040461" y="1993768"/>
            <a:ext cx="1278294" cy="338554"/>
          </a:xfrm>
          <a:prstGeom prst="rect">
            <a:avLst/>
          </a:prstGeom>
          <a:noFill/>
        </p:spPr>
        <p:txBody>
          <a:bodyPr wrap="square" rtlCol="0">
            <a:spAutoFit/>
          </a:bodyPr>
          <a:lstStyle/>
          <a:p>
            <a:pPr algn="ctr"/>
            <a:r>
              <a:rPr lang="en-GB" sz="800" dirty="0"/>
              <a:t>Ranking (out of </a:t>
            </a:r>
          </a:p>
          <a:p>
            <a:pPr algn="ctr"/>
            <a:r>
              <a:rPr lang="en-GB" sz="800" dirty="0"/>
              <a:t>24 experiences)</a:t>
            </a:r>
          </a:p>
        </p:txBody>
      </p:sp>
      <p:sp>
        <p:nvSpPr>
          <p:cNvPr id="22" name="TextBox 21">
            <a:extLst>
              <a:ext uri="{FF2B5EF4-FFF2-40B4-BE49-F238E27FC236}">
                <a16:creationId xmlns:a16="http://schemas.microsoft.com/office/drawing/2014/main" id="{55BB80E0-0F91-4334-B604-5B36407A84EC}"/>
              </a:ext>
            </a:extLst>
          </p:cNvPr>
          <p:cNvSpPr txBox="1"/>
          <p:nvPr/>
        </p:nvSpPr>
        <p:spPr>
          <a:xfrm>
            <a:off x="70524" y="1981605"/>
            <a:ext cx="1278294" cy="338554"/>
          </a:xfrm>
          <a:prstGeom prst="rect">
            <a:avLst/>
          </a:prstGeom>
          <a:noFill/>
        </p:spPr>
        <p:txBody>
          <a:bodyPr wrap="square" rtlCol="0">
            <a:spAutoFit/>
          </a:bodyPr>
          <a:lstStyle/>
          <a:p>
            <a:pPr algn="ctr"/>
            <a:r>
              <a:rPr lang="en-GB" sz="800" dirty="0"/>
              <a:t>Interest in doing experience in England</a:t>
            </a:r>
          </a:p>
        </p:txBody>
      </p:sp>
      <p:sp>
        <p:nvSpPr>
          <p:cNvPr id="23" name="Rectangle 22">
            <a:extLst>
              <a:ext uri="{FF2B5EF4-FFF2-40B4-BE49-F238E27FC236}">
                <a16:creationId xmlns:a16="http://schemas.microsoft.com/office/drawing/2014/main" id="{37E31718-6ECE-4D24-98C2-13B6BA67EB94}"/>
              </a:ext>
            </a:extLst>
          </p:cNvPr>
          <p:cNvSpPr/>
          <p:nvPr/>
        </p:nvSpPr>
        <p:spPr>
          <a:xfrm>
            <a:off x="1209410" y="6248874"/>
            <a:ext cx="3294492" cy="246221"/>
          </a:xfrm>
          <a:prstGeom prst="rect">
            <a:avLst/>
          </a:prstGeom>
        </p:spPr>
        <p:txBody>
          <a:bodyPr wrap="none">
            <a:spAutoFit/>
          </a:bodyPr>
          <a:lstStyle/>
          <a:p>
            <a:pPr algn="ctr" fontAlgn="b"/>
            <a:r>
              <a:rPr lang="en-GB" sz="1000" dirty="0">
                <a:solidFill>
                  <a:srgbClr val="000000"/>
                </a:solidFill>
                <a:latin typeface="Calibri" panose="020F0502020204030204" pitchFamily="34" charset="0"/>
              </a:rPr>
              <a:t>Indicates where ranking is lower (+4 from inbound markets)</a:t>
            </a:r>
          </a:p>
        </p:txBody>
      </p:sp>
      <p:sp>
        <p:nvSpPr>
          <p:cNvPr id="27" name="Rectangle 26">
            <a:extLst>
              <a:ext uri="{FF2B5EF4-FFF2-40B4-BE49-F238E27FC236}">
                <a16:creationId xmlns:a16="http://schemas.microsoft.com/office/drawing/2014/main" id="{1162AEDC-9AAE-4D87-B7CE-2414CFA0C01B}"/>
              </a:ext>
            </a:extLst>
          </p:cNvPr>
          <p:cNvSpPr/>
          <p:nvPr/>
        </p:nvSpPr>
        <p:spPr>
          <a:xfrm>
            <a:off x="927218" y="6266833"/>
            <a:ext cx="329817" cy="190778"/>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D12F3E0D-6CE6-411A-ABC5-80F4ACF8043D}"/>
              </a:ext>
            </a:extLst>
          </p:cNvPr>
          <p:cNvSpPr/>
          <p:nvPr/>
        </p:nvSpPr>
        <p:spPr>
          <a:xfrm>
            <a:off x="4953000" y="1262329"/>
            <a:ext cx="4624241" cy="523220"/>
          </a:xfrm>
          <a:prstGeom prst="rect">
            <a:avLst/>
          </a:prstGeom>
        </p:spPr>
        <p:txBody>
          <a:bodyPr wrap="square">
            <a:spAutoFit/>
          </a:bodyPr>
          <a:lstStyle/>
          <a:p>
            <a:r>
              <a:rPr lang="en-GB" sz="1400" b="1" i="1" dirty="0">
                <a:solidFill>
                  <a:schemeClr val="accent5"/>
                </a:solidFill>
                <a:ea typeface="Calibri" panose="020F0502020204030204" pitchFamily="34" charset="0"/>
                <a:cs typeface="Times New Roman" panose="02020603050405020304" pitchFamily="18" charset="0"/>
              </a:rPr>
              <a:t>Street Art </a:t>
            </a:r>
            <a:r>
              <a:rPr lang="en-GB" sz="1400" i="1" dirty="0">
                <a:ea typeface="Calibri" panose="020F0502020204030204" pitchFamily="34" charset="0"/>
                <a:cs typeface="Times New Roman" panose="02020603050405020304" pitchFamily="18" charset="0"/>
              </a:rPr>
              <a:t>– meet street artists and have a go yourself at a wall mural</a:t>
            </a:r>
            <a:endParaRPr lang="en-GB" sz="1400" i="1" dirty="0"/>
          </a:p>
        </p:txBody>
      </p:sp>
      <p:sp>
        <p:nvSpPr>
          <p:cNvPr id="31" name="TextBox 30">
            <a:extLst>
              <a:ext uri="{FF2B5EF4-FFF2-40B4-BE49-F238E27FC236}">
                <a16:creationId xmlns:a16="http://schemas.microsoft.com/office/drawing/2014/main" id="{F4C0F621-524B-4F45-966C-C730F1603E3C}"/>
              </a:ext>
            </a:extLst>
          </p:cNvPr>
          <p:cNvSpPr txBox="1"/>
          <p:nvPr/>
        </p:nvSpPr>
        <p:spPr>
          <a:xfrm>
            <a:off x="7050117" y="1737869"/>
            <a:ext cx="2785359" cy="2862322"/>
          </a:xfrm>
          <a:prstGeom prst="rect">
            <a:avLst/>
          </a:prstGeom>
          <a:noFill/>
        </p:spPr>
        <p:txBody>
          <a:bodyPr wrap="square" rtlCol="0">
            <a:spAutoFit/>
          </a:bodyPr>
          <a:lstStyle/>
          <a:p>
            <a:pPr marL="228600" indent="-228600">
              <a:buClr>
                <a:schemeClr val="accent5"/>
              </a:buClr>
              <a:buSzPct val="100000"/>
              <a:buFont typeface="Calibri" panose="020F0502020204030204" pitchFamily="34" charset="0"/>
              <a:buChar char="①"/>
            </a:pPr>
            <a:r>
              <a:rPr lang="en-GB" sz="1200" dirty="0"/>
              <a:t>Relatively niche interest, with a much </a:t>
            </a:r>
            <a:r>
              <a:rPr lang="en-GB" sz="1200" b="1" dirty="0"/>
              <a:t>lower interest in Sweden and the domestic market</a:t>
            </a:r>
          </a:p>
          <a:p>
            <a:pPr marL="228600" indent="-228600">
              <a:buClr>
                <a:schemeClr val="accent5"/>
              </a:buClr>
              <a:buSzPct val="100000"/>
              <a:buFont typeface="Calibri" panose="020F0502020204030204" pitchFamily="34" charset="0"/>
              <a:buChar char="①"/>
            </a:pPr>
            <a:endParaRPr lang="en-GB" sz="1200" dirty="0"/>
          </a:p>
          <a:p>
            <a:pPr marL="228600" indent="-228600">
              <a:buClr>
                <a:schemeClr val="accent5"/>
              </a:buClr>
              <a:buSzPct val="100000"/>
              <a:buFont typeface="Calibri" panose="020F0502020204030204" pitchFamily="34" charset="0"/>
              <a:buChar char="②"/>
            </a:pPr>
            <a:r>
              <a:rPr lang="en-GB" sz="1200" dirty="0"/>
              <a:t>Seen as an </a:t>
            </a:r>
            <a:r>
              <a:rPr lang="en-GB" sz="1200" b="1" dirty="0"/>
              <a:t>experience that would be done in the capital city</a:t>
            </a:r>
            <a:r>
              <a:rPr lang="en-GB" sz="1200" dirty="0"/>
              <a:t>, followed by a another large town or city</a:t>
            </a:r>
          </a:p>
          <a:p>
            <a:pPr marL="228600" indent="-228600">
              <a:buClr>
                <a:schemeClr val="accent5"/>
              </a:buClr>
              <a:buSzPct val="100000"/>
              <a:buFont typeface="Calibri" panose="020F0502020204030204" pitchFamily="34" charset="0"/>
              <a:buChar char="②"/>
            </a:pPr>
            <a:endParaRPr lang="en-GB" sz="1200" dirty="0"/>
          </a:p>
          <a:p>
            <a:pPr marL="228600" indent="-228600">
              <a:buClr>
                <a:schemeClr val="accent5"/>
              </a:buClr>
              <a:buSzPct val="100000"/>
              <a:buFont typeface="Calibri" panose="020F0502020204030204" pitchFamily="34" charset="0"/>
              <a:buChar char="③"/>
            </a:pPr>
            <a:r>
              <a:rPr lang="en-GB" sz="1200" dirty="0"/>
              <a:t>It is seen as a ‘must do’ experience – but </a:t>
            </a:r>
            <a:r>
              <a:rPr lang="en-GB" sz="1200" b="1" dirty="0"/>
              <a:t>London has a particular pull </a:t>
            </a:r>
          </a:p>
          <a:p>
            <a:pPr marL="228600" indent="-228600">
              <a:buClr>
                <a:schemeClr val="accent5"/>
              </a:buClr>
              <a:buSzPct val="100000"/>
              <a:buFont typeface="Calibri" panose="020F0502020204030204" pitchFamily="34" charset="0"/>
              <a:buChar char="③"/>
            </a:pPr>
            <a:endParaRPr lang="en-GB" sz="1200" dirty="0"/>
          </a:p>
          <a:p>
            <a:pPr>
              <a:buClr>
                <a:schemeClr val="accent5"/>
              </a:buClr>
              <a:buSzPct val="100000"/>
            </a:pPr>
            <a:endParaRPr lang="en-GB" sz="1200" dirty="0"/>
          </a:p>
          <a:p>
            <a:pPr>
              <a:buClr>
                <a:schemeClr val="accent5"/>
              </a:buClr>
              <a:buSzPct val="100000"/>
            </a:pPr>
            <a:endParaRPr lang="en-GB" sz="1200" dirty="0"/>
          </a:p>
          <a:p>
            <a:pPr marL="228600" indent="-228600">
              <a:buClr>
                <a:schemeClr val="accent5"/>
              </a:buClr>
              <a:buSzPct val="100000"/>
              <a:buFont typeface="Calibri" panose="020F0502020204030204" pitchFamily="34" charset="0"/>
              <a:buChar char="②"/>
            </a:pPr>
            <a:endParaRPr lang="en-GB" sz="1200" dirty="0"/>
          </a:p>
          <a:p>
            <a:endParaRPr lang="en-GB" sz="1200" dirty="0"/>
          </a:p>
        </p:txBody>
      </p:sp>
      <p:graphicFrame>
        <p:nvGraphicFramePr>
          <p:cNvPr id="32" name="Table 31">
            <a:extLst>
              <a:ext uri="{FF2B5EF4-FFF2-40B4-BE49-F238E27FC236}">
                <a16:creationId xmlns:a16="http://schemas.microsoft.com/office/drawing/2014/main" id="{1675367A-8D93-4DE1-BE11-3B6892178FE3}"/>
              </a:ext>
            </a:extLst>
          </p:cNvPr>
          <p:cNvGraphicFramePr>
            <a:graphicFrameLocks noGrp="1"/>
          </p:cNvGraphicFramePr>
          <p:nvPr/>
        </p:nvGraphicFramePr>
        <p:xfrm>
          <a:off x="5054084" y="2313696"/>
          <a:ext cx="1881041" cy="3175127"/>
        </p:xfrm>
        <a:graphic>
          <a:graphicData uri="http://schemas.openxmlformats.org/drawingml/2006/table">
            <a:tbl>
              <a:tblPr firstRow="1" bandRow="1">
                <a:tableStyleId>{0505E3EF-67EA-436B-97B2-0124C06EBD24}</a:tableStyleId>
              </a:tblPr>
              <a:tblGrid>
                <a:gridCol w="1311873">
                  <a:extLst>
                    <a:ext uri="{9D8B030D-6E8A-4147-A177-3AD203B41FA5}">
                      <a16:colId xmlns:a16="http://schemas.microsoft.com/office/drawing/2014/main" val="743934368"/>
                    </a:ext>
                  </a:extLst>
                </a:gridCol>
                <a:gridCol w="569168">
                  <a:extLst>
                    <a:ext uri="{9D8B030D-6E8A-4147-A177-3AD203B41FA5}">
                      <a16:colId xmlns:a16="http://schemas.microsoft.com/office/drawing/2014/main" val="1900253163"/>
                    </a:ext>
                  </a:extLst>
                </a:gridCol>
              </a:tblGrid>
              <a:tr h="231484">
                <a:tc>
                  <a:txBody>
                    <a:bodyPr/>
                    <a:lstStyle/>
                    <a:p>
                      <a:pPr algn="r"/>
                      <a:r>
                        <a:rPr lang="en-GB" sz="1050" b="0" dirty="0"/>
                        <a:t>All Inbound Markets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049469"/>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788222"/>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1774032"/>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34349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366432"/>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6657"/>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3825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771350"/>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95760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37013177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549378"/>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341530"/>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23</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528974453"/>
                  </a:ext>
                </a:extLst>
              </a:tr>
            </a:tbl>
          </a:graphicData>
        </a:graphic>
      </p:graphicFrame>
      <p:sp>
        <p:nvSpPr>
          <p:cNvPr id="33" name="TextBox 32">
            <a:extLst>
              <a:ext uri="{FF2B5EF4-FFF2-40B4-BE49-F238E27FC236}">
                <a16:creationId xmlns:a16="http://schemas.microsoft.com/office/drawing/2014/main" id="{71B0C3DC-08C6-4D8F-A4BC-18666C693839}"/>
              </a:ext>
            </a:extLst>
          </p:cNvPr>
          <p:cNvSpPr txBox="1"/>
          <p:nvPr/>
        </p:nvSpPr>
        <p:spPr>
          <a:xfrm>
            <a:off x="5935315" y="1993768"/>
            <a:ext cx="1278294" cy="338554"/>
          </a:xfrm>
          <a:prstGeom prst="rect">
            <a:avLst/>
          </a:prstGeom>
          <a:noFill/>
        </p:spPr>
        <p:txBody>
          <a:bodyPr wrap="square" rtlCol="0">
            <a:spAutoFit/>
          </a:bodyPr>
          <a:lstStyle/>
          <a:p>
            <a:pPr algn="ctr"/>
            <a:r>
              <a:rPr lang="en-GB" sz="800" dirty="0"/>
              <a:t>Ranking (out of </a:t>
            </a:r>
          </a:p>
          <a:p>
            <a:pPr algn="ctr"/>
            <a:r>
              <a:rPr lang="en-GB" sz="800" dirty="0"/>
              <a:t>24 experiences)</a:t>
            </a:r>
          </a:p>
        </p:txBody>
      </p:sp>
      <p:sp>
        <p:nvSpPr>
          <p:cNvPr id="34" name="TextBox 33">
            <a:extLst>
              <a:ext uri="{FF2B5EF4-FFF2-40B4-BE49-F238E27FC236}">
                <a16:creationId xmlns:a16="http://schemas.microsoft.com/office/drawing/2014/main" id="{0CA78BBE-7E4F-4FD7-BA2A-C4482D582BE4}"/>
              </a:ext>
            </a:extLst>
          </p:cNvPr>
          <p:cNvSpPr txBox="1"/>
          <p:nvPr/>
        </p:nvSpPr>
        <p:spPr>
          <a:xfrm>
            <a:off x="4965378" y="1981605"/>
            <a:ext cx="1278294" cy="338554"/>
          </a:xfrm>
          <a:prstGeom prst="rect">
            <a:avLst/>
          </a:prstGeom>
          <a:noFill/>
        </p:spPr>
        <p:txBody>
          <a:bodyPr wrap="square" rtlCol="0">
            <a:spAutoFit/>
          </a:bodyPr>
          <a:lstStyle/>
          <a:p>
            <a:pPr algn="ctr"/>
            <a:r>
              <a:rPr lang="en-GB" sz="800" dirty="0"/>
              <a:t>Interest in doing experience in England</a:t>
            </a:r>
          </a:p>
        </p:txBody>
      </p:sp>
      <p:sp>
        <p:nvSpPr>
          <p:cNvPr id="18" name="Rectangle 17">
            <a:extLst>
              <a:ext uri="{FF2B5EF4-FFF2-40B4-BE49-F238E27FC236}">
                <a16:creationId xmlns:a16="http://schemas.microsoft.com/office/drawing/2014/main" id="{DBB8C1D4-417F-476D-A6A0-3EE1EFB15D8B}"/>
              </a:ext>
            </a:extLst>
          </p:cNvPr>
          <p:cNvSpPr/>
          <p:nvPr/>
        </p:nvSpPr>
        <p:spPr>
          <a:xfrm>
            <a:off x="7153553" y="3753129"/>
            <a:ext cx="2571565" cy="2117311"/>
          </a:xfrm>
          <a:prstGeom prst="rect">
            <a:avLst/>
          </a:prstGeom>
          <a:solidFill>
            <a:schemeClr val="bg1"/>
          </a:solidFill>
          <a:ln>
            <a:solidFill>
              <a:srgbClr val="FF9900"/>
            </a:solidFill>
          </a:ln>
        </p:spPr>
        <p:txBody>
          <a:bodyPr wrap="square">
            <a:spAutoFit/>
          </a:bodyPr>
          <a:lstStyle/>
          <a:p>
            <a:pPr marL="285750" indent="-285750" defTabSz="914400">
              <a:lnSpc>
                <a:spcPct val="85000"/>
              </a:lnSpc>
              <a:spcAft>
                <a:spcPts val="800"/>
              </a:spcAft>
              <a:buFont typeface="Wingdings" panose="05000000000000000000" pitchFamily="2" charset="2"/>
              <a:buChar char="ü"/>
            </a:pPr>
            <a:r>
              <a:rPr kumimoji="0" lang="en-GB" sz="1050" b="0" i="0" u="none" strike="noStrike" kern="0" cap="none" spc="0" normalizeH="0" baseline="0" noProof="0" dirty="0">
                <a:ln>
                  <a:noFill/>
                </a:ln>
                <a:solidFill>
                  <a:srgbClr val="3A6A50"/>
                </a:solidFill>
                <a:effectLst/>
                <a:uLnTx/>
                <a:uFillTx/>
              </a:rPr>
              <a:t>Popular, opportunity to see urban spaces</a:t>
            </a:r>
          </a:p>
          <a:p>
            <a:pPr marL="285750" indent="-285750" defTabSz="914400">
              <a:lnSpc>
                <a:spcPct val="85000"/>
              </a:lnSpc>
              <a:spcAft>
                <a:spcPts val="800"/>
              </a:spcAft>
              <a:buFont typeface="Wingdings" panose="05000000000000000000" pitchFamily="2" charset="2"/>
              <a:buChar char="ü"/>
            </a:pPr>
            <a:r>
              <a:rPr kumimoji="0" lang="en-GB" sz="1050" b="0" i="0" u="none" strike="noStrike" kern="0" cap="none" spc="0" normalizeH="0" baseline="0" noProof="0" dirty="0">
                <a:ln>
                  <a:noFill/>
                </a:ln>
                <a:solidFill>
                  <a:srgbClr val="3A6A50"/>
                </a:solidFill>
                <a:effectLst/>
                <a:uLnTx/>
                <a:uFillTx/>
              </a:rPr>
              <a:t>Exclusivity factor- see something unseen, lesser known</a:t>
            </a:r>
          </a:p>
          <a:p>
            <a:pPr marL="285750" indent="-285750" defTabSz="914400">
              <a:lnSpc>
                <a:spcPct val="85000"/>
              </a:lnSpc>
              <a:spcAft>
                <a:spcPts val="800"/>
              </a:spcAft>
              <a:buFont typeface="Wingdings" panose="05000000000000000000" pitchFamily="2" charset="2"/>
              <a:buChar char="ü"/>
            </a:pPr>
            <a:r>
              <a:rPr kumimoji="0" lang="en-GB" sz="1050" b="0" i="0" u="none" strike="noStrike" kern="0" cap="none" spc="0" normalizeH="0" baseline="0" noProof="0" dirty="0">
                <a:ln>
                  <a:noFill/>
                </a:ln>
                <a:solidFill>
                  <a:srgbClr val="3A6A50"/>
                </a:solidFill>
                <a:effectLst/>
                <a:uLnTx/>
                <a:uFillTx/>
              </a:rPr>
              <a:t>Felt to focus around seeing authentic side to a place</a:t>
            </a:r>
          </a:p>
          <a:p>
            <a:pPr marL="285750" indent="-285750" defTabSz="914400">
              <a:lnSpc>
                <a:spcPct val="85000"/>
              </a:lnSpc>
              <a:spcAft>
                <a:spcPts val="800"/>
              </a:spcAft>
              <a:buFont typeface="Wingdings" panose="05000000000000000000" pitchFamily="2" charset="2"/>
              <a:buChar char="ü"/>
            </a:pPr>
            <a:r>
              <a:rPr kumimoji="0" lang="en-GB" sz="1050" b="0" i="0" u="none" strike="noStrike" kern="0" cap="none" spc="0" normalizeH="0" baseline="0" noProof="0" dirty="0">
                <a:ln>
                  <a:noFill/>
                </a:ln>
                <a:solidFill>
                  <a:srgbClr val="3A6A50"/>
                </a:solidFill>
                <a:effectLst/>
                <a:uLnTx/>
                <a:uFillTx/>
              </a:rPr>
              <a:t>Banksy is a famous British icon of this type of art, so gives it an authentic link</a:t>
            </a:r>
          </a:p>
          <a:p>
            <a:pPr marL="285750" indent="-285750" defTabSz="914400">
              <a:lnSpc>
                <a:spcPct val="85000"/>
              </a:lnSpc>
              <a:spcAft>
                <a:spcPts val="800"/>
              </a:spcAft>
              <a:buFont typeface="Arial" panose="020B0604020202020204" pitchFamily="34" charset="0"/>
              <a:buChar char="•"/>
            </a:pPr>
            <a:r>
              <a:rPr kumimoji="0" lang="en-GB" sz="1050" b="0" i="0" u="none" strike="noStrike" kern="0" cap="none" spc="0" normalizeH="0" baseline="0" noProof="0" dirty="0">
                <a:ln>
                  <a:noFill/>
                </a:ln>
                <a:solidFill>
                  <a:srgbClr val="FFC000"/>
                </a:solidFill>
                <a:effectLst/>
                <a:uLnTx/>
                <a:uFillTx/>
              </a:rPr>
              <a:t>Expected to take place in a large city </a:t>
            </a:r>
            <a:r>
              <a:rPr kumimoji="0" lang="en-GB" sz="1050" b="0" i="0" u="none" strike="noStrike" kern="0" cap="none" spc="0" normalizeH="0" baseline="0" noProof="0" dirty="0" err="1">
                <a:ln>
                  <a:noFill/>
                </a:ln>
                <a:solidFill>
                  <a:srgbClr val="FFC000"/>
                </a:solidFill>
                <a:effectLst/>
                <a:uLnTx/>
                <a:uFillTx/>
              </a:rPr>
              <a:t>eg</a:t>
            </a:r>
            <a:r>
              <a:rPr kumimoji="0" lang="en-GB" sz="1050" b="0" i="0" u="none" strike="noStrike" kern="0" cap="none" spc="0" normalizeH="0" baseline="0" noProof="0" dirty="0">
                <a:ln>
                  <a:noFill/>
                </a:ln>
                <a:solidFill>
                  <a:srgbClr val="FFC000"/>
                </a:solidFill>
                <a:effectLst/>
                <a:uLnTx/>
                <a:uFillTx/>
              </a:rPr>
              <a:t> London, Manchester, Leeds</a:t>
            </a:r>
          </a:p>
          <a:p>
            <a:pPr marL="285750" indent="-285750" defTabSz="914400">
              <a:lnSpc>
                <a:spcPct val="85000"/>
              </a:lnSpc>
              <a:spcAft>
                <a:spcPts val="800"/>
              </a:spcAft>
              <a:buFont typeface="Arial" panose="020B0604020202020204" pitchFamily="34" charset="0"/>
              <a:buChar char="•"/>
            </a:pPr>
            <a:endParaRPr kumimoji="0" lang="en-GB" sz="1050" b="0" i="0" u="none" strike="noStrike" kern="0" cap="none" spc="0" normalizeH="0" baseline="0" noProof="0" dirty="0">
              <a:ln>
                <a:noFill/>
              </a:ln>
              <a:solidFill>
                <a:srgbClr val="FFC000"/>
              </a:solidFill>
              <a:effectLst/>
              <a:uLnTx/>
              <a:uFillTx/>
            </a:endParaRPr>
          </a:p>
        </p:txBody>
      </p:sp>
      <p:pic>
        <p:nvPicPr>
          <p:cNvPr id="19" name="Picture 18">
            <a:extLst>
              <a:ext uri="{FF2B5EF4-FFF2-40B4-BE49-F238E27FC236}">
                <a16:creationId xmlns:a16="http://schemas.microsoft.com/office/drawing/2014/main" id="{8B28ABAC-BDE9-43E5-B73C-9F40C594F0E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820094" y="5595671"/>
            <a:ext cx="757147" cy="234147"/>
          </a:xfrm>
          <a:prstGeom prst="rect">
            <a:avLst/>
          </a:prstGeom>
        </p:spPr>
      </p:pic>
      <p:sp>
        <p:nvSpPr>
          <p:cNvPr id="21" name="Slide Number Placeholder 5">
            <a:extLst>
              <a:ext uri="{FF2B5EF4-FFF2-40B4-BE49-F238E27FC236}">
                <a16:creationId xmlns:a16="http://schemas.microsoft.com/office/drawing/2014/main" id="{F2A495E3-8883-4773-BEBD-69C373DC72AE}"/>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122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68970A3E-94B8-4F4D-9FA2-C871AEE74847}"/>
              </a:ext>
            </a:extLst>
          </p:cNvPr>
          <p:cNvGraphicFramePr>
            <a:graphicFrameLocks noGrp="1"/>
          </p:cNvGraphicFramePr>
          <p:nvPr/>
        </p:nvGraphicFramePr>
        <p:xfrm>
          <a:off x="0" y="1149946"/>
          <a:ext cx="9822386" cy="4910612"/>
        </p:xfrm>
        <a:graphic>
          <a:graphicData uri="http://schemas.openxmlformats.org/drawingml/2006/table">
            <a:tbl>
              <a:tblPr firstRow="1" bandRow="1">
                <a:tableStyleId>{5C22544A-7EE6-4342-B048-85BDC9FD1C3A}</a:tableStyleId>
              </a:tblPr>
              <a:tblGrid>
                <a:gridCol w="4646428">
                  <a:extLst>
                    <a:ext uri="{9D8B030D-6E8A-4147-A177-3AD203B41FA5}">
                      <a16:colId xmlns:a16="http://schemas.microsoft.com/office/drawing/2014/main" val="219639565"/>
                    </a:ext>
                  </a:extLst>
                </a:gridCol>
                <a:gridCol w="5175958">
                  <a:extLst>
                    <a:ext uri="{9D8B030D-6E8A-4147-A177-3AD203B41FA5}">
                      <a16:colId xmlns:a16="http://schemas.microsoft.com/office/drawing/2014/main" val="147130133"/>
                    </a:ext>
                  </a:extLst>
                </a:gridCol>
              </a:tblGrid>
              <a:tr h="4910612">
                <a:tc>
                  <a:txBody>
                    <a:bodyPr/>
                    <a:lstStyle/>
                    <a:p>
                      <a:endParaRPr lang="en-GB" dirty="0"/>
                    </a:p>
                  </a:txBody>
                  <a:tcPr>
                    <a:solidFill>
                      <a:schemeClr val="bg1">
                        <a:lumMod val="95000"/>
                      </a:schemeClr>
                    </a:solidFill>
                  </a:tcPr>
                </a:tc>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22CE16A8-9406-421C-BCB6-34912C9A781E}"/>
              </a:ext>
            </a:extLst>
          </p:cNvPr>
          <p:cNvSpPr>
            <a:spLocks noGrp="1"/>
          </p:cNvSpPr>
          <p:nvPr>
            <p:ph type="sldNum" sz="quarter" idx="12"/>
          </p:nvPr>
        </p:nvSpPr>
        <p:spPr/>
        <p:txBody>
          <a:bodyPr/>
          <a:lstStyle/>
          <a:p>
            <a:fld id="{65C4E51C-5B21-47ED-87F9-7CEAAA8B3069}" type="slidenum">
              <a:rPr lang="en-GB" smtClean="0"/>
              <a:pPr/>
              <a:t>63</a:t>
            </a:fld>
            <a:endParaRPr lang="en-GB"/>
          </a:p>
        </p:txBody>
      </p:sp>
      <p:sp>
        <p:nvSpPr>
          <p:cNvPr id="2" name="Rectangle 1">
            <a:extLst>
              <a:ext uri="{FF2B5EF4-FFF2-40B4-BE49-F238E27FC236}">
                <a16:creationId xmlns:a16="http://schemas.microsoft.com/office/drawing/2014/main" id="{A6AD8459-4B63-453D-98B0-F46680CBD921}"/>
              </a:ext>
            </a:extLst>
          </p:cNvPr>
          <p:cNvSpPr/>
          <p:nvPr/>
        </p:nvSpPr>
        <p:spPr>
          <a:xfrm>
            <a:off x="73162" y="1209405"/>
            <a:ext cx="4624241" cy="523220"/>
          </a:xfrm>
          <a:prstGeom prst="rect">
            <a:avLst/>
          </a:prstGeom>
        </p:spPr>
        <p:txBody>
          <a:bodyPr wrap="square">
            <a:spAutoFit/>
          </a:bodyPr>
          <a:lstStyle/>
          <a:p>
            <a:r>
              <a:rPr lang="en-GB" sz="1400" b="1" i="1" dirty="0">
                <a:solidFill>
                  <a:schemeClr val="accent5"/>
                </a:solidFill>
                <a:ea typeface="Calibri" panose="020F0502020204030204" pitchFamily="34" charset="0"/>
                <a:cs typeface="Times New Roman" panose="02020603050405020304" pitchFamily="18" charset="0"/>
              </a:rPr>
              <a:t>Foraging Experience </a:t>
            </a:r>
            <a:r>
              <a:rPr lang="en-GB" sz="1400" i="1" dirty="0">
                <a:ea typeface="Calibri" panose="020F0502020204030204" pitchFamily="34" charset="0"/>
                <a:cs typeface="Times New Roman" panose="02020603050405020304" pitchFamily="18" charset="0"/>
              </a:rPr>
              <a:t>– </a:t>
            </a:r>
            <a:r>
              <a:rPr lang="en-GB" sz="1400" i="1" dirty="0"/>
              <a:t>expert led course to find food in the wild</a:t>
            </a:r>
          </a:p>
        </p:txBody>
      </p:sp>
      <p:sp>
        <p:nvSpPr>
          <p:cNvPr id="19" name="Rectangle 18">
            <a:extLst>
              <a:ext uri="{FF2B5EF4-FFF2-40B4-BE49-F238E27FC236}">
                <a16:creationId xmlns:a16="http://schemas.microsoft.com/office/drawing/2014/main" id="{8CFB6C11-8E25-4CA2-8D2A-E2047E5B4892}"/>
              </a:ext>
            </a:extLst>
          </p:cNvPr>
          <p:cNvSpPr/>
          <p:nvPr/>
        </p:nvSpPr>
        <p:spPr>
          <a:xfrm>
            <a:off x="4717314" y="1207907"/>
            <a:ext cx="4624241" cy="523220"/>
          </a:xfrm>
          <a:prstGeom prst="rect">
            <a:avLst/>
          </a:prstGeom>
        </p:spPr>
        <p:txBody>
          <a:bodyPr wrap="square">
            <a:spAutoFit/>
          </a:bodyPr>
          <a:lstStyle/>
          <a:p>
            <a:r>
              <a:rPr lang="en-GB" sz="1400" b="1" i="1" dirty="0">
                <a:solidFill>
                  <a:schemeClr val="accent5"/>
                </a:solidFill>
                <a:ea typeface="Calibri" panose="020F0502020204030204" pitchFamily="34" charset="0"/>
                <a:cs typeface="Times New Roman" panose="02020603050405020304" pitchFamily="18" charset="0"/>
              </a:rPr>
              <a:t>Guided Fishing Experience </a:t>
            </a:r>
            <a:r>
              <a:rPr lang="en-GB" sz="1400" i="1" dirty="0">
                <a:ea typeface="Calibri" panose="020F0502020204030204" pitchFamily="34" charset="0"/>
                <a:cs typeface="Times New Roman" panose="02020603050405020304" pitchFamily="18" charset="0"/>
              </a:rPr>
              <a:t>– </a:t>
            </a:r>
            <a:r>
              <a:rPr lang="en-GB" sz="1400" i="1" dirty="0"/>
              <a:t>to catch and cook your own dinner </a:t>
            </a:r>
          </a:p>
        </p:txBody>
      </p:sp>
      <p:graphicFrame>
        <p:nvGraphicFramePr>
          <p:cNvPr id="7" name="Table 6">
            <a:extLst>
              <a:ext uri="{FF2B5EF4-FFF2-40B4-BE49-F238E27FC236}">
                <a16:creationId xmlns:a16="http://schemas.microsoft.com/office/drawing/2014/main" id="{AB238846-E1C6-4B8B-AF1E-A5D4DABC597A}"/>
              </a:ext>
            </a:extLst>
          </p:cNvPr>
          <p:cNvGraphicFramePr>
            <a:graphicFrameLocks noGrp="1"/>
          </p:cNvGraphicFramePr>
          <p:nvPr/>
        </p:nvGraphicFramePr>
        <p:xfrm>
          <a:off x="210322" y="2277153"/>
          <a:ext cx="1881041" cy="3175127"/>
        </p:xfrm>
        <a:graphic>
          <a:graphicData uri="http://schemas.openxmlformats.org/drawingml/2006/table">
            <a:tbl>
              <a:tblPr firstRow="1" bandRow="1">
                <a:tableStyleId>{0505E3EF-67EA-436B-97B2-0124C06EBD24}</a:tableStyleId>
              </a:tblPr>
              <a:tblGrid>
                <a:gridCol w="1311873">
                  <a:extLst>
                    <a:ext uri="{9D8B030D-6E8A-4147-A177-3AD203B41FA5}">
                      <a16:colId xmlns:a16="http://schemas.microsoft.com/office/drawing/2014/main" val="743934368"/>
                    </a:ext>
                  </a:extLst>
                </a:gridCol>
                <a:gridCol w="569168">
                  <a:extLst>
                    <a:ext uri="{9D8B030D-6E8A-4147-A177-3AD203B41FA5}">
                      <a16:colId xmlns:a16="http://schemas.microsoft.com/office/drawing/2014/main" val="1900253163"/>
                    </a:ext>
                  </a:extLst>
                </a:gridCol>
              </a:tblGrid>
              <a:tr h="231484">
                <a:tc>
                  <a:txBody>
                    <a:bodyPr/>
                    <a:lstStyle/>
                    <a:p>
                      <a:pPr algn="r"/>
                      <a:r>
                        <a:rPr lang="en-GB" sz="1050" b="0" dirty="0"/>
                        <a:t>All Inbound Markets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049469"/>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788222"/>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1774032"/>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34349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15</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366432"/>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6657"/>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3825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771350"/>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39795760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17</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3177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995549378"/>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341530"/>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17</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8974453"/>
                  </a:ext>
                </a:extLst>
              </a:tr>
            </a:tbl>
          </a:graphicData>
        </a:graphic>
      </p:graphicFrame>
      <p:sp>
        <p:nvSpPr>
          <p:cNvPr id="24" name="TextBox 23">
            <a:extLst>
              <a:ext uri="{FF2B5EF4-FFF2-40B4-BE49-F238E27FC236}">
                <a16:creationId xmlns:a16="http://schemas.microsoft.com/office/drawing/2014/main" id="{3082CF79-74F1-4338-B089-5CCD1A349A00}"/>
              </a:ext>
            </a:extLst>
          </p:cNvPr>
          <p:cNvSpPr txBox="1"/>
          <p:nvPr/>
        </p:nvSpPr>
        <p:spPr>
          <a:xfrm>
            <a:off x="6785251" y="1674987"/>
            <a:ext cx="3057046" cy="2677656"/>
          </a:xfrm>
          <a:prstGeom prst="rect">
            <a:avLst/>
          </a:prstGeom>
          <a:noFill/>
        </p:spPr>
        <p:txBody>
          <a:bodyPr wrap="square" rtlCol="0">
            <a:spAutoFit/>
          </a:bodyPr>
          <a:lstStyle/>
          <a:p>
            <a:pPr marL="228600" indent="-228600">
              <a:buClr>
                <a:schemeClr val="accent5"/>
              </a:buClr>
              <a:buSzPct val="100000"/>
              <a:buFont typeface="Calibri" panose="020F0502020204030204" pitchFamily="34" charset="0"/>
              <a:buChar char="①"/>
            </a:pPr>
            <a:r>
              <a:rPr lang="en-GB" sz="1200" dirty="0"/>
              <a:t>While not seen as authentic or unique to England, among those interested, it is seen as something that can </a:t>
            </a:r>
            <a:r>
              <a:rPr lang="en-GB" sz="1200" b="1" dirty="0"/>
              <a:t>help create memories </a:t>
            </a:r>
            <a:r>
              <a:rPr lang="en-GB" sz="1200" dirty="0"/>
              <a:t>of the holiday, </a:t>
            </a:r>
            <a:r>
              <a:rPr lang="en-GB" sz="1200" b="1" dirty="0"/>
              <a:t>offering a chance to do something they can’t do at home </a:t>
            </a:r>
          </a:p>
          <a:p>
            <a:pPr marL="228600" indent="-228600">
              <a:buClr>
                <a:schemeClr val="accent5"/>
              </a:buClr>
              <a:buSzPct val="100000"/>
              <a:buFont typeface="Calibri" panose="020F0502020204030204" pitchFamily="34" charset="0"/>
              <a:buChar char="①"/>
            </a:pPr>
            <a:endParaRPr lang="en-GB" sz="1200" dirty="0"/>
          </a:p>
          <a:p>
            <a:pPr marL="228600" indent="-228600">
              <a:buClr>
                <a:schemeClr val="accent5"/>
              </a:buClr>
              <a:buSzPct val="100000"/>
              <a:buFont typeface="Calibri" panose="020F0502020204030204" pitchFamily="34" charset="0"/>
              <a:buChar char="②"/>
            </a:pPr>
            <a:r>
              <a:rPr lang="en-GB" sz="1200" dirty="0"/>
              <a:t>It has the power to drive those interested in this experience to England if awareness of England can be improved</a:t>
            </a:r>
          </a:p>
          <a:p>
            <a:pPr>
              <a:buClr>
                <a:schemeClr val="accent5"/>
              </a:buClr>
              <a:buSzPct val="100000"/>
            </a:pPr>
            <a:r>
              <a:rPr lang="en-GB" sz="1200" dirty="0"/>
              <a:t> </a:t>
            </a:r>
          </a:p>
          <a:p>
            <a:pPr marL="228600" indent="-228600">
              <a:buClr>
                <a:schemeClr val="accent5"/>
              </a:buClr>
              <a:buSzPct val="100000"/>
              <a:buFont typeface="Calibri" panose="020F0502020204030204" pitchFamily="34" charset="0"/>
              <a:buChar char="③"/>
            </a:pPr>
            <a:r>
              <a:rPr lang="en-GB" sz="1200" b="1" dirty="0"/>
              <a:t>Weather</a:t>
            </a:r>
            <a:r>
              <a:rPr lang="en-GB" sz="1200" dirty="0"/>
              <a:t> in England is a key barrier</a:t>
            </a:r>
          </a:p>
          <a:p>
            <a:pPr marL="228600" indent="-228600">
              <a:buClr>
                <a:schemeClr val="accent5"/>
              </a:buClr>
              <a:buSzPct val="100000"/>
              <a:buFont typeface="Calibri" panose="020F0502020204030204" pitchFamily="34" charset="0"/>
              <a:buChar char="③"/>
            </a:pPr>
            <a:endParaRPr lang="en-GB" sz="1200" dirty="0"/>
          </a:p>
          <a:p>
            <a:pPr>
              <a:buClr>
                <a:schemeClr val="accent5"/>
              </a:buClr>
              <a:buSzPct val="100000"/>
            </a:pPr>
            <a:endParaRPr lang="en-GB" sz="1200" dirty="0"/>
          </a:p>
        </p:txBody>
      </p:sp>
      <p:graphicFrame>
        <p:nvGraphicFramePr>
          <p:cNvPr id="25" name="Table 24">
            <a:extLst>
              <a:ext uri="{FF2B5EF4-FFF2-40B4-BE49-F238E27FC236}">
                <a16:creationId xmlns:a16="http://schemas.microsoft.com/office/drawing/2014/main" id="{67FE33F1-F604-4D9B-94BB-48BDFDB161C3}"/>
              </a:ext>
            </a:extLst>
          </p:cNvPr>
          <p:cNvGraphicFramePr>
            <a:graphicFrameLocks noGrp="1"/>
          </p:cNvGraphicFramePr>
          <p:nvPr/>
        </p:nvGraphicFramePr>
        <p:xfrm>
          <a:off x="4806124" y="2187142"/>
          <a:ext cx="1881041" cy="3175127"/>
        </p:xfrm>
        <a:graphic>
          <a:graphicData uri="http://schemas.openxmlformats.org/drawingml/2006/table">
            <a:tbl>
              <a:tblPr firstRow="1" bandRow="1">
                <a:tableStyleId>{0505E3EF-67EA-436B-97B2-0124C06EBD24}</a:tableStyleId>
              </a:tblPr>
              <a:tblGrid>
                <a:gridCol w="1311873">
                  <a:extLst>
                    <a:ext uri="{9D8B030D-6E8A-4147-A177-3AD203B41FA5}">
                      <a16:colId xmlns:a16="http://schemas.microsoft.com/office/drawing/2014/main" val="743934368"/>
                    </a:ext>
                  </a:extLst>
                </a:gridCol>
                <a:gridCol w="569168">
                  <a:extLst>
                    <a:ext uri="{9D8B030D-6E8A-4147-A177-3AD203B41FA5}">
                      <a16:colId xmlns:a16="http://schemas.microsoft.com/office/drawing/2014/main" val="1900253163"/>
                    </a:ext>
                  </a:extLst>
                </a:gridCol>
              </a:tblGrid>
              <a:tr h="231484">
                <a:tc>
                  <a:txBody>
                    <a:bodyPr/>
                    <a:lstStyle/>
                    <a:p>
                      <a:pPr algn="r"/>
                      <a:r>
                        <a:rPr lang="en-GB" sz="1050" b="0" dirty="0"/>
                        <a:t>All Inbound Markets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049469"/>
                  </a:ext>
                </a:extLst>
              </a:tr>
              <a:tr h="231484">
                <a:tc>
                  <a:txBody>
                    <a:bodyPr/>
                    <a:lstStyle/>
                    <a:p>
                      <a:pPr algn="r"/>
                      <a:r>
                        <a:rPr lang="en-GB" sz="1050" b="0" dirty="0"/>
                        <a:t>Australia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7788222"/>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China</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1774032"/>
                  </a:ext>
                </a:extLst>
              </a:tr>
              <a:tr h="231484">
                <a:tc>
                  <a:txBody>
                    <a:bodyPr/>
                    <a:lstStyle/>
                    <a:p>
                      <a:pPr algn="r"/>
                      <a:r>
                        <a:rPr lang="en-GB" sz="1050" b="0" dirty="0"/>
                        <a:t>Germany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34349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Spain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366432"/>
                  </a:ext>
                </a:extLst>
              </a:tr>
              <a:tr h="231484">
                <a:tc>
                  <a:txBody>
                    <a:bodyPr/>
                    <a:lstStyle/>
                    <a:p>
                      <a:pPr algn="r"/>
                      <a:r>
                        <a:rPr lang="en-GB" sz="1050" b="0" dirty="0"/>
                        <a:t>France</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26657"/>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Italy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3938259"/>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Netherlands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6771350"/>
                  </a:ext>
                </a:extLst>
              </a:tr>
              <a:tr h="231484">
                <a:tc>
                  <a:txBody>
                    <a:bodyPr/>
                    <a:lstStyle/>
                    <a:p>
                      <a:pPr algn="r"/>
                      <a:r>
                        <a:rPr lang="en-GB" sz="1050" b="0" dirty="0"/>
                        <a:t>Norway</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97957608"/>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Sweden</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31776"/>
                  </a:ext>
                </a:extLst>
              </a:tr>
              <a:tr h="23148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050" b="0" dirty="0"/>
                        <a:t>United States</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Calibri" panose="020F0502020204030204" pitchFamily="34" charset="0"/>
                        </a:rPr>
                        <a:t>19</a:t>
                      </a:r>
                    </a:p>
                  </a:txBody>
                  <a:tcPr marL="6350" marR="6350" marT="6350" marB="0" anchor="ct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5549378"/>
                  </a:ext>
                </a:extLst>
              </a:tr>
              <a:tr h="157607">
                <a:tc>
                  <a:txBody>
                    <a:bodyPr/>
                    <a:lstStyle/>
                    <a:p>
                      <a:pPr algn="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 b="0" dirty="0"/>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2341530"/>
                  </a:ext>
                </a:extLst>
              </a:tr>
              <a:tr h="231484">
                <a:tc>
                  <a:txBody>
                    <a:bodyPr/>
                    <a:lstStyle/>
                    <a:p>
                      <a:pPr algn="r"/>
                      <a:r>
                        <a:rPr lang="en-GB" sz="1050" b="0" dirty="0"/>
                        <a:t>UK</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50" b="0" dirty="0"/>
                        <a:t>24</a:t>
                      </a:r>
                    </a:p>
                  </a:txBody>
                  <a:tcPr>
                    <a:lnL w="3175" cap="flat" cmpd="sng" algn="ctr">
                      <a:solidFill>
                        <a:srgbClr val="9B57D3"/>
                      </a:solidFill>
                      <a:prstDash val="solid"/>
                      <a:round/>
                      <a:headEnd type="none" w="med" len="med"/>
                      <a:tailEnd type="none" w="med" len="med"/>
                    </a:lnL>
                    <a:lnR w="3175" cap="flat" cmpd="sng" algn="ctr">
                      <a:solidFill>
                        <a:srgbClr val="9B57D3"/>
                      </a:solidFill>
                      <a:prstDash val="solid"/>
                      <a:round/>
                      <a:headEnd type="none" w="med" len="med"/>
                      <a:tailEnd type="none" w="med" len="med"/>
                    </a:lnR>
                    <a:lnT w="3175" cap="flat" cmpd="sng" algn="ctr">
                      <a:solidFill>
                        <a:srgbClr val="9B57D3"/>
                      </a:solidFill>
                      <a:prstDash val="solid"/>
                      <a:round/>
                      <a:headEnd type="none" w="med" len="med"/>
                      <a:tailEnd type="none" w="med" len="med"/>
                    </a:lnT>
                    <a:lnB w="3175" cap="flat" cmpd="sng" algn="ctr">
                      <a:solidFill>
                        <a:srgbClr val="9B57D3"/>
                      </a:solidFill>
                      <a:prstDash val="solid"/>
                      <a:round/>
                      <a:headEnd type="none" w="med" len="med"/>
                      <a:tailEnd type="none" w="med" len="med"/>
                    </a:lnB>
                    <a:lnTlToBr w="12700" cmpd="sng">
                      <a:noFill/>
                      <a:prstDash val="solid"/>
                    </a:lnTlToBr>
                    <a:lnBlToTr w="12700" cmpd="sng">
                      <a:noFill/>
                      <a:prstDash val="solid"/>
                    </a:lnBlToTr>
                    <a:solidFill>
                      <a:srgbClr val="FF7C80"/>
                    </a:solidFill>
                  </a:tcPr>
                </a:tc>
                <a:extLst>
                  <a:ext uri="{0D108BD9-81ED-4DB2-BD59-A6C34878D82A}">
                    <a16:rowId xmlns:a16="http://schemas.microsoft.com/office/drawing/2014/main" val="1528974453"/>
                  </a:ext>
                </a:extLst>
              </a:tr>
            </a:tbl>
          </a:graphicData>
        </a:graphic>
      </p:graphicFrame>
      <p:sp>
        <p:nvSpPr>
          <p:cNvPr id="17" name="TextBox 16">
            <a:extLst>
              <a:ext uri="{FF2B5EF4-FFF2-40B4-BE49-F238E27FC236}">
                <a16:creationId xmlns:a16="http://schemas.microsoft.com/office/drawing/2014/main" id="{84F43C46-C5E8-4B2B-BFC2-5B107CD6020B}"/>
              </a:ext>
            </a:extLst>
          </p:cNvPr>
          <p:cNvSpPr txBox="1"/>
          <p:nvPr/>
        </p:nvSpPr>
        <p:spPr>
          <a:xfrm>
            <a:off x="5740317" y="1832545"/>
            <a:ext cx="1278294" cy="338554"/>
          </a:xfrm>
          <a:prstGeom prst="rect">
            <a:avLst/>
          </a:prstGeom>
          <a:noFill/>
        </p:spPr>
        <p:txBody>
          <a:bodyPr wrap="square" rtlCol="0">
            <a:spAutoFit/>
          </a:bodyPr>
          <a:lstStyle/>
          <a:p>
            <a:pPr algn="ctr"/>
            <a:r>
              <a:rPr lang="en-GB" sz="800" dirty="0"/>
              <a:t>Ranking (out of </a:t>
            </a:r>
          </a:p>
          <a:p>
            <a:pPr algn="ctr"/>
            <a:r>
              <a:rPr lang="en-GB" sz="800" dirty="0"/>
              <a:t>24 experiences)</a:t>
            </a:r>
          </a:p>
        </p:txBody>
      </p:sp>
      <p:sp>
        <p:nvSpPr>
          <p:cNvPr id="20" name="TextBox 19">
            <a:extLst>
              <a:ext uri="{FF2B5EF4-FFF2-40B4-BE49-F238E27FC236}">
                <a16:creationId xmlns:a16="http://schemas.microsoft.com/office/drawing/2014/main" id="{771135E7-5F35-476E-A6A0-4DFCBE68BBE2}"/>
              </a:ext>
            </a:extLst>
          </p:cNvPr>
          <p:cNvSpPr txBox="1"/>
          <p:nvPr/>
        </p:nvSpPr>
        <p:spPr>
          <a:xfrm>
            <a:off x="4770380" y="1820382"/>
            <a:ext cx="1278294" cy="338554"/>
          </a:xfrm>
          <a:prstGeom prst="rect">
            <a:avLst/>
          </a:prstGeom>
          <a:noFill/>
        </p:spPr>
        <p:txBody>
          <a:bodyPr wrap="square" rtlCol="0">
            <a:spAutoFit/>
          </a:bodyPr>
          <a:lstStyle/>
          <a:p>
            <a:pPr algn="ctr"/>
            <a:r>
              <a:rPr lang="en-GB" sz="800" dirty="0"/>
              <a:t>Interest in doing experience in England</a:t>
            </a:r>
          </a:p>
        </p:txBody>
      </p:sp>
      <p:sp>
        <p:nvSpPr>
          <p:cNvPr id="22" name="TextBox 21">
            <a:extLst>
              <a:ext uri="{FF2B5EF4-FFF2-40B4-BE49-F238E27FC236}">
                <a16:creationId xmlns:a16="http://schemas.microsoft.com/office/drawing/2014/main" id="{C5483506-AFFD-46FF-8D7C-A804C59901B9}"/>
              </a:ext>
            </a:extLst>
          </p:cNvPr>
          <p:cNvSpPr txBox="1"/>
          <p:nvPr/>
        </p:nvSpPr>
        <p:spPr>
          <a:xfrm>
            <a:off x="1076587" y="1918360"/>
            <a:ext cx="1278294" cy="338554"/>
          </a:xfrm>
          <a:prstGeom prst="rect">
            <a:avLst/>
          </a:prstGeom>
          <a:noFill/>
        </p:spPr>
        <p:txBody>
          <a:bodyPr wrap="square" rtlCol="0">
            <a:spAutoFit/>
          </a:bodyPr>
          <a:lstStyle/>
          <a:p>
            <a:pPr algn="ctr"/>
            <a:r>
              <a:rPr lang="en-GB" sz="800" dirty="0"/>
              <a:t>Ranking (out of </a:t>
            </a:r>
          </a:p>
          <a:p>
            <a:pPr algn="ctr"/>
            <a:r>
              <a:rPr lang="en-GB" sz="800" dirty="0"/>
              <a:t>24 experiences)</a:t>
            </a:r>
          </a:p>
        </p:txBody>
      </p:sp>
      <p:sp>
        <p:nvSpPr>
          <p:cNvPr id="23" name="TextBox 22">
            <a:extLst>
              <a:ext uri="{FF2B5EF4-FFF2-40B4-BE49-F238E27FC236}">
                <a16:creationId xmlns:a16="http://schemas.microsoft.com/office/drawing/2014/main" id="{6EAB4E6E-080E-4EDB-85D5-4D5FBCD6581E}"/>
              </a:ext>
            </a:extLst>
          </p:cNvPr>
          <p:cNvSpPr txBox="1"/>
          <p:nvPr/>
        </p:nvSpPr>
        <p:spPr>
          <a:xfrm>
            <a:off x="106650" y="1906197"/>
            <a:ext cx="1278294" cy="338554"/>
          </a:xfrm>
          <a:prstGeom prst="rect">
            <a:avLst/>
          </a:prstGeom>
          <a:noFill/>
        </p:spPr>
        <p:txBody>
          <a:bodyPr wrap="square" rtlCol="0">
            <a:spAutoFit/>
          </a:bodyPr>
          <a:lstStyle/>
          <a:p>
            <a:pPr algn="ctr"/>
            <a:r>
              <a:rPr lang="en-GB" sz="800" dirty="0"/>
              <a:t>Interest in doing experience in England</a:t>
            </a:r>
          </a:p>
        </p:txBody>
      </p:sp>
      <p:sp>
        <p:nvSpPr>
          <p:cNvPr id="27" name="Rectangle 26">
            <a:extLst>
              <a:ext uri="{FF2B5EF4-FFF2-40B4-BE49-F238E27FC236}">
                <a16:creationId xmlns:a16="http://schemas.microsoft.com/office/drawing/2014/main" id="{D5B71553-106B-4B99-A65A-97ED0F7702F5}"/>
              </a:ext>
            </a:extLst>
          </p:cNvPr>
          <p:cNvSpPr/>
          <p:nvPr/>
        </p:nvSpPr>
        <p:spPr>
          <a:xfrm>
            <a:off x="1209410" y="6248874"/>
            <a:ext cx="3294492" cy="246221"/>
          </a:xfrm>
          <a:prstGeom prst="rect">
            <a:avLst/>
          </a:prstGeom>
        </p:spPr>
        <p:txBody>
          <a:bodyPr wrap="none">
            <a:spAutoFit/>
          </a:bodyPr>
          <a:lstStyle/>
          <a:p>
            <a:pPr algn="ctr" fontAlgn="b"/>
            <a:r>
              <a:rPr lang="en-GB" sz="1000" dirty="0">
                <a:solidFill>
                  <a:srgbClr val="000000"/>
                </a:solidFill>
                <a:latin typeface="Calibri" panose="020F0502020204030204" pitchFamily="34" charset="0"/>
              </a:rPr>
              <a:t>Indicates where ranking is lower (+4 from inbound markets)</a:t>
            </a:r>
          </a:p>
        </p:txBody>
      </p:sp>
      <p:sp>
        <p:nvSpPr>
          <p:cNvPr id="28" name="Rectangle 27">
            <a:extLst>
              <a:ext uri="{FF2B5EF4-FFF2-40B4-BE49-F238E27FC236}">
                <a16:creationId xmlns:a16="http://schemas.microsoft.com/office/drawing/2014/main" id="{4A5F0B34-4A00-45BF-AF4D-B2D2D0BF95A3}"/>
              </a:ext>
            </a:extLst>
          </p:cNvPr>
          <p:cNvSpPr/>
          <p:nvPr/>
        </p:nvSpPr>
        <p:spPr>
          <a:xfrm>
            <a:off x="927218" y="6266833"/>
            <a:ext cx="329817" cy="190778"/>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itle 1">
            <a:extLst>
              <a:ext uri="{FF2B5EF4-FFF2-40B4-BE49-F238E27FC236}">
                <a16:creationId xmlns:a16="http://schemas.microsoft.com/office/drawing/2014/main" id="{D7DF0890-51F6-49A2-9331-8C206D3FE558}"/>
              </a:ext>
            </a:extLst>
          </p:cNvPr>
          <p:cNvSpPr>
            <a:spLocks noGrp="1"/>
          </p:cNvSpPr>
          <p:nvPr>
            <p:ph type="title"/>
          </p:nvPr>
        </p:nvSpPr>
        <p:spPr>
          <a:xfrm>
            <a:off x="83615" y="-41534"/>
            <a:ext cx="9298510" cy="904000"/>
          </a:xfrm>
        </p:spPr>
        <p:txBody>
          <a:bodyPr>
            <a:normAutofit/>
          </a:bodyPr>
          <a:lstStyle/>
          <a:p>
            <a:r>
              <a:rPr lang="en-GB" dirty="0"/>
              <a:t>Niche Appeal Experiences - Exploring the Opportunity for these Experiences </a:t>
            </a:r>
          </a:p>
        </p:txBody>
      </p:sp>
      <p:sp>
        <p:nvSpPr>
          <p:cNvPr id="30" name="TextBox 29">
            <a:extLst>
              <a:ext uri="{FF2B5EF4-FFF2-40B4-BE49-F238E27FC236}">
                <a16:creationId xmlns:a16="http://schemas.microsoft.com/office/drawing/2014/main" id="{05B734F8-4C5B-48E9-9393-956D6FC82D40}"/>
              </a:ext>
            </a:extLst>
          </p:cNvPr>
          <p:cNvSpPr txBox="1"/>
          <p:nvPr/>
        </p:nvSpPr>
        <p:spPr>
          <a:xfrm>
            <a:off x="2250985" y="1929266"/>
            <a:ext cx="2252917" cy="3600986"/>
          </a:xfrm>
          <a:prstGeom prst="rect">
            <a:avLst/>
          </a:prstGeom>
          <a:noFill/>
        </p:spPr>
        <p:txBody>
          <a:bodyPr wrap="square" rtlCol="0">
            <a:spAutoFit/>
          </a:bodyPr>
          <a:lstStyle/>
          <a:p>
            <a:pPr marL="228600" indent="-228600">
              <a:buClr>
                <a:schemeClr val="accent5"/>
              </a:buClr>
              <a:buSzPct val="100000"/>
              <a:buFont typeface="Calibri" panose="020F0502020204030204" pitchFamily="34" charset="0"/>
              <a:buChar char="①"/>
            </a:pPr>
            <a:r>
              <a:rPr lang="en-GB" sz="1200" dirty="0"/>
              <a:t>While not seen as authentic or unique to England, among those interested, if offers the </a:t>
            </a:r>
            <a:r>
              <a:rPr lang="en-GB" sz="1200" b="1" dirty="0"/>
              <a:t>chance to do something they can’t do at home </a:t>
            </a:r>
          </a:p>
          <a:p>
            <a:pPr marL="228600" indent="-228600">
              <a:buClr>
                <a:schemeClr val="accent5"/>
              </a:buClr>
              <a:buSzPct val="100000"/>
              <a:buFont typeface="Calibri" panose="020F0502020204030204" pitchFamily="34" charset="0"/>
              <a:buChar char="①"/>
            </a:pPr>
            <a:endParaRPr lang="en-GB" sz="1200" dirty="0"/>
          </a:p>
          <a:p>
            <a:pPr marL="228600" indent="-228600">
              <a:buClr>
                <a:schemeClr val="accent5"/>
              </a:buClr>
              <a:buSzPct val="100000"/>
              <a:buFont typeface="Calibri" panose="020F0502020204030204" pitchFamily="34" charset="0"/>
              <a:buChar char="②"/>
            </a:pPr>
            <a:r>
              <a:rPr lang="en-GB" sz="1200" dirty="0"/>
              <a:t>Those interested in this experiences are also interested in outdoor pursuits and experiencing rural life &amp; scenery – it </a:t>
            </a:r>
            <a:r>
              <a:rPr lang="en-GB" sz="1200" b="1" dirty="0"/>
              <a:t>does not fit with the other food &amp; drink experiences</a:t>
            </a:r>
          </a:p>
          <a:p>
            <a:pPr marL="228600" indent="-228600">
              <a:buClr>
                <a:schemeClr val="accent5"/>
              </a:buClr>
              <a:buSzPct val="100000"/>
              <a:buFont typeface="Calibri" panose="020F0502020204030204" pitchFamily="34" charset="0"/>
              <a:buChar char="②"/>
            </a:pPr>
            <a:endParaRPr lang="en-GB" sz="1200" dirty="0"/>
          </a:p>
          <a:p>
            <a:pPr marL="228600" indent="-228600">
              <a:buClr>
                <a:schemeClr val="accent5"/>
              </a:buClr>
              <a:buSzPct val="100000"/>
              <a:buFont typeface="Calibri" panose="020F0502020204030204" pitchFamily="34" charset="0"/>
              <a:buChar char="③"/>
            </a:pPr>
            <a:r>
              <a:rPr lang="en-GB" sz="1200" b="1" dirty="0"/>
              <a:t>Weather</a:t>
            </a:r>
            <a:r>
              <a:rPr lang="en-GB" sz="1200" dirty="0"/>
              <a:t> in England is a key barrier, and could be seen as a </a:t>
            </a:r>
            <a:r>
              <a:rPr lang="en-GB" sz="1200" b="1" dirty="0"/>
              <a:t>strenuous activity</a:t>
            </a:r>
          </a:p>
          <a:p>
            <a:pPr marL="228600" indent="-228600">
              <a:buClr>
                <a:schemeClr val="accent5"/>
              </a:buClr>
              <a:buSzPct val="100000"/>
              <a:buFont typeface="Calibri" panose="020F0502020204030204" pitchFamily="34" charset="0"/>
              <a:buChar char="③"/>
            </a:pPr>
            <a:endParaRPr lang="en-GB" sz="1200" dirty="0"/>
          </a:p>
          <a:p>
            <a:pPr>
              <a:buClr>
                <a:schemeClr val="accent5"/>
              </a:buClr>
              <a:buSzPct val="100000"/>
            </a:pPr>
            <a:endParaRPr lang="en-GB" sz="1200" dirty="0"/>
          </a:p>
        </p:txBody>
      </p:sp>
      <p:sp>
        <p:nvSpPr>
          <p:cNvPr id="18" name="Rectangle 17">
            <a:extLst>
              <a:ext uri="{FF2B5EF4-FFF2-40B4-BE49-F238E27FC236}">
                <a16:creationId xmlns:a16="http://schemas.microsoft.com/office/drawing/2014/main" id="{21A932A0-A242-4B0E-9CC2-97B38299011D}"/>
              </a:ext>
            </a:extLst>
          </p:cNvPr>
          <p:cNvSpPr/>
          <p:nvPr/>
        </p:nvSpPr>
        <p:spPr>
          <a:xfrm>
            <a:off x="6911163" y="4020195"/>
            <a:ext cx="2856497" cy="1881541"/>
          </a:xfrm>
          <a:prstGeom prst="rect">
            <a:avLst/>
          </a:prstGeom>
          <a:solidFill>
            <a:schemeClr val="bg1"/>
          </a:solidFill>
          <a:ln>
            <a:solidFill>
              <a:srgbClr val="FF9900"/>
            </a:solidFill>
          </a:ln>
        </p:spPr>
        <p:txBody>
          <a:bodyPr wrap="square">
            <a:spAutoFit/>
          </a:bodyPr>
          <a:lstStyle/>
          <a:p>
            <a:pPr marL="285750" indent="-285750" defTabSz="914400">
              <a:lnSpc>
                <a:spcPct val="85000"/>
              </a:lnSpc>
              <a:spcAft>
                <a:spcPts val="800"/>
              </a:spcAft>
              <a:buFont typeface="Wingdings" panose="05000000000000000000" pitchFamily="2" charset="2"/>
              <a:buChar char="ü"/>
              <a:defRPr/>
            </a:pPr>
            <a:r>
              <a:rPr kumimoji="0" lang="en-GB" sz="1100" b="0" i="0" u="none" strike="noStrike" kern="1200" cap="none" spc="0" normalizeH="0" baseline="0" noProof="0" dirty="0">
                <a:ln>
                  <a:noFill/>
                </a:ln>
                <a:solidFill>
                  <a:schemeClr val="accent2">
                    <a:lumMod val="50000"/>
                  </a:schemeClr>
                </a:solidFill>
                <a:effectLst/>
                <a:uLnTx/>
                <a:uFillTx/>
                <a:latin typeface="Calibri" panose="020F0502020204030204"/>
                <a:ea typeface="+mn-ea"/>
                <a:cs typeface="+mn-cs"/>
              </a:rPr>
              <a:t>A small number saw opportunity to eat freshly caught fish as an exciting and adventurous experience.  </a:t>
            </a:r>
          </a:p>
          <a:p>
            <a:pPr marL="285750" indent="-285750" defTabSz="914400">
              <a:lnSpc>
                <a:spcPct val="85000"/>
              </a:lnSpc>
              <a:spcAft>
                <a:spcPts val="800"/>
              </a:spcAft>
              <a:buFont typeface="Arial" panose="020B0604020202020204" pitchFamily="34" charset="0"/>
              <a:buChar char="•"/>
              <a:defRPr/>
            </a:pPr>
            <a:r>
              <a:rPr kumimoji="0" lang="en-GB" sz="1100" b="0" i="0" u="none" strike="noStrike" kern="1200" cap="none" spc="0" normalizeH="0" baseline="0" noProof="0" dirty="0">
                <a:ln>
                  <a:noFill/>
                </a:ln>
                <a:solidFill>
                  <a:srgbClr val="FFC000"/>
                </a:solidFill>
                <a:effectLst/>
                <a:uLnTx/>
                <a:uFillTx/>
                <a:latin typeface="Calibri" panose="020F0502020204030204"/>
                <a:ea typeface="+mn-ea"/>
                <a:cs typeface="+mn-cs"/>
              </a:rPr>
              <a:t>Perceived to be a specialist activity for those that enjoyed fishing. Some suggested making local recipes such as fish and chips for example to broaden appeal. </a:t>
            </a:r>
          </a:p>
          <a:p>
            <a:pPr marL="285750" indent="-285750" defTabSz="914400">
              <a:lnSpc>
                <a:spcPct val="85000"/>
              </a:lnSpc>
              <a:spcAft>
                <a:spcPts val="800"/>
              </a:spcAft>
              <a:buFont typeface="Calibri" panose="020F0502020204030204" pitchFamily="34" charset="0"/>
              <a:buChar char="x"/>
              <a:defRPr/>
            </a:pPr>
            <a:r>
              <a:rPr kumimoji="0" lang="en-GB" sz="1100" b="0" i="0" u="none" strike="noStrike" kern="1200" cap="none" spc="0" normalizeH="0" baseline="0" noProof="0" dirty="0">
                <a:ln>
                  <a:noFill/>
                </a:ln>
                <a:solidFill>
                  <a:srgbClr val="FF0000"/>
                </a:solidFill>
                <a:effectLst/>
                <a:uLnTx/>
                <a:uFillTx/>
                <a:latin typeface="Calibri" panose="020F0502020204030204"/>
                <a:ea typeface="+mn-ea"/>
                <a:cs typeface="+mn-cs"/>
              </a:rPr>
              <a:t>Some turned off by activity, they were uncomfortable with killing and eating the fish. </a:t>
            </a:r>
          </a:p>
        </p:txBody>
      </p:sp>
      <p:pic>
        <p:nvPicPr>
          <p:cNvPr id="21" name="Picture 20">
            <a:extLst>
              <a:ext uri="{FF2B5EF4-FFF2-40B4-BE49-F238E27FC236}">
                <a16:creationId xmlns:a16="http://schemas.microsoft.com/office/drawing/2014/main" id="{A46DAC03-32CB-41BC-9C3C-645FF5ABD48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003551" y="5667589"/>
            <a:ext cx="757147" cy="234147"/>
          </a:xfrm>
          <a:prstGeom prst="rect">
            <a:avLst/>
          </a:prstGeom>
        </p:spPr>
      </p:pic>
      <p:sp>
        <p:nvSpPr>
          <p:cNvPr id="26" name="Slide Number Placeholder 5">
            <a:extLst>
              <a:ext uri="{FF2B5EF4-FFF2-40B4-BE49-F238E27FC236}">
                <a16:creationId xmlns:a16="http://schemas.microsoft.com/office/drawing/2014/main" id="{89C6FAC9-9BBC-4396-A83D-1F9E2ED45F73}"/>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0532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354B902-161D-4093-BE8D-1EF109254865}"/>
              </a:ext>
            </a:extLst>
          </p:cNvPr>
          <p:cNvSpPr txBox="1"/>
          <p:nvPr/>
        </p:nvSpPr>
        <p:spPr>
          <a:xfrm>
            <a:off x="61465" y="5914981"/>
            <a:ext cx="1877455" cy="229935"/>
          </a:xfrm>
          <a:prstGeom prst="rect">
            <a:avLst/>
          </a:prstGeom>
          <a:noFill/>
        </p:spPr>
        <p:txBody>
          <a:bodyPr wrap="square" rtlCol="0">
            <a:spAutoFit/>
          </a:bodyPr>
          <a:lstStyle/>
          <a:p>
            <a:r>
              <a:rPr lang="en-GB" sz="894" dirty="0">
                <a:latin typeface="Calibri Light" panose="020F0302020204030204" pitchFamily="34" charset="0"/>
                <a:cs typeface="Calibri Light" panose="020F0302020204030204" pitchFamily="34" charset="0"/>
              </a:rPr>
              <a:t>© XV Insight Ltd 2018</a:t>
            </a:r>
            <a:endParaRPr lang="en-GB" sz="894" dirty="0"/>
          </a:p>
        </p:txBody>
      </p:sp>
      <p:pic>
        <p:nvPicPr>
          <p:cNvPr id="9" name="Picture 8">
            <a:extLst>
              <a:ext uri="{FF2B5EF4-FFF2-40B4-BE49-F238E27FC236}">
                <a16:creationId xmlns:a16="http://schemas.microsoft.com/office/drawing/2014/main" id="{24EB3478-A87A-41F1-AF76-C9D2990405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0"/>
            <a:ext cx="4989103" cy="3386912"/>
          </a:xfrm>
          <a:prstGeom prst="rect">
            <a:avLst/>
          </a:prstGeom>
        </p:spPr>
      </p:pic>
      <p:pic>
        <p:nvPicPr>
          <p:cNvPr id="12" name="Picture 11">
            <a:extLst>
              <a:ext uri="{FF2B5EF4-FFF2-40B4-BE49-F238E27FC236}">
                <a16:creationId xmlns:a16="http://schemas.microsoft.com/office/drawing/2014/main" id="{7139C77F-3F61-4363-8B58-B5E7461DCE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a:xfrm>
            <a:off x="-1" y="2809196"/>
            <a:ext cx="4967181" cy="3282994"/>
          </a:xfrm>
          <a:prstGeom prst="rect">
            <a:avLst/>
          </a:prstGeom>
        </p:spPr>
      </p:pic>
      <p:pic>
        <p:nvPicPr>
          <p:cNvPr id="13" name="Picture 12">
            <a:extLst>
              <a:ext uri="{FF2B5EF4-FFF2-40B4-BE49-F238E27FC236}">
                <a16:creationId xmlns:a16="http://schemas.microsoft.com/office/drawing/2014/main" id="{EF07F677-3B74-490C-B632-215C408370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7180" y="2971800"/>
            <a:ext cx="5014419" cy="3120390"/>
          </a:xfrm>
          <a:prstGeom prst="rect">
            <a:avLst/>
          </a:prstGeom>
        </p:spPr>
      </p:pic>
      <p:pic>
        <p:nvPicPr>
          <p:cNvPr id="15" name="Picture 14" descr="A picture containing wooden, ground, sitting&#10;&#10;Description automatically generated">
            <a:extLst>
              <a:ext uri="{FF2B5EF4-FFF2-40B4-BE49-F238E27FC236}">
                <a16:creationId xmlns:a16="http://schemas.microsoft.com/office/drawing/2014/main" id="{7D2D7E8B-00B2-4F4B-A8C8-25E641D8008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6021"/>
            <a:ext cx="4953000" cy="2955780"/>
          </a:xfrm>
          <a:prstGeom prst="rect">
            <a:avLst/>
          </a:prstGeom>
        </p:spPr>
      </p:pic>
      <p:sp>
        <p:nvSpPr>
          <p:cNvPr id="2" name="Title 1">
            <a:extLst>
              <a:ext uri="{FF2B5EF4-FFF2-40B4-BE49-F238E27FC236}">
                <a16:creationId xmlns:a16="http://schemas.microsoft.com/office/drawing/2014/main" id="{EB81C7DE-FE66-4BCA-A6A9-68BEFEB0B262}"/>
              </a:ext>
            </a:extLst>
          </p:cNvPr>
          <p:cNvSpPr>
            <a:spLocks noGrp="1"/>
          </p:cNvSpPr>
          <p:nvPr>
            <p:ph type="ctrTitle"/>
          </p:nvPr>
        </p:nvSpPr>
        <p:spPr>
          <a:xfrm>
            <a:off x="2970430" y="1805940"/>
            <a:ext cx="3965140" cy="2423160"/>
          </a:xfrm>
          <a:solidFill>
            <a:schemeClr val="bg1"/>
          </a:solidFill>
          <a:ln>
            <a:solidFill>
              <a:schemeClr val="accent5"/>
            </a:solidFill>
          </a:ln>
        </p:spPr>
        <p:txBody>
          <a:bodyPr>
            <a:normAutofit fontScale="90000"/>
          </a:bodyPr>
          <a:lstStyle/>
          <a:p>
            <a:r>
              <a:rPr lang="en-GB" sz="2275" dirty="0"/>
              <a:t>Visit Britain BTA 1043</a:t>
            </a:r>
            <a:br>
              <a:rPr lang="en-GB" sz="2275" dirty="0"/>
            </a:br>
            <a:r>
              <a:rPr lang="en-GB" sz="2275" dirty="0"/>
              <a:t>Discover England Fund Research</a:t>
            </a:r>
            <a:br>
              <a:rPr lang="en-GB" sz="2275" dirty="0"/>
            </a:br>
            <a:r>
              <a:rPr lang="en-GB" sz="2275" dirty="0"/>
              <a:t/>
            </a:r>
            <a:br>
              <a:rPr lang="en-GB" sz="2275" dirty="0"/>
            </a:br>
            <a:r>
              <a:rPr lang="en-GB" sz="2275" b="1" dirty="0"/>
              <a:t>Experiential Activities</a:t>
            </a:r>
            <a:br>
              <a:rPr lang="en-GB" sz="2275" b="1" dirty="0"/>
            </a:br>
            <a:r>
              <a:rPr lang="en-GB" sz="2275" b="1" dirty="0"/>
              <a:t/>
            </a:r>
            <a:br>
              <a:rPr lang="en-GB" sz="2275" b="1" dirty="0"/>
            </a:br>
            <a:r>
              <a:rPr lang="en-GB" sz="2275" b="1" dirty="0"/>
              <a:t>Insight Analysis</a:t>
            </a:r>
            <a:br>
              <a:rPr lang="en-GB" sz="2275" b="1" dirty="0"/>
            </a:br>
            <a:r>
              <a:rPr lang="en-GB" sz="2275" b="1" dirty="0"/>
              <a:t/>
            </a:r>
            <a:br>
              <a:rPr lang="en-GB" sz="2275" b="1" dirty="0"/>
            </a:br>
            <a:r>
              <a:rPr lang="en-GB" sz="2275" b="1" dirty="0"/>
              <a:t>April 2019</a:t>
            </a:r>
            <a:endParaRPr lang="en-GB" sz="2275" dirty="0"/>
          </a:p>
        </p:txBody>
      </p:sp>
      <p:sp>
        <p:nvSpPr>
          <p:cNvPr id="16" name="Rectangle 15">
            <a:extLst>
              <a:ext uri="{FF2B5EF4-FFF2-40B4-BE49-F238E27FC236}">
                <a16:creationId xmlns:a16="http://schemas.microsoft.com/office/drawing/2014/main" id="{9AE27DDF-CD4A-4B1E-874C-DFF3D40D84AB}"/>
              </a:ext>
            </a:extLst>
          </p:cNvPr>
          <p:cNvSpPr/>
          <p:nvPr/>
        </p:nvSpPr>
        <p:spPr>
          <a:xfrm>
            <a:off x="994410" y="6469380"/>
            <a:ext cx="2114550" cy="388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0416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48CD4157-5A13-48CB-B7B0-0B75DCDB11BC}"/>
              </a:ext>
            </a:extLst>
          </p:cNvPr>
          <p:cNvSpPr txBox="1">
            <a:spLocks/>
          </p:cNvSpPr>
          <p:nvPr/>
        </p:nvSpPr>
        <p:spPr>
          <a:xfrm>
            <a:off x="7677150" y="6002949"/>
            <a:ext cx="2228850" cy="296664"/>
          </a:xfrm>
          <a:prstGeom prst="rect">
            <a:avLst/>
          </a:prstGeom>
        </p:spPr>
        <p:txBody>
          <a:bodyP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C4E51C-5B21-47ED-87F9-7CEAAA8B3069}" type="slidenum">
              <a:rPr lang="en-GB" sz="1138"/>
              <a:pPr/>
              <a:t>7</a:t>
            </a:fld>
            <a:endParaRPr lang="en-GB" sz="1138"/>
          </a:p>
        </p:txBody>
      </p:sp>
      <p:pic>
        <p:nvPicPr>
          <p:cNvPr id="5" name="Picture 4">
            <a:extLst>
              <a:ext uri="{FF2B5EF4-FFF2-40B4-BE49-F238E27FC236}">
                <a16:creationId xmlns:a16="http://schemas.microsoft.com/office/drawing/2014/main" id="{15F2B06E-FDD3-449B-A26B-FC49F7A75EA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92140" y="481265"/>
            <a:ext cx="1667636" cy="2844857"/>
          </a:xfrm>
          <a:prstGeom prst="rect">
            <a:avLst/>
          </a:prstGeom>
        </p:spPr>
      </p:pic>
      <p:pic>
        <p:nvPicPr>
          <p:cNvPr id="6" name="Picture 5">
            <a:extLst>
              <a:ext uri="{FF2B5EF4-FFF2-40B4-BE49-F238E27FC236}">
                <a16:creationId xmlns:a16="http://schemas.microsoft.com/office/drawing/2014/main" id="{4D35D27D-B383-47CA-ADDA-810BF145AC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7" b="-6"/>
          <a:stretch/>
        </p:blipFill>
        <p:spPr>
          <a:xfrm>
            <a:off x="7447779" y="481265"/>
            <a:ext cx="2064455" cy="1610426"/>
          </a:xfrm>
          <a:prstGeom prst="rect">
            <a:avLst/>
          </a:prstGeom>
        </p:spPr>
      </p:pic>
      <p:pic>
        <p:nvPicPr>
          <p:cNvPr id="7" name="Picture 6" descr="A picture containing wooden, ground, sitting&#10;&#10;Description automatically generated">
            <a:extLst>
              <a:ext uri="{FF2B5EF4-FFF2-40B4-BE49-F238E27FC236}">
                <a16:creationId xmlns:a16="http://schemas.microsoft.com/office/drawing/2014/main" id="{0D56A793-8335-41CB-B350-E64CE3E91F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92140" y="3429001"/>
            <a:ext cx="1667636" cy="2099352"/>
          </a:xfrm>
          <a:prstGeom prst="rect">
            <a:avLst/>
          </a:prstGeom>
        </p:spPr>
      </p:pic>
      <p:pic>
        <p:nvPicPr>
          <p:cNvPr id="8" name="Picture 7">
            <a:extLst>
              <a:ext uri="{FF2B5EF4-FFF2-40B4-BE49-F238E27FC236}">
                <a16:creationId xmlns:a16="http://schemas.microsoft.com/office/drawing/2014/main" id="{F8DDDE25-8F76-4261-8D3B-EE250650AE7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3"/>
          <a:stretch/>
        </p:blipFill>
        <p:spPr>
          <a:xfrm>
            <a:off x="7483475" y="2195117"/>
            <a:ext cx="2036583" cy="3332425"/>
          </a:xfrm>
          <a:prstGeom prst="rect">
            <a:avLst/>
          </a:prstGeom>
        </p:spPr>
      </p:pic>
      <p:cxnSp>
        <p:nvCxnSpPr>
          <p:cNvPr id="14" name="Straight Connector 13">
            <a:extLst>
              <a:ext uri="{FF2B5EF4-FFF2-40B4-BE49-F238E27FC236}">
                <a16:creationId xmlns:a16="http://schemas.microsoft.com/office/drawing/2014/main" id="{0B127FF5-469B-4D22-B987-FB5610902920}"/>
              </a:ext>
            </a:extLst>
          </p:cNvPr>
          <p:cNvCxnSpPr/>
          <p:nvPr/>
        </p:nvCxnSpPr>
        <p:spPr>
          <a:xfrm flipH="1">
            <a:off x="603694" y="2845590"/>
            <a:ext cx="4589336" cy="0"/>
          </a:xfrm>
          <a:prstGeom prst="line">
            <a:avLst/>
          </a:prstGeom>
          <a:ln w="2222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45856DC-6F60-4BBA-87A5-B0F7500E65EE}"/>
              </a:ext>
            </a:extLst>
          </p:cNvPr>
          <p:cNvSpPr/>
          <p:nvPr/>
        </p:nvSpPr>
        <p:spPr>
          <a:xfrm>
            <a:off x="679973" y="2195117"/>
            <a:ext cx="3860544" cy="400110"/>
          </a:xfrm>
          <a:prstGeom prst="rect">
            <a:avLst/>
          </a:prstGeom>
        </p:spPr>
        <p:txBody>
          <a:bodyPr wrap="none">
            <a:spAutoFit/>
          </a:bodyPr>
          <a:lstStyle/>
          <a:p>
            <a:r>
              <a:rPr lang="en-GB" sz="2000" dirty="0"/>
              <a:t>Overview of the experiences sector</a:t>
            </a:r>
          </a:p>
        </p:txBody>
      </p:sp>
      <p:sp>
        <p:nvSpPr>
          <p:cNvPr id="10" name="Slide Number Placeholder 5">
            <a:extLst>
              <a:ext uri="{FF2B5EF4-FFF2-40B4-BE49-F238E27FC236}">
                <a16:creationId xmlns:a16="http://schemas.microsoft.com/office/drawing/2014/main" id="{FE5B3985-ABEB-4DC2-BA45-08C3A17F8DE4}"/>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78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7">
            <a:extLst>
              <a:ext uri="{FF2B5EF4-FFF2-40B4-BE49-F238E27FC236}">
                <a16:creationId xmlns:a16="http://schemas.microsoft.com/office/drawing/2014/main" id="{F1BD3349-FA7D-4B41-8A88-4661193D4CF9}"/>
              </a:ext>
            </a:extLst>
          </p:cNvPr>
          <p:cNvGraphicFramePr>
            <a:graphicFrameLocks noGrp="1"/>
          </p:cNvGraphicFramePr>
          <p:nvPr>
            <p:extLst>
              <p:ext uri="{D42A27DB-BD31-4B8C-83A1-F6EECF244321}">
                <p14:modId xmlns:p14="http://schemas.microsoft.com/office/powerpoint/2010/main" val="4119399643"/>
              </p:ext>
            </p:extLst>
          </p:nvPr>
        </p:nvGraphicFramePr>
        <p:xfrm>
          <a:off x="5226" y="1300538"/>
          <a:ext cx="9822386" cy="4833078"/>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4833078">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2" name="Title 1">
            <a:extLst>
              <a:ext uri="{FF2B5EF4-FFF2-40B4-BE49-F238E27FC236}">
                <a16:creationId xmlns:a16="http://schemas.microsoft.com/office/drawing/2014/main" id="{CF559A6F-5D90-49CD-AD46-4ED958E59267}"/>
              </a:ext>
            </a:extLst>
          </p:cNvPr>
          <p:cNvSpPr>
            <a:spLocks noGrp="1"/>
          </p:cNvSpPr>
          <p:nvPr>
            <p:ph type="title"/>
          </p:nvPr>
        </p:nvSpPr>
        <p:spPr>
          <a:xfrm>
            <a:off x="156862" y="110696"/>
            <a:ext cx="9429307" cy="547942"/>
          </a:xfrm>
        </p:spPr>
        <p:txBody>
          <a:bodyPr>
            <a:noAutofit/>
          </a:bodyPr>
          <a:lstStyle/>
          <a:p>
            <a:pPr lvl="0" defTabSz="457200">
              <a:lnSpc>
                <a:spcPct val="100000"/>
              </a:lnSpc>
              <a:spcBef>
                <a:spcPts val="0"/>
              </a:spcBef>
            </a:pPr>
            <a:r>
              <a:rPr lang="en-GB" dirty="0"/>
              <a:t>Participation and interest in experiential activities on any overseas holiday</a:t>
            </a:r>
          </a:p>
        </p:txBody>
      </p:sp>
      <p:graphicFrame>
        <p:nvGraphicFramePr>
          <p:cNvPr id="7" name="Chart 6">
            <a:extLst>
              <a:ext uri="{FF2B5EF4-FFF2-40B4-BE49-F238E27FC236}">
                <a16:creationId xmlns:a16="http://schemas.microsoft.com/office/drawing/2014/main" id="{2A1E1381-991B-4E4F-B0D0-35353BAA2D00}"/>
              </a:ext>
            </a:extLst>
          </p:cNvPr>
          <p:cNvGraphicFramePr/>
          <p:nvPr>
            <p:extLst>
              <p:ext uri="{D42A27DB-BD31-4B8C-83A1-F6EECF244321}">
                <p14:modId xmlns:p14="http://schemas.microsoft.com/office/powerpoint/2010/main" val="1107484668"/>
              </p:ext>
            </p:extLst>
          </p:nvPr>
        </p:nvGraphicFramePr>
        <p:xfrm>
          <a:off x="2230543" y="1285916"/>
          <a:ext cx="5821081" cy="528637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005450A1-56E3-47EB-95AA-869E6AF0309D}"/>
              </a:ext>
            </a:extLst>
          </p:cNvPr>
          <p:cNvSpPr/>
          <p:nvPr/>
        </p:nvSpPr>
        <p:spPr>
          <a:xfrm>
            <a:off x="8007968" y="4260049"/>
            <a:ext cx="1908789" cy="1477328"/>
          </a:xfrm>
          <a:prstGeom prst="rect">
            <a:avLst/>
          </a:prstGeom>
        </p:spPr>
        <p:txBody>
          <a:bodyPr wrap="square">
            <a:spAutoFit/>
          </a:bodyPr>
          <a:lstStyle/>
          <a:p>
            <a:pPr fontAlgn="b"/>
            <a:r>
              <a:rPr lang="en-GB" sz="900" dirty="0">
                <a:solidFill>
                  <a:schemeClr val="tx2"/>
                </a:solidFill>
              </a:rPr>
              <a:t>D</a:t>
            </a:r>
            <a:r>
              <a:rPr lang="en-GB" sz="900" b="1" dirty="0">
                <a:solidFill>
                  <a:schemeClr val="tx2"/>
                </a:solidFill>
              </a:rPr>
              <a:t>one previously on an overseas holiday, and interested in doing again</a:t>
            </a:r>
          </a:p>
          <a:p>
            <a:pPr fontAlgn="b"/>
            <a:endParaRPr lang="en-GB" sz="900" dirty="0">
              <a:solidFill>
                <a:schemeClr val="tx2"/>
              </a:solidFill>
            </a:endParaRPr>
          </a:p>
          <a:p>
            <a:pPr fontAlgn="b"/>
            <a:r>
              <a:rPr lang="en-GB" sz="900" dirty="0">
                <a:solidFill>
                  <a:schemeClr val="tx2"/>
                </a:solidFill>
              </a:rPr>
              <a:t>Something I have </a:t>
            </a:r>
            <a:r>
              <a:rPr lang="en-GB" sz="900" b="1" dirty="0">
                <a:solidFill>
                  <a:schemeClr val="tx2"/>
                </a:solidFill>
              </a:rPr>
              <a:t>booked to do in the next 12 months on an overseas holiday</a:t>
            </a:r>
          </a:p>
          <a:p>
            <a:pPr fontAlgn="b"/>
            <a:endParaRPr lang="en-GB" sz="900" dirty="0">
              <a:solidFill>
                <a:schemeClr val="tx2"/>
              </a:solidFill>
            </a:endParaRPr>
          </a:p>
          <a:p>
            <a:pPr fontAlgn="b"/>
            <a:r>
              <a:rPr lang="en-GB" sz="900" dirty="0">
                <a:solidFill>
                  <a:schemeClr val="tx2"/>
                </a:solidFill>
              </a:rPr>
              <a:t>Interested, but </a:t>
            </a:r>
            <a:r>
              <a:rPr lang="en-GB" sz="900" b="1" dirty="0">
                <a:solidFill>
                  <a:schemeClr val="tx2"/>
                </a:solidFill>
              </a:rPr>
              <a:t>not something I have yet done on an overseas holiday</a:t>
            </a:r>
          </a:p>
        </p:txBody>
      </p:sp>
      <p:sp>
        <p:nvSpPr>
          <p:cNvPr id="12" name="Rectangle 11">
            <a:extLst>
              <a:ext uri="{FF2B5EF4-FFF2-40B4-BE49-F238E27FC236}">
                <a16:creationId xmlns:a16="http://schemas.microsoft.com/office/drawing/2014/main" id="{F442FC43-2345-455A-ADF9-7DE17C830DB2}"/>
              </a:ext>
            </a:extLst>
          </p:cNvPr>
          <p:cNvSpPr/>
          <p:nvPr/>
        </p:nvSpPr>
        <p:spPr>
          <a:xfrm>
            <a:off x="928034" y="6378321"/>
            <a:ext cx="6691105" cy="215444"/>
          </a:xfrm>
          <a:prstGeom prst="rect">
            <a:avLst/>
          </a:prstGeom>
        </p:spPr>
        <p:txBody>
          <a:bodyPr wrap="square">
            <a:spAutoFit/>
          </a:bodyPr>
          <a:lstStyle/>
          <a:p>
            <a:pPr fontAlgn="b"/>
            <a:r>
              <a:rPr lang="en-GB" sz="800" dirty="0">
                <a:solidFill>
                  <a:schemeClr val="bg1">
                    <a:lumMod val="50000"/>
                  </a:schemeClr>
                </a:solidFill>
              </a:rPr>
              <a:t>Base: All interested in one or more experience, Inbound Markets only n=9022</a:t>
            </a:r>
          </a:p>
        </p:txBody>
      </p:sp>
      <p:sp>
        <p:nvSpPr>
          <p:cNvPr id="10" name="TextBox 9">
            <a:extLst>
              <a:ext uri="{FF2B5EF4-FFF2-40B4-BE49-F238E27FC236}">
                <a16:creationId xmlns:a16="http://schemas.microsoft.com/office/drawing/2014/main" id="{307205F4-0D9A-4BEB-BD0A-3AA3912A9B16}"/>
              </a:ext>
            </a:extLst>
          </p:cNvPr>
          <p:cNvSpPr txBox="1"/>
          <p:nvPr/>
        </p:nvSpPr>
        <p:spPr>
          <a:xfrm>
            <a:off x="165834" y="1570442"/>
            <a:ext cx="2188144" cy="600164"/>
          </a:xfrm>
          <a:prstGeom prst="rect">
            <a:avLst/>
          </a:prstGeom>
          <a:noFill/>
        </p:spPr>
        <p:txBody>
          <a:bodyPr wrap="square" rtlCol="0">
            <a:spAutoFit/>
          </a:bodyPr>
          <a:lstStyle/>
          <a:p>
            <a:r>
              <a:rPr lang="en-GB" sz="1100" i="1" dirty="0"/>
              <a:t>Mainstream experiences, that don’t necessarily need expert immersive guiding</a:t>
            </a:r>
          </a:p>
        </p:txBody>
      </p:sp>
      <p:cxnSp>
        <p:nvCxnSpPr>
          <p:cNvPr id="6" name="Straight Connector 5">
            <a:extLst>
              <a:ext uri="{FF2B5EF4-FFF2-40B4-BE49-F238E27FC236}">
                <a16:creationId xmlns:a16="http://schemas.microsoft.com/office/drawing/2014/main" id="{27265D20-B6F8-4020-A77F-2884BAB827D1}"/>
              </a:ext>
            </a:extLst>
          </p:cNvPr>
          <p:cNvCxnSpPr>
            <a:cxnSpLocks/>
          </p:cNvCxnSpPr>
          <p:nvPr/>
        </p:nvCxnSpPr>
        <p:spPr>
          <a:xfrm>
            <a:off x="156862" y="2589089"/>
            <a:ext cx="745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43638F-52C3-41D9-9E0E-0D561DCD2487}"/>
              </a:ext>
            </a:extLst>
          </p:cNvPr>
          <p:cNvCxnSpPr>
            <a:cxnSpLocks/>
          </p:cNvCxnSpPr>
          <p:nvPr/>
        </p:nvCxnSpPr>
        <p:spPr>
          <a:xfrm>
            <a:off x="150460" y="4141274"/>
            <a:ext cx="745200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E494382-65A6-4B6C-A812-3A94E790D5F0}"/>
              </a:ext>
            </a:extLst>
          </p:cNvPr>
          <p:cNvSpPr txBox="1"/>
          <p:nvPr/>
        </p:nvSpPr>
        <p:spPr>
          <a:xfrm>
            <a:off x="156862" y="1387852"/>
            <a:ext cx="2779949" cy="261610"/>
          </a:xfrm>
          <a:prstGeom prst="rect">
            <a:avLst/>
          </a:prstGeom>
          <a:noFill/>
        </p:spPr>
        <p:txBody>
          <a:bodyPr wrap="square" rtlCol="0">
            <a:spAutoFit/>
          </a:bodyPr>
          <a:lstStyle/>
          <a:p>
            <a:r>
              <a:rPr lang="en-GB" sz="1100" b="1" dirty="0">
                <a:solidFill>
                  <a:schemeClr val="accent5"/>
                </a:solidFill>
              </a:rPr>
              <a:t>HIGH INTEREST EXPERIENCES</a:t>
            </a:r>
          </a:p>
        </p:txBody>
      </p:sp>
      <p:sp>
        <p:nvSpPr>
          <p:cNvPr id="32" name="TextBox 31">
            <a:extLst>
              <a:ext uri="{FF2B5EF4-FFF2-40B4-BE49-F238E27FC236}">
                <a16:creationId xmlns:a16="http://schemas.microsoft.com/office/drawing/2014/main" id="{7DBA56B2-10AC-4D6D-97C4-56D991EFBC1B}"/>
              </a:ext>
            </a:extLst>
          </p:cNvPr>
          <p:cNvSpPr txBox="1"/>
          <p:nvPr/>
        </p:nvSpPr>
        <p:spPr>
          <a:xfrm>
            <a:off x="165838" y="2638349"/>
            <a:ext cx="1716765" cy="261610"/>
          </a:xfrm>
          <a:prstGeom prst="rect">
            <a:avLst/>
          </a:prstGeom>
          <a:noFill/>
        </p:spPr>
        <p:txBody>
          <a:bodyPr wrap="square" rtlCol="0">
            <a:spAutoFit/>
          </a:bodyPr>
          <a:lstStyle/>
          <a:p>
            <a:r>
              <a:rPr lang="en-GB" sz="1100" b="1" dirty="0">
                <a:solidFill>
                  <a:schemeClr val="accent5"/>
                </a:solidFill>
              </a:rPr>
              <a:t>MID-RANGE INTEREST</a:t>
            </a:r>
          </a:p>
        </p:txBody>
      </p:sp>
      <p:sp>
        <p:nvSpPr>
          <p:cNvPr id="34" name="Slide Number Placeholder 3">
            <a:extLst>
              <a:ext uri="{FF2B5EF4-FFF2-40B4-BE49-F238E27FC236}">
                <a16:creationId xmlns:a16="http://schemas.microsoft.com/office/drawing/2014/main" id="{03DAF147-337A-48A3-986D-8F69FBF6A865}"/>
              </a:ext>
            </a:extLst>
          </p:cNvPr>
          <p:cNvSpPr txBox="1">
            <a:spLocks/>
          </p:cNvSpPr>
          <p:nvPr/>
        </p:nvSpPr>
        <p:spPr>
          <a:xfrm>
            <a:off x="928034" y="6115966"/>
            <a:ext cx="6552629"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800" dirty="0">
                <a:solidFill>
                  <a:schemeClr val="bg1">
                    <a:lumMod val="50000"/>
                  </a:schemeClr>
                </a:solidFill>
              </a:rPr>
              <a:t>Question:B1/B2/B3. </a:t>
            </a:r>
            <a:r>
              <a:rPr lang="en-GB" sz="800" dirty="0">
                <a:solidFill>
                  <a:schemeClr val="bg1">
                    <a:lumMod val="50000"/>
                  </a:schemeClr>
                </a:solidFill>
              </a:rPr>
              <a:t>Which of the following statements best describes your general interest in or participation in the following types of experiences, whilst on an overseas holiday or short break.</a:t>
            </a:r>
            <a:r>
              <a:rPr lang="en-AU" sz="800" dirty="0">
                <a:solidFill>
                  <a:schemeClr val="bg1">
                    <a:lumMod val="50000"/>
                  </a:schemeClr>
                </a:solidFill>
              </a:rPr>
              <a:t>  </a:t>
            </a:r>
          </a:p>
        </p:txBody>
      </p:sp>
      <p:graphicFrame>
        <p:nvGraphicFramePr>
          <p:cNvPr id="5" name="Table 4">
            <a:extLst>
              <a:ext uri="{FF2B5EF4-FFF2-40B4-BE49-F238E27FC236}">
                <a16:creationId xmlns:a16="http://schemas.microsoft.com/office/drawing/2014/main" id="{3029F917-2631-4E37-B6AE-E9D3D1CF2403}"/>
              </a:ext>
            </a:extLst>
          </p:cNvPr>
          <p:cNvGraphicFramePr>
            <a:graphicFrameLocks noGrp="1"/>
          </p:cNvGraphicFramePr>
          <p:nvPr>
            <p:extLst>
              <p:ext uri="{D42A27DB-BD31-4B8C-83A1-F6EECF244321}">
                <p14:modId xmlns:p14="http://schemas.microsoft.com/office/powerpoint/2010/main" val="1247299652"/>
              </p:ext>
            </p:extLst>
          </p:nvPr>
        </p:nvGraphicFramePr>
        <p:xfrm>
          <a:off x="7057617" y="1433417"/>
          <a:ext cx="572396" cy="4657904"/>
        </p:xfrm>
        <a:graphic>
          <a:graphicData uri="http://schemas.openxmlformats.org/drawingml/2006/table">
            <a:tbl>
              <a:tblPr/>
              <a:tblGrid>
                <a:gridCol w="572396">
                  <a:extLst>
                    <a:ext uri="{9D8B030D-6E8A-4147-A177-3AD203B41FA5}">
                      <a16:colId xmlns:a16="http://schemas.microsoft.com/office/drawing/2014/main" val="865669081"/>
                    </a:ext>
                  </a:extLst>
                </a:gridCol>
              </a:tblGrid>
              <a:tr h="192980">
                <a:tc>
                  <a:txBody>
                    <a:bodyPr/>
                    <a:lstStyle/>
                    <a:p>
                      <a:pPr algn="ctr" fontAlgn="b"/>
                      <a:r>
                        <a:rPr lang="en-GB" sz="1100" b="0" i="0" u="none" strike="noStrike">
                          <a:solidFill>
                            <a:srgbClr val="000000"/>
                          </a:solidFill>
                          <a:effectLst/>
                          <a:latin typeface="Calibri" panose="020F0502020204030204" pitchFamily="34" charset="0"/>
                        </a:rPr>
                        <a:t>85%</a:t>
                      </a:r>
                    </a:p>
                  </a:txBody>
                  <a:tcPr marL="6350" marR="6350" marT="6350" marB="0" anchor="b">
                    <a:lnL>
                      <a:noFill/>
                    </a:lnL>
                    <a:lnR>
                      <a:noFill/>
                    </a:lnR>
                    <a:lnT>
                      <a:noFill/>
                    </a:lnT>
                    <a:lnB>
                      <a:noFill/>
                    </a:lnB>
                    <a:noFill/>
                  </a:tcPr>
                </a:tc>
                <a:extLst>
                  <a:ext uri="{0D108BD9-81ED-4DB2-BD59-A6C34878D82A}">
                    <a16:rowId xmlns:a16="http://schemas.microsoft.com/office/drawing/2014/main" val="889996740"/>
                  </a:ext>
                </a:extLst>
              </a:tr>
              <a:tr h="192980">
                <a:tc>
                  <a:txBody>
                    <a:bodyPr/>
                    <a:lstStyle/>
                    <a:p>
                      <a:pPr algn="ctr" fontAlgn="b"/>
                      <a:r>
                        <a:rPr lang="en-GB" sz="1100" b="0" i="0" u="none" strike="noStrike">
                          <a:solidFill>
                            <a:srgbClr val="000000"/>
                          </a:solidFill>
                          <a:effectLst/>
                          <a:latin typeface="Calibri" panose="020F0502020204030204" pitchFamily="34" charset="0"/>
                        </a:rPr>
                        <a:t>83%</a:t>
                      </a:r>
                    </a:p>
                  </a:txBody>
                  <a:tcPr marL="6350" marR="6350" marT="6350" marB="0" anchor="b">
                    <a:lnL>
                      <a:noFill/>
                    </a:lnL>
                    <a:lnR>
                      <a:noFill/>
                    </a:lnR>
                    <a:lnT>
                      <a:noFill/>
                    </a:lnT>
                    <a:lnB>
                      <a:noFill/>
                    </a:lnB>
                    <a:noFill/>
                  </a:tcPr>
                </a:tc>
                <a:extLst>
                  <a:ext uri="{0D108BD9-81ED-4DB2-BD59-A6C34878D82A}">
                    <a16:rowId xmlns:a16="http://schemas.microsoft.com/office/drawing/2014/main" val="2030491404"/>
                  </a:ext>
                </a:extLst>
              </a:tr>
              <a:tr h="192980">
                <a:tc>
                  <a:txBody>
                    <a:bodyPr/>
                    <a:lstStyle/>
                    <a:p>
                      <a:pPr algn="ctr" fontAlgn="b"/>
                      <a:r>
                        <a:rPr lang="en-GB" sz="1100" b="0" i="0" u="none" strike="noStrike">
                          <a:solidFill>
                            <a:srgbClr val="000000"/>
                          </a:solidFill>
                          <a:effectLst/>
                          <a:latin typeface="Calibri" panose="020F0502020204030204" pitchFamily="34" charset="0"/>
                        </a:rPr>
                        <a:t>81%</a:t>
                      </a:r>
                    </a:p>
                  </a:txBody>
                  <a:tcPr marL="6350" marR="6350" marT="6350" marB="0" anchor="b">
                    <a:lnL>
                      <a:noFill/>
                    </a:lnL>
                    <a:lnR>
                      <a:noFill/>
                    </a:lnR>
                    <a:lnT>
                      <a:noFill/>
                    </a:lnT>
                    <a:lnB>
                      <a:noFill/>
                    </a:lnB>
                    <a:noFill/>
                  </a:tcPr>
                </a:tc>
                <a:extLst>
                  <a:ext uri="{0D108BD9-81ED-4DB2-BD59-A6C34878D82A}">
                    <a16:rowId xmlns:a16="http://schemas.microsoft.com/office/drawing/2014/main" val="3165393911"/>
                  </a:ext>
                </a:extLst>
              </a:tr>
              <a:tr h="192980">
                <a:tc>
                  <a:txBody>
                    <a:bodyPr/>
                    <a:lstStyle/>
                    <a:p>
                      <a:pPr algn="ctr" fontAlgn="b"/>
                      <a:r>
                        <a:rPr lang="en-GB" sz="1100" b="0" i="0" u="none" strike="noStrike">
                          <a:solidFill>
                            <a:srgbClr val="000000"/>
                          </a:solidFill>
                          <a:effectLst/>
                          <a:latin typeface="Calibri" panose="020F0502020204030204" pitchFamily="34" charset="0"/>
                        </a:rPr>
                        <a:t>80%</a:t>
                      </a:r>
                    </a:p>
                  </a:txBody>
                  <a:tcPr marL="6350" marR="6350" marT="6350" marB="0" anchor="b">
                    <a:lnL>
                      <a:noFill/>
                    </a:lnL>
                    <a:lnR>
                      <a:noFill/>
                    </a:lnR>
                    <a:lnT>
                      <a:noFill/>
                    </a:lnT>
                    <a:lnB>
                      <a:noFill/>
                    </a:lnB>
                    <a:noFill/>
                  </a:tcPr>
                </a:tc>
                <a:extLst>
                  <a:ext uri="{0D108BD9-81ED-4DB2-BD59-A6C34878D82A}">
                    <a16:rowId xmlns:a16="http://schemas.microsoft.com/office/drawing/2014/main" val="1599202"/>
                  </a:ext>
                </a:extLst>
              </a:tr>
              <a:tr h="192980">
                <a:tc>
                  <a:txBody>
                    <a:bodyPr/>
                    <a:lstStyle/>
                    <a:p>
                      <a:pPr algn="ctr" fontAlgn="b"/>
                      <a:r>
                        <a:rPr lang="en-GB" sz="1100" b="0" i="0" u="none" strike="noStrike" dirty="0">
                          <a:solidFill>
                            <a:srgbClr val="000000"/>
                          </a:solidFill>
                          <a:effectLst/>
                          <a:latin typeface="Calibri" panose="020F0502020204030204" pitchFamily="34" charset="0"/>
                        </a:rPr>
                        <a:t>79%</a:t>
                      </a:r>
                    </a:p>
                  </a:txBody>
                  <a:tcPr marL="6350" marR="6350" marT="6350" marB="0" anchor="b">
                    <a:lnL>
                      <a:noFill/>
                    </a:lnL>
                    <a:lnR>
                      <a:noFill/>
                    </a:lnR>
                    <a:lnT>
                      <a:noFill/>
                    </a:lnT>
                    <a:lnB>
                      <a:noFill/>
                    </a:lnB>
                    <a:noFill/>
                  </a:tcPr>
                </a:tc>
                <a:extLst>
                  <a:ext uri="{0D108BD9-81ED-4DB2-BD59-A6C34878D82A}">
                    <a16:rowId xmlns:a16="http://schemas.microsoft.com/office/drawing/2014/main" val="1933060408"/>
                  </a:ext>
                </a:extLst>
              </a:tr>
              <a:tr h="192980">
                <a:tc>
                  <a:txBody>
                    <a:bodyPr/>
                    <a:lstStyle/>
                    <a:p>
                      <a:pPr algn="ctr" fontAlgn="b"/>
                      <a:r>
                        <a:rPr lang="en-GB" sz="1100" b="0" i="0" u="none" strike="noStrike">
                          <a:solidFill>
                            <a:srgbClr val="000000"/>
                          </a:solidFill>
                          <a:effectLst/>
                          <a:latin typeface="Calibri" panose="020F0502020204030204" pitchFamily="34" charset="0"/>
                        </a:rPr>
                        <a:t>79%</a:t>
                      </a:r>
                    </a:p>
                  </a:txBody>
                  <a:tcPr marL="6350" marR="6350" marT="6350" marB="0" anchor="b">
                    <a:lnL>
                      <a:noFill/>
                    </a:lnL>
                    <a:lnR>
                      <a:noFill/>
                    </a:lnR>
                    <a:lnT>
                      <a:noFill/>
                    </a:lnT>
                    <a:lnB>
                      <a:noFill/>
                    </a:lnB>
                    <a:noFill/>
                  </a:tcPr>
                </a:tc>
                <a:extLst>
                  <a:ext uri="{0D108BD9-81ED-4DB2-BD59-A6C34878D82A}">
                    <a16:rowId xmlns:a16="http://schemas.microsoft.com/office/drawing/2014/main" val="3875359211"/>
                  </a:ext>
                </a:extLst>
              </a:tr>
              <a:tr h="192980">
                <a:tc>
                  <a:txBody>
                    <a:bodyPr/>
                    <a:lstStyle/>
                    <a:p>
                      <a:pPr algn="ctr" fontAlgn="b"/>
                      <a:r>
                        <a:rPr lang="en-GB" sz="1100" b="0" i="0" u="none" strike="noStrike">
                          <a:solidFill>
                            <a:srgbClr val="000000"/>
                          </a:solidFill>
                          <a:effectLst/>
                          <a:latin typeface="Calibri" panose="020F0502020204030204" pitchFamily="34" charset="0"/>
                        </a:rPr>
                        <a:t>75%</a:t>
                      </a:r>
                    </a:p>
                  </a:txBody>
                  <a:tcPr marL="6350" marR="6350" marT="6350" marB="0" anchor="b">
                    <a:lnL>
                      <a:noFill/>
                    </a:lnL>
                    <a:lnR>
                      <a:noFill/>
                    </a:lnR>
                    <a:lnT>
                      <a:noFill/>
                    </a:lnT>
                    <a:lnB>
                      <a:noFill/>
                    </a:lnB>
                    <a:noFill/>
                  </a:tcPr>
                </a:tc>
                <a:extLst>
                  <a:ext uri="{0D108BD9-81ED-4DB2-BD59-A6C34878D82A}">
                    <a16:rowId xmlns:a16="http://schemas.microsoft.com/office/drawing/2014/main" val="4230767516"/>
                  </a:ext>
                </a:extLst>
              </a:tr>
              <a:tr h="192980">
                <a:tc>
                  <a:txBody>
                    <a:bodyPr/>
                    <a:lstStyle/>
                    <a:p>
                      <a:pPr algn="ctr" fontAlgn="b"/>
                      <a:r>
                        <a:rPr lang="en-GB" sz="1100" b="0" i="0" u="none" strike="noStrike">
                          <a:solidFill>
                            <a:srgbClr val="000000"/>
                          </a:solidFill>
                          <a:effectLst/>
                          <a:latin typeface="Calibri" panose="020F0502020204030204" pitchFamily="34" charset="0"/>
                        </a:rPr>
                        <a:t>73%</a:t>
                      </a:r>
                    </a:p>
                  </a:txBody>
                  <a:tcPr marL="6350" marR="6350" marT="6350" marB="0" anchor="b">
                    <a:lnL>
                      <a:noFill/>
                    </a:lnL>
                    <a:lnR>
                      <a:noFill/>
                    </a:lnR>
                    <a:lnT>
                      <a:noFill/>
                    </a:lnT>
                    <a:lnB>
                      <a:noFill/>
                    </a:lnB>
                    <a:noFill/>
                  </a:tcPr>
                </a:tc>
                <a:extLst>
                  <a:ext uri="{0D108BD9-81ED-4DB2-BD59-A6C34878D82A}">
                    <a16:rowId xmlns:a16="http://schemas.microsoft.com/office/drawing/2014/main" val="3807725674"/>
                  </a:ext>
                </a:extLst>
              </a:tr>
              <a:tr h="192980">
                <a:tc>
                  <a:txBody>
                    <a:bodyPr/>
                    <a:lstStyle/>
                    <a:p>
                      <a:pPr algn="ctr" fontAlgn="b"/>
                      <a:r>
                        <a:rPr lang="en-GB" sz="1100" b="0" i="0" u="none" strike="noStrike">
                          <a:solidFill>
                            <a:srgbClr val="000000"/>
                          </a:solidFill>
                          <a:effectLst/>
                          <a:latin typeface="Calibri" panose="020F0502020204030204" pitchFamily="34" charset="0"/>
                        </a:rPr>
                        <a:t>73%</a:t>
                      </a:r>
                    </a:p>
                  </a:txBody>
                  <a:tcPr marL="6350" marR="6350" marT="6350" marB="0" anchor="b">
                    <a:lnL>
                      <a:noFill/>
                    </a:lnL>
                    <a:lnR>
                      <a:noFill/>
                    </a:lnR>
                    <a:lnT>
                      <a:noFill/>
                    </a:lnT>
                    <a:lnB>
                      <a:noFill/>
                    </a:lnB>
                    <a:noFill/>
                  </a:tcPr>
                </a:tc>
                <a:extLst>
                  <a:ext uri="{0D108BD9-81ED-4DB2-BD59-A6C34878D82A}">
                    <a16:rowId xmlns:a16="http://schemas.microsoft.com/office/drawing/2014/main" val="4223611048"/>
                  </a:ext>
                </a:extLst>
              </a:tr>
              <a:tr h="192980">
                <a:tc>
                  <a:txBody>
                    <a:bodyPr/>
                    <a:lstStyle/>
                    <a:p>
                      <a:pPr algn="ctr" fontAlgn="b"/>
                      <a:r>
                        <a:rPr lang="en-GB" sz="1100" b="0" i="0" u="none" strike="noStrike">
                          <a:solidFill>
                            <a:srgbClr val="000000"/>
                          </a:solidFill>
                          <a:effectLst/>
                          <a:latin typeface="Calibri" panose="020F0502020204030204" pitchFamily="34" charset="0"/>
                        </a:rPr>
                        <a:t>66%</a:t>
                      </a:r>
                    </a:p>
                  </a:txBody>
                  <a:tcPr marL="6350" marR="6350" marT="6350" marB="0" anchor="b">
                    <a:lnL>
                      <a:noFill/>
                    </a:lnL>
                    <a:lnR>
                      <a:noFill/>
                    </a:lnR>
                    <a:lnT>
                      <a:noFill/>
                    </a:lnT>
                    <a:lnB>
                      <a:noFill/>
                    </a:lnB>
                    <a:noFill/>
                  </a:tcPr>
                </a:tc>
                <a:extLst>
                  <a:ext uri="{0D108BD9-81ED-4DB2-BD59-A6C34878D82A}">
                    <a16:rowId xmlns:a16="http://schemas.microsoft.com/office/drawing/2014/main" val="1609595238"/>
                  </a:ext>
                </a:extLst>
              </a:tr>
              <a:tr h="192980">
                <a:tc>
                  <a:txBody>
                    <a:bodyPr/>
                    <a:lstStyle/>
                    <a:p>
                      <a:pPr algn="ctr" fontAlgn="b"/>
                      <a:r>
                        <a:rPr lang="en-GB" sz="1100" b="0" i="0" u="none" strike="noStrike">
                          <a:solidFill>
                            <a:srgbClr val="000000"/>
                          </a:solidFill>
                          <a:effectLst/>
                          <a:latin typeface="Calibri" panose="020F0502020204030204" pitchFamily="34" charset="0"/>
                        </a:rPr>
                        <a:t>66%</a:t>
                      </a:r>
                    </a:p>
                  </a:txBody>
                  <a:tcPr marL="6350" marR="6350" marT="6350" marB="0" anchor="b">
                    <a:lnL>
                      <a:noFill/>
                    </a:lnL>
                    <a:lnR>
                      <a:noFill/>
                    </a:lnR>
                    <a:lnT>
                      <a:noFill/>
                    </a:lnT>
                    <a:lnB>
                      <a:noFill/>
                    </a:lnB>
                    <a:noFill/>
                  </a:tcPr>
                </a:tc>
                <a:extLst>
                  <a:ext uri="{0D108BD9-81ED-4DB2-BD59-A6C34878D82A}">
                    <a16:rowId xmlns:a16="http://schemas.microsoft.com/office/drawing/2014/main" val="1816510631"/>
                  </a:ext>
                </a:extLst>
              </a:tr>
              <a:tr h="192980">
                <a:tc>
                  <a:txBody>
                    <a:bodyPr/>
                    <a:lstStyle/>
                    <a:p>
                      <a:pPr algn="ctr" fontAlgn="b"/>
                      <a:r>
                        <a:rPr lang="en-GB" sz="1100" b="0" i="0" u="none" strike="noStrike">
                          <a:solidFill>
                            <a:srgbClr val="000000"/>
                          </a:solidFill>
                          <a:effectLst/>
                          <a:latin typeface="Calibri" panose="020F0502020204030204" pitchFamily="34" charset="0"/>
                        </a:rPr>
                        <a:t>65%</a:t>
                      </a:r>
                    </a:p>
                  </a:txBody>
                  <a:tcPr marL="6350" marR="6350" marT="6350" marB="0" anchor="b">
                    <a:lnL>
                      <a:noFill/>
                    </a:lnL>
                    <a:lnR>
                      <a:noFill/>
                    </a:lnR>
                    <a:lnT>
                      <a:noFill/>
                    </a:lnT>
                    <a:lnB>
                      <a:noFill/>
                    </a:lnB>
                    <a:noFill/>
                  </a:tcPr>
                </a:tc>
                <a:extLst>
                  <a:ext uri="{0D108BD9-81ED-4DB2-BD59-A6C34878D82A}">
                    <a16:rowId xmlns:a16="http://schemas.microsoft.com/office/drawing/2014/main" val="1164251681"/>
                  </a:ext>
                </a:extLst>
              </a:tr>
              <a:tr h="192980">
                <a:tc>
                  <a:txBody>
                    <a:bodyPr/>
                    <a:lstStyle/>
                    <a:p>
                      <a:pPr algn="ctr" fontAlgn="b"/>
                      <a:r>
                        <a:rPr lang="en-GB" sz="1100" b="0" i="0" u="none" strike="noStrike">
                          <a:solidFill>
                            <a:srgbClr val="000000"/>
                          </a:solidFill>
                          <a:effectLst/>
                          <a:latin typeface="Calibri" panose="020F0502020204030204" pitchFamily="34" charset="0"/>
                        </a:rPr>
                        <a:t>64%</a:t>
                      </a:r>
                    </a:p>
                  </a:txBody>
                  <a:tcPr marL="6350" marR="6350" marT="6350" marB="0" anchor="b">
                    <a:lnL>
                      <a:noFill/>
                    </a:lnL>
                    <a:lnR>
                      <a:noFill/>
                    </a:lnR>
                    <a:lnT>
                      <a:noFill/>
                    </a:lnT>
                    <a:lnB>
                      <a:noFill/>
                    </a:lnB>
                    <a:noFill/>
                  </a:tcPr>
                </a:tc>
                <a:extLst>
                  <a:ext uri="{0D108BD9-81ED-4DB2-BD59-A6C34878D82A}">
                    <a16:rowId xmlns:a16="http://schemas.microsoft.com/office/drawing/2014/main" val="668316165"/>
                  </a:ext>
                </a:extLst>
              </a:tr>
              <a:tr h="192980">
                <a:tc>
                  <a:txBody>
                    <a:bodyPr/>
                    <a:lstStyle/>
                    <a:p>
                      <a:pPr algn="ctr" fontAlgn="b"/>
                      <a:r>
                        <a:rPr lang="en-GB" sz="1100" b="0" i="0" u="none" strike="noStrike">
                          <a:solidFill>
                            <a:srgbClr val="000000"/>
                          </a:solidFill>
                          <a:effectLst/>
                          <a:latin typeface="Calibri" panose="020F0502020204030204" pitchFamily="34" charset="0"/>
                        </a:rPr>
                        <a:t>62%</a:t>
                      </a:r>
                    </a:p>
                  </a:txBody>
                  <a:tcPr marL="6350" marR="6350" marT="6350" marB="0" anchor="b">
                    <a:lnL>
                      <a:noFill/>
                    </a:lnL>
                    <a:lnR>
                      <a:noFill/>
                    </a:lnR>
                    <a:lnT>
                      <a:noFill/>
                    </a:lnT>
                    <a:lnB>
                      <a:noFill/>
                    </a:lnB>
                    <a:noFill/>
                  </a:tcPr>
                </a:tc>
                <a:extLst>
                  <a:ext uri="{0D108BD9-81ED-4DB2-BD59-A6C34878D82A}">
                    <a16:rowId xmlns:a16="http://schemas.microsoft.com/office/drawing/2014/main" val="3648230933"/>
                  </a:ext>
                </a:extLst>
              </a:tr>
              <a:tr h="192980">
                <a:tc>
                  <a:txBody>
                    <a:bodyPr/>
                    <a:lstStyle/>
                    <a:p>
                      <a:pPr algn="ctr" fontAlgn="b"/>
                      <a:r>
                        <a:rPr lang="en-GB" sz="1100" b="0" i="0" u="none" strike="noStrike">
                          <a:solidFill>
                            <a:srgbClr val="000000"/>
                          </a:solidFill>
                          <a:effectLst/>
                          <a:latin typeface="Calibri" panose="020F0502020204030204" pitchFamily="34" charset="0"/>
                        </a:rPr>
                        <a:t>59%</a:t>
                      </a:r>
                    </a:p>
                  </a:txBody>
                  <a:tcPr marL="6350" marR="6350" marT="6350" marB="0" anchor="b">
                    <a:lnL>
                      <a:noFill/>
                    </a:lnL>
                    <a:lnR>
                      <a:noFill/>
                    </a:lnR>
                    <a:lnT>
                      <a:noFill/>
                    </a:lnT>
                    <a:lnB>
                      <a:noFill/>
                    </a:lnB>
                    <a:noFill/>
                  </a:tcPr>
                </a:tc>
                <a:extLst>
                  <a:ext uri="{0D108BD9-81ED-4DB2-BD59-A6C34878D82A}">
                    <a16:rowId xmlns:a16="http://schemas.microsoft.com/office/drawing/2014/main" val="2353731501"/>
                  </a:ext>
                </a:extLst>
              </a:tr>
              <a:tr h="192980">
                <a:tc>
                  <a:txBody>
                    <a:bodyPr/>
                    <a:lstStyle/>
                    <a:p>
                      <a:pPr algn="ctr" fontAlgn="b"/>
                      <a:r>
                        <a:rPr lang="en-GB" sz="1100" b="0" i="0" u="none" strike="noStrike">
                          <a:solidFill>
                            <a:srgbClr val="000000"/>
                          </a:solidFill>
                          <a:effectLst/>
                          <a:latin typeface="Calibri" panose="020F0502020204030204" pitchFamily="34" charset="0"/>
                        </a:rPr>
                        <a:t>59%</a:t>
                      </a:r>
                    </a:p>
                  </a:txBody>
                  <a:tcPr marL="6350" marR="6350" marT="6350" marB="0" anchor="b">
                    <a:lnL>
                      <a:noFill/>
                    </a:lnL>
                    <a:lnR>
                      <a:noFill/>
                    </a:lnR>
                    <a:lnT>
                      <a:noFill/>
                    </a:lnT>
                    <a:lnB>
                      <a:noFill/>
                    </a:lnB>
                    <a:noFill/>
                  </a:tcPr>
                </a:tc>
                <a:extLst>
                  <a:ext uri="{0D108BD9-81ED-4DB2-BD59-A6C34878D82A}">
                    <a16:rowId xmlns:a16="http://schemas.microsoft.com/office/drawing/2014/main" val="509657737"/>
                  </a:ext>
                </a:extLst>
              </a:tr>
              <a:tr h="192980">
                <a:tc>
                  <a:txBody>
                    <a:bodyPr/>
                    <a:lstStyle/>
                    <a:p>
                      <a:pPr algn="ctr" fontAlgn="b"/>
                      <a:r>
                        <a:rPr lang="en-GB" sz="1100" b="0" i="0" u="none" strike="noStrike">
                          <a:solidFill>
                            <a:srgbClr val="000000"/>
                          </a:solidFill>
                          <a:effectLst/>
                          <a:latin typeface="Calibri" panose="020F0502020204030204" pitchFamily="34" charset="0"/>
                        </a:rPr>
                        <a:t>58%</a:t>
                      </a:r>
                    </a:p>
                  </a:txBody>
                  <a:tcPr marL="6350" marR="6350" marT="6350" marB="0" anchor="b">
                    <a:lnL>
                      <a:noFill/>
                    </a:lnL>
                    <a:lnR>
                      <a:noFill/>
                    </a:lnR>
                    <a:lnT>
                      <a:noFill/>
                    </a:lnT>
                    <a:lnB>
                      <a:noFill/>
                    </a:lnB>
                    <a:noFill/>
                  </a:tcPr>
                </a:tc>
                <a:extLst>
                  <a:ext uri="{0D108BD9-81ED-4DB2-BD59-A6C34878D82A}">
                    <a16:rowId xmlns:a16="http://schemas.microsoft.com/office/drawing/2014/main" val="3016519277"/>
                  </a:ext>
                </a:extLst>
              </a:tr>
              <a:tr h="219364">
                <a:tc>
                  <a:txBody>
                    <a:bodyPr/>
                    <a:lstStyle/>
                    <a:p>
                      <a:pPr algn="ctr" fontAlgn="b"/>
                      <a:r>
                        <a:rPr lang="en-GB" sz="1100" b="0" i="0" u="none" strike="noStrike">
                          <a:solidFill>
                            <a:srgbClr val="000000"/>
                          </a:solidFill>
                          <a:effectLst/>
                          <a:latin typeface="Calibri" panose="020F0502020204030204" pitchFamily="34" charset="0"/>
                        </a:rPr>
                        <a:t>56%</a:t>
                      </a:r>
                    </a:p>
                  </a:txBody>
                  <a:tcPr marL="6350" marR="6350" marT="6350" marB="0" anchor="b">
                    <a:lnL>
                      <a:noFill/>
                    </a:lnL>
                    <a:lnR>
                      <a:noFill/>
                    </a:lnR>
                    <a:lnT>
                      <a:noFill/>
                    </a:lnT>
                    <a:lnB>
                      <a:noFill/>
                    </a:lnB>
                    <a:noFill/>
                  </a:tcPr>
                </a:tc>
                <a:extLst>
                  <a:ext uri="{0D108BD9-81ED-4DB2-BD59-A6C34878D82A}">
                    <a16:rowId xmlns:a16="http://schemas.microsoft.com/office/drawing/2014/main" val="3115071310"/>
                  </a:ext>
                </a:extLst>
              </a:tr>
              <a:tr h="192980">
                <a:tc>
                  <a:txBody>
                    <a:bodyPr/>
                    <a:lstStyle/>
                    <a:p>
                      <a:pPr algn="ctr" fontAlgn="b"/>
                      <a:r>
                        <a:rPr lang="en-GB" sz="1100" b="0" i="0" u="none" strike="noStrike">
                          <a:solidFill>
                            <a:srgbClr val="000000"/>
                          </a:solidFill>
                          <a:effectLst/>
                          <a:latin typeface="Calibri" panose="020F0502020204030204" pitchFamily="34" charset="0"/>
                        </a:rPr>
                        <a:t>54%</a:t>
                      </a:r>
                    </a:p>
                  </a:txBody>
                  <a:tcPr marL="6350" marR="6350" marT="6350" marB="0" anchor="b">
                    <a:lnL>
                      <a:noFill/>
                    </a:lnL>
                    <a:lnR>
                      <a:noFill/>
                    </a:lnR>
                    <a:lnT>
                      <a:noFill/>
                    </a:lnT>
                    <a:lnB>
                      <a:noFill/>
                    </a:lnB>
                    <a:noFill/>
                  </a:tcPr>
                </a:tc>
                <a:extLst>
                  <a:ext uri="{0D108BD9-81ED-4DB2-BD59-A6C34878D82A}">
                    <a16:rowId xmlns:a16="http://schemas.microsoft.com/office/drawing/2014/main" val="1725124723"/>
                  </a:ext>
                </a:extLst>
              </a:tr>
              <a:tr h="192980">
                <a:tc>
                  <a:txBody>
                    <a:bodyPr/>
                    <a:lstStyle/>
                    <a:p>
                      <a:pPr algn="ctr" fontAlgn="b"/>
                      <a:r>
                        <a:rPr lang="en-GB" sz="1100" b="0" i="0" u="none" strike="noStrike">
                          <a:solidFill>
                            <a:srgbClr val="000000"/>
                          </a:solidFill>
                          <a:effectLst/>
                          <a:latin typeface="Calibri" panose="020F0502020204030204" pitchFamily="34" charset="0"/>
                        </a:rPr>
                        <a:t>54%</a:t>
                      </a:r>
                    </a:p>
                  </a:txBody>
                  <a:tcPr marL="6350" marR="6350" marT="6350" marB="0" anchor="b">
                    <a:lnL>
                      <a:noFill/>
                    </a:lnL>
                    <a:lnR>
                      <a:noFill/>
                    </a:lnR>
                    <a:lnT>
                      <a:noFill/>
                    </a:lnT>
                    <a:lnB>
                      <a:noFill/>
                    </a:lnB>
                    <a:noFill/>
                  </a:tcPr>
                </a:tc>
                <a:extLst>
                  <a:ext uri="{0D108BD9-81ED-4DB2-BD59-A6C34878D82A}">
                    <a16:rowId xmlns:a16="http://schemas.microsoft.com/office/drawing/2014/main" val="193001544"/>
                  </a:ext>
                </a:extLst>
              </a:tr>
              <a:tr h="192980">
                <a:tc>
                  <a:txBody>
                    <a:bodyPr/>
                    <a:lstStyle/>
                    <a:p>
                      <a:pPr algn="ctr" fontAlgn="b"/>
                      <a:r>
                        <a:rPr lang="en-GB" sz="1100" b="0" i="0" u="none" strike="noStrike">
                          <a:solidFill>
                            <a:srgbClr val="000000"/>
                          </a:solidFill>
                          <a:effectLst/>
                          <a:latin typeface="Calibri" panose="020F0502020204030204" pitchFamily="34" charset="0"/>
                        </a:rPr>
                        <a:t>54%</a:t>
                      </a:r>
                    </a:p>
                  </a:txBody>
                  <a:tcPr marL="6350" marR="6350" marT="6350" marB="0" anchor="b">
                    <a:lnL>
                      <a:noFill/>
                    </a:lnL>
                    <a:lnR>
                      <a:noFill/>
                    </a:lnR>
                    <a:lnT>
                      <a:noFill/>
                    </a:lnT>
                    <a:lnB>
                      <a:noFill/>
                    </a:lnB>
                    <a:noFill/>
                  </a:tcPr>
                </a:tc>
                <a:extLst>
                  <a:ext uri="{0D108BD9-81ED-4DB2-BD59-A6C34878D82A}">
                    <a16:rowId xmlns:a16="http://schemas.microsoft.com/office/drawing/2014/main" val="3610253312"/>
                  </a:ext>
                </a:extLst>
              </a:tr>
              <a:tr h="192980">
                <a:tc>
                  <a:txBody>
                    <a:bodyPr/>
                    <a:lstStyle/>
                    <a:p>
                      <a:pPr algn="ctr" fontAlgn="b"/>
                      <a:r>
                        <a:rPr lang="en-GB" sz="1100" b="0" i="0" u="none" strike="noStrike">
                          <a:solidFill>
                            <a:srgbClr val="000000"/>
                          </a:solidFill>
                          <a:effectLst/>
                          <a:latin typeface="Calibri" panose="020F0502020204030204" pitchFamily="34" charset="0"/>
                        </a:rPr>
                        <a:t>53%</a:t>
                      </a:r>
                    </a:p>
                  </a:txBody>
                  <a:tcPr marL="6350" marR="6350" marT="6350" marB="0" anchor="b">
                    <a:lnL>
                      <a:noFill/>
                    </a:lnL>
                    <a:lnR>
                      <a:noFill/>
                    </a:lnR>
                    <a:lnT>
                      <a:noFill/>
                    </a:lnT>
                    <a:lnB>
                      <a:noFill/>
                    </a:lnB>
                    <a:noFill/>
                  </a:tcPr>
                </a:tc>
                <a:extLst>
                  <a:ext uri="{0D108BD9-81ED-4DB2-BD59-A6C34878D82A}">
                    <a16:rowId xmlns:a16="http://schemas.microsoft.com/office/drawing/2014/main" val="101639820"/>
                  </a:ext>
                </a:extLst>
              </a:tr>
              <a:tr h="192980">
                <a:tc>
                  <a:txBody>
                    <a:bodyPr/>
                    <a:lstStyle/>
                    <a:p>
                      <a:pPr algn="ctr" fontAlgn="b"/>
                      <a:r>
                        <a:rPr lang="en-GB" sz="1100" b="0" i="0" u="none" strike="noStrike">
                          <a:solidFill>
                            <a:srgbClr val="000000"/>
                          </a:solidFill>
                          <a:effectLst/>
                          <a:latin typeface="Calibri" panose="020F0502020204030204" pitchFamily="34" charset="0"/>
                        </a:rPr>
                        <a:t>52%</a:t>
                      </a:r>
                    </a:p>
                  </a:txBody>
                  <a:tcPr marL="6350" marR="6350" marT="6350" marB="0" anchor="b">
                    <a:lnL>
                      <a:noFill/>
                    </a:lnL>
                    <a:lnR>
                      <a:noFill/>
                    </a:lnR>
                    <a:lnT>
                      <a:noFill/>
                    </a:lnT>
                    <a:lnB>
                      <a:noFill/>
                    </a:lnB>
                    <a:noFill/>
                  </a:tcPr>
                </a:tc>
                <a:extLst>
                  <a:ext uri="{0D108BD9-81ED-4DB2-BD59-A6C34878D82A}">
                    <a16:rowId xmlns:a16="http://schemas.microsoft.com/office/drawing/2014/main" val="2644255146"/>
                  </a:ext>
                </a:extLst>
              </a:tr>
              <a:tr h="192980">
                <a:tc>
                  <a:txBody>
                    <a:bodyPr/>
                    <a:lstStyle/>
                    <a:p>
                      <a:pPr algn="ctr" fontAlgn="b"/>
                      <a:r>
                        <a:rPr lang="en-GB" sz="1100" b="0" i="0" u="none" strike="noStrike" dirty="0">
                          <a:solidFill>
                            <a:srgbClr val="000000"/>
                          </a:solidFill>
                          <a:effectLst/>
                          <a:latin typeface="Calibri" panose="020F0502020204030204" pitchFamily="34" charset="0"/>
                        </a:rPr>
                        <a:t>50%</a:t>
                      </a:r>
                    </a:p>
                  </a:txBody>
                  <a:tcPr marL="6350" marR="6350" marT="6350" marB="0" anchor="b">
                    <a:lnL>
                      <a:noFill/>
                    </a:lnL>
                    <a:lnR>
                      <a:noFill/>
                    </a:lnR>
                    <a:lnT>
                      <a:noFill/>
                    </a:lnT>
                    <a:lnB>
                      <a:noFill/>
                    </a:lnB>
                    <a:noFill/>
                  </a:tcPr>
                </a:tc>
                <a:extLst>
                  <a:ext uri="{0D108BD9-81ED-4DB2-BD59-A6C34878D82A}">
                    <a16:rowId xmlns:a16="http://schemas.microsoft.com/office/drawing/2014/main" val="2154036536"/>
                  </a:ext>
                </a:extLst>
              </a:tr>
            </a:tbl>
          </a:graphicData>
        </a:graphic>
      </p:graphicFrame>
      <p:sp>
        <p:nvSpPr>
          <p:cNvPr id="8" name="Rectangle 7">
            <a:extLst>
              <a:ext uri="{FF2B5EF4-FFF2-40B4-BE49-F238E27FC236}">
                <a16:creationId xmlns:a16="http://schemas.microsoft.com/office/drawing/2014/main" id="{E77F8DE5-8585-4071-8001-D4204AC80C01}"/>
              </a:ext>
            </a:extLst>
          </p:cNvPr>
          <p:cNvSpPr/>
          <p:nvPr/>
        </p:nvSpPr>
        <p:spPr>
          <a:xfrm>
            <a:off x="7836182" y="5463240"/>
            <a:ext cx="176140" cy="1654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BE537A5-BD20-47F1-AA4F-7B85B610D326}"/>
              </a:ext>
            </a:extLst>
          </p:cNvPr>
          <p:cNvSpPr/>
          <p:nvPr/>
        </p:nvSpPr>
        <p:spPr>
          <a:xfrm>
            <a:off x="7831828" y="4890975"/>
            <a:ext cx="176140" cy="165463"/>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F1EB6BC3-767D-4C59-A774-377F78582E4D}"/>
              </a:ext>
            </a:extLst>
          </p:cNvPr>
          <p:cNvSpPr/>
          <p:nvPr/>
        </p:nvSpPr>
        <p:spPr>
          <a:xfrm>
            <a:off x="7833418" y="4348394"/>
            <a:ext cx="176140" cy="165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D047FD44-D8F4-4849-B5FF-FCFEC4FEC0A5}"/>
              </a:ext>
            </a:extLst>
          </p:cNvPr>
          <p:cNvSpPr txBox="1"/>
          <p:nvPr/>
        </p:nvSpPr>
        <p:spPr>
          <a:xfrm>
            <a:off x="165838" y="2813181"/>
            <a:ext cx="2188144" cy="600164"/>
          </a:xfrm>
          <a:prstGeom prst="rect">
            <a:avLst/>
          </a:prstGeom>
          <a:noFill/>
        </p:spPr>
        <p:txBody>
          <a:bodyPr wrap="square" rtlCol="0">
            <a:spAutoFit/>
          </a:bodyPr>
          <a:lstStyle/>
          <a:p>
            <a:r>
              <a:rPr lang="en-GB" sz="1100" i="1" dirty="0"/>
              <a:t>Many of the food and drink and skill based learning experiences fall into this category </a:t>
            </a:r>
          </a:p>
        </p:txBody>
      </p:sp>
      <p:sp>
        <p:nvSpPr>
          <p:cNvPr id="25" name="TextBox 24">
            <a:extLst>
              <a:ext uri="{FF2B5EF4-FFF2-40B4-BE49-F238E27FC236}">
                <a16:creationId xmlns:a16="http://schemas.microsoft.com/office/drawing/2014/main" id="{8CFCF81A-5C9B-4066-9E91-8673B3412659}"/>
              </a:ext>
            </a:extLst>
          </p:cNvPr>
          <p:cNvSpPr txBox="1"/>
          <p:nvPr/>
        </p:nvSpPr>
        <p:spPr>
          <a:xfrm>
            <a:off x="191920" y="4181476"/>
            <a:ext cx="1716765" cy="261610"/>
          </a:xfrm>
          <a:prstGeom prst="rect">
            <a:avLst/>
          </a:prstGeom>
          <a:noFill/>
        </p:spPr>
        <p:txBody>
          <a:bodyPr wrap="square" rtlCol="0">
            <a:spAutoFit/>
          </a:bodyPr>
          <a:lstStyle/>
          <a:p>
            <a:r>
              <a:rPr lang="en-GB" sz="1100" b="1" dirty="0">
                <a:solidFill>
                  <a:schemeClr val="accent5"/>
                </a:solidFill>
              </a:rPr>
              <a:t>NICHE INTEREST</a:t>
            </a:r>
          </a:p>
        </p:txBody>
      </p:sp>
      <p:sp>
        <p:nvSpPr>
          <p:cNvPr id="26" name="TextBox 25">
            <a:extLst>
              <a:ext uri="{FF2B5EF4-FFF2-40B4-BE49-F238E27FC236}">
                <a16:creationId xmlns:a16="http://schemas.microsoft.com/office/drawing/2014/main" id="{F40E96D3-BEA8-4428-A402-04B869174529}"/>
              </a:ext>
            </a:extLst>
          </p:cNvPr>
          <p:cNvSpPr txBox="1"/>
          <p:nvPr/>
        </p:nvSpPr>
        <p:spPr>
          <a:xfrm>
            <a:off x="191920" y="4356308"/>
            <a:ext cx="2188144" cy="430887"/>
          </a:xfrm>
          <a:prstGeom prst="rect">
            <a:avLst/>
          </a:prstGeom>
          <a:noFill/>
        </p:spPr>
        <p:txBody>
          <a:bodyPr wrap="square" rtlCol="0">
            <a:spAutoFit/>
          </a:bodyPr>
          <a:lstStyle/>
          <a:p>
            <a:r>
              <a:rPr lang="en-GB" sz="1100" i="1" dirty="0"/>
              <a:t>Many of the wellness experiences fall into this category</a:t>
            </a:r>
          </a:p>
        </p:txBody>
      </p:sp>
      <p:sp>
        <p:nvSpPr>
          <p:cNvPr id="27" name="TextBox 26">
            <a:extLst>
              <a:ext uri="{FF2B5EF4-FFF2-40B4-BE49-F238E27FC236}">
                <a16:creationId xmlns:a16="http://schemas.microsoft.com/office/drawing/2014/main" id="{4AE9CF4A-A391-4DBE-8D31-106DB5697123}"/>
              </a:ext>
            </a:extLst>
          </p:cNvPr>
          <p:cNvSpPr txBox="1"/>
          <p:nvPr/>
        </p:nvSpPr>
        <p:spPr>
          <a:xfrm>
            <a:off x="6766750" y="1228862"/>
            <a:ext cx="1154130" cy="261610"/>
          </a:xfrm>
          <a:prstGeom prst="rect">
            <a:avLst/>
          </a:prstGeom>
          <a:noFill/>
        </p:spPr>
        <p:txBody>
          <a:bodyPr wrap="square" rtlCol="0">
            <a:spAutoFit/>
          </a:bodyPr>
          <a:lstStyle/>
          <a:p>
            <a:pPr algn="ctr"/>
            <a:r>
              <a:rPr lang="en-GB" sz="1100" i="1" dirty="0"/>
              <a:t>% Interested</a:t>
            </a:r>
          </a:p>
        </p:txBody>
      </p:sp>
      <p:sp>
        <p:nvSpPr>
          <p:cNvPr id="35" name="Rectangle 34">
            <a:extLst>
              <a:ext uri="{FF2B5EF4-FFF2-40B4-BE49-F238E27FC236}">
                <a16:creationId xmlns:a16="http://schemas.microsoft.com/office/drawing/2014/main" id="{9D0489EA-7DBA-42CE-BD0B-BDEA234EB14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FE5EF928-191D-4DE4-9674-4D18D7959322}"/>
              </a:ext>
            </a:extLst>
          </p:cNvPr>
          <p:cNvSpPr/>
          <p:nvPr/>
        </p:nvSpPr>
        <p:spPr>
          <a:xfrm>
            <a:off x="148653" y="652792"/>
            <a:ext cx="9432280" cy="523220"/>
          </a:xfrm>
          <a:prstGeom prst="rect">
            <a:avLst/>
          </a:prstGeom>
        </p:spPr>
        <p:txBody>
          <a:bodyPr wrap="square">
            <a:spAutoFit/>
          </a:bodyPr>
          <a:lstStyle/>
          <a:p>
            <a:r>
              <a:rPr lang="en-GB" sz="1400" b="1" dirty="0">
                <a:solidFill>
                  <a:schemeClr val="accent5"/>
                </a:solidFill>
              </a:rPr>
              <a:t>High levels of interest exist across International markets for participating in experiential activities whilst on holiday (any destination). Less than 1% suggesting they have no interest in any of the activities tested</a:t>
            </a:r>
          </a:p>
        </p:txBody>
      </p:sp>
      <p:sp>
        <p:nvSpPr>
          <p:cNvPr id="29" name="Slide Number Placeholder 5">
            <a:extLst>
              <a:ext uri="{FF2B5EF4-FFF2-40B4-BE49-F238E27FC236}">
                <a16:creationId xmlns:a16="http://schemas.microsoft.com/office/drawing/2014/main" id="{A3879B38-D5D5-489B-8525-1BB388C3C683}"/>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908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E75F3F54-ECFF-4F69-8CB2-4AE64A060FA5}"/>
              </a:ext>
            </a:extLst>
          </p:cNvPr>
          <p:cNvGraphicFramePr>
            <a:graphicFrameLocks noGrp="1"/>
          </p:cNvGraphicFramePr>
          <p:nvPr>
            <p:extLst>
              <p:ext uri="{D42A27DB-BD31-4B8C-83A1-F6EECF244321}">
                <p14:modId xmlns:p14="http://schemas.microsoft.com/office/powerpoint/2010/main" val="2920042210"/>
              </p:ext>
            </p:extLst>
          </p:nvPr>
        </p:nvGraphicFramePr>
        <p:xfrm>
          <a:off x="5226" y="1300538"/>
          <a:ext cx="9822386" cy="4833078"/>
        </p:xfrm>
        <a:graphic>
          <a:graphicData uri="http://schemas.openxmlformats.org/drawingml/2006/table">
            <a:tbl>
              <a:tblPr firstRow="1" bandRow="1">
                <a:tableStyleId>{5C22544A-7EE6-4342-B048-85BDC9FD1C3A}</a:tableStyleId>
              </a:tblPr>
              <a:tblGrid>
                <a:gridCol w="9822386">
                  <a:extLst>
                    <a:ext uri="{9D8B030D-6E8A-4147-A177-3AD203B41FA5}">
                      <a16:colId xmlns:a16="http://schemas.microsoft.com/office/drawing/2014/main" val="219639565"/>
                    </a:ext>
                  </a:extLst>
                </a:gridCol>
              </a:tblGrid>
              <a:tr h="4833078">
                <a:tc>
                  <a:txBody>
                    <a:bodyPr/>
                    <a:lstStyle/>
                    <a:p>
                      <a:endParaRPr lang="en-GB" dirty="0"/>
                    </a:p>
                  </a:txBody>
                  <a:tcPr>
                    <a:solidFill>
                      <a:schemeClr val="bg1">
                        <a:lumMod val="95000"/>
                      </a:schemeClr>
                    </a:solidFill>
                  </a:tcPr>
                </a:tc>
                <a:extLst>
                  <a:ext uri="{0D108BD9-81ED-4DB2-BD59-A6C34878D82A}">
                    <a16:rowId xmlns:a16="http://schemas.microsoft.com/office/drawing/2014/main" val="2447966589"/>
                  </a:ext>
                </a:extLst>
              </a:tr>
            </a:tbl>
          </a:graphicData>
        </a:graphic>
      </p:graphicFrame>
      <p:sp>
        <p:nvSpPr>
          <p:cNvPr id="3" name="Slide Number Placeholder 2">
            <a:extLst>
              <a:ext uri="{FF2B5EF4-FFF2-40B4-BE49-F238E27FC236}">
                <a16:creationId xmlns:a16="http://schemas.microsoft.com/office/drawing/2014/main" id="{10486DA6-3F39-475D-ADAD-B25AA72BB405}"/>
              </a:ext>
            </a:extLst>
          </p:cNvPr>
          <p:cNvSpPr>
            <a:spLocks noGrp="1"/>
          </p:cNvSpPr>
          <p:nvPr>
            <p:ph type="sldNum" sz="quarter" idx="12"/>
          </p:nvPr>
        </p:nvSpPr>
        <p:spPr/>
        <p:txBody>
          <a:bodyPr/>
          <a:lstStyle/>
          <a:p>
            <a:fld id="{65C4E51C-5B21-47ED-87F9-7CEAAA8B3069}" type="slidenum">
              <a:rPr lang="en-GB" smtClean="0"/>
              <a:pPr/>
              <a:t>9</a:t>
            </a:fld>
            <a:endParaRPr lang="en-GB"/>
          </a:p>
        </p:txBody>
      </p:sp>
      <p:graphicFrame>
        <p:nvGraphicFramePr>
          <p:cNvPr id="4" name="Table 3">
            <a:extLst>
              <a:ext uri="{FF2B5EF4-FFF2-40B4-BE49-F238E27FC236}">
                <a16:creationId xmlns:a16="http://schemas.microsoft.com/office/drawing/2014/main" id="{62617B47-ABBB-48CA-8B46-9CFC8E3F25C4}"/>
              </a:ext>
            </a:extLst>
          </p:cNvPr>
          <p:cNvGraphicFramePr>
            <a:graphicFrameLocks noGrp="1"/>
          </p:cNvGraphicFramePr>
          <p:nvPr>
            <p:extLst>
              <p:ext uri="{D42A27DB-BD31-4B8C-83A1-F6EECF244321}">
                <p14:modId xmlns:p14="http://schemas.microsoft.com/office/powerpoint/2010/main" val="3292229684"/>
              </p:ext>
            </p:extLst>
          </p:nvPr>
        </p:nvGraphicFramePr>
        <p:xfrm>
          <a:off x="1588024" y="1268245"/>
          <a:ext cx="8120867" cy="4769263"/>
        </p:xfrm>
        <a:graphic>
          <a:graphicData uri="http://schemas.openxmlformats.org/drawingml/2006/table">
            <a:tbl>
              <a:tblPr/>
              <a:tblGrid>
                <a:gridCol w="1824511">
                  <a:extLst>
                    <a:ext uri="{9D8B030D-6E8A-4147-A177-3AD203B41FA5}">
                      <a16:colId xmlns:a16="http://schemas.microsoft.com/office/drawing/2014/main" val="3917748582"/>
                    </a:ext>
                  </a:extLst>
                </a:gridCol>
                <a:gridCol w="572396">
                  <a:extLst>
                    <a:ext uri="{9D8B030D-6E8A-4147-A177-3AD203B41FA5}">
                      <a16:colId xmlns:a16="http://schemas.microsoft.com/office/drawing/2014/main" val="891059585"/>
                    </a:ext>
                  </a:extLst>
                </a:gridCol>
                <a:gridCol w="572396">
                  <a:extLst>
                    <a:ext uri="{9D8B030D-6E8A-4147-A177-3AD203B41FA5}">
                      <a16:colId xmlns:a16="http://schemas.microsoft.com/office/drawing/2014/main" val="597085464"/>
                    </a:ext>
                  </a:extLst>
                </a:gridCol>
                <a:gridCol w="572396">
                  <a:extLst>
                    <a:ext uri="{9D8B030D-6E8A-4147-A177-3AD203B41FA5}">
                      <a16:colId xmlns:a16="http://schemas.microsoft.com/office/drawing/2014/main" val="4177706639"/>
                    </a:ext>
                  </a:extLst>
                </a:gridCol>
                <a:gridCol w="572396">
                  <a:extLst>
                    <a:ext uri="{9D8B030D-6E8A-4147-A177-3AD203B41FA5}">
                      <a16:colId xmlns:a16="http://schemas.microsoft.com/office/drawing/2014/main" val="3671808969"/>
                    </a:ext>
                  </a:extLst>
                </a:gridCol>
                <a:gridCol w="572396">
                  <a:extLst>
                    <a:ext uri="{9D8B030D-6E8A-4147-A177-3AD203B41FA5}">
                      <a16:colId xmlns:a16="http://schemas.microsoft.com/office/drawing/2014/main" val="206305468"/>
                    </a:ext>
                  </a:extLst>
                </a:gridCol>
                <a:gridCol w="572396">
                  <a:extLst>
                    <a:ext uri="{9D8B030D-6E8A-4147-A177-3AD203B41FA5}">
                      <a16:colId xmlns:a16="http://schemas.microsoft.com/office/drawing/2014/main" val="668242926"/>
                    </a:ext>
                  </a:extLst>
                </a:gridCol>
                <a:gridCol w="572396">
                  <a:extLst>
                    <a:ext uri="{9D8B030D-6E8A-4147-A177-3AD203B41FA5}">
                      <a16:colId xmlns:a16="http://schemas.microsoft.com/office/drawing/2014/main" val="115088476"/>
                    </a:ext>
                  </a:extLst>
                </a:gridCol>
                <a:gridCol w="572396">
                  <a:extLst>
                    <a:ext uri="{9D8B030D-6E8A-4147-A177-3AD203B41FA5}">
                      <a16:colId xmlns:a16="http://schemas.microsoft.com/office/drawing/2014/main" val="117082991"/>
                    </a:ext>
                  </a:extLst>
                </a:gridCol>
                <a:gridCol w="572396">
                  <a:extLst>
                    <a:ext uri="{9D8B030D-6E8A-4147-A177-3AD203B41FA5}">
                      <a16:colId xmlns:a16="http://schemas.microsoft.com/office/drawing/2014/main" val="4022796186"/>
                    </a:ext>
                  </a:extLst>
                </a:gridCol>
                <a:gridCol w="572396">
                  <a:extLst>
                    <a:ext uri="{9D8B030D-6E8A-4147-A177-3AD203B41FA5}">
                      <a16:colId xmlns:a16="http://schemas.microsoft.com/office/drawing/2014/main" val="1391655851"/>
                    </a:ext>
                  </a:extLst>
                </a:gridCol>
                <a:gridCol w="572396">
                  <a:extLst>
                    <a:ext uri="{9D8B030D-6E8A-4147-A177-3AD203B41FA5}">
                      <a16:colId xmlns:a16="http://schemas.microsoft.com/office/drawing/2014/main" val="1166744767"/>
                    </a:ext>
                  </a:extLst>
                </a:gridCol>
              </a:tblGrid>
              <a:tr h="318807">
                <a:tc>
                  <a:txBody>
                    <a:bodyPr/>
                    <a:lstStyle/>
                    <a:p>
                      <a:pPr algn="l" fontAlgn="b"/>
                      <a:endParaRPr lang="en-GB" sz="1100" b="1" i="0" u="none" strike="noStrike" dirty="0">
                        <a:solidFill>
                          <a:srgbClr val="000000"/>
                        </a:solidFill>
                        <a:effectLst/>
                        <a:latin typeface="Calibri" panose="020F0502020204030204" pitchFamily="34" charset="0"/>
                      </a:endParaRPr>
                    </a:p>
                  </a:txBody>
                  <a:tcPr marL="9410" marR="9410" marT="9410" marB="0" anchor="b">
                    <a:lnL>
                      <a:noFill/>
                    </a:lnL>
                    <a:lnR>
                      <a:noFill/>
                    </a:lnR>
                    <a:lnT>
                      <a:noFill/>
                    </a:lnT>
                    <a:lnB>
                      <a:noFill/>
                    </a:lnB>
                  </a:tcPr>
                </a:tc>
                <a:tc>
                  <a:txBody>
                    <a:bodyPr/>
                    <a:lstStyle/>
                    <a:p>
                      <a:pPr algn="ctr" fontAlgn="b"/>
                      <a:r>
                        <a:rPr lang="en-GB" sz="1000" b="1" i="1" u="none" strike="noStrike" dirty="0">
                          <a:solidFill>
                            <a:srgbClr val="000000"/>
                          </a:solidFill>
                          <a:effectLst/>
                          <a:latin typeface="Calibri" panose="020F0502020204030204" pitchFamily="34" charset="0"/>
                        </a:rPr>
                        <a:t>Total</a:t>
                      </a:r>
                    </a:p>
                  </a:txBody>
                  <a:tcPr marL="9410" marR="9410" marT="9410" marB="0" anchor="b">
                    <a:lnL>
                      <a:noFill/>
                    </a:lnL>
                    <a:lnR>
                      <a:noFill/>
                    </a:lnR>
                    <a:lnT>
                      <a:noFill/>
                    </a:lnT>
                    <a:lnB>
                      <a:noFill/>
                    </a:lnB>
                  </a:tcPr>
                </a:tc>
                <a:tc>
                  <a:txBody>
                    <a:bodyPr/>
                    <a:lstStyle/>
                    <a:p>
                      <a:pPr algn="ctr" fontAlgn="b"/>
                      <a:r>
                        <a:rPr lang="en-GB" sz="1000" b="1" i="1" u="none" strike="noStrike">
                          <a:solidFill>
                            <a:srgbClr val="000000"/>
                          </a:solidFill>
                          <a:effectLst/>
                          <a:latin typeface="Calibri" panose="020F0502020204030204" pitchFamily="34" charset="0"/>
                        </a:rPr>
                        <a:t>Australia</a:t>
                      </a:r>
                    </a:p>
                  </a:txBody>
                  <a:tcPr marL="9410" marR="9410" marT="9410" marB="0" anchor="b">
                    <a:lnL>
                      <a:noFill/>
                    </a:lnL>
                    <a:lnR>
                      <a:noFill/>
                    </a:lnR>
                    <a:lnT>
                      <a:noFill/>
                    </a:lnT>
                    <a:lnB>
                      <a:noFill/>
                    </a:lnB>
                  </a:tcPr>
                </a:tc>
                <a:tc>
                  <a:txBody>
                    <a:bodyPr/>
                    <a:lstStyle/>
                    <a:p>
                      <a:pPr algn="ctr" fontAlgn="b"/>
                      <a:r>
                        <a:rPr lang="en-GB" sz="1000" b="1" i="1" u="none" strike="noStrike">
                          <a:solidFill>
                            <a:srgbClr val="000000"/>
                          </a:solidFill>
                          <a:effectLst/>
                          <a:latin typeface="Calibri" panose="020F0502020204030204" pitchFamily="34" charset="0"/>
                        </a:rPr>
                        <a:t>China</a:t>
                      </a:r>
                    </a:p>
                  </a:txBody>
                  <a:tcPr marL="9410" marR="9410" marT="9410" marB="0" anchor="b">
                    <a:lnL>
                      <a:noFill/>
                    </a:lnL>
                    <a:lnR>
                      <a:noFill/>
                    </a:lnR>
                    <a:lnT>
                      <a:noFill/>
                    </a:lnT>
                    <a:lnB>
                      <a:noFill/>
                    </a:lnB>
                  </a:tcPr>
                </a:tc>
                <a:tc>
                  <a:txBody>
                    <a:bodyPr/>
                    <a:lstStyle/>
                    <a:p>
                      <a:pPr algn="ctr" fontAlgn="b"/>
                      <a:r>
                        <a:rPr lang="en-GB" sz="1000" b="1" i="1" u="none" strike="noStrike">
                          <a:solidFill>
                            <a:srgbClr val="000000"/>
                          </a:solidFill>
                          <a:effectLst/>
                          <a:latin typeface="Calibri" panose="020F0502020204030204" pitchFamily="34" charset="0"/>
                        </a:rPr>
                        <a:t>Germany</a:t>
                      </a:r>
                    </a:p>
                  </a:txBody>
                  <a:tcPr marL="9410" marR="9410" marT="9410" marB="0" anchor="b">
                    <a:lnL>
                      <a:noFill/>
                    </a:lnL>
                    <a:lnR>
                      <a:noFill/>
                    </a:lnR>
                    <a:lnT>
                      <a:noFill/>
                    </a:lnT>
                    <a:lnB>
                      <a:noFill/>
                    </a:lnB>
                  </a:tcPr>
                </a:tc>
                <a:tc>
                  <a:txBody>
                    <a:bodyPr/>
                    <a:lstStyle/>
                    <a:p>
                      <a:pPr algn="ctr" fontAlgn="b"/>
                      <a:r>
                        <a:rPr lang="en-GB" sz="1000" b="1" i="1" u="none" strike="noStrike" dirty="0">
                          <a:solidFill>
                            <a:srgbClr val="000000"/>
                          </a:solidFill>
                          <a:effectLst/>
                          <a:latin typeface="Calibri" panose="020F0502020204030204" pitchFamily="34" charset="0"/>
                        </a:rPr>
                        <a:t>Spain</a:t>
                      </a:r>
                    </a:p>
                  </a:txBody>
                  <a:tcPr marL="9410" marR="9410" marT="9410" marB="0" anchor="b">
                    <a:lnL>
                      <a:noFill/>
                    </a:lnL>
                    <a:lnR>
                      <a:noFill/>
                    </a:lnR>
                    <a:lnT>
                      <a:noFill/>
                    </a:lnT>
                    <a:lnB>
                      <a:noFill/>
                    </a:lnB>
                  </a:tcPr>
                </a:tc>
                <a:tc>
                  <a:txBody>
                    <a:bodyPr/>
                    <a:lstStyle/>
                    <a:p>
                      <a:pPr algn="ctr" fontAlgn="b"/>
                      <a:r>
                        <a:rPr lang="en-GB" sz="1000" b="1" i="1" u="none" strike="noStrike" dirty="0">
                          <a:solidFill>
                            <a:srgbClr val="000000"/>
                          </a:solidFill>
                          <a:effectLst/>
                          <a:latin typeface="Calibri" panose="020F0502020204030204" pitchFamily="34" charset="0"/>
                        </a:rPr>
                        <a:t>France</a:t>
                      </a:r>
                    </a:p>
                  </a:txBody>
                  <a:tcPr marL="9410" marR="9410" marT="9410" marB="0" anchor="b">
                    <a:lnL>
                      <a:noFill/>
                    </a:lnL>
                    <a:lnR>
                      <a:noFill/>
                    </a:lnR>
                    <a:lnT>
                      <a:noFill/>
                    </a:lnT>
                    <a:lnB>
                      <a:noFill/>
                    </a:lnB>
                  </a:tcPr>
                </a:tc>
                <a:tc>
                  <a:txBody>
                    <a:bodyPr/>
                    <a:lstStyle/>
                    <a:p>
                      <a:pPr algn="ctr" fontAlgn="b"/>
                      <a:r>
                        <a:rPr lang="en-GB" sz="1000" b="1" i="1" u="none" strike="noStrike">
                          <a:solidFill>
                            <a:srgbClr val="000000"/>
                          </a:solidFill>
                          <a:effectLst/>
                          <a:latin typeface="Calibri" panose="020F0502020204030204" pitchFamily="34" charset="0"/>
                        </a:rPr>
                        <a:t>Italy</a:t>
                      </a:r>
                    </a:p>
                  </a:txBody>
                  <a:tcPr marL="9410" marR="9410" marT="9410" marB="0" anchor="b">
                    <a:lnL>
                      <a:noFill/>
                    </a:lnL>
                    <a:lnR>
                      <a:noFill/>
                    </a:lnR>
                    <a:lnT>
                      <a:noFill/>
                    </a:lnT>
                    <a:lnB>
                      <a:noFill/>
                    </a:lnB>
                  </a:tcPr>
                </a:tc>
                <a:tc>
                  <a:txBody>
                    <a:bodyPr/>
                    <a:lstStyle/>
                    <a:p>
                      <a:pPr algn="ctr" fontAlgn="b"/>
                      <a:r>
                        <a:rPr lang="en-GB" sz="1000" b="1" i="1" u="none" strike="noStrike" dirty="0">
                          <a:solidFill>
                            <a:srgbClr val="000000"/>
                          </a:solidFill>
                          <a:effectLst/>
                          <a:latin typeface="Calibri" panose="020F0502020204030204" pitchFamily="34" charset="0"/>
                        </a:rPr>
                        <a:t>Nether-lands</a:t>
                      </a:r>
                    </a:p>
                  </a:txBody>
                  <a:tcPr marL="9410" marR="9410" marT="9410" marB="0" anchor="b">
                    <a:lnL>
                      <a:noFill/>
                    </a:lnL>
                    <a:lnR>
                      <a:noFill/>
                    </a:lnR>
                    <a:lnT>
                      <a:noFill/>
                    </a:lnT>
                    <a:lnB>
                      <a:noFill/>
                    </a:lnB>
                  </a:tcPr>
                </a:tc>
                <a:tc>
                  <a:txBody>
                    <a:bodyPr/>
                    <a:lstStyle/>
                    <a:p>
                      <a:pPr algn="ctr" fontAlgn="b"/>
                      <a:r>
                        <a:rPr lang="en-GB" sz="1000" b="1" i="1" u="none" strike="noStrike" dirty="0">
                          <a:solidFill>
                            <a:srgbClr val="000000"/>
                          </a:solidFill>
                          <a:effectLst/>
                          <a:latin typeface="Calibri" panose="020F0502020204030204" pitchFamily="34" charset="0"/>
                        </a:rPr>
                        <a:t>Norway</a:t>
                      </a:r>
                    </a:p>
                  </a:txBody>
                  <a:tcPr marL="9410" marR="9410" marT="9410" marB="0" anchor="b">
                    <a:lnL>
                      <a:noFill/>
                    </a:lnL>
                    <a:lnR>
                      <a:noFill/>
                    </a:lnR>
                    <a:lnT>
                      <a:noFill/>
                    </a:lnT>
                    <a:lnB>
                      <a:noFill/>
                    </a:lnB>
                  </a:tcPr>
                </a:tc>
                <a:tc>
                  <a:txBody>
                    <a:bodyPr/>
                    <a:lstStyle/>
                    <a:p>
                      <a:pPr algn="ctr" fontAlgn="b"/>
                      <a:r>
                        <a:rPr lang="en-GB" sz="1000" b="1" i="1" u="none" strike="noStrike" dirty="0">
                          <a:solidFill>
                            <a:srgbClr val="000000"/>
                          </a:solidFill>
                          <a:effectLst/>
                          <a:latin typeface="Calibri" panose="020F0502020204030204" pitchFamily="34" charset="0"/>
                        </a:rPr>
                        <a:t>Sweden</a:t>
                      </a:r>
                    </a:p>
                  </a:txBody>
                  <a:tcPr marL="9410" marR="9410" marT="9410" marB="0" anchor="b">
                    <a:lnL>
                      <a:noFill/>
                    </a:lnL>
                    <a:lnR>
                      <a:noFill/>
                    </a:lnR>
                    <a:lnT>
                      <a:noFill/>
                    </a:lnT>
                    <a:lnB>
                      <a:noFill/>
                    </a:lnB>
                  </a:tcPr>
                </a:tc>
                <a:tc>
                  <a:txBody>
                    <a:bodyPr/>
                    <a:lstStyle/>
                    <a:p>
                      <a:pPr algn="ctr" fontAlgn="b"/>
                      <a:r>
                        <a:rPr lang="en-GB" sz="1000" b="1" i="1" u="none" strike="noStrike" dirty="0">
                          <a:solidFill>
                            <a:srgbClr val="000000"/>
                          </a:solidFill>
                          <a:effectLst/>
                          <a:latin typeface="Calibri" panose="020F0502020204030204" pitchFamily="34" charset="0"/>
                        </a:rPr>
                        <a:t>United States</a:t>
                      </a:r>
                    </a:p>
                  </a:txBody>
                  <a:tcPr marL="9410" marR="9410" marT="9410" marB="0" anchor="b">
                    <a:lnL>
                      <a:noFill/>
                    </a:lnL>
                    <a:lnR>
                      <a:noFill/>
                    </a:lnR>
                    <a:lnT>
                      <a:noFill/>
                    </a:lnT>
                    <a:lnB>
                      <a:noFill/>
                    </a:lnB>
                  </a:tcPr>
                </a:tc>
                <a:extLst>
                  <a:ext uri="{0D108BD9-81ED-4DB2-BD59-A6C34878D82A}">
                    <a16:rowId xmlns:a16="http://schemas.microsoft.com/office/drawing/2014/main" val="2096560307"/>
                  </a:ext>
                </a:extLst>
              </a:tr>
              <a:tr h="163755">
                <a:tc>
                  <a:txBody>
                    <a:bodyPr/>
                    <a:lstStyle/>
                    <a:p>
                      <a:pPr algn="r" fontAlgn="b"/>
                      <a:r>
                        <a:rPr lang="en-GB" sz="1100" b="0" i="0" u="none" strike="noStrike" dirty="0">
                          <a:solidFill>
                            <a:srgbClr val="000000"/>
                          </a:solidFill>
                          <a:effectLst/>
                          <a:latin typeface="Calibri" panose="020F0502020204030204" pitchFamily="34" charset="0"/>
                        </a:rPr>
                        <a:t>Base</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9022</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1001</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1002</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1004</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1011</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1001</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503</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500</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1000</a:t>
                      </a:r>
                    </a:p>
                  </a:txBody>
                  <a:tcPr marL="9410" marR="9410" marT="9410" marB="0" anchor="b">
                    <a:lnL>
                      <a:noFill/>
                    </a:lnL>
                    <a:lnR>
                      <a:noFill/>
                    </a:lnR>
                    <a:lnT>
                      <a:noFill/>
                    </a:lnT>
                    <a:lnB>
                      <a:noFill/>
                    </a:lnB>
                  </a:tcPr>
                </a:tc>
                <a:extLst>
                  <a:ext uri="{0D108BD9-81ED-4DB2-BD59-A6C34878D82A}">
                    <a16:rowId xmlns:a16="http://schemas.microsoft.com/office/drawing/2014/main" val="267292339"/>
                  </a:ext>
                </a:extLst>
              </a:tr>
              <a:tr h="163755">
                <a:tc>
                  <a:txBody>
                    <a:bodyPr/>
                    <a:lstStyle/>
                    <a:p>
                      <a:pPr algn="l" fontAlgn="b"/>
                      <a:r>
                        <a:rPr lang="en-GB" sz="1100" b="0" i="0" u="none" strike="noStrike" dirty="0">
                          <a:solidFill>
                            <a:srgbClr val="000000"/>
                          </a:solidFill>
                          <a:effectLst/>
                          <a:latin typeface="Calibri" panose="020F0502020204030204" pitchFamily="34" charset="0"/>
                        </a:rPr>
                        <a:t>Street food tour and tasting</a:t>
                      </a:r>
                    </a:p>
                  </a:txBody>
                  <a:tcPr marL="9410" marR="9410" marT="9410"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extLst>
                  <a:ext uri="{0D108BD9-81ED-4DB2-BD59-A6C34878D82A}">
                    <a16:rowId xmlns:a16="http://schemas.microsoft.com/office/drawing/2014/main" val="2136190332"/>
                  </a:ext>
                </a:extLst>
              </a:tr>
              <a:tr h="163755">
                <a:tc>
                  <a:txBody>
                    <a:bodyPr/>
                    <a:lstStyle/>
                    <a:p>
                      <a:pPr algn="l" fontAlgn="b"/>
                      <a:r>
                        <a:rPr lang="en-GB" sz="1100" b="0" i="0" u="none" strike="noStrike" dirty="0">
                          <a:solidFill>
                            <a:srgbClr val="000000"/>
                          </a:solidFill>
                          <a:effectLst/>
                          <a:latin typeface="Calibri" panose="020F0502020204030204" pitchFamily="34" charset="0"/>
                        </a:rPr>
                        <a:t>Vineyard tour and tasting</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extLst>
                  <a:ext uri="{0D108BD9-81ED-4DB2-BD59-A6C34878D82A}">
                    <a16:rowId xmlns:a16="http://schemas.microsoft.com/office/drawing/2014/main" val="2647496160"/>
                  </a:ext>
                </a:extLst>
              </a:tr>
              <a:tr h="163755">
                <a:tc>
                  <a:txBody>
                    <a:bodyPr/>
                    <a:lstStyle/>
                    <a:p>
                      <a:pPr algn="l" fontAlgn="b"/>
                      <a:r>
                        <a:rPr lang="en-GB" sz="1100" b="0" i="0" u="none" strike="noStrike" dirty="0">
                          <a:solidFill>
                            <a:srgbClr val="000000"/>
                          </a:solidFill>
                          <a:effectLst/>
                          <a:latin typeface="Calibri" panose="020F0502020204030204" pitchFamily="34" charset="0"/>
                        </a:rPr>
                        <a:t>A spa experience</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extLst>
                  <a:ext uri="{0D108BD9-81ED-4DB2-BD59-A6C34878D82A}">
                    <a16:rowId xmlns:a16="http://schemas.microsoft.com/office/drawing/2014/main" val="2744012992"/>
                  </a:ext>
                </a:extLst>
              </a:tr>
              <a:tr h="163755">
                <a:tc>
                  <a:txBody>
                    <a:bodyPr/>
                    <a:lstStyle/>
                    <a:p>
                      <a:pPr algn="l" fontAlgn="b"/>
                      <a:r>
                        <a:rPr lang="en-GB" sz="1100" b="0" i="0" u="none" strike="noStrike" dirty="0">
                          <a:solidFill>
                            <a:srgbClr val="000000"/>
                          </a:solidFill>
                          <a:effectLst/>
                          <a:latin typeface="Calibri" panose="020F0502020204030204" pitchFamily="34" charset="0"/>
                        </a:rPr>
                        <a:t>Guided nature experience</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1</a:t>
                      </a:r>
                    </a:p>
                  </a:txBody>
                  <a:tcPr marL="9410" marR="9410" marT="9410" marB="0" anchor="b">
                    <a:lnL>
                      <a:noFill/>
                    </a:lnL>
                    <a:lnR>
                      <a:noFill/>
                    </a:lnR>
                    <a:lnT>
                      <a:noFill/>
                    </a:lnT>
                    <a:lnB>
                      <a:noFill/>
                    </a:lnB>
                    <a:solidFill>
                      <a:srgbClr val="63BE7B"/>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extLst>
                  <a:ext uri="{0D108BD9-81ED-4DB2-BD59-A6C34878D82A}">
                    <a16:rowId xmlns:a16="http://schemas.microsoft.com/office/drawing/2014/main" val="267354375"/>
                  </a:ext>
                </a:extLst>
              </a:tr>
              <a:tr h="163755">
                <a:tc>
                  <a:txBody>
                    <a:bodyPr/>
                    <a:lstStyle/>
                    <a:p>
                      <a:pPr algn="l" fontAlgn="b"/>
                      <a:r>
                        <a:rPr lang="en-GB" sz="1100" b="0" i="0" u="none" strike="noStrike" dirty="0">
                          <a:solidFill>
                            <a:srgbClr val="000000"/>
                          </a:solidFill>
                          <a:effectLst/>
                          <a:latin typeface="Calibri" panose="020F0502020204030204" pitchFamily="34" charset="0"/>
                        </a:rPr>
                        <a:t>Life 'behind the scenes'</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2</a:t>
                      </a:r>
                    </a:p>
                  </a:txBody>
                  <a:tcPr marL="9410" marR="9410" marT="9410" marB="0" anchor="b">
                    <a:lnL>
                      <a:noFill/>
                    </a:lnL>
                    <a:lnR>
                      <a:noFill/>
                    </a:lnR>
                    <a:lnT>
                      <a:noFill/>
                    </a:lnT>
                    <a:lnB>
                      <a:noFill/>
                    </a:lnB>
                    <a:solidFill>
                      <a:srgbClr val="70C17B"/>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extLst>
                  <a:ext uri="{0D108BD9-81ED-4DB2-BD59-A6C34878D82A}">
                    <a16:rowId xmlns:a16="http://schemas.microsoft.com/office/drawing/2014/main" val="2896295959"/>
                  </a:ext>
                </a:extLst>
              </a:tr>
              <a:tr h="163755">
                <a:tc>
                  <a:txBody>
                    <a:bodyPr/>
                    <a:lstStyle/>
                    <a:p>
                      <a:pPr algn="l" fontAlgn="b"/>
                      <a:r>
                        <a:rPr lang="en-GB" sz="1100" b="0" i="0" u="none" strike="noStrike" dirty="0">
                          <a:solidFill>
                            <a:srgbClr val="000000"/>
                          </a:solidFill>
                          <a:effectLst/>
                          <a:latin typeface="Calibri" panose="020F0502020204030204" pitchFamily="34" charset="0"/>
                        </a:rPr>
                        <a:t>Distillery/ brewery experience</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9410" marR="9410" marT="9410" marB="0" anchor="b">
                    <a:lnL>
                      <a:noFill/>
                    </a:lnL>
                    <a:lnR>
                      <a:noFill/>
                    </a:lnR>
                    <a:lnT>
                      <a:noFill/>
                    </a:lnT>
                    <a:lnB>
                      <a:noFill/>
                    </a:lnB>
                    <a:solidFill>
                      <a:srgbClr val="7EC57C"/>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extLst>
                  <a:ext uri="{0D108BD9-81ED-4DB2-BD59-A6C34878D82A}">
                    <a16:rowId xmlns:a16="http://schemas.microsoft.com/office/drawing/2014/main" val="335189854"/>
                  </a:ext>
                </a:extLst>
              </a:tr>
              <a:tr h="163755">
                <a:tc>
                  <a:txBody>
                    <a:bodyPr/>
                    <a:lstStyle/>
                    <a:p>
                      <a:pPr algn="l" fontAlgn="b"/>
                      <a:r>
                        <a:rPr lang="en-GB" sz="1100" b="0" i="0" u="none" strike="noStrike">
                          <a:solidFill>
                            <a:srgbClr val="000000"/>
                          </a:solidFill>
                          <a:effectLst/>
                          <a:latin typeface="Calibri" panose="020F0502020204030204" pitchFamily="34" charset="0"/>
                        </a:rPr>
                        <a:t>Cookery class</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extLst>
                  <a:ext uri="{0D108BD9-81ED-4DB2-BD59-A6C34878D82A}">
                    <a16:rowId xmlns:a16="http://schemas.microsoft.com/office/drawing/2014/main" val="3756335724"/>
                  </a:ext>
                </a:extLst>
              </a:tr>
              <a:tr h="163755">
                <a:tc>
                  <a:txBody>
                    <a:bodyPr/>
                    <a:lstStyle/>
                    <a:p>
                      <a:pPr algn="l" fontAlgn="b"/>
                      <a:r>
                        <a:rPr lang="en-GB" sz="1100" b="0" i="0" u="none" strike="noStrike">
                          <a:solidFill>
                            <a:srgbClr val="000000"/>
                          </a:solidFill>
                          <a:effectLst/>
                          <a:latin typeface="Calibri" panose="020F0502020204030204" pitchFamily="34" charset="0"/>
                        </a:rPr>
                        <a:t>Chocolate making class</a:t>
                      </a:r>
                    </a:p>
                  </a:txBody>
                  <a:tcPr marL="9410" marR="9410" marT="9410"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dirty="0">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7</a:t>
                      </a:r>
                    </a:p>
                  </a:txBody>
                  <a:tcPr marL="9410" marR="9410" marT="9410" marB="0" anchor="b">
                    <a:lnL>
                      <a:noFill/>
                    </a:lnL>
                    <a:lnR>
                      <a:noFill/>
                    </a:lnR>
                    <a:lnT>
                      <a:noFill/>
                    </a:lnT>
                    <a:lnB>
                      <a:noFill/>
                    </a:lnB>
                    <a:solidFill>
                      <a:srgbClr val="B4D57F"/>
                    </a:solidFill>
                  </a:tcPr>
                </a:tc>
                <a:tc>
                  <a:txBody>
                    <a:bodyPr/>
                    <a:lstStyle/>
                    <a:p>
                      <a:pPr algn="ctr" fontAlgn="b"/>
                      <a:r>
                        <a:rPr lang="en-GB" sz="1100" b="0" i="0" u="none" strike="noStrike">
                          <a:solidFill>
                            <a:srgbClr val="000000"/>
                          </a:solidFill>
                          <a:effectLst/>
                          <a:latin typeface="Calibri" panose="020F0502020204030204" pitchFamily="34" charset="0"/>
                        </a:rPr>
                        <a:t>5</a:t>
                      </a:r>
                    </a:p>
                  </a:txBody>
                  <a:tcPr marL="9410" marR="9410" marT="9410" marB="0" anchor="b">
                    <a:lnL>
                      <a:noFill/>
                    </a:lnL>
                    <a:lnR>
                      <a:noFill/>
                    </a:lnR>
                    <a:lnT>
                      <a:noFill/>
                    </a:lnT>
                    <a:lnB>
                      <a:noFill/>
                    </a:lnB>
                    <a:solidFill>
                      <a:srgbClr val="99CD7E"/>
                    </a:solidFill>
                  </a:tcPr>
                </a:tc>
                <a:extLst>
                  <a:ext uri="{0D108BD9-81ED-4DB2-BD59-A6C34878D82A}">
                    <a16:rowId xmlns:a16="http://schemas.microsoft.com/office/drawing/2014/main" val="1192626248"/>
                  </a:ext>
                </a:extLst>
              </a:tr>
              <a:tr h="163755">
                <a:tc>
                  <a:txBody>
                    <a:bodyPr/>
                    <a:lstStyle/>
                    <a:p>
                      <a:pPr algn="l" fontAlgn="b"/>
                      <a:r>
                        <a:rPr lang="en-GB" sz="1100" b="0" i="0" u="none" strike="noStrike">
                          <a:solidFill>
                            <a:srgbClr val="000000"/>
                          </a:solidFill>
                          <a:effectLst/>
                          <a:latin typeface="Calibri" panose="020F0502020204030204" pitchFamily="34" charset="0"/>
                        </a:rPr>
                        <a:t>A remote wellness retreat</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4</a:t>
                      </a:r>
                    </a:p>
                  </a:txBody>
                  <a:tcPr marL="9410" marR="9410" marT="9410" marB="0" anchor="b">
                    <a:lnL>
                      <a:noFill/>
                    </a:lnL>
                    <a:lnR>
                      <a:noFill/>
                    </a:lnR>
                    <a:lnT>
                      <a:noFill/>
                    </a:lnT>
                    <a:lnB>
                      <a:noFill/>
                    </a:lnB>
                    <a:solidFill>
                      <a:srgbClr val="8BC97D"/>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extLst>
                  <a:ext uri="{0D108BD9-81ED-4DB2-BD59-A6C34878D82A}">
                    <a16:rowId xmlns:a16="http://schemas.microsoft.com/office/drawing/2014/main" val="523031711"/>
                  </a:ext>
                </a:extLst>
              </a:tr>
              <a:tr h="163755">
                <a:tc>
                  <a:txBody>
                    <a:bodyPr/>
                    <a:lstStyle/>
                    <a:p>
                      <a:pPr algn="l" fontAlgn="b"/>
                      <a:r>
                        <a:rPr lang="en-GB" sz="1100" b="0" i="0" u="none" strike="noStrike">
                          <a:solidFill>
                            <a:srgbClr val="000000"/>
                          </a:solidFill>
                          <a:effectLst/>
                          <a:latin typeface="Calibri" panose="020F0502020204030204" pitchFamily="34" charset="0"/>
                        </a:rPr>
                        <a:t>Photography class</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extLst>
                  <a:ext uri="{0D108BD9-81ED-4DB2-BD59-A6C34878D82A}">
                    <a16:rowId xmlns:a16="http://schemas.microsoft.com/office/drawing/2014/main" val="3604863950"/>
                  </a:ext>
                </a:extLst>
              </a:tr>
              <a:tr h="163755">
                <a:tc>
                  <a:txBody>
                    <a:bodyPr/>
                    <a:lstStyle/>
                    <a:p>
                      <a:pPr algn="l" fontAlgn="b"/>
                      <a:r>
                        <a:rPr lang="en-GB" sz="1100" b="0" i="0" u="none" strike="noStrike" dirty="0">
                          <a:solidFill>
                            <a:srgbClr val="000000"/>
                          </a:solidFill>
                          <a:effectLst/>
                          <a:latin typeface="Calibri" panose="020F0502020204030204" pitchFamily="34" charset="0"/>
                        </a:rPr>
                        <a:t>Baking school</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extLst>
                  <a:ext uri="{0D108BD9-81ED-4DB2-BD59-A6C34878D82A}">
                    <a16:rowId xmlns:a16="http://schemas.microsoft.com/office/drawing/2014/main" val="2966995711"/>
                  </a:ext>
                </a:extLst>
              </a:tr>
              <a:tr h="163755">
                <a:tc>
                  <a:txBody>
                    <a:bodyPr/>
                    <a:lstStyle/>
                    <a:p>
                      <a:pPr algn="l" fontAlgn="b"/>
                      <a:r>
                        <a:rPr lang="en-GB" sz="1100" b="0" i="0" u="none" strike="noStrike">
                          <a:solidFill>
                            <a:srgbClr val="000000"/>
                          </a:solidFill>
                          <a:effectLst/>
                          <a:latin typeface="Calibri" panose="020F0502020204030204" pitchFamily="34" charset="0"/>
                        </a:rPr>
                        <a:t>Cheese making class</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extLst>
                  <a:ext uri="{0D108BD9-81ED-4DB2-BD59-A6C34878D82A}">
                    <a16:rowId xmlns:a16="http://schemas.microsoft.com/office/drawing/2014/main" val="1948111245"/>
                  </a:ext>
                </a:extLst>
              </a:tr>
              <a:tr h="163755">
                <a:tc>
                  <a:txBody>
                    <a:bodyPr/>
                    <a:lstStyle/>
                    <a:p>
                      <a:pPr algn="l" fontAlgn="b"/>
                      <a:r>
                        <a:rPr lang="en-GB" sz="1100" b="0" i="0" u="none" strike="noStrike">
                          <a:solidFill>
                            <a:srgbClr val="000000"/>
                          </a:solidFill>
                          <a:effectLst/>
                          <a:latin typeface="Calibri" panose="020F0502020204030204" pitchFamily="34" charset="0"/>
                        </a:rPr>
                        <a:t>Shadowing experience</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10</a:t>
                      </a:r>
                    </a:p>
                  </a:txBody>
                  <a:tcPr marL="9410" marR="9410" marT="9410" marB="0" anchor="b">
                    <a:lnL>
                      <a:noFill/>
                    </a:lnL>
                    <a:lnR>
                      <a:noFill/>
                    </a:lnR>
                    <a:lnT>
                      <a:noFill/>
                    </a:lnT>
                    <a:lnB>
                      <a:noFill/>
                    </a:lnB>
                    <a:solidFill>
                      <a:srgbClr val="DDE182"/>
                    </a:solid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6</a:t>
                      </a:r>
                    </a:p>
                  </a:txBody>
                  <a:tcPr marL="9410" marR="9410" marT="9410" marB="0" anchor="b">
                    <a:lnL>
                      <a:noFill/>
                    </a:lnL>
                    <a:lnR>
                      <a:noFill/>
                    </a:lnR>
                    <a:lnT>
                      <a:noFill/>
                    </a:lnT>
                    <a:lnB>
                      <a:noFill/>
                    </a:lnB>
                    <a:solidFill>
                      <a:srgbClr val="A6D17E"/>
                    </a:solid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9</a:t>
                      </a:r>
                    </a:p>
                  </a:txBody>
                  <a:tcPr marL="9410" marR="9410" marT="9410" marB="0" anchor="b">
                    <a:lnL>
                      <a:noFill/>
                    </a:lnL>
                    <a:lnR>
                      <a:noFill/>
                    </a:lnR>
                    <a:lnT>
                      <a:noFill/>
                    </a:lnT>
                    <a:lnB>
                      <a:noFill/>
                    </a:lnB>
                    <a:solidFill>
                      <a:srgbClr val="CFDD81"/>
                    </a:solid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extLst>
                  <a:ext uri="{0D108BD9-81ED-4DB2-BD59-A6C34878D82A}">
                    <a16:rowId xmlns:a16="http://schemas.microsoft.com/office/drawing/2014/main" val="4003746883"/>
                  </a:ext>
                </a:extLst>
              </a:tr>
              <a:tr h="163755">
                <a:tc>
                  <a:txBody>
                    <a:bodyPr/>
                    <a:lstStyle/>
                    <a:p>
                      <a:pPr algn="l" fontAlgn="b"/>
                      <a:r>
                        <a:rPr lang="en-GB" sz="1100" b="0" i="0" u="none" strike="noStrike" dirty="0">
                          <a:solidFill>
                            <a:srgbClr val="000000"/>
                          </a:solidFill>
                          <a:effectLst/>
                          <a:latin typeface="Calibri" panose="020F0502020204030204" pitchFamily="34" charset="0"/>
                        </a:rPr>
                        <a:t>Authentic craft workshop</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8</a:t>
                      </a:r>
                    </a:p>
                  </a:txBody>
                  <a:tcPr marL="9410" marR="9410" marT="9410" marB="0" anchor="b">
                    <a:lnL>
                      <a:noFill/>
                    </a:lnL>
                    <a:lnR>
                      <a:noFill/>
                    </a:lnR>
                    <a:lnT>
                      <a:noFill/>
                    </a:lnT>
                    <a:lnB>
                      <a:noFill/>
                    </a:lnB>
                    <a:solidFill>
                      <a:srgbClr val="C1D980"/>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extLst>
                  <a:ext uri="{0D108BD9-81ED-4DB2-BD59-A6C34878D82A}">
                    <a16:rowId xmlns:a16="http://schemas.microsoft.com/office/drawing/2014/main" val="1155744659"/>
                  </a:ext>
                </a:extLst>
              </a:tr>
              <a:tr h="163755">
                <a:tc>
                  <a:txBody>
                    <a:bodyPr/>
                    <a:lstStyle/>
                    <a:p>
                      <a:pPr algn="l" fontAlgn="b"/>
                      <a:r>
                        <a:rPr lang="en-GB" sz="1100" b="0" i="0" u="none" strike="noStrike" dirty="0">
                          <a:solidFill>
                            <a:srgbClr val="000000"/>
                          </a:solidFill>
                          <a:effectLst/>
                          <a:latin typeface="Calibri" panose="020F0502020204030204" pitchFamily="34" charset="0"/>
                        </a:rPr>
                        <a:t>Mindfulness or meditation class</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dirty="0">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11</a:t>
                      </a:r>
                    </a:p>
                  </a:txBody>
                  <a:tcPr marL="9410" marR="9410" marT="9410" marB="0" anchor="b">
                    <a:lnL>
                      <a:noFill/>
                    </a:lnL>
                    <a:lnR>
                      <a:noFill/>
                    </a:lnR>
                    <a:lnT>
                      <a:noFill/>
                    </a:lnT>
                    <a:lnB>
                      <a:noFill/>
                    </a:lnB>
                    <a:solidFill>
                      <a:srgbClr val="EAE582"/>
                    </a:solid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extLst>
                  <a:ext uri="{0D108BD9-81ED-4DB2-BD59-A6C34878D82A}">
                    <a16:rowId xmlns:a16="http://schemas.microsoft.com/office/drawing/2014/main" val="3689921410"/>
                  </a:ext>
                </a:extLst>
              </a:tr>
              <a:tr h="163755">
                <a:tc>
                  <a:txBody>
                    <a:bodyPr/>
                    <a:lstStyle/>
                    <a:p>
                      <a:pPr algn="l" fontAlgn="b"/>
                      <a:r>
                        <a:rPr lang="en-GB" sz="1100" b="0" i="0" u="none" strike="noStrike">
                          <a:solidFill>
                            <a:srgbClr val="000000"/>
                          </a:solidFill>
                          <a:effectLst/>
                          <a:latin typeface="Calibri" panose="020F0502020204030204" pitchFamily="34" charset="0"/>
                        </a:rPr>
                        <a:t>Foraging experience</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12</a:t>
                      </a:r>
                    </a:p>
                  </a:txBody>
                  <a:tcPr marL="9410" marR="9410" marT="9410" marB="0" anchor="b">
                    <a:lnL>
                      <a:noFill/>
                    </a:lnL>
                    <a:lnR>
                      <a:noFill/>
                    </a:lnR>
                    <a:lnT>
                      <a:noFill/>
                    </a:lnT>
                    <a:lnB>
                      <a:noFill/>
                    </a:lnB>
                    <a:solidFill>
                      <a:srgbClr val="F8E983"/>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13</a:t>
                      </a:r>
                    </a:p>
                  </a:txBody>
                  <a:tcPr marL="9410" marR="9410" marT="9410" marB="0" anchor="b">
                    <a:lnL>
                      <a:noFill/>
                    </a:lnL>
                    <a:lnR>
                      <a:noFill/>
                    </a:lnR>
                    <a:lnT>
                      <a:noFill/>
                    </a:lnT>
                    <a:lnB>
                      <a:noFill/>
                    </a:lnB>
                    <a:solidFill>
                      <a:srgbClr val="FFE683"/>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extLst>
                  <a:ext uri="{0D108BD9-81ED-4DB2-BD59-A6C34878D82A}">
                    <a16:rowId xmlns:a16="http://schemas.microsoft.com/office/drawing/2014/main" val="859365147"/>
                  </a:ext>
                </a:extLst>
              </a:tr>
              <a:tr h="163755">
                <a:tc>
                  <a:txBody>
                    <a:bodyPr/>
                    <a:lstStyle/>
                    <a:p>
                      <a:pPr algn="l" fontAlgn="b"/>
                      <a:r>
                        <a:rPr lang="en-GB" sz="1100" b="0" i="0" u="none" strike="noStrike" dirty="0">
                          <a:solidFill>
                            <a:srgbClr val="000000"/>
                          </a:solidFill>
                          <a:effectLst/>
                          <a:latin typeface="Calibri" panose="020F0502020204030204" pitchFamily="34" charset="0"/>
                        </a:rPr>
                        <a:t>Fossil hunting</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extLst>
                  <a:ext uri="{0D108BD9-81ED-4DB2-BD59-A6C34878D82A}">
                    <a16:rowId xmlns:a16="http://schemas.microsoft.com/office/drawing/2014/main" val="2577899808"/>
                  </a:ext>
                </a:extLst>
              </a:tr>
              <a:tr h="201256">
                <a:tc>
                  <a:txBody>
                    <a:bodyPr/>
                    <a:lstStyle/>
                    <a:p>
                      <a:pPr algn="l" fontAlgn="b"/>
                      <a:r>
                        <a:rPr lang="en-GB" sz="1100" b="0" i="0" u="none" strike="noStrike" dirty="0">
                          <a:solidFill>
                            <a:srgbClr val="000000"/>
                          </a:solidFill>
                          <a:effectLst/>
                          <a:latin typeface="Calibri" panose="020F0502020204030204" pitchFamily="34" charset="0"/>
                        </a:rPr>
                        <a:t>Volunteering / working holiday</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extLst>
                  <a:ext uri="{0D108BD9-81ED-4DB2-BD59-A6C34878D82A}">
                    <a16:rowId xmlns:a16="http://schemas.microsoft.com/office/drawing/2014/main" val="2635619965"/>
                  </a:ext>
                </a:extLst>
              </a:tr>
              <a:tr h="163755">
                <a:tc>
                  <a:txBody>
                    <a:bodyPr/>
                    <a:lstStyle/>
                    <a:p>
                      <a:pPr algn="l" fontAlgn="b"/>
                      <a:r>
                        <a:rPr lang="en-GB" sz="1100" b="0" i="0" u="none" strike="noStrike" dirty="0">
                          <a:solidFill>
                            <a:srgbClr val="000000"/>
                          </a:solidFill>
                          <a:effectLst/>
                          <a:latin typeface="Calibri" panose="020F0502020204030204" pitchFamily="34" charset="0"/>
                        </a:rPr>
                        <a:t>Street art</a:t>
                      </a:r>
                    </a:p>
                  </a:txBody>
                  <a:tcPr marL="9410" marR="9410" marT="9410"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15</a:t>
                      </a:r>
                    </a:p>
                  </a:txBody>
                  <a:tcPr marL="9410" marR="9410" marT="9410" marB="0" anchor="b">
                    <a:lnL>
                      <a:noFill/>
                    </a:lnL>
                    <a:lnR>
                      <a:noFill/>
                    </a:lnR>
                    <a:lnT>
                      <a:noFill/>
                    </a:lnT>
                    <a:lnB>
                      <a:noFill/>
                    </a:lnB>
                    <a:solidFill>
                      <a:srgbClr val="FECF7F"/>
                    </a:solidFill>
                  </a:tcPr>
                </a:tc>
                <a:extLst>
                  <a:ext uri="{0D108BD9-81ED-4DB2-BD59-A6C34878D82A}">
                    <a16:rowId xmlns:a16="http://schemas.microsoft.com/office/drawing/2014/main" val="695199648"/>
                  </a:ext>
                </a:extLst>
              </a:tr>
              <a:tr h="163755">
                <a:tc>
                  <a:txBody>
                    <a:bodyPr/>
                    <a:lstStyle/>
                    <a:p>
                      <a:pPr algn="l" fontAlgn="b"/>
                      <a:r>
                        <a:rPr lang="en-GB" sz="1100" b="0" i="0" u="none" strike="noStrike">
                          <a:solidFill>
                            <a:srgbClr val="000000"/>
                          </a:solidFill>
                          <a:effectLst/>
                          <a:latin typeface="Calibri" panose="020F0502020204030204" pitchFamily="34" charset="0"/>
                        </a:rPr>
                        <a:t>A yoga experience</a:t>
                      </a:r>
                    </a:p>
                  </a:txBody>
                  <a:tcPr marL="9410" marR="9410" marT="9410"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extLst>
                  <a:ext uri="{0D108BD9-81ED-4DB2-BD59-A6C34878D82A}">
                    <a16:rowId xmlns:a16="http://schemas.microsoft.com/office/drawing/2014/main" val="3054602078"/>
                  </a:ext>
                </a:extLst>
              </a:tr>
              <a:tr h="163755">
                <a:tc>
                  <a:txBody>
                    <a:bodyPr/>
                    <a:lstStyle/>
                    <a:p>
                      <a:pPr algn="l" fontAlgn="b"/>
                      <a:r>
                        <a:rPr lang="en-GB" sz="1100" b="0" i="0" u="none" strike="noStrike">
                          <a:solidFill>
                            <a:srgbClr val="000000"/>
                          </a:solidFill>
                          <a:effectLst/>
                          <a:latin typeface="Calibri" panose="020F0502020204030204" pitchFamily="34" charset="0"/>
                        </a:rPr>
                        <a:t>Guided fishing experience</a:t>
                      </a:r>
                    </a:p>
                  </a:txBody>
                  <a:tcPr marL="9410" marR="9410" marT="9410"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410" marR="9410" marT="9410" marB="0" anchor="b">
                    <a:lnL>
                      <a:noFill/>
                    </a:lnL>
                    <a:lnR>
                      <a:noFill/>
                    </a:lnR>
                    <a:lnT>
                      <a:noFill/>
                    </a:lnT>
                    <a:lnB>
                      <a:noFill/>
                    </a:lnB>
                    <a:solidFill>
                      <a:srgbClr val="FFDB81"/>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extLst>
                  <a:ext uri="{0D108BD9-81ED-4DB2-BD59-A6C34878D82A}">
                    <a16:rowId xmlns:a16="http://schemas.microsoft.com/office/drawing/2014/main" val="1530338148"/>
                  </a:ext>
                </a:extLst>
              </a:tr>
              <a:tr h="163755">
                <a:tc>
                  <a:txBody>
                    <a:bodyPr/>
                    <a:lstStyle/>
                    <a:p>
                      <a:pPr algn="l" fontAlgn="b"/>
                      <a:r>
                        <a:rPr lang="en-GB" sz="1100" b="0" i="0" u="none" strike="noStrike">
                          <a:solidFill>
                            <a:srgbClr val="000000"/>
                          </a:solidFill>
                          <a:effectLst/>
                          <a:latin typeface="Calibri" panose="020F0502020204030204" pitchFamily="34" charset="0"/>
                        </a:rPr>
                        <a:t>A homeopathic experience</a:t>
                      </a:r>
                    </a:p>
                  </a:txBody>
                  <a:tcPr marL="9410" marR="9410" marT="9410"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410" marR="9410" marT="9410" marB="0" anchor="b">
                    <a:lnL>
                      <a:noFill/>
                    </a:lnL>
                    <a:lnR>
                      <a:noFill/>
                    </a:lnR>
                    <a:lnT>
                      <a:noFill/>
                    </a:lnT>
                    <a:lnB>
                      <a:noFill/>
                    </a:lnB>
                    <a:solidFill>
                      <a:srgbClr val="FDB97B"/>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a:solidFill>
                            <a:srgbClr val="000000"/>
                          </a:solidFill>
                          <a:effectLst/>
                          <a:latin typeface="Calibri" panose="020F0502020204030204" pitchFamily="34" charset="0"/>
                        </a:rPr>
                        <a:t>16</a:t>
                      </a:r>
                    </a:p>
                  </a:txBody>
                  <a:tcPr marL="9410" marR="9410" marT="9410" marB="0" anchor="b">
                    <a:lnL>
                      <a:noFill/>
                    </a:lnL>
                    <a:lnR>
                      <a:noFill/>
                    </a:lnR>
                    <a:lnT>
                      <a:noFill/>
                    </a:lnT>
                    <a:lnB>
                      <a:noFill/>
                    </a:lnB>
                    <a:solidFill>
                      <a:srgbClr val="FDC47D"/>
                    </a:solidFill>
                  </a:tcPr>
                </a:tc>
                <a:tc>
                  <a:txBody>
                    <a:bodyPr/>
                    <a:lstStyle/>
                    <a:p>
                      <a:pPr algn="ctr" fontAlgn="b"/>
                      <a:r>
                        <a:rPr lang="en-GB" sz="1100" b="0" i="0" u="none" strike="noStrike">
                          <a:solidFill>
                            <a:srgbClr val="000000"/>
                          </a:solidFill>
                          <a:effectLst/>
                          <a:latin typeface="Calibri" panose="020F0502020204030204" pitchFamily="34" charset="0"/>
                        </a:rPr>
                        <a:t>19</a:t>
                      </a:r>
                    </a:p>
                  </a:txBody>
                  <a:tcPr marL="9410" marR="9410" marT="9410" marB="0" anchor="b">
                    <a:lnL>
                      <a:noFill/>
                    </a:lnL>
                    <a:lnR>
                      <a:noFill/>
                    </a:lnR>
                    <a:lnT>
                      <a:noFill/>
                    </a:lnT>
                    <a:lnB>
                      <a:noFill/>
                    </a:lnB>
                    <a:solidFill>
                      <a:srgbClr val="FCA276"/>
                    </a:solidFill>
                  </a:tcPr>
                </a:tc>
                <a:extLst>
                  <a:ext uri="{0D108BD9-81ED-4DB2-BD59-A6C34878D82A}">
                    <a16:rowId xmlns:a16="http://schemas.microsoft.com/office/drawing/2014/main" val="1025419997"/>
                  </a:ext>
                </a:extLst>
              </a:tr>
              <a:tr h="163755">
                <a:tc>
                  <a:txBody>
                    <a:bodyPr/>
                    <a:lstStyle/>
                    <a:p>
                      <a:pPr algn="l" fontAlgn="b"/>
                      <a:r>
                        <a:rPr lang="en-GB" sz="1100" b="0" i="0" u="none" strike="noStrike">
                          <a:solidFill>
                            <a:srgbClr val="000000"/>
                          </a:solidFill>
                          <a:effectLst/>
                          <a:latin typeface="Calibri" panose="020F0502020204030204" pitchFamily="34" charset="0"/>
                        </a:rPr>
                        <a:t>A tai chi experience</a:t>
                      </a:r>
                    </a:p>
                  </a:txBody>
                  <a:tcPr marL="9410" marR="9410" marT="9410"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18</a:t>
                      </a:r>
                    </a:p>
                  </a:txBody>
                  <a:tcPr marL="9410" marR="9410" marT="9410" marB="0" anchor="b">
                    <a:lnL>
                      <a:noFill/>
                    </a:lnL>
                    <a:lnR>
                      <a:noFill/>
                    </a:lnR>
                    <a:lnT>
                      <a:noFill/>
                    </a:lnT>
                    <a:lnB>
                      <a:noFill/>
                    </a:lnB>
                    <a:solidFill>
                      <a:srgbClr val="FCAD79"/>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extLst>
                  <a:ext uri="{0D108BD9-81ED-4DB2-BD59-A6C34878D82A}">
                    <a16:rowId xmlns:a16="http://schemas.microsoft.com/office/drawing/2014/main" val="2380949438"/>
                  </a:ext>
                </a:extLst>
              </a:tr>
              <a:tr h="163755">
                <a:tc>
                  <a:txBody>
                    <a:bodyPr/>
                    <a:lstStyle/>
                    <a:p>
                      <a:pPr algn="l" fontAlgn="b"/>
                      <a:r>
                        <a:rPr lang="en-GB" sz="1100" b="0" i="0" u="none" strike="noStrike">
                          <a:solidFill>
                            <a:srgbClr val="000000"/>
                          </a:solidFill>
                          <a:effectLst/>
                          <a:latin typeface="Calibri" panose="020F0502020204030204" pitchFamily="34" charset="0"/>
                        </a:rPr>
                        <a:t>A pilates experience</a:t>
                      </a:r>
                    </a:p>
                  </a:txBody>
                  <a:tcPr marL="9410" marR="9410" marT="9410" marB="0" anchor="b">
                    <a:lnL>
                      <a:noFill/>
                    </a:lnL>
                    <a:lnR>
                      <a:noFill/>
                    </a:lnR>
                    <a:lnT>
                      <a:noFill/>
                    </a:lnT>
                    <a:lnB>
                      <a:noFill/>
                    </a:lnB>
                  </a:tcP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a:solidFill>
                            <a:srgbClr val="000000"/>
                          </a:solidFill>
                          <a:effectLst/>
                          <a:latin typeface="Calibri" panose="020F0502020204030204" pitchFamily="34" charset="0"/>
                        </a:rPr>
                        <a:t>20</a:t>
                      </a:r>
                    </a:p>
                  </a:txBody>
                  <a:tcPr marL="9410" marR="9410" marT="9410" marB="0" anchor="b">
                    <a:lnL>
                      <a:noFill/>
                    </a:lnL>
                    <a:lnR>
                      <a:noFill/>
                    </a:lnR>
                    <a:lnT>
                      <a:noFill/>
                    </a:lnT>
                    <a:lnB>
                      <a:noFill/>
                    </a:lnB>
                    <a:solidFill>
                      <a:srgbClr val="FB9774"/>
                    </a:solid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22</a:t>
                      </a:r>
                    </a:p>
                  </a:txBody>
                  <a:tcPr marL="9410" marR="9410" marT="9410" marB="0" anchor="b">
                    <a:lnL>
                      <a:noFill/>
                    </a:lnL>
                    <a:lnR>
                      <a:noFill/>
                    </a:lnR>
                    <a:lnT>
                      <a:noFill/>
                    </a:lnT>
                    <a:lnB>
                      <a:noFill/>
                    </a:lnB>
                    <a:solidFill>
                      <a:srgbClr val="FA8070"/>
                    </a:solidFill>
                  </a:tcPr>
                </a:tc>
                <a:tc>
                  <a:txBody>
                    <a:bodyPr/>
                    <a:lstStyle/>
                    <a:p>
                      <a:pPr algn="ctr" fontAlgn="b"/>
                      <a:r>
                        <a:rPr lang="en-GB" sz="1100" b="0" i="0" u="none" strike="noStrike">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tc>
                  <a:txBody>
                    <a:bodyPr/>
                    <a:lstStyle/>
                    <a:p>
                      <a:pPr algn="ctr" fontAlgn="b"/>
                      <a:r>
                        <a:rPr lang="en-GB" sz="1100" b="0" i="0" u="none" strike="noStrike">
                          <a:solidFill>
                            <a:srgbClr val="000000"/>
                          </a:solidFill>
                          <a:effectLst/>
                          <a:latin typeface="Calibri" panose="020F0502020204030204" pitchFamily="34" charset="0"/>
                        </a:rPr>
                        <a:t>21</a:t>
                      </a:r>
                    </a:p>
                  </a:txBody>
                  <a:tcPr marL="9410" marR="9410" marT="9410" marB="0" anchor="b">
                    <a:lnL>
                      <a:noFill/>
                    </a:lnL>
                    <a:lnR>
                      <a:noFill/>
                    </a:lnR>
                    <a:lnT>
                      <a:noFill/>
                    </a:lnT>
                    <a:lnB>
                      <a:noFill/>
                    </a:lnB>
                    <a:solidFill>
                      <a:srgbClr val="FA8B72"/>
                    </a:solidFill>
                  </a:tcPr>
                </a:tc>
                <a:tc>
                  <a:txBody>
                    <a:bodyPr/>
                    <a:lstStyle/>
                    <a:p>
                      <a:pPr algn="ctr" fontAlgn="b"/>
                      <a:r>
                        <a:rPr lang="en-GB" sz="1100" b="0" i="0" u="none" strike="noStrike">
                          <a:solidFill>
                            <a:srgbClr val="000000"/>
                          </a:solidFill>
                          <a:effectLst/>
                          <a:latin typeface="Calibri" panose="020F0502020204030204" pitchFamily="34" charset="0"/>
                        </a:rPr>
                        <a:t>23</a:t>
                      </a:r>
                    </a:p>
                  </a:txBody>
                  <a:tcPr marL="9410" marR="9410" marT="9410" marB="0" anchor="b">
                    <a:lnL>
                      <a:noFill/>
                    </a:lnL>
                    <a:lnR>
                      <a:noFill/>
                    </a:lnR>
                    <a:lnT>
                      <a:noFill/>
                    </a:lnT>
                    <a:lnB>
                      <a:noFill/>
                    </a:lnB>
                    <a:solidFill>
                      <a:srgbClr val="F9756E"/>
                    </a:solidFill>
                  </a:tcPr>
                </a:tc>
                <a:tc>
                  <a:txBody>
                    <a:bodyPr/>
                    <a:lstStyle/>
                    <a:p>
                      <a:pPr algn="ctr" fontAlgn="b"/>
                      <a:r>
                        <a:rPr lang="en-GB" sz="1100" b="0" i="0" u="none" strike="noStrike" dirty="0">
                          <a:solidFill>
                            <a:srgbClr val="000000"/>
                          </a:solidFill>
                          <a:effectLst/>
                          <a:latin typeface="Calibri" panose="020F0502020204030204" pitchFamily="34" charset="0"/>
                        </a:rPr>
                        <a:t>24</a:t>
                      </a:r>
                    </a:p>
                  </a:txBody>
                  <a:tcPr marL="9410" marR="9410" marT="9410" marB="0" anchor="b">
                    <a:lnL>
                      <a:noFill/>
                    </a:lnL>
                    <a:lnR>
                      <a:noFill/>
                    </a:lnR>
                    <a:lnT>
                      <a:noFill/>
                    </a:lnT>
                    <a:lnB>
                      <a:noFill/>
                    </a:lnB>
                    <a:solidFill>
                      <a:srgbClr val="F8696B"/>
                    </a:solidFill>
                  </a:tcPr>
                </a:tc>
                <a:extLst>
                  <a:ext uri="{0D108BD9-81ED-4DB2-BD59-A6C34878D82A}">
                    <a16:rowId xmlns:a16="http://schemas.microsoft.com/office/drawing/2014/main" val="3605060118"/>
                  </a:ext>
                </a:extLst>
              </a:tr>
            </a:tbl>
          </a:graphicData>
        </a:graphic>
      </p:graphicFrame>
      <p:cxnSp>
        <p:nvCxnSpPr>
          <p:cNvPr id="7" name="Straight Connector 6">
            <a:extLst>
              <a:ext uri="{FF2B5EF4-FFF2-40B4-BE49-F238E27FC236}">
                <a16:creationId xmlns:a16="http://schemas.microsoft.com/office/drawing/2014/main" id="{7DB6AA72-75FD-4E4D-8E18-2FE150D4711C}"/>
              </a:ext>
            </a:extLst>
          </p:cNvPr>
          <p:cNvCxnSpPr>
            <a:cxnSpLocks/>
          </p:cNvCxnSpPr>
          <p:nvPr/>
        </p:nvCxnSpPr>
        <p:spPr>
          <a:xfrm>
            <a:off x="184855" y="2839162"/>
            <a:ext cx="9524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E7F7A5-08BC-4BAE-BF3C-F4BBC9817F17}"/>
              </a:ext>
            </a:extLst>
          </p:cNvPr>
          <p:cNvCxnSpPr>
            <a:cxnSpLocks/>
          </p:cNvCxnSpPr>
          <p:nvPr/>
        </p:nvCxnSpPr>
        <p:spPr>
          <a:xfrm>
            <a:off x="197115" y="4410009"/>
            <a:ext cx="9511776"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182F8EF-532F-48D8-AA73-3283B113AFF1}"/>
              </a:ext>
            </a:extLst>
          </p:cNvPr>
          <p:cNvSpPr/>
          <p:nvPr/>
        </p:nvSpPr>
        <p:spPr>
          <a:xfrm>
            <a:off x="928034" y="6406681"/>
            <a:ext cx="7719577" cy="215444"/>
          </a:xfrm>
          <a:prstGeom prst="rect">
            <a:avLst/>
          </a:prstGeom>
        </p:spPr>
        <p:txBody>
          <a:bodyPr wrap="square">
            <a:spAutoFit/>
          </a:bodyPr>
          <a:lstStyle/>
          <a:p>
            <a:pPr fontAlgn="b"/>
            <a:r>
              <a:rPr lang="en-GB" sz="800" dirty="0">
                <a:solidFill>
                  <a:schemeClr val="bg1">
                    <a:lumMod val="50000"/>
                  </a:schemeClr>
                </a:solidFill>
              </a:rPr>
              <a:t>Base: All interested in one or more experience</a:t>
            </a:r>
          </a:p>
        </p:txBody>
      </p:sp>
      <p:sp>
        <p:nvSpPr>
          <p:cNvPr id="17" name="Slide Number Placeholder 3">
            <a:extLst>
              <a:ext uri="{FF2B5EF4-FFF2-40B4-BE49-F238E27FC236}">
                <a16:creationId xmlns:a16="http://schemas.microsoft.com/office/drawing/2014/main" id="{B44CA201-6C7F-401D-9F4E-017F2C93C4DE}"/>
              </a:ext>
            </a:extLst>
          </p:cNvPr>
          <p:cNvSpPr txBox="1">
            <a:spLocks/>
          </p:cNvSpPr>
          <p:nvPr/>
        </p:nvSpPr>
        <p:spPr>
          <a:xfrm>
            <a:off x="928034" y="6115966"/>
            <a:ext cx="6552629" cy="25939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800" dirty="0">
                <a:solidFill>
                  <a:schemeClr val="bg1">
                    <a:lumMod val="50000"/>
                  </a:schemeClr>
                </a:solidFill>
              </a:rPr>
              <a:t>Question:B1/B2/B3. </a:t>
            </a:r>
            <a:r>
              <a:rPr lang="en-GB" sz="800" dirty="0">
                <a:solidFill>
                  <a:schemeClr val="bg1">
                    <a:lumMod val="50000"/>
                  </a:schemeClr>
                </a:solidFill>
              </a:rPr>
              <a:t>Which of the following statements best describes your general interest in or participation in the following types of experiences, whilst on an overseas holiday or short break.</a:t>
            </a:r>
            <a:r>
              <a:rPr lang="en-AU" sz="800" dirty="0">
                <a:solidFill>
                  <a:schemeClr val="bg1">
                    <a:lumMod val="50000"/>
                  </a:schemeClr>
                </a:solidFill>
              </a:rPr>
              <a:t>  </a:t>
            </a:r>
          </a:p>
        </p:txBody>
      </p:sp>
      <p:sp>
        <p:nvSpPr>
          <p:cNvPr id="18" name="Rectangle 17">
            <a:extLst>
              <a:ext uri="{FF2B5EF4-FFF2-40B4-BE49-F238E27FC236}">
                <a16:creationId xmlns:a16="http://schemas.microsoft.com/office/drawing/2014/main" id="{47A6CD38-2C45-41E4-8C1E-241A90C09802}"/>
              </a:ext>
            </a:extLst>
          </p:cNvPr>
          <p:cNvSpPr/>
          <p:nvPr/>
        </p:nvSpPr>
        <p:spPr>
          <a:xfrm>
            <a:off x="0" y="678738"/>
            <a:ext cx="9822385" cy="494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701FF5B-620D-41F5-A206-F3FC5EB7931B}"/>
              </a:ext>
            </a:extLst>
          </p:cNvPr>
          <p:cNvSpPr/>
          <p:nvPr/>
        </p:nvSpPr>
        <p:spPr>
          <a:xfrm>
            <a:off x="148653" y="670210"/>
            <a:ext cx="9432280" cy="523220"/>
          </a:xfrm>
          <a:prstGeom prst="rect">
            <a:avLst/>
          </a:prstGeom>
        </p:spPr>
        <p:txBody>
          <a:bodyPr wrap="square">
            <a:spAutoFit/>
          </a:bodyPr>
          <a:lstStyle/>
          <a:p>
            <a:r>
              <a:rPr lang="en-GB" sz="1400" b="1" dirty="0">
                <a:solidFill>
                  <a:schemeClr val="accent5"/>
                </a:solidFill>
              </a:rPr>
              <a:t>Participation / interest in experiential activities shows a high level of consistency across all the inbound markets. Variations such as for Shadowing and Foraging may be impacted by understanding of the concept </a:t>
            </a:r>
          </a:p>
        </p:txBody>
      </p:sp>
      <p:sp>
        <p:nvSpPr>
          <p:cNvPr id="20" name="Title 1">
            <a:extLst>
              <a:ext uri="{FF2B5EF4-FFF2-40B4-BE49-F238E27FC236}">
                <a16:creationId xmlns:a16="http://schemas.microsoft.com/office/drawing/2014/main" id="{1DBD7E97-A414-4324-BB64-1A2DA4696DA8}"/>
              </a:ext>
            </a:extLst>
          </p:cNvPr>
          <p:cNvSpPr>
            <a:spLocks noGrp="1"/>
          </p:cNvSpPr>
          <p:nvPr>
            <p:ph type="title"/>
          </p:nvPr>
        </p:nvSpPr>
        <p:spPr>
          <a:xfrm>
            <a:off x="156862" y="110696"/>
            <a:ext cx="9429307" cy="547942"/>
          </a:xfrm>
        </p:spPr>
        <p:txBody>
          <a:bodyPr>
            <a:noAutofit/>
          </a:bodyPr>
          <a:lstStyle/>
          <a:p>
            <a:pPr lvl="0" defTabSz="457200">
              <a:lnSpc>
                <a:spcPct val="100000"/>
              </a:lnSpc>
              <a:spcBef>
                <a:spcPts val="0"/>
              </a:spcBef>
            </a:pPr>
            <a:r>
              <a:rPr lang="en-GB" dirty="0"/>
              <a:t>Participation and interest in experiential activities on any overseas holiday – rank order</a:t>
            </a:r>
          </a:p>
        </p:txBody>
      </p:sp>
      <p:sp>
        <p:nvSpPr>
          <p:cNvPr id="21" name="TextBox 20">
            <a:extLst>
              <a:ext uri="{FF2B5EF4-FFF2-40B4-BE49-F238E27FC236}">
                <a16:creationId xmlns:a16="http://schemas.microsoft.com/office/drawing/2014/main" id="{475FA969-376F-4C6C-B4CA-127AAC820A14}"/>
              </a:ext>
            </a:extLst>
          </p:cNvPr>
          <p:cNvSpPr txBox="1"/>
          <p:nvPr/>
        </p:nvSpPr>
        <p:spPr>
          <a:xfrm>
            <a:off x="1483334" y="1401069"/>
            <a:ext cx="1465717" cy="400110"/>
          </a:xfrm>
          <a:prstGeom prst="rect">
            <a:avLst/>
          </a:prstGeom>
          <a:noFill/>
        </p:spPr>
        <p:txBody>
          <a:bodyPr wrap="square" rtlCol="0">
            <a:spAutoFit/>
          </a:bodyPr>
          <a:lstStyle/>
          <a:p>
            <a:r>
              <a:rPr lang="en-GB" sz="1000" b="1" dirty="0"/>
              <a:t>Ranking* </a:t>
            </a:r>
          </a:p>
          <a:p>
            <a:r>
              <a:rPr lang="en-GB" sz="1000" b="1" dirty="0"/>
              <a:t>(out of 24 experiences)</a:t>
            </a:r>
          </a:p>
        </p:txBody>
      </p:sp>
      <p:sp>
        <p:nvSpPr>
          <p:cNvPr id="22" name="TextBox 21">
            <a:extLst>
              <a:ext uri="{FF2B5EF4-FFF2-40B4-BE49-F238E27FC236}">
                <a16:creationId xmlns:a16="http://schemas.microsoft.com/office/drawing/2014/main" id="{B65A61EB-5ABE-4E64-B904-84A51134C903}"/>
              </a:ext>
            </a:extLst>
          </p:cNvPr>
          <p:cNvSpPr txBox="1"/>
          <p:nvPr/>
        </p:nvSpPr>
        <p:spPr>
          <a:xfrm>
            <a:off x="121809" y="1799251"/>
            <a:ext cx="1466216" cy="430887"/>
          </a:xfrm>
          <a:prstGeom prst="rect">
            <a:avLst/>
          </a:prstGeom>
          <a:noFill/>
        </p:spPr>
        <p:txBody>
          <a:bodyPr wrap="square" rtlCol="0">
            <a:spAutoFit/>
          </a:bodyPr>
          <a:lstStyle/>
          <a:p>
            <a:r>
              <a:rPr lang="en-GB" sz="1100" b="1" dirty="0">
                <a:solidFill>
                  <a:schemeClr val="accent5"/>
                </a:solidFill>
              </a:rPr>
              <a:t>HIGH INTEREST EXPERIENCES</a:t>
            </a:r>
          </a:p>
        </p:txBody>
      </p:sp>
      <p:sp>
        <p:nvSpPr>
          <p:cNvPr id="23" name="TextBox 22">
            <a:extLst>
              <a:ext uri="{FF2B5EF4-FFF2-40B4-BE49-F238E27FC236}">
                <a16:creationId xmlns:a16="http://schemas.microsoft.com/office/drawing/2014/main" id="{06944D4C-337D-498C-8CC4-2AC282A23628}"/>
              </a:ext>
            </a:extLst>
          </p:cNvPr>
          <p:cNvSpPr txBox="1"/>
          <p:nvPr/>
        </p:nvSpPr>
        <p:spPr>
          <a:xfrm>
            <a:off x="130780" y="2866882"/>
            <a:ext cx="1716765" cy="261610"/>
          </a:xfrm>
          <a:prstGeom prst="rect">
            <a:avLst/>
          </a:prstGeom>
          <a:noFill/>
        </p:spPr>
        <p:txBody>
          <a:bodyPr wrap="square" rtlCol="0">
            <a:spAutoFit/>
          </a:bodyPr>
          <a:lstStyle/>
          <a:p>
            <a:r>
              <a:rPr lang="en-GB" sz="1100" b="1" dirty="0">
                <a:solidFill>
                  <a:schemeClr val="accent5"/>
                </a:solidFill>
              </a:rPr>
              <a:t>MID-RANGE INTEREST</a:t>
            </a:r>
          </a:p>
        </p:txBody>
      </p:sp>
      <p:sp>
        <p:nvSpPr>
          <p:cNvPr id="24" name="TextBox 23">
            <a:extLst>
              <a:ext uri="{FF2B5EF4-FFF2-40B4-BE49-F238E27FC236}">
                <a16:creationId xmlns:a16="http://schemas.microsoft.com/office/drawing/2014/main" id="{AEE5E566-674F-4966-81C7-B1AF5F2208B8}"/>
              </a:ext>
            </a:extLst>
          </p:cNvPr>
          <p:cNvSpPr txBox="1"/>
          <p:nvPr/>
        </p:nvSpPr>
        <p:spPr>
          <a:xfrm>
            <a:off x="156862" y="4410009"/>
            <a:ext cx="1716765" cy="261610"/>
          </a:xfrm>
          <a:prstGeom prst="rect">
            <a:avLst/>
          </a:prstGeom>
          <a:noFill/>
        </p:spPr>
        <p:txBody>
          <a:bodyPr wrap="square" rtlCol="0">
            <a:spAutoFit/>
          </a:bodyPr>
          <a:lstStyle/>
          <a:p>
            <a:r>
              <a:rPr lang="en-GB" sz="1100" b="1" dirty="0">
                <a:solidFill>
                  <a:schemeClr val="accent5"/>
                </a:solidFill>
              </a:rPr>
              <a:t>NICHE INTEREST</a:t>
            </a:r>
          </a:p>
        </p:txBody>
      </p:sp>
      <p:sp>
        <p:nvSpPr>
          <p:cNvPr id="12" name="Rectangle 11">
            <a:extLst>
              <a:ext uri="{FF2B5EF4-FFF2-40B4-BE49-F238E27FC236}">
                <a16:creationId xmlns:a16="http://schemas.microsoft.com/office/drawing/2014/main" id="{8B595454-837B-4817-93CE-658CA37A72B8}"/>
              </a:ext>
            </a:extLst>
          </p:cNvPr>
          <p:cNvSpPr/>
          <p:nvPr/>
        </p:nvSpPr>
        <p:spPr>
          <a:xfrm>
            <a:off x="156862" y="5461198"/>
            <a:ext cx="1284554" cy="584775"/>
          </a:xfrm>
          <a:prstGeom prst="rect">
            <a:avLst/>
          </a:prstGeom>
        </p:spPr>
        <p:txBody>
          <a:bodyPr wrap="square">
            <a:spAutoFit/>
          </a:bodyPr>
          <a:lstStyle/>
          <a:p>
            <a:pPr fontAlgn="b"/>
            <a:r>
              <a:rPr lang="en-GB" sz="800" dirty="0">
                <a:solidFill>
                  <a:schemeClr val="tx2"/>
                </a:solidFill>
                <a:latin typeface="Calibri" panose="020F0502020204030204" pitchFamily="34" charset="0"/>
              </a:rPr>
              <a:t>*ranking based on % done previously, booked to do in next 12 months, or interested in doing)</a:t>
            </a:r>
          </a:p>
        </p:txBody>
      </p:sp>
      <p:sp>
        <p:nvSpPr>
          <p:cNvPr id="26" name="Slide Number Placeholder 5">
            <a:extLst>
              <a:ext uri="{FF2B5EF4-FFF2-40B4-BE49-F238E27FC236}">
                <a16:creationId xmlns:a16="http://schemas.microsoft.com/office/drawing/2014/main" id="{175FC522-18C7-4A12-BB9C-242F93446CC3}"/>
              </a:ext>
            </a:extLst>
          </p:cNvPr>
          <p:cNvSpPr txBox="1">
            <a:spLocks/>
          </p:cNvSpPr>
          <p:nvPr/>
        </p:nvSpPr>
        <p:spPr>
          <a:xfrm>
            <a:off x="-29161" y="6300004"/>
            <a:ext cx="355628" cy="272286"/>
          </a:xfrm>
          <a:prstGeom prst="rect">
            <a:avLst/>
          </a:prstGeom>
        </p:spPr>
        <p:txBody>
          <a:bodyPr/>
          <a:lstStyle>
            <a:defPPr>
              <a:defRPr lang="en-US"/>
            </a:defPPr>
            <a:lvl1pPr marL="0" algn="r" defTabSz="457200" rtl="0" eaLnBrk="1" latinLnBrk="0" hangingPunct="1">
              <a:defRPr sz="1138"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5C4E51C-5B21-47ED-87F9-7CEAAA8B3069}" type="slidenum">
              <a:rPr kumimoji="0" lang="en-GB" sz="1000" b="0" i="0" u="none" strike="noStrike" kern="1200" cap="none" spc="0" normalizeH="0" baseline="0" noProof="0" smtClean="0">
                <a:ln>
                  <a:noFill/>
                </a:ln>
                <a:solidFill>
                  <a:srgbClr val="FFFFFF">
                    <a:lumMod val="50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srgbClr val="FFFFFF">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942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1_Office Theme">
  <a:themeElements>
    <a:clrScheme name="Brio Research and Consulting">
      <a:dk1>
        <a:srgbClr val="000000"/>
      </a:dk1>
      <a:lt1>
        <a:srgbClr val="FFFFFF"/>
      </a:lt1>
      <a:dk2>
        <a:srgbClr val="7C7C7C"/>
      </a:dk2>
      <a:lt2>
        <a:srgbClr val="FFFFFF"/>
      </a:lt2>
      <a:accent1>
        <a:srgbClr val="7C7C7C"/>
      </a:accent1>
      <a:accent2>
        <a:srgbClr val="34FF69"/>
      </a:accent2>
      <a:accent3>
        <a:srgbClr val="44CCFF"/>
      </a:accent3>
      <a:accent4>
        <a:srgbClr val="7494EA"/>
      </a:accent4>
      <a:accent5>
        <a:srgbClr val="D138BF"/>
      </a:accent5>
      <a:accent6>
        <a:srgbClr val="000000"/>
      </a:accent6>
      <a:hlink>
        <a:srgbClr val="7494EA"/>
      </a:hlink>
      <a:folHlink>
        <a:srgbClr val="7C7C7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io Powerpoint Template" id="{64321415-3D38-48C2-B33B-60177528914A}" vid="{7908C470-F288-46F4-A7D9-B7F1847D7B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8D46CF0119844BA4F371482C4ADF72" ma:contentTypeVersion="12" ma:contentTypeDescription="Create a new document." ma:contentTypeScope="" ma:versionID="24a69105cfd30f9891b88ebb885bf0c2">
  <xsd:schema xmlns:xsd="http://www.w3.org/2001/XMLSchema" xmlns:xs="http://www.w3.org/2001/XMLSchema" xmlns:p="http://schemas.microsoft.com/office/2006/metadata/properties" xmlns:ns2="9c628d7c-de39-47fd-ad71-3db2ff7d91da" xmlns:ns3="bb0630c5-90fb-4aba-9727-77ac40ff9679" targetNamespace="http://schemas.microsoft.com/office/2006/metadata/properties" ma:root="true" ma:fieldsID="de76d59366fd856d1f8dc777baf10044" ns2:_="" ns3:_="">
    <xsd:import namespace="9c628d7c-de39-47fd-ad71-3db2ff7d91da"/>
    <xsd:import namespace="bb0630c5-90fb-4aba-9727-77ac40ff967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628d7c-de39-47fd-ad71-3db2ff7d91d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b0630c5-90fb-4aba-9727-77ac40ff967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7B44CB-0BE3-4434-8762-5A18135933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628d7c-de39-47fd-ad71-3db2ff7d91da"/>
    <ds:schemaRef ds:uri="bb0630c5-90fb-4aba-9727-77ac40ff96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2468F5-D80F-4EC2-A43E-07A63C7BAD78}">
  <ds:schemaRefs>
    <ds:schemaRef ds:uri="http://schemas.microsoft.com/sharepoint/v3/contenttype/forms"/>
  </ds:schemaRefs>
</ds:datastoreItem>
</file>

<file path=customXml/itemProps3.xml><?xml version="1.0" encoding="utf-8"?>
<ds:datastoreItem xmlns:ds="http://schemas.openxmlformats.org/officeDocument/2006/customXml" ds:itemID="{460D46E7-0567-4D66-BC4F-0DBF0F7FAD76}">
  <ds:schemaRefs>
    <ds:schemaRef ds:uri="http://purl.org/dc/terms/"/>
    <ds:schemaRef ds:uri="http://purl.org/dc/dcmitype/"/>
    <ds:schemaRef ds:uri="9c628d7c-de39-47fd-ad71-3db2ff7d91da"/>
    <ds:schemaRef ds:uri="http://schemas.openxmlformats.org/package/2006/metadata/core-properties"/>
    <ds:schemaRef ds:uri="http://purl.org/dc/elements/1.1/"/>
    <ds:schemaRef ds:uri="http://schemas.microsoft.com/office/2006/documentManagement/types"/>
    <ds:schemaRef ds:uri="bb0630c5-90fb-4aba-9727-77ac40ff9679"/>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8491</TotalTime>
  <Words>11066</Words>
  <Application>Microsoft Office PowerPoint</Application>
  <PresentationFormat>A4 Paper (210x297 mm)</PresentationFormat>
  <Paragraphs>2307</Paragraphs>
  <Slides>64</Slides>
  <Notes>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64</vt:i4>
      </vt:variant>
    </vt:vector>
  </HeadingPairs>
  <TitlesOfParts>
    <vt:vector size="71" baseType="lpstr">
      <vt:lpstr>Arial</vt:lpstr>
      <vt:lpstr>Calibri</vt:lpstr>
      <vt:lpstr>Calibri Light</vt:lpstr>
      <vt:lpstr>Courier New</vt:lpstr>
      <vt:lpstr>Times New Roman</vt:lpstr>
      <vt:lpstr>Wingdings</vt:lpstr>
      <vt:lpstr>1_Office Theme</vt:lpstr>
      <vt:lpstr>VisitEngland Discover England Fund Research  Experiential Activities  Insight Analysis  June 2019</vt:lpstr>
      <vt:lpstr>Contents</vt:lpstr>
      <vt:lpstr>PowerPoint Presentation</vt:lpstr>
      <vt:lpstr>Background: Experiential travel, an area of opportunity for England </vt:lpstr>
      <vt:lpstr>Methodology: Phase 1 – Qualitative Headlines</vt:lpstr>
      <vt:lpstr>Methodology: Phase 2 – Quantitative Methodology</vt:lpstr>
      <vt:lpstr>PowerPoint Presentation</vt:lpstr>
      <vt:lpstr>Participation and interest in experiential activities on any overseas holiday</vt:lpstr>
      <vt:lpstr>Participation and interest in experiential activities on any overseas holiday – rank order</vt:lpstr>
      <vt:lpstr>PowerPoint Presentation</vt:lpstr>
      <vt:lpstr>Target audience for experiential activities</vt:lpstr>
      <vt:lpstr>PowerPoint Presentation</vt:lpstr>
      <vt:lpstr>The role of experiences in driving holiday decisions: 1. The decision to go on holiday</vt:lpstr>
      <vt:lpstr>The role of experiences in driving holiday decisions: 2. The choice of holiday destination </vt:lpstr>
      <vt:lpstr>The overall opportunity: key take-aways</vt:lpstr>
      <vt:lpstr>PowerPoint Presentation</vt:lpstr>
      <vt:lpstr>Strengthening the opportunity: core components of experiential activities </vt:lpstr>
      <vt:lpstr>Address barriers to maximise the opportunity: common challenges to overcome</vt:lpstr>
      <vt:lpstr>Address barriers to maximise the opportunity: building awareness of regional England</vt:lpstr>
      <vt:lpstr>Go-to-market delivery: promoting experiences in more rural locations</vt:lpstr>
      <vt:lpstr>Go-to-market delivery: making experiences accessible</vt:lpstr>
      <vt:lpstr>Go-to-market delivery: opportunity to promote both in source-market and in-destination </vt:lpstr>
      <vt:lpstr>Reasons why experiences are not booked before the start of the holiday</vt:lpstr>
      <vt:lpstr>Maximising the opportunity of experiential activities in England: key take-aways</vt:lpstr>
      <vt:lpstr>PowerPoint Presentation</vt:lpstr>
      <vt:lpstr>Identifying clusters of experiences that have similar attributes</vt:lpstr>
      <vt:lpstr>High Interest Established Experiences – Group 1: overview &amp; appeal</vt:lpstr>
      <vt:lpstr>High Interest Established Experiences – Group 1: maturity &amp; influence on holiday behaviour</vt:lpstr>
      <vt:lpstr>High Interest Established Experiences – Group 1: believability in core experiential components</vt:lpstr>
      <vt:lpstr>High Interest Established Experiences – Group 1: logistics</vt:lpstr>
      <vt:lpstr>High Interest Established Experiences – Group 1: key take outs</vt:lpstr>
      <vt:lpstr>High Interest Established Experiences – Group 2</vt:lpstr>
      <vt:lpstr>High Interest Established Experiences – Group 2: overview &amp; appeal</vt:lpstr>
      <vt:lpstr>High Interest Established Experiences – Group 2: maturity and influence on holiday behaviour </vt:lpstr>
      <vt:lpstr>High Interest Established Experiences – Group 2: believability in core experiential components</vt:lpstr>
      <vt:lpstr>High Interest Established Experiences – Group 2: logistics</vt:lpstr>
      <vt:lpstr>High Interest Established Experiences – Group 2: key take outs</vt:lpstr>
      <vt:lpstr>Skill Based Learning Experiences</vt:lpstr>
      <vt:lpstr>Skills Based Learning Experiences: overview &amp; appeal</vt:lpstr>
      <vt:lpstr>Skills Based Learning Experiences: maturity and influence on holiday behaviour</vt:lpstr>
      <vt:lpstr>Skills Based Learning Experiences: believability in core experiential components</vt:lpstr>
      <vt:lpstr>Skills Based Learning Experiences: logistics </vt:lpstr>
      <vt:lpstr>Skills Based Learning Experiences: key take outs</vt:lpstr>
      <vt:lpstr>Food &amp; Drink Learning Experiences</vt:lpstr>
      <vt:lpstr>Food &amp; Drink Learning Experiences: overview &amp; appeal</vt:lpstr>
      <vt:lpstr>Food &amp; Drink Learning Experiences: maturity and influence on holiday behaviour</vt:lpstr>
      <vt:lpstr>Food &amp; Drink Learning Experiences: believability in core experiential components</vt:lpstr>
      <vt:lpstr>Food &amp; Drink Learning Experiences: logistics</vt:lpstr>
      <vt:lpstr>Food &amp; Drink Learning Experiences: key take outs</vt:lpstr>
      <vt:lpstr>Niche Wellness Experiences</vt:lpstr>
      <vt:lpstr>Niche Wellness Experiences: overview &amp; appeal</vt:lpstr>
      <vt:lpstr>PowerPoint Presentation</vt:lpstr>
      <vt:lpstr>PowerPoint Presentation</vt:lpstr>
      <vt:lpstr>PowerPoint Presentation</vt:lpstr>
      <vt:lpstr>PowerPoint Presentation</vt:lpstr>
      <vt:lpstr>PowerPoint Presentation</vt:lpstr>
      <vt:lpstr>Factors for consideration when developing experiential activities</vt:lpstr>
      <vt:lpstr>PowerPoint Presentation</vt:lpstr>
      <vt:lpstr>PowerPoint Presentation</vt:lpstr>
      <vt:lpstr>Glossary</vt:lpstr>
      <vt:lpstr>Multi-Day Experiences - Exploring the Opportunity for these Experiences  </vt:lpstr>
      <vt:lpstr>Niche Appeal Experiences - Exploring the Opportunity for these Experiences </vt:lpstr>
      <vt:lpstr>Niche Appeal Experiences - Exploring the Opportunity for these Experiences </vt:lpstr>
      <vt:lpstr>Visit Britain BTA 1043 Discover England Fund Research  Experiential Activities  Insight Analysis  April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Visit Britain BTA 1043 Discover England Fund Research  Experiential Activities  Insight Analysis  March 2019</dc:title>
  <dc:creator>Helen Roberts</dc:creator>
  <cp:lastModifiedBy>Matthew Brand</cp:lastModifiedBy>
  <cp:revision>108</cp:revision>
  <cp:lastPrinted>2019-04-05T15:08:19Z</cp:lastPrinted>
  <dcterms:created xsi:type="dcterms:W3CDTF">2019-03-20T12:05:36Z</dcterms:created>
  <dcterms:modified xsi:type="dcterms:W3CDTF">2019-06-25T14:44:28Z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0x010100B58D46CF0119844BA4F371482C4ADF72</vt:lpwstr>
  </property>
</Properties>
</file>