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8"/>
  </p:notesMasterIdLst>
  <p:handoutMasterIdLst>
    <p:handoutMasterId r:id="rId9"/>
  </p:handoutMasterIdLst>
  <p:sldIdLst>
    <p:sldId id="268" r:id="rId2"/>
    <p:sldId id="285" r:id="rId3"/>
    <p:sldId id="283" r:id="rId4"/>
    <p:sldId id="287" r:id="rId5"/>
    <p:sldId id="284" r:id="rId6"/>
    <p:sldId id="288" r:id="rId7"/>
  </p:sldIdLst>
  <p:sldSz cx="9144000" cy="6858000" type="screen4x3"/>
  <p:notesSz cx="6797675" cy="987425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  <p15:guide id="17" pos="2564">
          <p15:clr>
            <a:srgbClr val="A4A3A4"/>
          </p15:clr>
        </p15:guide>
        <p15:guide id="18" pos="3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t, Jonathan (TSMLP)" initials="KJ(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95" autoAdjust="0"/>
    <p:restoredTop sz="99494" autoAdjust="0"/>
  </p:normalViewPr>
  <p:slideViewPr>
    <p:cSldViewPr snapToGrid="0" showGuides="1">
      <p:cViewPr varScale="1">
        <p:scale>
          <a:sx n="113" d="100"/>
          <a:sy n="113" d="100"/>
        </p:scale>
        <p:origin x="-1200" y="-108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  <p:guide pos="2564"/>
        <p:guide pos="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400" cy="493714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4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>
              <a:defRPr sz="1200"/>
            </a:lvl1pPr>
          </a:lstStyle>
          <a:p>
            <a:fld id="{C1876EB5-6BA6-4419-8614-3423AAA9CA7E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378952"/>
            <a:ext cx="2946400" cy="493714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2"/>
            <a:ext cx="2946400" cy="493714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r">
              <a:defRPr sz="1200"/>
            </a:lvl1pPr>
          </a:lstStyle>
          <a:p>
            <a:fld id="{D8944023-1D1F-4738-B79A-A10ED4CF1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9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3713"/>
          </a:xfrm>
          <a:prstGeom prst="rect">
            <a:avLst/>
          </a:prstGeom>
        </p:spPr>
        <p:txBody>
          <a:bodyPr vert="horz" lIns="95622" tIns="47811" rIns="95622" bIns="47811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3713"/>
          </a:xfrm>
          <a:prstGeom prst="rect">
            <a:avLst/>
          </a:prstGeom>
        </p:spPr>
        <p:txBody>
          <a:bodyPr vert="horz" lIns="95622" tIns="47811" rIns="95622" bIns="47811" rtlCol="0"/>
          <a:lstStyle>
            <a:lvl1pPr algn="r">
              <a:defRPr sz="1300"/>
            </a:lvl1pPr>
          </a:lstStyle>
          <a:p>
            <a:fld id="{3B6BD712-6567-450C-B3C6-BAF6878345EE}" type="datetimeFigureOut">
              <a:rPr lang="en-AU" smtClean="0"/>
              <a:pPr/>
              <a:t>23/06/2017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22" tIns="47811" rIns="95622" bIns="47811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5622" tIns="47811" rIns="95622" bIns="478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8828"/>
            <a:ext cx="2945659" cy="493713"/>
          </a:xfrm>
          <a:prstGeom prst="rect">
            <a:avLst/>
          </a:prstGeom>
        </p:spPr>
        <p:txBody>
          <a:bodyPr vert="horz" lIns="95622" tIns="47811" rIns="95622" bIns="47811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8828"/>
            <a:ext cx="2945659" cy="493713"/>
          </a:xfrm>
          <a:prstGeom prst="rect">
            <a:avLst/>
          </a:prstGeom>
        </p:spPr>
        <p:txBody>
          <a:bodyPr vert="horz" lIns="95622" tIns="47811" rIns="95622" bIns="47811" rtlCol="0" anchor="b"/>
          <a:lstStyle>
            <a:lvl1pPr algn="r">
              <a:defRPr sz="13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95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088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73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6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994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3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28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85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76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786988" y="6447662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©TNS 2017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476" y="5878959"/>
            <a:ext cx="1018032" cy="84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596306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mage result for kantar tns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" y="6314496"/>
            <a:ext cx="2171613" cy="2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83" r:id="rId17"/>
    <p:sldLayoutId id="214748368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700"/>
            <a:ext cx="5353049" cy="2400300"/>
          </a:xfrm>
        </p:spPr>
        <p:txBody>
          <a:bodyPr/>
          <a:lstStyle/>
          <a:p>
            <a:r>
              <a:rPr lang="en-AU" dirty="0" smtClean="0"/>
              <a:t>GB Day Visits 2017</a:t>
            </a:r>
            <a:br>
              <a:rPr lang="en-AU" dirty="0" smtClean="0"/>
            </a:br>
            <a:r>
              <a:rPr lang="en-AU" sz="2000" b="1" dirty="0" smtClean="0"/>
              <a:t>May 2017</a:t>
            </a:r>
            <a:br>
              <a:rPr lang="en-AU" sz="2000" b="1" dirty="0" smtClean="0"/>
            </a:br>
            <a:r>
              <a:rPr lang="en-AU" sz="2000" b="1" dirty="0" smtClean="0"/>
              <a:t>GB &amp; England</a:t>
            </a:r>
            <a:endParaRPr lang="en-AU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5481273" y="6002162"/>
            <a:ext cx="975186" cy="6191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300" b="0" dirty="0" err="1" smtClean="0"/>
          </a:p>
        </p:txBody>
      </p:sp>
    </p:spTree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Visits: Definitions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2925" y="857250"/>
            <a:ext cx="810577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</a:t>
            </a:r>
            <a:r>
              <a:rPr lang="en-GB" sz="1400" b="0" dirty="0" smtClean="0">
                <a:latin typeface="+mn-lt"/>
              </a:rPr>
              <a:t>espondents </a:t>
            </a:r>
            <a:r>
              <a:rPr lang="en-GB" sz="1400" b="0" dirty="0">
                <a:latin typeface="+mn-lt"/>
              </a:rPr>
              <a:t>were asked to provide details of </a:t>
            </a:r>
            <a:r>
              <a:rPr lang="en-GB" sz="1400" b="0" dirty="0" smtClean="0">
                <a:latin typeface="+mn-lt"/>
              </a:rPr>
              <a:t>their participation, </a:t>
            </a:r>
            <a:r>
              <a:rPr lang="en-GB" sz="1400" b="0" dirty="0">
                <a:latin typeface="+mn-lt"/>
              </a:rPr>
              <a:t>during the previous </a:t>
            </a:r>
            <a:r>
              <a:rPr lang="en-GB" sz="1400" b="0" dirty="0" smtClean="0">
                <a:latin typeface="+mn-lt"/>
              </a:rPr>
              <a:t>week, </a:t>
            </a:r>
            <a:r>
              <a:rPr lang="en-GB" sz="1400" b="0" dirty="0">
                <a:latin typeface="+mn-lt"/>
              </a:rPr>
              <a:t>in a list of leisure activities. Any participation in </a:t>
            </a:r>
            <a:r>
              <a:rPr lang="en-GB" sz="1400" b="0" dirty="0" smtClean="0">
                <a:latin typeface="+mn-lt"/>
              </a:rPr>
              <a:t>a </a:t>
            </a:r>
            <a:r>
              <a:rPr lang="en-GB" sz="1400" b="0" dirty="0">
                <a:latin typeface="+mn-lt"/>
              </a:rPr>
              <a:t>listed </a:t>
            </a:r>
            <a:r>
              <a:rPr lang="en-GB" sz="1400" b="0" dirty="0" smtClean="0">
                <a:latin typeface="+mn-lt"/>
              </a:rPr>
              <a:t>activity, </a:t>
            </a:r>
            <a:r>
              <a:rPr lang="en-GB" sz="1400" b="0" dirty="0">
                <a:latin typeface="+mn-lt"/>
              </a:rPr>
              <a:t>outside of the respondent’s home but in any place within the UK is considered to be </a:t>
            </a:r>
            <a:r>
              <a:rPr lang="en-GB" sz="1400" dirty="0">
                <a:latin typeface="+mn-lt"/>
              </a:rPr>
              <a:t>a Leisure Day Visit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</a:rPr>
              <a:t>3+ hour Leisure Day Visits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The main focus of this study is on </a:t>
            </a:r>
            <a:r>
              <a:rPr lang="en-GB" sz="1400" dirty="0">
                <a:latin typeface="+mn-lt"/>
              </a:rPr>
              <a:t>Tourism Day Visits</a:t>
            </a:r>
            <a:r>
              <a:rPr lang="en-GB" sz="1400" b="0" dirty="0">
                <a:latin typeface="+mn-lt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Activities</a:t>
            </a:r>
            <a:r>
              <a:rPr lang="en-GB" sz="1400" b="0" dirty="0">
                <a:latin typeface="+mn-lt"/>
              </a:rPr>
              <a:t> - involving participation in one or more of the </a:t>
            </a:r>
            <a:r>
              <a:rPr lang="en-GB" sz="1400" b="0" dirty="0" smtClean="0">
                <a:latin typeface="+mn-lt"/>
              </a:rPr>
              <a:t>pre-listed activities;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 smtClean="0">
                <a:latin typeface="+mn-lt"/>
              </a:rPr>
              <a:t>Duration</a:t>
            </a:r>
            <a:r>
              <a:rPr lang="en-GB" sz="1400" b="0" dirty="0" smtClean="0">
                <a:latin typeface="+mn-lt"/>
              </a:rPr>
              <a:t> </a:t>
            </a:r>
            <a:r>
              <a:rPr lang="en-GB" sz="1400" b="0" dirty="0">
                <a:latin typeface="+mn-lt"/>
              </a:rPr>
              <a:t>- lasting at least 3 hours, including time spent travelling to the </a:t>
            </a:r>
            <a:r>
              <a:rPr lang="en-GB" sz="1400" b="0" dirty="0" smtClean="0">
                <a:latin typeface="+mn-lt"/>
              </a:rPr>
              <a:t>destination</a:t>
            </a:r>
            <a:r>
              <a:rPr lang="en-GB" sz="1400" b="0" dirty="0">
                <a:latin typeface="+mn-lt"/>
              </a:rPr>
              <a:t>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Regularity</a:t>
            </a:r>
            <a:r>
              <a:rPr lang="en-GB" sz="1400" b="0" dirty="0">
                <a:latin typeface="+mn-lt"/>
              </a:rPr>
              <a:t> - the participant indicates that the visit (i.e. same activity in same place) is not undertaken ‘very regularly</a:t>
            </a:r>
            <a:r>
              <a:rPr lang="en-GB" sz="1400" b="0" dirty="0" smtClean="0">
                <a:latin typeface="+mn-lt"/>
              </a:rPr>
              <a:t>’;</a:t>
            </a:r>
            <a:endParaRPr lang="en-GB" sz="1400" b="0" dirty="0">
              <a:latin typeface="+mn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Place</a:t>
            </a:r>
            <a:r>
              <a:rPr lang="en-GB" sz="1400" b="0" dirty="0">
                <a:latin typeface="+mn-lt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  <a:endParaRPr lang="en-GB" sz="1400" b="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latin typeface="+mn-lt"/>
              </a:rPr>
              <a:t>For more information on these </a:t>
            </a:r>
            <a:r>
              <a:rPr lang="en-GB" sz="1400" b="0" dirty="0">
                <a:latin typeface="+mn-lt"/>
              </a:rPr>
              <a:t>definitions please see: </a:t>
            </a:r>
            <a:r>
              <a:rPr lang="en-GB" sz="1400" u="sng" dirty="0" smtClean="0">
                <a:latin typeface="+mn-lt"/>
                <a:hlinkClick r:id="rId2"/>
              </a:rPr>
              <a:t>https</a:t>
            </a:r>
            <a:r>
              <a:rPr lang="en-GB" sz="1400" u="sng" dirty="0">
                <a:latin typeface="+mn-lt"/>
                <a:hlinkClick r:id="rId2"/>
              </a:rPr>
              <a:t>://www.visitbritain.org/about-gbts-and-gbdvs</a:t>
            </a:r>
            <a:endParaRPr lang="en-GB" sz="1400" b="0" dirty="0">
              <a:latin typeface="+mn-lt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+mn-lt"/>
            </a:endParaRPr>
          </a:p>
          <a:p>
            <a:endParaRPr lang="en-GB" sz="1600" b="0" dirty="0">
              <a:solidFill>
                <a:srgbClr val="333333"/>
              </a:solidFill>
              <a:latin typeface="+mn-lt"/>
            </a:endParaRPr>
          </a:p>
          <a:p>
            <a:endParaRPr lang="en-GB" sz="1600" b="0" dirty="0" smtClean="0">
              <a:solidFill>
                <a:srgbClr val="33333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 smtClean="0">
              <a:solidFill>
                <a:srgbClr val="33333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 smtClean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30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Tourism Day Visits Summary </a:t>
            </a:r>
            <a:br>
              <a:rPr lang="en-AU" dirty="0" smtClean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day visits in Great Britain in the three months to </a:t>
            </a:r>
            <a:r>
              <a:rPr lang="en-GB" sz="1600" b="0" dirty="0" smtClean="0">
                <a:latin typeface="+mn-lt"/>
              </a:rPr>
              <a:t>May 2017 decreased </a:t>
            </a:r>
            <a:r>
              <a:rPr lang="en-GB" sz="1600" b="0" dirty="0">
                <a:latin typeface="+mn-lt"/>
              </a:rPr>
              <a:t>by -</a:t>
            </a:r>
            <a:r>
              <a:rPr lang="en-GB" sz="1600" b="0" dirty="0" smtClean="0">
                <a:latin typeface="+mn-lt"/>
              </a:rPr>
              <a:t>1% </a:t>
            </a:r>
            <a:r>
              <a:rPr lang="en-GB" sz="1600" b="0" dirty="0">
                <a:latin typeface="+mn-lt"/>
              </a:rPr>
              <a:t>when compared with the same period last year, to </a:t>
            </a:r>
            <a:r>
              <a:rPr lang="en-GB" sz="1600" b="0" dirty="0" smtClean="0">
                <a:latin typeface="+mn-lt"/>
              </a:rPr>
              <a:t>464 million</a:t>
            </a:r>
            <a:r>
              <a:rPr lang="en-GB" sz="1600" b="0" dirty="0">
                <a:latin typeface="+mn-lt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of those visits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increased by +9% during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the same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period to £16.2 billion.</a:t>
            </a:r>
            <a:endParaRPr lang="en-GB" sz="16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</a:t>
            </a:r>
            <a:r>
              <a:rPr lang="en-GB" sz="1600" b="0" dirty="0" smtClean="0">
                <a:latin typeface="+mn-lt"/>
              </a:rPr>
              <a:t>date at the GB level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volume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also decreased but by -2%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to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703 million but the value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of visits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increased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by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+3%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to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£24.2 </a:t>
            </a:r>
            <a:r>
              <a:rPr lang="en-GB" sz="1600" b="0" dirty="0">
                <a:latin typeface="+mn-lt"/>
              </a:rPr>
              <a:t>billion.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volume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-2% </a:t>
            </a:r>
            <a:r>
              <a:rPr lang="en-GB" sz="1600" b="0" dirty="0">
                <a:latin typeface="+mn-lt"/>
              </a:rPr>
              <a:t>in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the three months to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May 2017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at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391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million visits,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while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value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increased by +3% to £12.9 billion compared to the same period in 2016. </a:t>
            </a:r>
            <a:endParaRPr lang="en-GB" sz="16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England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decreased by -4% relative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to the same period in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2016 and the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value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decreased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by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-1%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to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£19.7 billion. </a:t>
            </a:r>
            <a:endParaRPr lang="en-GB" sz="16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88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 smtClean="0"/>
              <a:t>Tourism Day Visits </a:t>
            </a:r>
            <a:br>
              <a:rPr lang="en-AU" dirty="0" smtClean="0"/>
            </a:br>
            <a:r>
              <a:rPr lang="en-AU" sz="2000" b="1" dirty="0" smtClean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91976"/>
              </p:ext>
            </p:extLst>
          </p:nvPr>
        </p:nvGraphicFramePr>
        <p:xfrm>
          <a:off x="98996" y="1194973"/>
          <a:ext cx="8985744" cy="3713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9337"/>
                <a:gridCol w="579411"/>
                <a:gridCol w="579411"/>
                <a:gridCol w="579411"/>
                <a:gridCol w="579411"/>
                <a:gridCol w="579411"/>
                <a:gridCol w="579411"/>
                <a:gridCol w="746738"/>
                <a:gridCol w="582510"/>
                <a:gridCol w="582510"/>
                <a:gridCol w="582510"/>
                <a:gridCol w="582510"/>
                <a:gridCol w="582510"/>
                <a:gridCol w="582510"/>
                <a:gridCol w="728143"/>
              </a:tblGrid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Volume</a:t>
                      </a:r>
                      <a:r>
                        <a:rPr lang="en-GB" sz="1400" baseline="0" dirty="0" smtClean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 smtClean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(£millions)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2012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2013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2014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2015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2012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2013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2014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2015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2016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 smtClean="0">
                          <a:latin typeface="+mn-lt"/>
                        </a:rPr>
                        <a:t>Mar– May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435.6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458.3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441.4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470.0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£14,616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£14,850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£15,490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£14,503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£14,843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£16,224</a:t>
                      </a:r>
                      <a:endParaRPr lang="en-GB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+9%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401.2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385.0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381.3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398.8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£12,148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£12,940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£13,287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£12,646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£12,577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£12,940</a:t>
                      </a:r>
                      <a:endParaRPr lang="en-GB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+3%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Jan-May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755.6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691.84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699.0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658.4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719.3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702.7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£23,754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£22,909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£22,852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£21,919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£23,489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£24,229</a:t>
                      </a:r>
                      <a:endParaRPr lang="en-GB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+3%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645.4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595.0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593.4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564.8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615.9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£20,021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£19,655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£19,704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£19,004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£19,896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£19,712</a:t>
                      </a:r>
                      <a:endParaRPr lang="en-GB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n-lt"/>
              </a:rPr>
              <a:t>Base sizes: </a:t>
            </a:r>
            <a:br>
              <a:rPr lang="en-GB" sz="1000" i="1" dirty="0">
                <a:latin typeface="+mn-lt"/>
              </a:rPr>
            </a:br>
            <a:r>
              <a:rPr lang="en-GB" sz="1000" i="1" dirty="0">
                <a:latin typeface="+mn-lt"/>
              </a:rPr>
              <a:t>GB:</a:t>
            </a:r>
            <a:r>
              <a:rPr lang="en-GB" sz="1000" b="0" i="1" dirty="0">
                <a:latin typeface="+mn-lt"/>
              </a:rPr>
              <a:t> March– May 2017 (5278); January</a:t>
            </a:r>
            <a:r>
              <a:rPr lang="en-GB" sz="1000" b="0" i="1" dirty="0" smtClean="0">
                <a:latin typeface="+mn-lt"/>
              </a:rPr>
              <a:t>– </a:t>
            </a:r>
            <a:r>
              <a:rPr lang="en-GB" sz="1000" b="0" i="1" dirty="0">
                <a:latin typeface="+mn-lt"/>
              </a:rPr>
              <a:t>May 2017 (7995)</a:t>
            </a: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March – May 2017 (3939); January</a:t>
            </a:r>
            <a:r>
              <a:rPr lang="en-GB" sz="1000" b="0" i="1" dirty="0" smtClean="0">
                <a:latin typeface="+mn-lt"/>
              </a:rPr>
              <a:t>– </a:t>
            </a:r>
            <a:r>
              <a:rPr lang="en-GB" sz="1000" b="0" i="1" dirty="0">
                <a:latin typeface="+mn-lt"/>
              </a:rPr>
              <a:t>May 2017 (5930)</a:t>
            </a:r>
          </a:p>
        </p:txBody>
      </p:sp>
    </p:spTree>
    <p:extLst>
      <p:ext uri="{BB962C8B-B14F-4D97-AF65-F5344CB8AC3E}">
        <p14:creationId xmlns:p14="http://schemas.microsoft.com/office/powerpoint/2010/main" val="30169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3+ Hour Day Visits Summary </a:t>
            </a:r>
            <a:br>
              <a:rPr lang="en-AU" dirty="0" smtClean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050860"/>
            <a:ext cx="81057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3+ hour day visits in Great Britain for the three months to </a:t>
            </a:r>
            <a:r>
              <a:rPr lang="en-GB" sz="1600" b="0" dirty="0" smtClean="0">
                <a:latin typeface="+mn-lt"/>
              </a:rPr>
              <a:t>May 2017 decreased by –6% to 760 million </a:t>
            </a:r>
            <a:r>
              <a:rPr lang="en-GB" sz="1600" b="0" dirty="0">
                <a:latin typeface="+mn-lt"/>
              </a:rPr>
              <a:t>visits, versus </a:t>
            </a:r>
            <a:r>
              <a:rPr lang="en-GB" sz="1600" b="0" dirty="0" smtClean="0">
                <a:latin typeface="+mn-lt"/>
              </a:rPr>
              <a:t>the </a:t>
            </a:r>
            <a:r>
              <a:rPr lang="en-GB" sz="1600" b="0" dirty="0">
                <a:latin typeface="+mn-lt"/>
              </a:rPr>
              <a:t>same period in </a:t>
            </a:r>
            <a:r>
              <a:rPr lang="en-GB" sz="1600" b="0" dirty="0" smtClean="0">
                <a:latin typeface="+mn-lt"/>
              </a:rPr>
              <a:t>2016.  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these visits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increased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by</a:t>
            </a:r>
            <a:r>
              <a:rPr lang="en-GB" sz="1600" b="0" dirty="0">
                <a:latin typeface="+mn-lt"/>
              </a:rPr>
              <a:t> </a:t>
            </a:r>
            <a:r>
              <a:rPr lang="en-GB" sz="1600" b="0" dirty="0" smtClean="0">
                <a:latin typeface="+mn-lt"/>
              </a:rPr>
              <a:t>+6%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for the three months against the same period last year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to £22.1 billion.</a:t>
            </a:r>
            <a:endParaRPr lang="en-GB" sz="16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solidFill>
                  <a:schemeClr val="tx2"/>
                </a:solidFill>
                <a:latin typeface="+mn-lt"/>
              </a:rPr>
              <a:t>Year to date, volume is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down by -6%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to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1.2 billion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3+ hour visits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while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value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stayed at similar levels at £33.2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billion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.</a:t>
            </a:r>
            <a:endParaRPr lang="en-GB" sz="16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solidFill>
                  <a:schemeClr val="tx2"/>
                </a:solidFill>
                <a:latin typeface="+mn-lt"/>
              </a:rPr>
              <a:t>In England, volume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declined by -6%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in the three months to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May 2017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to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640 million. However, the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value of these visits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stayed the same at £17.7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solidFill>
                  <a:schemeClr val="tx2"/>
                </a:solidFill>
                <a:latin typeface="+mn-lt"/>
              </a:rPr>
              <a:t>Year to date the volume of day visits in England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decreased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relative to the same period in 2016 by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-6%,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to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993 million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and the value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decreased by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 -5% to £26.9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billion.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3+ Hour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022973"/>
              </p:ext>
            </p:extLst>
          </p:nvPr>
        </p:nvGraphicFramePr>
        <p:xfrm>
          <a:off x="2" y="1194973"/>
          <a:ext cx="9144001" cy="366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441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</a:tblGrid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Volume</a:t>
                      </a:r>
                      <a:r>
                        <a:rPr lang="en-GB" sz="1400" baseline="0" dirty="0" smtClean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 smtClean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(£millions)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2012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2014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2015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2012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2014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2015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+mn-lt"/>
                        </a:rPr>
                        <a:t>2016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 smtClean="0">
                          <a:latin typeface="+mn-lt"/>
                        </a:rPr>
                        <a:t>Mar– May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GB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786.5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719.6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770.7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729.1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806.6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759.7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£20,194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£19,715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£21,473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£19,575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£20,929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£22,094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+6%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England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665.9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608.7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633.6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618.4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678.9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£16,491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£16,951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£17,721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£16,767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£17,694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£17,672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Jan-</a:t>
                      </a:r>
                    </a:p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GB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1286.0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1165.3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1209.7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1133.7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1249.2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1177.2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£33,371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£31,430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£32,049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£30,549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£33,331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£33,231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England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1086.9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986.1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1007.0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956.3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1058.9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£27,365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£26,427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£26,813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£25,883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£28,258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£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26,915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n-lt"/>
              </a:rPr>
              <a:t>Base sizes: </a:t>
            </a:r>
            <a:br>
              <a:rPr lang="en-GB" sz="1000" i="1" dirty="0">
                <a:latin typeface="+mn-lt"/>
              </a:rPr>
            </a:br>
            <a:r>
              <a:rPr lang="en-GB" sz="1000" i="1" dirty="0">
                <a:latin typeface="+mn-lt"/>
              </a:rPr>
              <a:t>GB:</a:t>
            </a:r>
            <a:r>
              <a:rPr lang="en-GB" sz="1000" b="0" i="1" dirty="0">
                <a:latin typeface="+mn-lt"/>
              </a:rPr>
              <a:t> March– May 2017 (8623); January– May 2017 (13354)</a:t>
            </a: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March – May 2017 (6223); January– May 2017 (9603)</a:t>
            </a:r>
          </a:p>
        </p:txBody>
      </p:sp>
    </p:spTree>
    <p:extLst>
      <p:ext uri="{BB962C8B-B14F-4D97-AF65-F5344CB8AC3E}">
        <p14:creationId xmlns:p14="http://schemas.microsoft.com/office/powerpoint/2010/main" val="9019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7788</TotalTime>
  <Words>889</Words>
  <Application>Microsoft Office PowerPoint</Application>
  <PresentationFormat>On-screen Show (4:3)</PresentationFormat>
  <Paragraphs>198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</vt:lpstr>
      <vt:lpstr>GB Day Visits 2017 May 2017 GB &amp; England</vt:lpstr>
      <vt:lpstr>Day Visits: Definitions</vt:lpstr>
      <vt:lpstr>Tourism Day Visits Summary  </vt:lpstr>
      <vt:lpstr>Tourism Day Visits 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Three line presentation title Using property</dc:title>
  <dc:creator>lisa.scattergood</dc:creator>
  <cp:lastModifiedBy>Stewart, Duncan (TSEDB)</cp:lastModifiedBy>
  <cp:revision>822</cp:revision>
  <cp:lastPrinted>2017-06-22T13:01:28Z</cp:lastPrinted>
  <dcterms:created xsi:type="dcterms:W3CDTF">2012-03-08T09:17:55Z</dcterms:created>
  <dcterms:modified xsi:type="dcterms:W3CDTF">2017-06-23T12:02:39Z</dcterms:modified>
</cp:coreProperties>
</file>