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3" r:id="rId2"/>
    <p:sldMasterId id="2147483669" r:id="rId3"/>
    <p:sldMasterId id="2147483677" r:id="rId4"/>
    <p:sldMasterId id="2147483705" r:id="rId5"/>
  </p:sldMasterIdLst>
  <p:notesMasterIdLst>
    <p:notesMasterId r:id="rId22"/>
  </p:notesMasterIdLst>
  <p:sldIdLst>
    <p:sldId id="268" r:id="rId6"/>
    <p:sldId id="308" r:id="rId7"/>
    <p:sldId id="309" r:id="rId8"/>
    <p:sldId id="310" r:id="rId9"/>
    <p:sldId id="304" r:id="rId10"/>
    <p:sldId id="297" r:id="rId11"/>
    <p:sldId id="300" r:id="rId12"/>
    <p:sldId id="274" r:id="rId13"/>
    <p:sldId id="301" r:id="rId14"/>
    <p:sldId id="275" r:id="rId15"/>
    <p:sldId id="302" r:id="rId16"/>
    <p:sldId id="276" r:id="rId17"/>
    <p:sldId id="303" r:id="rId18"/>
    <p:sldId id="305" r:id="rId19"/>
    <p:sldId id="307" r:id="rId20"/>
    <p:sldId id="299" r:id="rId21"/>
  </p:sldIdLst>
  <p:sldSz cx="9144000" cy="6858000" type="screen4x3"/>
  <p:notesSz cx="6797675" cy="9928225"/>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28">
          <p15:clr>
            <a:srgbClr val="A4A3A4"/>
          </p15:clr>
        </p15:guide>
        <p15:guide id="6" orient="horz" pos="810">
          <p15:clr>
            <a:srgbClr val="A4A3A4"/>
          </p15:clr>
        </p15:guide>
        <p15:guide id="7" orient="horz" pos="3509">
          <p15:clr>
            <a:srgbClr val="A4A3A4"/>
          </p15:clr>
        </p15:guide>
        <p15:guide id="8" orient="horz" pos="3668">
          <p15:clr>
            <a:srgbClr val="A4A3A4"/>
          </p15:clr>
        </p15:guide>
        <p15:guide id="9" pos="180">
          <p15:clr>
            <a:srgbClr val="A4A3A4"/>
          </p15:clr>
        </p15:guide>
        <p15:guide id="10" pos="5578">
          <p15:clr>
            <a:srgbClr val="A4A3A4"/>
          </p15:clr>
        </p15:guide>
        <p15:guide id="11" pos="2880">
          <p15:clr>
            <a:srgbClr val="A4A3A4"/>
          </p15:clr>
        </p15:guide>
        <p15:guide id="12" pos="814">
          <p15:clr>
            <a:srgbClr val="A4A3A4"/>
          </p15:clr>
        </p15:guide>
        <p15:guide id="13" pos="5260">
          <p15:clr>
            <a:srgbClr val="A4A3A4"/>
          </p15:clr>
        </p15:guide>
        <p15:guide id="14" pos="3196">
          <p15:clr>
            <a:srgbClr val="A4A3A4"/>
          </p15:clr>
        </p15:guide>
        <p15:guide id="15" pos="495">
          <p15:clr>
            <a:srgbClr val="A4A3A4"/>
          </p15:clr>
        </p15:guide>
        <p15:guide id="16" pos="383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3EB1CC"/>
    <a:srgbClr val="FF1D38"/>
    <a:srgbClr val="FFFF00"/>
    <a:srgbClr val="56EA2E"/>
    <a:srgbClr val="66FF66"/>
    <a:srgbClr val="FFC0C8"/>
    <a:srgbClr val="FFFF66"/>
    <a:srgbClr val="D1D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99886" autoAdjust="0"/>
  </p:normalViewPr>
  <p:slideViewPr>
    <p:cSldViewPr snapToGrid="0" showGuides="1">
      <p:cViewPr varScale="1">
        <p:scale>
          <a:sx n="68" d="100"/>
          <a:sy n="68" d="100"/>
        </p:scale>
        <p:origin x="1008" y="48"/>
      </p:cViewPr>
      <p:guideLst>
        <p:guide orient="horz" pos="4144"/>
        <p:guide orient="horz" pos="174"/>
        <p:guide orient="horz" pos="3192"/>
        <p:guide orient="horz" pos="2873"/>
        <p:guide orient="horz" pos="1128"/>
        <p:guide orient="horz" pos="810"/>
        <p:guide orient="horz" pos="3509"/>
        <p:guide orient="horz" pos="3668"/>
        <p:guide pos="180"/>
        <p:guide pos="5578"/>
        <p:guide pos="2880"/>
        <p:guide pos="814"/>
        <p:guide pos="5260"/>
        <p:guide pos="3196"/>
        <p:guide pos="495"/>
        <p:guide pos="383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45659" cy="496411"/>
          </a:xfrm>
          <a:prstGeom prst="rect">
            <a:avLst/>
          </a:prstGeom>
        </p:spPr>
        <p:txBody>
          <a:bodyPr vert="horz" lIns="92422" tIns="46208" rIns="92422" bIns="46208" rtlCol="0"/>
          <a:lstStyle>
            <a:lvl1pPr algn="l">
              <a:defRPr sz="1200"/>
            </a:lvl1pPr>
          </a:lstStyle>
          <a:p>
            <a:endParaRPr lang="en-AU"/>
          </a:p>
        </p:txBody>
      </p:sp>
      <p:sp>
        <p:nvSpPr>
          <p:cNvPr id="3" name="Date Placeholder 2"/>
          <p:cNvSpPr>
            <a:spLocks noGrp="1"/>
          </p:cNvSpPr>
          <p:nvPr>
            <p:ph type="dt" idx="1"/>
          </p:nvPr>
        </p:nvSpPr>
        <p:spPr>
          <a:xfrm>
            <a:off x="3850449" y="8"/>
            <a:ext cx="2945659" cy="496411"/>
          </a:xfrm>
          <a:prstGeom prst="rect">
            <a:avLst/>
          </a:prstGeom>
        </p:spPr>
        <p:txBody>
          <a:bodyPr vert="horz" lIns="92422" tIns="46208" rIns="92422" bIns="46208" rtlCol="0"/>
          <a:lstStyle>
            <a:lvl1pPr algn="r">
              <a:defRPr sz="1200"/>
            </a:lvl1pPr>
          </a:lstStyle>
          <a:p>
            <a:fld id="{3B6BD712-6567-450C-B3C6-BAF6878345EE}" type="datetimeFigureOut">
              <a:rPr lang="en-AU" smtClean="0"/>
              <a:pPr/>
              <a:t>9/08/2023</a:t>
            </a:fld>
            <a:endParaRPr lang="en-AU"/>
          </a:p>
        </p:txBody>
      </p:sp>
      <p:sp>
        <p:nvSpPr>
          <p:cNvPr id="4" name="Slide Image Placeholder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2422" tIns="46208" rIns="92422" bIns="46208" rtlCol="0" anchor="ctr"/>
          <a:lstStyle/>
          <a:p>
            <a:endParaRPr lang="en-AU"/>
          </a:p>
        </p:txBody>
      </p:sp>
      <p:sp>
        <p:nvSpPr>
          <p:cNvPr id="5" name="Notes Placeholder 4"/>
          <p:cNvSpPr>
            <a:spLocks noGrp="1"/>
          </p:cNvSpPr>
          <p:nvPr>
            <p:ph type="body" sz="quarter" idx="3"/>
          </p:nvPr>
        </p:nvSpPr>
        <p:spPr>
          <a:xfrm>
            <a:off x="679769" y="4715910"/>
            <a:ext cx="5438140" cy="4467701"/>
          </a:xfrm>
          <a:prstGeom prst="rect">
            <a:avLst/>
          </a:prstGeom>
        </p:spPr>
        <p:txBody>
          <a:bodyPr vert="horz" lIns="92422" tIns="46208" rIns="92422" bIns="46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7" y="9430095"/>
            <a:ext cx="2945659" cy="496411"/>
          </a:xfrm>
          <a:prstGeom prst="rect">
            <a:avLst/>
          </a:prstGeom>
        </p:spPr>
        <p:txBody>
          <a:bodyPr vert="horz" lIns="92422" tIns="46208" rIns="92422" bIns="46208" rtlCol="0" anchor="b"/>
          <a:lstStyle>
            <a:lvl1pPr algn="l">
              <a:defRPr sz="1200"/>
            </a:lvl1pPr>
          </a:lstStyle>
          <a:p>
            <a:endParaRPr lang="en-AU"/>
          </a:p>
        </p:txBody>
      </p:sp>
      <p:sp>
        <p:nvSpPr>
          <p:cNvPr id="7" name="Slide Number Placeholder 6"/>
          <p:cNvSpPr>
            <a:spLocks noGrp="1"/>
          </p:cNvSpPr>
          <p:nvPr>
            <p:ph type="sldNum" sz="quarter" idx="5"/>
          </p:nvPr>
        </p:nvSpPr>
        <p:spPr>
          <a:xfrm>
            <a:off x="3850449" y="9430095"/>
            <a:ext cx="2945659" cy="496411"/>
          </a:xfrm>
          <a:prstGeom prst="rect">
            <a:avLst/>
          </a:prstGeom>
        </p:spPr>
        <p:txBody>
          <a:bodyPr vert="horz" lIns="92422" tIns="46208" rIns="92422" bIns="46208"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a:t>
            </a:fld>
            <a:endParaRPr lang="en-AU"/>
          </a:p>
        </p:txBody>
      </p:sp>
    </p:spTree>
    <p:extLst>
      <p:ext uri="{BB962C8B-B14F-4D97-AF65-F5344CB8AC3E}">
        <p14:creationId xmlns:p14="http://schemas.microsoft.com/office/powerpoint/2010/main" val="387825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358369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a:t>
            </a:fld>
            <a:endParaRPr lang="en-AU"/>
          </a:p>
        </p:txBody>
      </p:sp>
    </p:spTree>
    <p:extLst>
      <p:ext uri="{BB962C8B-B14F-4D97-AF65-F5344CB8AC3E}">
        <p14:creationId xmlns:p14="http://schemas.microsoft.com/office/powerpoint/2010/main" val="286763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a:t>
            </a:fld>
            <a:endParaRPr lang="en-AU"/>
          </a:p>
        </p:txBody>
      </p:sp>
    </p:spTree>
    <p:extLst>
      <p:ext uri="{BB962C8B-B14F-4D97-AF65-F5344CB8AC3E}">
        <p14:creationId xmlns:p14="http://schemas.microsoft.com/office/powerpoint/2010/main" val="23364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7</a:t>
            </a:fld>
            <a:endParaRPr lang="en-AU"/>
          </a:p>
        </p:txBody>
      </p:sp>
    </p:spTree>
    <p:extLst>
      <p:ext uri="{BB962C8B-B14F-4D97-AF65-F5344CB8AC3E}">
        <p14:creationId xmlns:p14="http://schemas.microsoft.com/office/powerpoint/2010/main" val="230740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2449233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94954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427950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90889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309892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62732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642650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97994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287772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t>TNS Presentation Title</a:t>
            </a:r>
            <a:endParaRPr lang="en-AU"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301039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40285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Object +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158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Object+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18006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iple Object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257088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ple Object + Title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4"/>
            <a:ext cx="3028950" cy="4161189"/>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87173"/>
            <a:ext cx="3055620" cy="4161189"/>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3621936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965295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03853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545143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12895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08233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9211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a:t>Click to edit Master text styles</a:t>
            </a:r>
          </a:p>
        </p:txBody>
      </p:sp>
    </p:spTree>
    <p:extLst>
      <p:ext uri="{BB962C8B-B14F-4D97-AF65-F5344CB8AC3E}">
        <p14:creationId xmlns:p14="http://schemas.microsoft.com/office/powerpoint/2010/main" val="1452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882503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3291107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pic>
        <p:nvPicPr>
          <p:cNvPr id="5" name="Picture 4" descr="logo-03.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spTree>
    <p:extLst>
      <p:ext uri="{BB962C8B-B14F-4D97-AF65-F5344CB8AC3E}">
        <p14:creationId xmlns:p14="http://schemas.microsoft.com/office/powerpoint/2010/main" val="166104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824464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932755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844398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2607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33147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48556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530473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28433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153939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42967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8318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4278201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03761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899229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67904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8631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753005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3602157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t>TNS Presentation Title</a:t>
            </a:r>
            <a:endParaRPr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421219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918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41298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56768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90922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16473" y="6459756"/>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dirty="0" err="1">
                <a:solidFill>
                  <a:srgbClr val="333333"/>
                </a:solidFill>
                <a:latin typeface="+mn-lt"/>
              </a:rPr>
              <a:t>TNS</a:t>
            </a:r>
            <a:r>
              <a:rPr lang="en-AU" sz="750" b="0" dirty="0">
                <a:solidFill>
                  <a:srgbClr val="333333"/>
                </a:solidFill>
                <a:latin typeface="+mn-lt"/>
              </a:rPr>
              <a:t> 2016</a:t>
            </a: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LOWER LIMIT</a:t>
              </a: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UPPER LIMIT</a:t>
              </a: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CHART TOP</a:t>
              </a: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pic>
        <p:nvPicPr>
          <p:cNvPr id="24" name="Picture 23" descr="logo-03.png"/>
          <p:cNvPicPr>
            <a:picLocks noChangeAspect="1"/>
          </p:cNvPicPr>
          <p:nvPr userDrawn="1"/>
        </p:nvPicPr>
        <p:blipFill>
          <a:blip r:embed="rId20"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683" r:id="rId17"/>
    <p:sldLayoutId id="2147483682" r:id="rId1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24862" y="6466450"/>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dirty="0" err="1">
                <a:solidFill>
                  <a:srgbClr val="333333"/>
                </a:solidFill>
                <a:latin typeface="+mn-lt"/>
              </a:rPr>
              <a:t>TNS</a:t>
            </a:r>
            <a:r>
              <a:rPr lang="en-AU" sz="750" b="0" dirty="0">
                <a:solidFill>
                  <a:srgbClr val="333333"/>
                </a:solidFill>
                <a:latin typeface="+mn-lt"/>
              </a:rPr>
              <a:t> 2016</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630680" y="-501206"/>
            <a:ext cx="10507979" cy="5637807"/>
            <a:chOff x="-1630680" y="-501206"/>
            <a:chExt cx="10507979" cy="5637807"/>
          </a:xfrm>
        </p:grpSpPr>
        <p:cxnSp>
          <p:nvCxnSpPr>
            <p:cNvPr id="93" name="Straight Connector 92"/>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5" name="Straight Connector 94"/>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7" name="Straight Connector 96"/>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9" name="Straight Connector 98"/>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6" name="Group 105"/>
            <p:cNvGrpSpPr/>
            <p:nvPr userDrawn="1"/>
          </p:nvGrpSpPr>
          <p:grpSpPr>
            <a:xfrm>
              <a:off x="755523" y="-501206"/>
              <a:ext cx="8121776" cy="424749"/>
              <a:chOff x="755523" y="-501206"/>
              <a:chExt cx="8121776" cy="424749"/>
            </a:xfrm>
          </p:grpSpPr>
          <p:cxnSp>
            <p:nvCxnSpPr>
              <p:cNvPr id="107" name="Straight Connector 106"/>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9" name="Straight Connector 108"/>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4" name="Straight Connector 113"/>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pic>
        <p:nvPicPr>
          <p:cNvPr id="26" name="Picture 25" descr="logo-03.png"/>
          <p:cNvPicPr>
            <a:picLocks noChangeAspect="1"/>
          </p:cNvPicPr>
          <p:nvPr userDrawn="1"/>
        </p:nvPicPr>
        <p:blipFill>
          <a:blip r:embed="rId9"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667"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16473" y="6449672"/>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dirty="0" err="1">
                <a:solidFill>
                  <a:srgbClr val="333333"/>
                </a:solidFill>
                <a:latin typeface="+mn-lt"/>
              </a:rPr>
              <a:t>TNS</a:t>
            </a:r>
            <a:r>
              <a:rPr lang="en-AU" sz="750" b="0" dirty="0">
                <a:solidFill>
                  <a:srgbClr val="333333"/>
                </a:solidFill>
                <a:latin typeface="+mn-lt"/>
              </a:rPr>
              <a:t> 2016</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630680" y="-501206"/>
            <a:ext cx="10507979" cy="5637807"/>
            <a:chOff x="-1630680" y="-501206"/>
            <a:chExt cx="10507979" cy="5637807"/>
          </a:xfrm>
        </p:grpSpPr>
        <p:cxnSp>
          <p:nvCxnSpPr>
            <p:cNvPr id="90" name="Straight Connector 8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4" name="Straight Connector 93"/>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6" name="Straight Connector 95"/>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8" name="Straight Connector 97"/>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5" name="Group 104"/>
            <p:cNvGrpSpPr/>
            <p:nvPr userDrawn="1"/>
          </p:nvGrpSpPr>
          <p:grpSpPr>
            <a:xfrm>
              <a:off x="755523" y="-501206"/>
              <a:ext cx="8121776" cy="424749"/>
              <a:chOff x="755523" y="-501206"/>
              <a:chExt cx="8121776" cy="424749"/>
            </a:xfrm>
          </p:grpSpPr>
          <p:cxnSp>
            <p:nvCxnSpPr>
              <p:cNvPr id="106" name="Straight Connector 105"/>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8" name="Straight Connector 107"/>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3" name="Straight Connector 112"/>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pic>
        <p:nvPicPr>
          <p:cNvPr id="25" name="Picture 24" descr="logo-03.png"/>
          <p:cNvPicPr>
            <a:picLocks noChangeAspect="1"/>
          </p:cNvPicPr>
          <p:nvPr userDrawn="1"/>
        </p:nvPicPr>
        <p:blipFill>
          <a:blip r:embed="rId9"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spTree>
    <p:extLst>
      <p:ext uri="{BB962C8B-B14F-4D97-AF65-F5344CB8AC3E}">
        <p14:creationId xmlns:p14="http://schemas.microsoft.com/office/powerpoint/2010/main" val="2725414981"/>
      </p:ext>
    </p:extLst>
  </p:cSld>
  <p:clrMap bg1="lt1" tx1="dk1" bg2="lt2" tx2="dk2" accent1="accent1" accent2="accent2" accent3="accent3" accent4="accent4" accent5="accent5" accent6="accent6" hlink="hlink" folHlink="folHlink"/>
  <p:sldLayoutIdLst>
    <p:sldLayoutId id="2147483670" r:id="rId1"/>
    <p:sldLayoutId id="2147483684" r:id="rId2"/>
    <p:sldLayoutId id="2147483671" r:id="rId3"/>
    <p:sldLayoutId id="2147483687" r:id="rId4"/>
    <p:sldLayoutId id="2147483672" r:id="rId5"/>
    <p:sldLayoutId id="2147483690" r:id="rId6"/>
    <p:sldLayoutId id="2147483673"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215648" y="6458061"/>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dirty="0" err="1">
                <a:solidFill>
                  <a:srgbClr val="333333"/>
                </a:solidFill>
                <a:latin typeface="+mn-lt"/>
              </a:rPr>
              <a:t>TNS</a:t>
            </a:r>
            <a:r>
              <a:rPr lang="en-AU" sz="750" b="0" dirty="0">
                <a:solidFill>
                  <a:srgbClr val="333333"/>
                </a:solidFill>
                <a:latin typeface="+mn-lt"/>
              </a:rPr>
              <a:t> 2016</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630680" y="-501206"/>
            <a:ext cx="10507979" cy="5637807"/>
            <a:chOff x="-1630680" y="-501206"/>
            <a:chExt cx="10507979" cy="5637807"/>
          </a:xfrm>
        </p:grpSpPr>
        <p:cxnSp>
          <p:nvCxnSpPr>
            <p:cNvPr id="93" name="Straight Connector 92"/>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5" name="Straight Connector 94"/>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7" name="Straight Connector 96"/>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9" name="Straight Connector 98"/>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6" name="Group 105"/>
            <p:cNvGrpSpPr/>
            <p:nvPr userDrawn="1"/>
          </p:nvGrpSpPr>
          <p:grpSpPr>
            <a:xfrm>
              <a:off x="755523" y="-501206"/>
              <a:ext cx="8121776" cy="424749"/>
              <a:chOff x="755523" y="-501206"/>
              <a:chExt cx="8121776" cy="424749"/>
            </a:xfrm>
          </p:grpSpPr>
          <p:cxnSp>
            <p:nvCxnSpPr>
              <p:cNvPr id="107" name="Straight Connector 106"/>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9" name="Straight Connector 108"/>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4" name="Straight Connector 113"/>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sp>
        <p:nvSpPr>
          <p:cNvPr id="87" name="Footer Placeholder 70"/>
          <p:cNvSpPr>
            <a:spLocks noGrp="1"/>
          </p:cNvSpPr>
          <p:nvPr>
            <p:ph type="ftr" sz="quarter" idx="3"/>
          </p:nvPr>
        </p:nvSpPr>
        <p:spPr>
          <a:xfrm>
            <a:off x="785814" y="5946775"/>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16473" y="6459756"/>
            <a:ext cx="754475" cy="531000"/>
          </a:xfrm>
          <a:prstGeom prst="rect">
            <a:avLst/>
          </a:prstGeom>
          <a:noFill/>
        </p:spPr>
        <p:txBody>
          <a:bodyPr wrap="square" lIns="0" tIns="0" rIns="0" bIns="266400" rtlCol="0" anchor="b">
            <a:noAutofit/>
          </a:bodyPr>
          <a:lstStyle/>
          <a:p>
            <a:r>
              <a:rPr lang="en-AU" sz="750" b="0" dirty="0">
                <a:solidFill>
                  <a:srgbClr val="333333"/>
                </a:solidFill>
                <a:latin typeface="Verdana"/>
              </a:rPr>
              <a:t>©</a:t>
            </a:r>
            <a:r>
              <a:rPr lang="en-AU" sz="750" b="0" dirty="0" err="1">
                <a:solidFill>
                  <a:srgbClr val="333333"/>
                </a:solidFill>
                <a:latin typeface="Verdana"/>
              </a:rPr>
              <a:t>TNS</a:t>
            </a:r>
            <a:r>
              <a:rPr lang="en-AU" sz="750" b="0" dirty="0">
                <a:solidFill>
                  <a:srgbClr val="333333"/>
                </a:solidFill>
                <a:latin typeface="Verdana"/>
              </a:rPr>
              <a:t> 2016</a:t>
            </a: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X AXIS</a:t>
              </a: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LOWER LIMIT</a:t>
              </a: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UPPER LIMIT</a:t>
              </a: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CHART TOP</a:t>
              </a: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LIMIT</a:t>
                </a:r>
              </a:p>
            </p:txBody>
          </p:sp>
        </p:grpSp>
      </p:grpSp>
      <p:pic>
        <p:nvPicPr>
          <p:cNvPr id="24" name="Picture 23" descr="logo-03.png"/>
          <p:cNvPicPr>
            <a:picLocks noChangeAspect="1"/>
          </p:cNvPicPr>
          <p:nvPr userDrawn="1"/>
        </p:nvPicPr>
        <p:blipFill>
          <a:blip r:embed="rId20"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spTree>
    <p:extLst>
      <p:ext uri="{BB962C8B-B14F-4D97-AF65-F5344CB8AC3E}">
        <p14:creationId xmlns:p14="http://schemas.microsoft.com/office/powerpoint/2010/main" val="12238138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hyperlink" Target="https://www.visitbritain.org/about-gbts-and-gbdvs"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www.visitengland.org/Images/GBDVS_Summary_Annual_Report_FV_-_outlier_amendments_made_-_30_March_2012_tcm30-3162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visitengland.org/Images/GBDVS_Summary_Annual_Report_FV_-_outlier_amendments_made_-_30_March_2012_tcm30-31621.pdf"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262" y="1401156"/>
            <a:ext cx="6240672" cy="1901757"/>
          </a:xfrm>
        </p:spPr>
        <p:txBody>
          <a:bodyPr/>
          <a:lstStyle/>
          <a:p>
            <a:r>
              <a:rPr lang="en-AU" sz="3600" b="1" dirty="0"/>
              <a:t>Great Britain </a:t>
            </a:r>
            <a:br>
              <a:rPr lang="en-AU" sz="3600" b="1" dirty="0"/>
            </a:br>
            <a:r>
              <a:rPr lang="en-AU" sz="3600" b="1" dirty="0"/>
              <a:t>Tourism Survey</a:t>
            </a:r>
            <a:br>
              <a:rPr lang="en-AU" b="1" dirty="0"/>
            </a:br>
            <a:r>
              <a:rPr lang="en-AU" sz="3200" dirty="0">
                <a:solidFill>
                  <a:srgbClr val="797979"/>
                </a:solidFill>
              </a:rPr>
              <a:t>2015 – 2016 Comparison</a:t>
            </a:r>
            <a:endParaRPr lang="en-AU" dirty="0">
              <a:solidFill>
                <a:srgbClr val="797979"/>
              </a:solidFill>
            </a:endParaRPr>
          </a:p>
        </p:txBody>
      </p:sp>
    </p:spTree>
    <p:extLst>
      <p:ext uri="{BB962C8B-B14F-4D97-AF65-F5344CB8AC3E}">
        <p14:creationId xmlns:p14="http://schemas.microsoft.com/office/powerpoint/2010/main" val="32983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10</a:t>
            </a:fld>
            <a:endParaRPr lang="en-AU" dirty="0"/>
          </a:p>
        </p:txBody>
      </p:sp>
      <p:sp>
        <p:nvSpPr>
          <p:cNvPr id="3" name="Title 2"/>
          <p:cNvSpPr>
            <a:spLocks noGrp="1"/>
          </p:cNvSpPr>
          <p:nvPr>
            <p:ph type="title"/>
          </p:nvPr>
        </p:nvSpPr>
        <p:spPr>
          <a:xfrm>
            <a:off x="0" y="-193963"/>
            <a:ext cx="9143999" cy="1284971"/>
          </a:xfrm>
        </p:spPr>
        <p:txBody>
          <a:bodyPr/>
          <a:lstStyle/>
          <a:p>
            <a:r>
              <a:rPr lang="en-US" dirty="0"/>
              <a:t>Monthly Volume &amp; Value 2015 vs 2016</a:t>
            </a:r>
            <a:br>
              <a:rPr lang="en-US" dirty="0"/>
            </a:br>
            <a:r>
              <a:rPr lang="en-US" dirty="0">
                <a:solidFill>
                  <a:schemeClr val="accent3"/>
                </a:solidFill>
              </a:rPr>
              <a:t>VISITING FRIENDS &amp; RELATIVES</a:t>
            </a:r>
            <a:endParaRPr lang="en-GB" dirty="0">
              <a:solidFill>
                <a:schemeClr val="accent3"/>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30123391"/>
              </p:ext>
            </p:extLst>
          </p:nvPr>
        </p:nvGraphicFramePr>
        <p:xfrm>
          <a:off x="54265" y="783777"/>
          <a:ext cx="8978900" cy="1754002"/>
        </p:xfrm>
        <a:graphic>
          <a:graphicData uri="http://schemas.openxmlformats.org/drawingml/2006/table">
            <a:tbl>
              <a:tblPr>
                <a:tableStyleId>{5A111915-BE36-4E01-A7E5-04B1672EAD32}</a:tableStyleId>
              </a:tblPr>
              <a:tblGrid>
                <a:gridCol w="886042">
                  <a:extLst>
                    <a:ext uri="{9D8B030D-6E8A-4147-A177-3AD203B41FA5}">
                      <a16:colId xmlns:a16="http://schemas.microsoft.com/office/drawing/2014/main" val="20000"/>
                    </a:ext>
                  </a:extLst>
                </a:gridCol>
                <a:gridCol w="529696">
                  <a:extLst>
                    <a:ext uri="{9D8B030D-6E8A-4147-A177-3AD203B41FA5}">
                      <a16:colId xmlns:a16="http://schemas.microsoft.com/office/drawing/2014/main" val="20001"/>
                    </a:ext>
                  </a:extLst>
                </a:gridCol>
                <a:gridCol w="529696">
                  <a:extLst>
                    <a:ext uri="{9D8B030D-6E8A-4147-A177-3AD203B41FA5}">
                      <a16:colId xmlns:a16="http://schemas.microsoft.com/office/drawing/2014/main" val="479748794"/>
                    </a:ext>
                  </a:extLst>
                </a:gridCol>
                <a:gridCol w="529696">
                  <a:extLst>
                    <a:ext uri="{9D8B030D-6E8A-4147-A177-3AD203B41FA5}">
                      <a16:colId xmlns:a16="http://schemas.microsoft.com/office/drawing/2014/main" val="20002"/>
                    </a:ext>
                  </a:extLst>
                </a:gridCol>
                <a:gridCol w="601305">
                  <a:extLst>
                    <a:ext uri="{9D8B030D-6E8A-4147-A177-3AD203B41FA5}">
                      <a16:colId xmlns:a16="http://schemas.microsoft.com/office/drawing/2014/main" val="20003"/>
                    </a:ext>
                  </a:extLst>
                </a:gridCol>
                <a:gridCol w="601305">
                  <a:extLst>
                    <a:ext uri="{9D8B030D-6E8A-4147-A177-3AD203B41FA5}">
                      <a16:colId xmlns:a16="http://schemas.microsoft.com/office/drawing/2014/main" val="3723982309"/>
                    </a:ext>
                  </a:extLst>
                </a:gridCol>
                <a:gridCol w="458089">
                  <a:extLst>
                    <a:ext uri="{9D8B030D-6E8A-4147-A177-3AD203B41FA5}">
                      <a16:colId xmlns:a16="http://schemas.microsoft.com/office/drawing/2014/main" val="20004"/>
                    </a:ext>
                  </a:extLst>
                </a:gridCol>
                <a:gridCol w="545808">
                  <a:extLst>
                    <a:ext uri="{9D8B030D-6E8A-4147-A177-3AD203B41FA5}">
                      <a16:colId xmlns:a16="http://schemas.microsoft.com/office/drawing/2014/main" val="3919052750"/>
                    </a:ext>
                  </a:extLst>
                </a:gridCol>
                <a:gridCol w="534838">
                  <a:extLst>
                    <a:ext uri="{9D8B030D-6E8A-4147-A177-3AD203B41FA5}">
                      <a16:colId xmlns:a16="http://schemas.microsoft.com/office/drawing/2014/main" val="20008"/>
                    </a:ext>
                  </a:extLst>
                </a:gridCol>
                <a:gridCol w="569343">
                  <a:extLst>
                    <a:ext uri="{9D8B030D-6E8A-4147-A177-3AD203B41FA5}">
                      <a16:colId xmlns:a16="http://schemas.microsoft.com/office/drawing/2014/main" val="20009"/>
                    </a:ext>
                  </a:extLst>
                </a:gridCol>
                <a:gridCol w="481554">
                  <a:extLst>
                    <a:ext uri="{9D8B030D-6E8A-4147-A177-3AD203B41FA5}">
                      <a16:colId xmlns:a16="http://schemas.microsoft.com/office/drawing/2014/main" val="356266815"/>
                    </a:ext>
                  </a:extLst>
                </a:gridCol>
                <a:gridCol w="487515">
                  <a:extLst>
                    <a:ext uri="{9D8B030D-6E8A-4147-A177-3AD203B41FA5}">
                      <a16:colId xmlns:a16="http://schemas.microsoft.com/office/drawing/2014/main" val="20007"/>
                    </a:ext>
                  </a:extLst>
                </a:gridCol>
                <a:gridCol w="583686">
                  <a:extLst>
                    <a:ext uri="{9D8B030D-6E8A-4147-A177-3AD203B41FA5}">
                      <a16:colId xmlns:a16="http://schemas.microsoft.com/office/drawing/2014/main" val="3922775992"/>
                    </a:ext>
                  </a:extLst>
                </a:gridCol>
                <a:gridCol w="526211">
                  <a:extLst>
                    <a:ext uri="{9D8B030D-6E8A-4147-A177-3AD203B41FA5}">
                      <a16:colId xmlns:a16="http://schemas.microsoft.com/office/drawing/2014/main" val="20013"/>
                    </a:ext>
                  </a:extLst>
                </a:gridCol>
                <a:gridCol w="586596">
                  <a:extLst>
                    <a:ext uri="{9D8B030D-6E8A-4147-A177-3AD203B41FA5}">
                      <a16:colId xmlns:a16="http://schemas.microsoft.com/office/drawing/2014/main" val="20014"/>
                    </a:ext>
                  </a:extLst>
                </a:gridCol>
                <a:gridCol w="527520">
                  <a:extLst>
                    <a:ext uri="{9D8B030D-6E8A-4147-A177-3AD203B41FA5}">
                      <a16:colId xmlns:a16="http://schemas.microsoft.com/office/drawing/2014/main" val="546359262"/>
                    </a:ext>
                  </a:extLst>
                </a:gridCol>
              </a:tblGrid>
              <a:tr h="1222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February</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5421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1"/>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3.089</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3.085</a:t>
                      </a:r>
                    </a:p>
                  </a:txBody>
                  <a:tcPr marL="9525" marR="9525" marT="9525" marB="0" anchor="ctr"/>
                </a:tc>
                <a:tc>
                  <a:txBody>
                    <a:bodyPr/>
                    <a:lstStyle/>
                    <a:p>
                      <a:pPr algn="ctr" fontAlgn="b"/>
                      <a:r>
                        <a:rPr lang="en-GB" sz="650" b="0" i="0" u="none" strike="noStrike" dirty="0">
                          <a:solidFill>
                            <a:schemeClr val="accent3"/>
                          </a:solidFill>
                          <a:effectLst/>
                          <a:latin typeface="+mj-lt"/>
                        </a:rPr>
                        <a:t>2.763</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-10.6%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-10.4%</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3.558</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3.568</a:t>
                      </a:r>
                    </a:p>
                  </a:txBody>
                  <a:tcPr marL="9525" marR="9525" marT="9525" marB="0" anchor="ctr"/>
                </a:tc>
                <a:tc>
                  <a:txBody>
                    <a:bodyPr/>
                    <a:lstStyle/>
                    <a:p>
                      <a:pPr algn="ctr" fontAlgn="b"/>
                      <a:r>
                        <a:rPr lang="en-GB" sz="650" b="0" i="0" u="none" strike="noStrike" dirty="0">
                          <a:solidFill>
                            <a:schemeClr val="accent3"/>
                          </a:solidFill>
                          <a:effectLst/>
                          <a:latin typeface="+mn-lt"/>
                        </a:rPr>
                        <a:t>2.957</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-16.9%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-17.1%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3.065</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3.057</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3.527</a:t>
                      </a:r>
                    </a:p>
                  </a:txBody>
                  <a:tcPr marL="9525" marR="9525" marT="9525" marB="0" anchor="ctr"/>
                </a:tc>
                <a:tc>
                  <a:txBody>
                    <a:bodyPr/>
                    <a:lstStyle/>
                    <a:p>
                      <a:pPr algn="ctr" fontAlgn="b"/>
                      <a:r>
                        <a:rPr lang="en-GB" sz="650" b="0" i="0" u="none" strike="noStrike" dirty="0">
                          <a:solidFill>
                            <a:schemeClr val="accent3"/>
                          </a:solidFill>
                          <a:effectLst/>
                          <a:latin typeface="+mn-lt"/>
                        </a:rPr>
                        <a:t>+15.1%</a:t>
                      </a:r>
                    </a:p>
                  </a:txBody>
                  <a:tcPr marL="9525" marR="9525" marT="9525" marB="0" anchor="ctr">
                    <a:noFill/>
                  </a:tcPr>
                </a:tc>
                <a:tc>
                  <a:txBody>
                    <a:bodyPr/>
                    <a:lstStyle/>
                    <a:p>
                      <a:pPr algn="ctr" fontAlgn="b"/>
                      <a:r>
                        <a:rPr lang="en-GB" sz="650" b="0" i="0" u="none" strike="noStrike" dirty="0">
                          <a:solidFill>
                            <a:schemeClr val="accent3"/>
                          </a:solidFill>
                          <a:effectLst/>
                          <a:latin typeface="+mn-lt"/>
                        </a:rPr>
                        <a:t>+15.4%</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2"/>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2.836</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2.832</a:t>
                      </a:r>
                    </a:p>
                  </a:txBody>
                  <a:tcPr marL="9525" marR="9525" marT="9525" marB="0" anchor="ctr"/>
                </a:tc>
                <a:tc>
                  <a:txBody>
                    <a:bodyPr/>
                    <a:lstStyle/>
                    <a:p>
                      <a:pPr algn="ctr" fontAlgn="b"/>
                      <a:r>
                        <a:rPr lang="en-GB" sz="650" b="0" i="0" u="none" strike="noStrike" dirty="0">
                          <a:solidFill>
                            <a:schemeClr val="accent3"/>
                          </a:solidFill>
                          <a:effectLst/>
                          <a:latin typeface="+mj-lt"/>
                        </a:rPr>
                        <a:t>2.468</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-13.0%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-12.9%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3.018</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3.034</a:t>
                      </a:r>
                    </a:p>
                  </a:txBody>
                  <a:tcPr marL="9525" marR="9525" marT="9525" marB="0" anchor="ctr"/>
                </a:tc>
                <a:tc>
                  <a:txBody>
                    <a:bodyPr/>
                    <a:lstStyle/>
                    <a:p>
                      <a:pPr algn="ctr" fontAlgn="b"/>
                      <a:r>
                        <a:rPr lang="en-GB" sz="650" b="0" i="0" u="none" strike="noStrike" dirty="0">
                          <a:solidFill>
                            <a:schemeClr val="accent3"/>
                          </a:solidFill>
                          <a:effectLst/>
                          <a:latin typeface="+mn-lt"/>
                        </a:rPr>
                        <a:t>2.537</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-15.9%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-16.4%</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2.586</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2.579</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3.119</a:t>
                      </a:r>
                    </a:p>
                  </a:txBody>
                  <a:tcPr marL="9525" marR="9525" marT="9525" marB="0" anchor="ctr"/>
                </a:tc>
                <a:tc>
                  <a:txBody>
                    <a:bodyPr/>
                    <a:lstStyle/>
                    <a:p>
                      <a:pPr algn="ctr" fontAlgn="b"/>
                      <a:r>
                        <a:rPr lang="en-GB" sz="650" b="0" i="0" u="none" strike="noStrike" dirty="0">
                          <a:solidFill>
                            <a:schemeClr val="accent3"/>
                          </a:solidFill>
                          <a:effectLst/>
                          <a:latin typeface="+mn-lt"/>
                        </a:rPr>
                        <a:t>+20.6%</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+20.9%</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3"/>
                  </a:ext>
                </a:extLst>
              </a:tr>
              <a:tr h="104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February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6"/>
                  </a:ext>
                </a:extLst>
              </a:tr>
              <a:tr h="2438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7"/>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7.243</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7.275</a:t>
                      </a:r>
                    </a:p>
                  </a:txBody>
                  <a:tcPr marL="9525" marR="9525" marT="9525" marB="0" anchor="ctr"/>
                </a:tc>
                <a:tc>
                  <a:txBody>
                    <a:bodyPr/>
                    <a:lstStyle/>
                    <a:p>
                      <a:pPr algn="ctr" fontAlgn="b"/>
                      <a:r>
                        <a:rPr lang="en-GB" sz="650" b="0" i="0" u="none" strike="noStrike" dirty="0">
                          <a:solidFill>
                            <a:schemeClr val="accent3"/>
                          </a:solidFill>
                          <a:effectLst/>
                          <a:latin typeface="+mj-lt"/>
                        </a:rPr>
                        <a:t>6.264</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-13.5%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-13.9%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8.502</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8.501</a:t>
                      </a:r>
                    </a:p>
                  </a:txBody>
                  <a:tcPr marL="9525" marR="9525" marT="9525" marB="0" anchor="ctr"/>
                </a:tc>
                <a:tc>
                  <a:txBody>
                    <a:bodyPr/>
                    <a:lstStyle/>
                    <a:p>
                      <a:pPr algn="ctr" fontAlgn="b"/>
                      <a:r>
                        <a:rPr lang="en-GB" sz="650" b="0" i="0" u="none" strike="noStrike" dirty="0">
                          <a:solidFill>
                            <a:schemeClr val="accent3"/>
                          </a:solidFill>
                          <a:effectLst/>
                          <a:latin typeface="+mn-lt"/>
                        </a:rPr>
                        <a:t>7.125</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-16.2%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-16.2%</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9.367</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8.748</a:t>
                      </a:r>
                    </a:p>
                  </a:txBody>
                  <a:tcPr marL="9525" marR="9525" marT="9525" marB="0" anchor="ctr">
                    <a:noFill/>
                  </a:tcPr>
                </a:tc>
                <a:tc>
                  <a:txBody>
                    <a:bodyPr/>
                    <a:lstStyle/>
                    <a:p>
                      <a:pPr algn="ctr" fontAlgn="b"/>
                      <a:r>
                        <a:rPr lang="en-GB" sz="650" b="0" i="0" u="none" strike="noStrike" dirty="0">
                          <a:solidFill>
                            <a:schemeClr val="accent3"/>
                          </a:solidFill>
                          <a:effectLst/>
                          <a:latin typeface="+mn-lt"/>
                        </a:rPr>
                        <a:t>9.927</a:t>
                      </a:r>
                    </a:p>
                  </a:txBody>
                  <a:tcPr marL="9525" marR="9525" marT="9525" marB="0" anchor="ctr"/>
                </a:tc>
                <a:tc>
                  <a:txBody>
                    <a:bodyPr/>
                    <a:lstStyle/>
                    <a:p>
                      <a:pPr algn="ctr" fontAlgn="b"/>
                      <a:r>
                        <a:rPr lang="en-GB" sz="650" b="0" i="0" u="none" strike="noStrike" dirty="0">
                          <a:solidFill>
                            <a:schemeClr val="accent3"/>
                          </a:solidFill>
                          <a:effectLst/>
                          <a:latin typeface="+mn-lt"/>
                        </a:rPr>
                        <a:t>+6.0%</a:t>
                      </a:r>
                    </a:p>
                  </a:txBody>
                  <a:tcPr marL="9525" marR="9525" marT="9525" marB="0" anchor="ctr">
                    <a:noFill/>
                  </a:tcPr>
                </a:tc>
                <a:tc>
                  <a:txBody>
                    <a:bodyPr/>
                    <a:lstStyle/>
                    <a:p>
                      <a:pPr algn="ctr" fontAlgn="b"/>
                      <a:r>
                        <a:rPr lang="en-GB" sz="650" b="0" i="0" u="none" strike="noStrike" dirty="0">
                          <a:solidFill>
                            <a:schemeClr val="accent3"/>
                          </a:solidFill>
                          <a:effectLst/>
                          <a:latin typeface="+mn-lt"/>
                        </a:rPr>
                        <a:t>+13.5%</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8"/>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6.495</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6.528</a:t>
                      </a:r>
                    </a:p>
                  </a:txBody>
                  <a:tcPr marL="9525" marR="9525" marT="9525" marB="0" anchor="ctr"/>
                </a:tc>
                <a:tc>
                  <a:txBody>
                    <a:bodyPr/>
                    <a:lstStyle/>
                    <a:p>
                      <a:pPr algn="ctr" fontAlgn="b"/>
                      <a:r>
                        <a:rPr lang="en-GB" sz="650" b="0" i="0" u="none" strike="noStrike" dirty="0">
                          <a:solidFill>
                            <a:schemeClr val="accent3"/>
                          </a:solidFill>
                          <a:effectLst/>
                          <a:latin typeface="+mj-lt"/>
                        </a:rPr>
                        <a:t>5.643</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-13.1%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-13.6%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6.961</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6.974</a:t>
                      </a:r>
                    </a:p>
                  </a:txBody>
                  <a:tcPr marL="9525" marR="9525" marT="9525" marB="0" anchor="ctr"/>
                </a:tc>
                <a:tc>
                  <a:txBody>
                    <a:bodyPr/>
                    <a:lstStyle/>
                    <a:p>
                      <a:pPr algn="ctr" fontAlgn="b"/>
                      <a:r>
                        <a:rPr lang="en-GB" sz="650" b="0" i="0" u="none" strike="noStrike" dirty="0">
                          <a:solidFill>
                            <a:schemeClr val="accent3"/>
                          </a:solidFill>
                          <a:effectLst/>
                          <a:latin typeface="+mn-lt"/>
                        </a:rPr>
                        <a:t>6.018</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-13.5%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-13.7%</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7.818</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7.147</a:t>
                      </a:r>
                    </a:p>
                  </a:txBody>
                  <a:tcPr marL="9525" marR="9525" marT="9525" marB="0" anchor="ctr">
                    <a:noFill/>
                  </a:tcPr>
                </a:tc>
                <a:tc>
                  <a:txBody>
                    <a:bodyPr/>
                    <a:lstStyle/>
                    <a:p>
                      <a:pPr algn="ctr" fontAlgn="b"/>
                      <a:r>
                        <a:rPr lang="en-GB" sz="650" b="0" i="0" u="none" strike="noStrike" dirty="0">
                          <a:solidFill>
                            <a:schemeClr val="accent3"/>
                          </a:solidFill>
                          <a:effectLst/>
                          <a:latin typeface="+mn-lt"/>
                        </a:rPr>
                        <a:t>8.325</a:t>
                      </a:r>
                    </a:p>
                  </a:txBody>
                  <a:tcPr marL="9525" marR="9525" marT="9525" marB="0" anchor="ctr"/>
                </a:tc>
                <a:tc>
                  <a:txBody>
                    <a:bodyPr/>
                    <a:lstStyle/>
                    <a:p>
                      <a:pPr algn="ctr" fontAlgn="b"/>
                      <a:r>
                        <a:rPr lang="en-GB" sz="650" b="0" i="0" u="none" strike="noStrike" dirty="0">
                          <a:solidFill>
                            <a:schemeClr val="accent3"/>
                          </a:solidFill>
                          <a:effectLst/>
                          <a:latin typeface="+mn-lt"/>
                        </a:rPr>
                        <a:t>+6.5%</a:t>
                      </a:r>
                    </a:p>
                  </a:txBody>
                  <a:tcPr marL="9525" marR="9525" marT="9525" marB="0" anchor="ctr">
                    <a:noFill/>
                  </a:tcPr>
                </a:tc>
                <a:tc>
                  <a:txBody>
                    <a:bodyPr/>
                    <a:lstStyle/>
                    <a:p>
                      <a:pPr algn="ctr" fontAlgn="b"/>
                      <a:r>
                        <a:rPr lang="en-GB" sz="650" b="0" i="0" u="none" strike="noStrike" dirty="0">
                          <a:solidFill>
                            <a:schemeClr val="accent3"/>
                          </a:solidFill>
                          <a:effectLst/>
                          <a:latin typeface="+mn-lt"/>
                        </a:rPr>
                        <a:t>+16.5%</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9"/>
                  </a:ext>
                </a:extLst>
              </a:tr>
              <a:tr h="1222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February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2"/>
                  </a:ext>
                </a:extLst>
              </a:tr>
              <a:tr h="23034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3"/>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£293</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£275</a:t>
                      </a:r>
                    </a:p>
                  </a:txBody>
                  <a:tcPr marL="9525" marR="9525" marT="9525" marB="0" anchor="ctr"/>
                </a:tc>
                <a:tc>
                  <a:txBody>
                    <a:bodyPr/>
                    <a:lstStyle/>
                    <a:p>
                      <a:pPr algn="ctr" fontAlgn="b"/>
                      <a:r>
                        <a:rPr lang="en-GB" sz="650" b="0" i="0" u="none" strike="noStrike" dirty="0">
                          <a:solidFill>
                            <a:schemeClr val="accent3"/>
                          </a:solidFill>
                          <a:effectLst/>
                          <a:latin typeface="+mj-lt"/>
                        </a:rPr>
                        <a:t>£267</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-8.9%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£399</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£383</a:t>
                      </a:r>
                    </a:p>
                  </a:txBody>
                  <a:tcPr marL="9525" marR="9525" marT="9525" marB="0" anchor="ctr"/>
                </a:tc>
                <a:tc>
                  <a:txBody>
                    <a:bodyPr/>
                    <a:lstStyle/>
                    <a:p>
                      <a:pPr algn="ctr" fontAlgn="b"/>
                      <a:r>
                        <a:rPr lang="en-GB" sz="650" b="0" i="0" u="none" strike="noStrike" dirty="0">
                          <a:solidFill>
                            <a:schemeClr val="accent3"/>
                          </a:solidFill>
                          <a:effectLst/>
                          <a:latin typeface="+mn-lt"/>
                        </a:rPr>
                        <a:t>£287</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-28.1%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-25.1%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£384</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£392</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£372</a:t>
                      </a:r>
                    </a:p>
                  </a:txBody>
                  <a:tcPr marL="9525" marR="9525" marT="9525" marB="0" anchor="ctr"/>
                </a:tc>
                <a:tc>
                  <a:txBody>
                    <a:bodyPr/>
                    <a:lstStyle/>
                    <a:p>
                      <a:pPr algn="ctr" fontAlgn="b"/>
                      <a:r>
                        <a:rPr lang="en-GB" sz="650" b="0" i="0" u="none" strike="noStrike" dirty="0">
                          <a:solidFill>
                            <a:schemeClr val="accent3"/>
                          </a:solidFill>
                          <a:effectLst/>
                          <a:latin typeface="+mn-lt"/>
                        </a:rPr>
                        <a:t>-3.1%</a:t>
                      </a:r>
                    </a:p>
                  </a:txBody>
                  <a:tcPr marL="9525" marR="9525" marT="9525" marB="0" anchor="ctr">
                    <a:noFill/>
                  </a:tcPr>
                </a:tc>
                <a:tc>
                  <a:txBody>
                    <a:bodyPr/>
                    <a:lstStyle/>
                    <a:p>
                      <a:pPr algn="ctr" fontAlgn="b"/>
                      <a:r>
                        <a:rPr lang="en-GB" sz="650" b="0" i="0" u="none" strike="noStrike" dirty="0">
                          <a:solidFill>
                            <a:schemeClr val="accent3"/>
                          </a:solidFill>
                          <a:effectLst/>
                          <a:latin typeface="+mn-lt"/>
                        </a:rPr>
                        <a:t>-5.1%</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14"/>
                  </a:ext>
                </a:extLst>
              </a:tr>
              <a:tr h="1075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£263</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£246</a:t>
                      </a:r>
                    </a:p>
                  </a:txBody>
                  <a:tcPr marL="9525" marR="9525" marT="9525" marB="0" anchor="ctr"/>
                </a:tc>
                <a:tc>
                  <a:txBody>
                    <a:bodyPr/>
                    <a:lstStyle/>
                    <a:p>
                      <a:pPr algn="ctr" fontAlgn="b"/>
                      <a:r>
                        <a:rPr lang="en-GB" sz="650" b="0" i="0" u="none" strike="noStrike" dirty="0">
                          <a:solidFill>
                            <a:schemeClr val="accent3"/>
                          </a:solidFill>
                          <a:effectLst/>
                          <a:latin typeface="+mj-lt"/>
                        </a:rPr>
                        <a:t>£246</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-6.5%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0.0%</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£324</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£311</a:t>
                      </a:r>
                    </a:p>
                  </a:txBody>
                  <a:tcPr marL="9525" marR="9525" marT="9525" marB="0" anchor="ctr"/>
                </a:tc>
                <a:tc>
                  <a:txBody>
                    <a:bodyPr/>
                    <a:lstStyle/>
                    <a:p>
                      <a:pPr algn="ctr" fontAlgn="b"/>
                      <a:r>
                        <a:rPr lang="en-GB" sz="650" b="0" i="0" u="none" strike="noStrike" dirty="0">
                          <a:solidFill>
                            <a:schemeClr val="accent3"/>
                          </a:solidFill>
                          <a:effectLst/>
                          <a:latin typeface="+mn-lt"/>
                        </a:rPr>
                        <a:t>£224</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-30.9%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-28.0%</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£305</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£316</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£308</a:t>
                      </a:r>
                    </a:p>
                  </a:txBody>
                  <a:tcPr marL="9525" marR="9525" marT="9525" marB="0" anchor="ctr"/>
                </a:tc>
                <a:tc>
                  <a:txBody>
                    <a:bodyPr/>
                    <a:lstStyle/>
                    <a:p>
                      <a:pPr algn="ctr" fontAlgn="b"/>
                      <a:r>
                        <a:rPr lang="en-GB" sz="650" b="0" i="0" u="none" strike="noStrike" dirty="0">
                          <a:solidFill>
                            <a:schemeClr val="accent3"/>
                          </a:solidFill>
                          <a:effectLst/>
                          <a:latin typeface="+mn-lt"/>
                        </a:rPr>
                        <a:t>+1.0%</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-2.5%</a:t>
                      </a:r>
                    </a:p>
                  </a:txBody>
                  <a:tcPr marL="7620" marR="7620" marT="7620" marB="0" anchor="ctr">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15"/>
                  </a:ext>
                </a:extLst>
              </a:tr>
            </a:tbl>
          </a:graphicData>
        </a:graphic>
      </p:graphicFrame>
      <p:sp>
        <p:nvSpPr>
          <p:cNvPr id="7" name="TextBox 6"/>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105356490"/>
              </p:ext>
            </p:extLst>
          </p:nvPr>
        </p:nvGraphicFramePr>
        <p:xfrm>
          <a:off x="54267" y="3326968"/>
          <a:ext cx="8978897" cy="1844965"/>
        </p:xfrm>
        <a:graphic>
          <a:graphicData uri="http://schemas.openxmlformats.org/drawingml/2006/table">
            <a:tbl>
              <a:tblPr>
                <a:tableStyleId>{5A111915-BE36-4E01-A7E5-04B1672EAD32}</a:tableStyleId>
              </a:tblPr>
              <a:tblGrid>
                <a:gridCol w="896782">
                  <a:extLst>
                    <a:ext uri="{9D8B030D-6E8A-4147-A177-3AD203B41FA5}">
                      <a16:colId xmlns:a16="http://schemas.microsoft.com/office/drawing/2014/main" val="20000"/>
                    </a:ext>
                  </a:extLst>
                </a:gridCol>
                <a:gridCol w="461523">
                  <a:extLst>
                    <a:ext uri="{9D8B030D-6E8A-4147-A177-3AD203B41FA5}">
                      <a16:colId xmlns:a16="http://schemas.microsoft.com/office/drawing/2014/main" val="20010"/>
                    </a:ext>
                  </a:extLst>
                </a:gridCol>
                <a:gridCol w="554251">
                  <a:extLst>
                    <a:ext uri="{9D8B030D-6E8A-4147-A177-3AD203B41FA5}">
                      <a16:colId xmlns:a16="http://schemas.microsoft.com/office/drawing/2014/main" val="877524894"/>
                    </a:ext>
                  </a:extLst>
                </a:gridCol>
                <a:gridCol w="543464">
                  <a:extLst>
                    <a:ext uri="{9D8B030D-6E8A-4147-A177-3AD203B41FA5}">
                      <a16:colId xmlns:a16="http://schemas.microsoft.com/office/drawing/2014/main" val="20003"/>
                    </a:ext>
                  </a:extLst>
                </a:gridCol>
                <a:gridCol w="621102">
                  <a:extLst>
                    <a:ext uri="{9D8B030D-6E8A-4147-A177-3AD203B41FA5}">
                      <a16:colId xmlns:a16="http://schemas.microsoft.com/office/drawing/2014/main" val="20004"/>
                    </a:ext>
                  </a:extLst>
                </a:gridCol>
                <a:gridCol w="595222">
                  <a:extLst>
                    <a:ext uri="{9D8B030D-6E8A-4147-A177-3AD203B41FA5}">
                      <a16:colId xmlns:a16="http://schemas.microsoft.com/office/drawing/2014/main" val="102559022"/>
                    </a:ext>
                  </a:extLst>
                </a:gridCol>
                <a:gridCol w="439947">
                  <a:extLst>
                    <a:ext uri="{9D8B030D-6E8A-4147-A177-3AD203B41FA5}">
                      <a16:colId xmlns:a16="http://schemas.microsoft.com/office/drawing/2014/main" val="20013"/>
                    </a:ext>
                  </a:extLst>
                </a:gridCol>
                <a:gridCol w="491706">
                  <a:extLst>
                    <a:ext uri="{9D8B030D-6E8A-4147-A177-3AD203B41FA5}">
                      <a16:colId xmlns:a16="http://schemas.microsoft.com/office/drawing/2014/main" val="20007"/>
                    </a:ext>
                  </a:extLst>
                </a:gridCol>
                <a:gridCol w="543464">
                  <a:extLst>
                    <a:ext uri="{9D8B030D-6E8A-4147-A177-3AD203B41FA5}">
                      <a16:colId xmlns:a16="http://schemas.microsoft.com/office/drawing/2014/main" val="20008"/>
                    </a:ext>
                  </a:extLst>
                </a:gridCol>
                <a:gridCol w="560717">
                  <a:extLst>
                    <a:ext uri="{9D8B030D-6E8A-4147-A177-3AD203B41FA5}">
                      <a16:colId xmlns:a16="http://schemas.microsoft.com/office/drawing/2014/main" val="20009"/>
                    </a:ext>
                  </a:extLst>
                </a:gridCol>
                <a:gridCol w="569344">
                  <a:extLst>
                    <a:ext uri="{9D8B030D-6E8A-4147-A177-3AD203B41FA5}">
                      <a16:colId xmlns:a16="http://schemas.microsoft.com/office/drawing/2014/main" val="3481583007"/>
                    </a:ext>
                  </a:extLst>
                </a:gridCol>
                <a:gridCol w="464865">
                  <a:extLst>
                    <a:ext uri="{9D8B030D-6E8A-4147-A177-3AD203B41FA5}">
                      <a16:colId xmlns:a16="http://schemas.microsoft.com/office/drawing/2014/main" val="20016"/>
                    </a:ext>
                  </a:extLst>
                </a:gridCol>
                <a:gridCol w="536121">
                  <a:extLst>
                    <a:ext uri="{9D8B030D-6E8A-4147-A177-3AD203B41FA5}">
                      <a16:colId xmlns:a16="http://schemas.microsoft.com/office/drawing/2014/main" val="268192836"/>
                    </a:ext>
                  </a:extLst>
                </a:gridCol>
                <a:gridCol w="536121">
                  <a:extLst>
                    <a:ext uri="{9D8B030D-6E8A-4147-A177-3AD203B41FA5}">
                      <a16:colId xmlns:a16="http://schemas.microsoft.com/office/drawing/2014/main" val="20017"/>
                    </a:ext>
                  </a:extLst>
                </a:gridCol>
                <a:gridCol w="582134">
                  <a:extLst>
                    <a:ext uri="{9D8B030D-6E8A-4147-A177-3AD203B41FA5}">
                      <a16:colId xmlns:a16="http://schemas.microsoft.com/office/drawing/2014/main" val="20018"/>
                    </a:ext>
                  </a:extLst>
                </a:gridCol>
                <a:gridCol w="582134">
                  <a:extLst>
                    <a:ext uri="{9D8B030D-6E8A-4147-A177-3AD203B41FA5}">
                      <a16:colId xmlns:a16="http://schemas.microsoft.com/office/drawing/2014/main" val="3646196962"/>
                    </a:ext>
                  </a:extLst>
                </a:gridCol>
              </a:tblGrid>
              <a:tr h="11456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April</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May</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June</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7319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1"/>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4.022</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4.000</a:t>
                      </a:r>
                    </a:p>
                  </a:txBody>
                  <a:tcPr marL="9525" marR="9525" marT="9525" marB="0" anchor="ctr"/>
                </a:tc>
                <a:tc>
                  <a:txBody>
                    <a:bodyPr/>
                    <a:lstStyle/>
                    <a:p>
                      <a:pPr algn="ctr" fontAlgn="b"/>
                      <a:r>
                        <a:rPr lang="en-GB" sz="650" b="0" i="0" u="none" strike="noStrike" dirty="0">
                          <a:solidFill>
                            <a:schemeClr val="accent3"/>
                          </a:solidFill>
                          <a:effectLst/>
                          <a:latin typeface="+mj-lt"/>
                        </a:rPr>
                        <a:t>3.770</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-6.3%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-5.8%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3.908</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3.982</a:t>
                      </a:r>
                    </a:p>
                  </a:txBody>
                  <a:tcPr marL="9525" marR="9525" marT="9525" marB="0" anchor="ctr"/>
                </a:tc>
                <a:tc>
                  <a:txBody>
                    <a:bodyPr/>
                    <a:lstStyle/>
                    <a:p>
                      <a:pPr algn="ctr" fontAlgn="b"/>
                      <a:r>
                        <a:rPr lang="en-GB" sz="650" b="0" i="0" u="none" strike="noStrike">
                          <a:solidFill>
                            <a:schemeClr val="accent3"/>
                          </a:solidFill>
                          <a:effectLst/>
                          <a:latin typeface="+mn-lt"/>
                        </a:rPr>
                        <a:t>3.118</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-20.2%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-21.7%</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3.639</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3.643</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2.836</a:t>
                      </a:r>
                    </a:p>
                  </a:txBody>
                  <a:tcPr marL="9525" marR="9525" marT="9525" marB="0" anchor="ctr"/>
                </a:tc>
                <a:tc>
                  <a:txBody>
                    <a:bodyPr/>
                    <a:lstStyle/>
                    <a:p>
                      <a:pPr algn="ctr" fontAlgn="b"/>
                      <a:r>
                        <a:rPr lang="en-GB" sz="650" b="0" i="0" u="none" strike="noStrike" dirty="0">
                          <a:solidFill>
                            <a:schemeClr val="accent3"/>
                          </a:solidFill>
                          <a:effectLst/>
                          <a:latin typeface="+mn-lt"/>
                        </a:rPr>
                        <a:t>-22.1%</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-22.2%</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2"/>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3.491</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3.477</a:t>
                      </a:r>
                    </a:p>
                  </a:txBody>
                  <a:tcPr marL="9525" marR="9525" marT="9525" marB="0" anchor="ctr"/>
                </a:tc>
                <a:tc>
                  <a:txBody>
                    <a:bodyPr/>
                    <a:lstStyle/>
                    <a:p>
                      <a:pPr algn="ctr" fontAlgn="b"/>
                      <a:r>
                        <a:rPr lang="en-GB" sz="650" b="0" i="0" u="none" strike="noStrike" dirty="0">
                          <a:solidFill>
                            <a:schemeClr val="accent3"/>
                          </a:solidFill>
                          <a:effectLst/>
                          <a:latin typeface="+mj-lt"/>
                        </a:rPr>
                        <a:t>3.232</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-7.4%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-7.0%</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3.531</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3.605</a:t>
                      </a:r>
                    </a:p>
                  </a:txBody>
                  <a:tcPr marL="9525" marR="9525" marT="9525" marB="0" anchor="ctr"/>
                </a:tc>
                <a:tc>
                  <a:txBody>
                    <a:bodyPr/>
                    <a:lstStyle/>
                    <a:p>
                      <a:pPr algn="ctr" fontAlgn="b"/>
                      <a:r>
                        <a:rPr lang="en-GB" sz="650" b="0" i="0" u="none" strike="noStrike" dirty="0">
                          <a:solidFill>
                            <a:schemeClr val="accent3"/>
                          </a:solidFill>
                          <a:effectLst/>
                          <a:latin typeface="+mn-lt"/>
                        </a:rPr>
                        <a:t>2.758</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-21.9%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-23.5%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3.195</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3.199</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2.510</a:t>
                      </a:r>
                    </a:p>
                  </a:txBody>
                  <a:tcPr marL="9525" marR="9525" marT="9525" marB="0" anchor="ctr"/>
                </a:tc>
                <a:tc>
                  <a:txBody>
                    <a:bodyPr/>
                    <a:lstStyle/>
                    <a:p>
                      <a:pPr algn="ctr" fontAlgn="b"/>
                      <a:r>
                        <a:rPr lang="en-GB" sz="650" b="0" i="0" u="none" strike="noStrike" dirty="0">
                          <a:solidFill>
                            <a:schemeClr val="accent3"/>
                          </a:solidFill>
                          <a:effectLst/>
                          <a:latin typeface="+mn-lt"/>
                        </a:rPr>
                        <a:t>-21.4%</a:t>
                      </a:r>
                    </a:p>
                  </a:txBody>
                  <a:tcPr marL="9525" marR="9525" marT="9525" marB="0" anchor="ctr">
                    <a:noFill/>
                  </a:tcPr>
                </a:tc>
                <a:tc>
                  <a:txBody>
                    <a:bodyPr/>
                    <a:lstStyle/>
                    <a:p>
                      <a:pPr algn="ctr" fontAlgn="b"/>
                      <a:r>
                        <a:rPr lang="en-GB" sz="650" b="0" i="0" u="none" strike="noStrike">
                          <a:solidFill>
                            <a:schemeClr val="accent3"/>
                          </a:solidFill>
                          <a:effectLst/>
                          <a:latin typeface="+mn-lt"/>
                        </a:rPr>
                        <a:t>-21.5%</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3"/>
                  </a:ext>
                </a:extLst>
              </a:tr>
              <a:tr h="1042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June</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6"/>
                  </a:ext>
                </a:extLst>
              </a:tr>
              <a:tr h="27319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7"/>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10.918</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10.880</a:t>
                      </a:r>
                    </a:p>
                  </a:txBody>
                  <a:tcPr marL="9525" marR="9525" marT="9525" marB="0" anchor="ctr"/>
                </a:tc>
                <a:tc>
                  <a:txBody>
                    <a:bodyPr/>
                    <a:lstStyle/>
                    <a:p>
                      <a:pPr algn="ctr" fontAlgn="b"/>
                      <a:r>
                        <a:rPr lang="en-GB" sz="650" b="0" i="0" u="none" strike="noStrike" dirty="0">
                          <a:solidFill>
                            <a:schemeClr val="accent3"/>
                          </a:solidFill>
                          <a:effectLst/>
                          <a:latin typeface="+mj-lt"/>
                        </a:rPr>
                        <a:t>9.793</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-10.3%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-10.0%</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9.786</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9.960</a:t>
                      </a:r>
                    </a:p>
                  </a:txBody>
                  <a:tcPr marL="9525" marR="9525" marT="9525" marB="0" anchor="ctr"/>
                </a:tc>
                <a:tc>
                  <a:txBody>
                    <a:bodyPr/>
                    <a:lstStyle/>
                    <a:p>
                      <a:pPr algn="ctr" fontAlgn="b"/>
                      <a:r>
                        <a:rPr lang="en-GB" sz="650" b="0" i="0" u="none" strike="noStrike" dirty="0">
                          <a:solidFill>
                            <a:schemeClr val="accent3"/>
                          </a:solidFill>
                          <a:effectLst/>
                          <a:latin typeface="+mn-lt"/>
                        </a:rPr>
                        <a:t>7.803</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-20.3%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-21.7%</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9.291</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9.481</a:t>
                      </a:r>
                    </a:p>
                  </a:txBody>
                  <a:tcPr marL="9525" marR="9525" marT="9525" marB="0" anchor="ctr">
                    <a:noFill/>
                  </a:tcPr>
                </a:tc>
                <a:tc>
                  <a:txBody>
                    <a:bodyPr/>
                    <a:lstStyle/>
                    <a:p>
                      <a:pPr algn="ctr" fontAlgn="b"/>
                      <a:r>
                        <a:rPr lang="en-GB" sz="650" b="0" i="0" u="none" strike="noStrike" dirty="0">
                          <a:solidFill>
                            <a:schemeClr val="accent3"/>
                          </a:solidFill>
                          <a:effectLst/>
                          <a:latin typeface="+mn-lt"/>
                        </a:rPr>
                        <a:t>7.120</a:t>
                      </a:r>
                    </a:p>
                  </a:txBody>
                  <a:tcPr marL="9525" marR="9525" marT="9525" marB="0" anchor="ctr"/>
                </a:tc>
                <a:tc>
                  <a:txBody>
                    <a:bodyPr/>
                    <a:lstStyle/>
                    <a:p>
                      <a:pPr algn="ctr" fontAlgn="b"/>
                      <a:r>
                        <a:rPr lang="en-GB" sz="650" b="0" i="0" u="none" strike="noStrike" dirty="0">
                          <a:solidFill>
                            <a:schemeClr val="accent3"/>
                          </a:solidFill>
                          <a:effectLst/>
                          <a:latin typeface="+mn-lt"/>
                        </a:rPr>
                        <a:t>-23.4%</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-24.9%</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8"/>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9.388</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9.366</a:t>
                      </a:r>
                    </a:p>
                  </a:txBody>
                  <a:tcPr marL="9525" marR="9525" marT="9525" marB="0" anchor="ctr"/>
                </a:tc>
                <a:tc>
                  <a:txBody>
                    <a:bodyPr/>
                    <a:lstStyle/>
                    <a:p>
                      <a:pPr algn="ctr" fontAlgn="b"/>
                      <a:r>
                        <a:rPr lang="en-GB" sz="650" b="0" i="0" u="none" strike="noStrike" dirty="0">
                          <a:solidFill>
                            <a:schemeClr val="accent3"/>
                          </a:solidFill>
                          <a:effectLst/>
                          <a:latin typeface="+mj-lt"/>
                        </a:rPr>
                        <a:t>8.286</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-11.7%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-11.5%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8.797</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8.971</a:t>
                      </a:r>
                    </a:p>
                  </a:txBody>
                  <a:tcPr marL="9525" marR="9525" marT="9525" marB="0" anchor="ctr"/>
                </a:tc>
                <a:tc>
                  <a:txBody>
                    <a:bodyPr/>
                    <a:lstStyle/>
                    <a:p>
                      <a:pPr algn="ctr" fontAlgn="b"/>
                      <a:r>
                        <a:rPr lang="en-GB" sz="650" b="0" i="0" u="none" strike="noStrike" dirty="0">
                          <a:solidFill>
                            <a:schemeClr val="accent3"/>
                          </a:solidFill>
                          <a:effectLst/>
                          <a:latin typeface="+mn-lt"/>
                        </a:rPr>
                        <a:t>6.738</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-23.4%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-24.9%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8.167</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8.357</a:t>
                      </a:r>
                    </a:p>
                  </a:txBody>
                  <a:tcPr marL="9525" marR="9525" marT="9525" marB="0" anchor="ctr">
                    <a:noFill/>
                  </a:tcPr>
                </a:tc>
                <a:tc>
                  <a:txBody>
                    <a:bodyPr/>
                    <a:lstStyle/>
                    <a:p>
                      <a:pPr algn="ctr" fontAlgn="b"/>
                      <a:r>
                        <a:rPr lang="en-GB" sz="650" b="0" i="0" u="none" strike="noStrike" dirty="0">
                          <a:solidFill>
                            <a:schemeClr val="accent3"/>
                          </a:solidFill>
                          <a:effectLst/>
                          <a:latin typeface="+mn-lt"/>
                        </a:rPr>
                        <a:t>5.777</a:t>
                      </a:r>
                    </a:p>
                  </a:txBody>
                  <a:tcPr marL="9525" marR="9525" marT="9525" marB="0" anchor="ctr"/>
                </a:tc>
                <a:tc>
                  <a:txBody>
                    <a:bodyPr/>
                    <a:lstStyle/>
                    <a:p>
                      <a:pPr algn="ctr" fontAlgn="b"/>
                      <a:r>
                        <a:rPr lang="en-GB" sz="650" b="0" i="0" u="none" strike="noStrike" dirty="0">
                          <a:solidFill>
                            <a:schemeClr val="accent3"/>
                          </a:solidFill>
                          <a:effectLst/>
                          <a:latin typeface="+mn-lt"/>
                        </a:rPr>
                        <a:t>-29.3%</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-30.9%</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9"/>
                  </a:ext>
                </a:extLst>
              </a:tr>
              <a:tr h="11456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June</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2"/>
                  </a:ext>
                </a:extLst>
              </a:tr>
              <a:tr h="27319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3"/>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£514</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£468</a:t>
                      </a:r>
                    </a:p>
                  </a:txBody>
                  <a:tcPr marL="9525" marR="9525" marT="9525" marB="0" anchor="ctr"/>
                </a:tc>
                <a:tc>
                  <a:txBody>
                    <a:bodyPr/>
                    <a:lstStyle/>
                    <a:p>
                      <a:pPr algn="ctr" fontAlgn="b"/>
                      <a:r>
                        <a:rPr lang="en-GB" sz="650" b="0" i="0" u="none" strike="noStrike" dirty="0">
                          <a:solidFill>
                            <a:schemeClr val="accent3"/>
                          </a:solidFill>
                          <a:effectLst/>
                          <a:latin typeface="+mj-lt"/>
                        </a:rPr>
                        <a:t>£395</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-23.2%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-15.6%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£460</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£535</a:t>
                      </a:r>
                    </a:p>
                  </a:txBody>
                  <a:tcPr marL="9525" marR="9525" marT="9525" marB="0" anchor="ctr"/>
                </a:tc>
                <a:tc>
                  <a:txBody>
                    <a:bodyPr/>
                    <a:lstStyle/>
                    <a:p>
                      <a:pPr algn="ctr" fontAlgn="b"/>
                      <a:r>
                        <a:rPr lang="en-GB" sz="650" b="0" i="0" u="none" strike="noStrike" dirty="0">
                          <a:solidFill>
                            <a:schemeClr val="accent3"/>
                          </a:solidFill>
                          <a:effectLst/>
                          <a:latin typeface="+mn-lt"/>
                        </a:rPr>
                        <a:t>£382</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-17.0%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-28.6%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rtl="0" fontAlgn="b"/>
                      <a:r>
                        <a:rPr lang="en-GB" sz="650" b="0" i="0" u="none" strike="noStrike" dirty="0">
                          <a:solidFill>
                            <a:schemeClr val="accent3"/>
                          </a:solidFill>
                          <a:effectLst/>
                          <a:latin typeface="+mn-lt"/>
                        </a:rPr>
                        <a:t>£478</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£446</a:t>
                      </a:r>
                    </a:p>
                  </a:txBody>
                  <a:tcPr marL="9525" marR="9525" marT="9525" marB="0" anchor="ctr">
                    <a:noFill/>
                  </a:tcPr>
                </a:tc>
                <a:tc>
                  <a:txBody>
                    <a:bodyPr/>
                    <a:lstStyle/>
                    <a:p>
                      <a:pPr algn="ctr" fontAlgn="b"/>
                      <a:r>
                        <a:rPr lang="en-GB" sz="650" b="0" i="0" u="none" strike="noStrike" dirty="0">
                          <a:solidFill>
                            <a:schemeClr val="accent3"/>
                          </a:solidFill>
                          <a:effectLst/>
                          <a:latin typeface="+mn-lt"/>
                        </a:rPr>
                        <a:t>£338</a:t>
                      </a:r>
                    </a:p>
                  </a:txBody>
                  <a:tcPr marL="9525" marR="9525" marT="9525" marB="0" anchor="ctr"/>
                </a:tc>
                <a:tc>
                  <a:txBody>
                    <a:bodyPr/>
                    <a:lstStyle/>
                    <a:p>
                      <a:pPr algn="ctr" fontAlgn="b"/>
                      <a:r>
                        <a:rPr lang="en-GB" sz="650" b="0" i="0" u="none" strike="noStrike" dirty="0">
                          <a:solidFill>
                            <a:schemeClr val="accent3"/>
                          </a:solidFill>
                          <a:effectLst/>
                          <a:latin typeface="+mn-lt"/>
                        </a:rPr>
                        <a:t>-29.3%</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-24.2%</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14"/>
                  </a:ext>
                </a:extLst>
              </a:tr>
              <a:tr h="10076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£407</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j-lt"/>
                        </a:rPr>
                        <a:t>£371</a:t>
                      </a:r>
                    </a:p>
                  </a:txBody>
                  <a:tcPr marL="9525" marR="9525" marT="9525" marB="0" anchor="ctr"/>
                </a:tc>
                <a:tc>
                  <a:txBody>
                    <a:bodyPr/>
                    <a:lstStyle/>
                    <a:p>
                      <a:pPr algn="ctr" fontAlgn="b"/>
                      <a:r>
                        <a:rPr lang="en-GB" sz="650" b="0" i="0" u="none" strike="noStrike" dirty="0">
                          <a:solidFill>
                            <a:schemeClr val="accent3"/>
                          </a:solidFill>
                          <a:effectLst/>
                          <a:latin typeface="+mj-lt"/>
                        </a:rPr>
                        <a:t>£315</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-22.6%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-15.1%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£399</a:t>
                      </a:r>
                    </a:p>
                  </a:txBody>
                  <a:tcPr marL="9525" marR="9525" marT="9525" marB="0" anchor="ctr">
                    <a:lnL w="6350" cap="flat" cmpd="sng" algn="ctr">
                      <a:solidFill>
                        <a:schemeClr val="accent3"/>
                      </a:solidFill>
                      <a:prstDash val="solid"/>
                      <a:round/>
                      <a:headEnd type="none" w="med" len="med"/>
                      <a:tailEnd type="none" w="med" len="med"/>
                    </a:lnL>
                  </a:tcPr>
                </a:tc>
                <a:tc>
                  <a:txBody>
                    <a:bodyPr/>
                    <a:lstStyle/>
                    <a:p>
                      <a:pPr algn="ctr" fontAlgn="b"/>
                      <a:r>
                        <a:rPr lang="en-GB" sz="650" b="0" i="0" u="none" strike="noStrike" dirty="0">
                          <a:solidFill>
                            <a:schemeClr val="accent3"/>
                          </a:solidFill>
                          <a:effectLst/>
                          <a:latin typeface="+mn-lt"/>
                        </a:rPr>
                        <a:t>£478</a:t>
                      </a:r>
                    </a:p>
                  </a:txBody>
                  <a:tcPr marL="9525" marR="9525" marT="9525" marB="0" anchor="ctr"/>
                </a:tc>
                <a:tc>
                  <a:txBody>
                    <a:bodyPr/>
                    <a:lstStyle/>
                    <a:p>
                      <a:pPr algn="ctr" fontAlgn="b"/>
                      <a:r>
                        <a:rPr lang="en-GB" sz="650" b="0" i="0" u="none" strike="noStrike" dirty="0">
                          <a:solidFill>
                            <a:schemeClr val="accent3"/>
                          </a:solidFill>
                          <a:effectLst/>
                          <a:latin typeface="+mn-lt"/>
                        </a:rPr>
                        <a:t>£317</a:t>
                      </a:r>
                    </a:p>
                  </a:txBody>
                  <a:tcPr marL="9525" marR="9525" marT="9525" marB="0" anchor="ctr">
                    <a:lnR>
                      <a:noFill/>
                    </a:lnR>
                  </a:tcPr>
                </a:tc>
                <a:tc>
                  <a:txBody>
                    <a:bodyPr/>
                    <a:lstStyle/>
                    <a:p>
                      <a:pPr algn="ctr" fontAlgn="b"/>
                      <a:r>
                        <a:rPr lang="en-GB" sz="650" b="0" i="0" u="none" strike="noStrike" dirty="0">
                          <a:solidFill>
                            <a:schemeClr val="accent3"/>
                          </a:solidFill>
                          <a:effectLst/>
                          <a:latin typeface="+mn-lt"/>
                        </a:rPr>
                        <a:t>-20.6%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-33.7%</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rtl="0" fontAlgn="b"/>
                      <a:r>
                        <a:rPr lang="en-GB" sz="650" b="0" i="0" u="none" strike="noStrike" dirty="0">
                          <a:solidFill>
                            <a:schemeClr val="accent3"/>
                          </a:solidFill>
                          <a:effectLst/>
                          <a:latin typeface="+mn-lt"/>
                        </a:rPr>
                        <a:t>£404</a:t>
                      </a:r>
                    </a:p>
                  </a:txBody>
                  <a:tcPr marL="9525" marR="9525" marT="9525" marB="0" anchor="ctr">
                    <a:lnL w="6350" cap="flat" cmpd="sng" algn="ctr">
                      <a:solidFill>
                        <a:schemeClr val="accent3"/>
                      </a:solidFill>
                      <a:prstDash val="solid"/>
                      <a:round/>
                      <a:headEnd type="none" w="med" len="med"/>
                      <a:tailEnd type="none" w="med" len="med"/>
                    </a:lnL>
                    <a:noFill/>
                  </a:tcPr>
                </a:tc>
                <a:tc>
                  <a:txBody>
                    <a:bodyPr/>
                    <a:lstStyle/>
                    <a:p>
                      <a:pPr algn="ctr" fontAlgn="b"/>
                      <a:r>
                        <a:rPr lang="en-GB" sz="650" b="0" i="0" u="none" strike="noStrike" dirty="0">
                          <a:solidFill>
                            <a:schemeClr val="accent3"/>
                          </a:solidFill>
                          <a:effectLst/>
                          <a:latin typeface="+mn-lt"/>
                        </a:rPr>
                        <a:t>£376</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£288</a:t>
                      </a:r>
                    </a:p>
                  </a:txBody>
                  <a:tcPr marL="9525" marR="9525" marT="9525" marB="0" anchor="ctr"/>
                </a:tc>
                <a:tc>
                  <a:txBody>
                    <a:bodyPr/>
                    <a:lstStyle/>
                    <a:p>
                      <a:pPr algn="ctr" fontAlgn="b"/>
                      <a:r>
                        <a:rPr lang="en-GB" sz="650" b="0" i="0" u="none" strike="noStrike" dirty="0">
                          <a:solidFill>
                            <a:schemeClr val="accent3"/>
                          </a:solidFill>
                          <a:effectLst/>
                          <a:latin typeface="+mn-lt"/>
                        </a:rPr>
                        <a:t>-28.7%</a:t>
                      </a:r>
                    </a:p>
                  </a:txBody>
                  <a:tcPr marL="9525" marR="9525" marT="9525" marB="0" anchor="ctr">
                    <a:noFill/>
                  </a:tcPr>
                </a:tc>
                <a:tc>
                  <a:txBody>
                    <a:bodyPr/>
                    <a:lstStyle/>
                    <a:p>
                      <a:pPr algn="ctr" fontAlgn="b"/>
                      <a:r>
                        <a:rPr lang="en-GB" sz="650" b="0" i="0" u="none" strike="noStrike" dirty="0">
                          <a:solidFill>
                            <a:schemeClr val="accent3"/>
                          </a:solidFill>
                          <a:effectLst/>
                          <a:latin typeface="+mn-lt"/>
                        </a:rPr>
                        <a:t>-23.4%</a:t>
                      </a:r>
                    </a:p>
                  </a:txBody>
                  <a:tcPr marL="7620" marR="7620" marT="7620" marB="0" anchor="ctr">
                    <a:lnR w="9525"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42786984"/>
              </p:ext>
            </p:extLst>
          </p:nvPr>
        </p:nvGraphicFramePr>
        <p:xfrm>
          <a:off x="54243" y="3344146"/>
          <a:ext cx="8881936" cy="1792837"/>
        </p:xfrm>
        <a:graphic>
          <a:graphicData uri="http://schemas.openxmlformats.org/drawingml/2006/table">
            <a:tbl>
              <a:tblPr>
                <a:tableStyleId>{5A111915-BE36-4E01-A7E5-04B1672EAD32}</a:tableStyleId>
              </a:tblPr>
              <a:tblGrid>
                <a:gridCol w="936586">
                  <a:extLst>
                    <a:ext uri="{9D8B030D-6E8A-4147-A177-3AD203B41FA5}">
                      <a16:colId xmlns:a16="http://schemas.microsoft.com/office/drawing/2014/main" val="20000"/>
                    </a:ext>
                  </a:extLst>
                </a:gridCol>
                <a:gridCol w="529690">
                  <a:extLst>
                    <a:ext uri="{9D8B030D-6E8A-4147-A177-3AD203B41FA5}">
                      <a16:colId xmlns:a16="http://schemas.microsoft.com/office/drawing/2014/main" val="20010"/>
                    </a:ext>
                  </a:extLst>
                </a:gridCol>
                <a:gridCol w="529690">
                  <a:extLst>
                    <a:ext uri="{9D8B030D-6E8A-4147-A177-3AD203B41FA5}">
                      <a16:colId xmlns:a16="http://schemas.microsoft.com/office/drawing/2014/main" val="2285044862"/>
                    </a:ext>
                  </a:extLst>
                </a:gridCol>
                <a:gridCol w="529690">
                  <a:extLst>
                    <a:ext uri="{9D8B030D-6E8A-4147-A177-3AD203B41FA5}">
                      <a16:colId xmlns:a16="http://schemas.microsoft.com/office/drawing/2014/main" val="20011"/>
                    </a:ext>
                  </a:extLst>
                </a:gridCol>
                <a:gridCol w="585995">
                  <a:extLst>
                    <a:ext uri="{9D8B030D-6E8A-4147-A177-3AD203B41FA5}">
                      <a16:colId xmlns:a16="http://schemas.microsoft.com/office/drawing/2014/main" val="20012"/>
                    </a:ext>
                  </a:extLst>
                </a:gridCol>
                <a:gridCol w="473385">
                  <a:extLst>
                    <a:ext uri="{9D8B030D-6E8A-4147-A177-3AD203B41FA5}">
                      <a16:colId xmlns:a16="http://schemas.microsoft.com/office/drawing/2014/main" val="2077942038"/>
                    </a:ext>
                  </a:extLst>
                </a:gridCol>
                <a:gridCol w="529690">
                  <a:extLst>
                    <a:ext uri="{9D8B030D-6E8A-4147-A177-3AD203B41FA5}">
                      <a16:colId xmlns:a16="http://schemas.microsoft.com/office/drawing/2014/main" val="20013"/>
                    </a:ext>
                  </a:extLst>
                </a:gridCol>
                <a:gridCol w="529690">
                  <a:extLst>
                    <a:ext uri="{9D8B030D-6E8A-4147-A177-3AD203B41FA5}">
                      <a16:colId xmlns:a16="http://schemas.microsoft.com/office/drawing/2014/main" val="1166423135"/>
                    </a:ext>
                  </a:extLst>
                </a:gridCol>
                <a:gridCol w="529690">
                  <a:extLst>
                    <a:ext uri="{9D8B030D-6E8A-4147-A177-3AD203B41FA5}">
                      <a16:colId xmlns:a16="http://schemas.microsoft.com/office/drawing/2014/main" val="20014"/>
                    </a:ext>
                  </a:extLst>
                </a:gridCol>
                <a:gridCol w="577228">
                  <a:extLst>
                    <a:ext uri="{9D8B030D-6E8A-4147-A177-3AD203B41FA5}">
                      <a16:colId xmlns:a16="http://schemas.microsoft.com/office/drawing/2014/main" val="20015"/>
                    </a:ext>
                  </a:extLst>
                </a:gridCol>
                <a:gridCol w="482152">
                  <a:extLst>
                    <a:ext uri="{9D8B030D-6E8A-4147-A177-3AD203B41FA5}">
                      <a16:colId xmlns:a16="http://schemas.microsoft.com/office/drawing/2014/main" val="4128332152"/>
                    </a:ext>
                  </a:extLst>
                </a:gridCol>
                <a:gridCol w="529690">
                  <a:extLst>
                    <a:ext uri="{9D8B030D-6E8A-4147-A177-3AD203B41FA5}">
                      <a16:colId xmlns:a16="http://schemas.microsoft.com/office/drawing/2014/main" val="20016"/>
                    </a:ext>
                  </a:extLst>
                </a:gridCol>
                <a:gridCol w="529690">
                  <a:extLst>
                    <a:ext uri="{9D8B030D-6E8A-4147-A177-3AD203B41FA5}">
                      <a16:colId xmlns:a16="http://schemas.microsoft.com/office/drawing/2014/main" val="914390928"/>
                    </a:ext>
                  </a:extLst>
                </a:gridCol>
                <a:gridCol w="529690">
                  <a:extLst>
                    <a:ext uri="{9D8B030D-6E8A-4147-A177-3AD203B41FA5}">
                      <a16:colId xmlns:a16="http://schemas.microsoft.com/office/drawing/2014/main" val="20017"/>
                    </a:ext>
                  </a:extLst>
                </a:gridCol>
                <a:gridCol w="542582">
                  <a:extLst>
                    <a:ext uri="{9D8B030D-6E8A-4147-A177-3AD203B41FA5}">
                      <a16:colId xmlns:a16="http://schemas.microsoft.com/office/drawing/2014/main" val="20018"/>
                    </a:ext>
                  </a:extLst>
                </a:gridCol>
                <a:gridCol w="516798">
                  <a:extLst>
                    <a:ext uri="{9D8B030D-6E8A-4147-A177-3AD203B41FA5}">
                      <a16:colId xmlns:a16="http://schemas.microsoft.com/office/drawing/2014/main" val="4062331552"/>
                    </a:ext>
                  </a:extLst>
                </a:gridCol>
              </a:tblGrid>
              <a:tr h="12182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4726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1"/>
                  </a:ext>
                </a:extLst>
              </a:tr>
              <a:tr h="10715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3.217</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3.243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3.570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+10.1%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2.811</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2.804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2.968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+5.8%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7.874</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7.839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5.848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-25.7%</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-25.4%</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10715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2.800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2.826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3.160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+11.8%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2.423</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2.695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+11.5%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6.882</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6.854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5.212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-24.3%</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-24.0%</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3"/>
                  </a:ext>
                </a:extLst>
              </a:tr>
              <a:tr h="998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6"/>
                  </a:ext>
                </a:extLst>
              </a:tr>
              <a:tr h="25320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7"/>
                  </a:ext>
                </a:extLst>
              </a:tr>
              <a:tr h="10715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8.393</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9.189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8.961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6.457</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6.460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7.499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+16.1%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+16.1%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26.608</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26.515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19.810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-25.5%</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-25.3%</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8"/>
                  </a:ext>
                </a:extLst>
              </a:tr>
              <a:tr h="10715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7.159</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7.955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7.732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5.292</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5.294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6.596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+24.6%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23.125</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23.028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17.294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-25.2%</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-24.9%</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9"/>
                  </a:ext>
                </a:extLst>
              </a:tr>
              <a:tr h="12182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2"/>
                  </a:ext>
                </a:extLst>
              </a:tr>
              <a:tr h="25622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3"/>
                  </a:ext>
                </a:extLst>
              </a:tr>
              <a:tr h="12261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£375</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+9.0%</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£379</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£858</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-33.9%</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-27.9%</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14"/>
                  </a:ext>
                </a:extLst>
              </a:tr>
              <a:tr h="10715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£310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+11.2%</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£296</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£269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+5.2%</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£742</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-35.0%</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-29.4%</a:t>
                      </a:r>
                    </a:p>
                  </a:txBody>
                  <a:tcPr marL="7620" marR="7620" marT="762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2" name="Slide Number Placeholder 1"/>
          <p:cNvSpPr>
            <a:spLocks noGrp="1"/>
          </p:cNvSpPr>
          <p:nvPr>
            <p:ph type="sldNum" sz="quarter" idx="10"/>
          </p:nvPr>
        </p:nvSpPr>
        <p:spPr/>
        <p:txBody>
          <a:bodyPr/>
          <a:lstStyle/>
          <a:p>
            <a:fld id="{9784CBA3-D598-4B1F-BAA3-EE14B5154290}" type="slidenum">
              <a:rPr lang="en-AU" smtClean="0"/>
              <a:pPr/>
              <a:t>11</a:t>
            </a:fld>
            <a:endParaRPr lang="en-AU" dirty="0"/>
          </a:p>
        </p:txBody>
      </p:sp>
      <p:sp>
        <p:nvSpPr>
          <p:cNvPr id="3" name="Title 2"/>
          <p:cNvSpPr>
            <a:spLocks noGrp="1"/>
          </p:cNvSpPr>
          <p:nvPr>
            <p:ph type="title"/>
          </p:nvPr>
        </p:nvSpPr>
        <p:spPr>
          <a:xfrm>
            <a:off x="0" y="-221673"/>
            <a:ext cx="9143999" cy="1284971"/>
          </a:xfrm>
        </p:spPr>
        <p:txBody>
          <a:bodyPr/>
          <a:lstStyle/>
          <a:p>
            <a:r>
              <a:rPr lang="en-US" dirty="0"/>
              <a:t>Monthly Volume &amp; Value 2015 vs 2016</a:t>
            </a:r>
            <a:br>
              <a:rPr lang="en-US" dirty="0"/>
            </a:br>
            <a:r>
              <a:rPr lang="en-US" dirty="0">
                <a:solidFill>
                  <a:schemeClr val="accent3"/>
                </a:solidFill>
              </a:rPr>
              <a:t>VISITING FRIENDS &amp; RELATIVES</a:t>
            </a:r>
            <a:endParaRPr lang="en-GB" dirty="0">
              <a:solidFill>
                <a:schemeClr val="accent3"/>
              </a:solidFill>
            </a:endParaRPr>
          </a:p>
        </p:txBody>
      </p:sp>
      <p:sp>
        <p:nvSpPr>
          <p:cNvPr id="7" name="TextBox 6"/>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759375063"/>
              </p:ext>
            </p:extLst>
          </p:nvPr>
        </p:nvGraphicFramePr>
        <p:xfrm>
          <a:off x="54244" y="768662"/>
          <a:ext cx="8881937" cy="1787002"/>
        </p:xfrm>
        <a:graphic>
          <a:graphicData uri="http://schemas.openxmlformats.org/drawingml/2006/table">
            <a:tbl>
              <a:tblPr>
                <a:tableStyleId>{5A111915-BE36-4E01-A7E5-04B1672EAD32}</a:tableStyleId>
              </a:tblPr>
              <a:tblGrid>
                <a:gridCol w="936587">
                  <a:extLst>
                    <a:ext uri="{9D8B030D-6E8A-4147-A177-3AD203B41FA5}">
                      <a16:colId xmlns:a16="http://schemas.microsoft.com/office/drawing/2014/main" val="20000"/>
                    </a:ext>
                  </a:extLst>
                </a:gridCol>
                <a:gridCol w="529690">
                  <a:extLst>
                    <a:ext uri="{9D8B030D-6E8A-4147-A177-3AD203B41FA5}">
                      <a16:colId xmlns:a16="http://schemas.microsoft.com/office/drawing/2014/main" val="20001"/>
                    </a:ext>
                  </a:extLst>
                </a:gridCol>
                <a:gridCol w="529690">
                  <a:extLst>
                    <a:ext uri="{9D8B030D-6E8A-4147-A177-3AD203B41FA5}">
                      <a16:colId xmlns:a16="http://schemas.microsoft.com/office/drawing/2014/main" val="76663396"/>
                    </a:ext>
                  </a:extLst>
                </a:gridCol>
                <a:gridCol w="529690">
                  <a:extLst>
                    <a:ext uri="{9D8B030D-6E8A-4147-A177-3AD203B41FA5}">
                      <a16:colId xmlns:a16="http://schemas.microsoft.com/office/drawing/2014/main" val="20002"/>
                    </a:ext>
                  </a:extLst>
                </a:gridCol>
                <a:gridCol w="542861">
                  <a:extLst>
                    <a:ext uri="{9D8B030D-6E8A-4147-A177-3AD203B41FA5}">
                      <a16:colId xmlns:a16="http://schemas.microsoft.com/office/drawing/2014/main" val="20003"/>
                    </a:ext>
                  </a:extLst>
                </a:gridCol>
                <a:gridCol w="516519">
                  <a:extLst>
                    <a:ext uri="{9D8B030D-6E8A-4147-A177-3AD203B41FA5}">
                      <a16:colId xmlns:a16="http://schemas.microsoft.com/office/drawing/2014/main" val="3853945173"/>
                    </a:ext>
                  </a:extLst>
                </a:gridCol>
                <a:gridCol w="529690">
                  <a:extLst>
                    <a:ext uri="{9D8B030D-6E8A-4147-A177-3AD203B41FA5}">
                      <a16:colId xmlns:a16="http://schemas.microsoft.com/office/drawing/2014/main" val="20004"/>
                    </a:ext>
                  </a:extLst>
                </a:gridCol>
                <a:gridCol w="529690">
                  <a:extLst>
                    <a:ext uri="{9D8B030D-6E8A-4147-A177-3AD203B41FA5}">
                      <a16:colId xmlns:a16="http://schemas.microsoft.com/office/drawing/2014/main" val="3705665180"/>
                    </a:ext>
                  </a:extLst>
                </a:gridCol>
                <a:gridCol w="529690">
                  <a:extLst>
                    <a:ext uri="{9D8B030D-6E8A-4147-A177-3AD203B41FA5}">
                      <a16:colId xmlns:a16="http://schemas.microsoft.com/office/drawing/2014/main" val="20005"/>
                    </a:ext>
                  </a:extLst>
                </a:gridCol>
                <a:gridCol w="551347">
                  <a:extLst>
                    <a:ext uri="{9D8B030D-6E8A-4147-A177-3AD203B41FA5}">
                      <a16:colId xmlns:a16="http://schemas.microsoft.com/office/drawing/2014/main" val="20006"/>
                    </a:ext>
                  </a:extLst>
                </a:gridCol>
                <a:gridCol w="508033">
                  <a:extLst>
                    <a:ext uri="{9D8B030D-6E8A-4147-A177-3AD203B41FA5}">
                      <a16:colId xmlns:a16="http://schemas.microsoft.com/office/drawing/2014/main" val="1883499818"/>
                    </a:ext>
                  </a:extLst>
                </a:gridCol>
                <a:gridCol w="529690">
                  <a:extLst>
                    <a:ext uri="{9D8B030D-6E8A-4147-A177-3AD203B41FA5}">
                      <a16:colId xmlns:a16="http://schemas.microsoft.com/office/drawing/2014/main" val="20007"/>
                    </a:ext>
                  </a:extLst>
                </a:gridCol>
                <a:gridCol w="529690">
                  <a:extLst>
                    <a:ext uri="{9D8B030D-6E8A-4147-A177-3AD203B41FA5}">
                      <a16:colId xmlns:a16="http://schemas.microsoft.com/office/drawing/2014/main" val="3342729809"/>
                    </a:ext>
                  </a:extLst>
                </a:gridCol>
                <a:gridCol w="529690">
                  <a:extLst>
                    <a:ext uri="{9D8B030D-6E8A-4147-A177-3AD203B41FA5}">
                      <a16:colId xmlns:a16="http://schemas.microsoft.com/office/drawing/2014/main" val="20008"/>
                    </a:ext>
                  </a:extLst>
                </a:gridCol>
                <a:gridCol w="559833">
                  <a:extLst>
                    <a:ext uri="{9D8B030D-6E8A-4147-A177-3AD203B41FA5}">
                      <a16:colId xmlns:a16="http://schemas.microsoft.com/office/drawing/2014/main" val="20009"/>
                    </a:ext>
                  </a:extLst>
                </a:gridCol>
                <a:gridCol w="499547">
                  <a:extLst>
                    <a:ext uri="{9D8B030D-6E8A-4147-A177-3AD203B41FA5}">
                      <a16:colId xmlns:a16="http://schemas.microsoft.com/office/drawing/2014/main" val="226517858"/>
                    </a:ext>
                  </a:extLst>
                </a:gridCol>
              </a:tblGrid>
              <a:tr h="11855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a:txBody>
                    <a:bodyPr/>
                    <a:lstStyle/>
                    <a:p>
                      <a:pPr algn="ctr" rtl="0" fontAlgn="b"/>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261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1"/>
                  </a:ext>
                </a:extLst>
              </a:tr>
              <a:tr h="1042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4.096</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4.043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-1.3%</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4.523</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4.541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4.307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-5.2%</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2.737</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fontAlgn="b"/>
                      <a:r>
                        <a:rPr lang="en-GB" sz="650" b="0" i="0" u="none" strike="noStrike" dirty="0">
                          <a:solidFill>
                            <a:schemeClr val="accent3"/>
                          </a:solidFill>
                          <a:effectLst/>
                          <a:latin typeface="+mn-lt"/>
                        </a:rPr>
                        <a:t>2.713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fontAlgn="b"/>
                      <a:r>
                        <a:rPr lang="en-GB" sz="650" b="0" i="0" u="none" strike="noStrike" dirty="0">
                          <a:solidFill>
                            <a:schemeClr val="accent3"/>
                          </a:solidFill>
                          <a:effectLst/>
                          <a:latin typeface="+mn-lt"/>
                        </a:rPr>
                        <a:t>2.587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fontAlgn="b"/>
                      <a:r>
                        <a:rPr lang="en-GB" sz="650" b="0" i="0" u="none" strike="noStrike" dirty="0">
                          <a:solidFill>
                            <a:schemeClr val="accent3"/>
                          </a:solidFill>
                          <a:effectLst/>
                          <a:latin typeface="+mn-lt"/>
                        </a:rPr>
                        <a:t>-4.6%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2"/>
                  </a:ext>
                </a:extLst>
              </a:tr>
              <a:tr h="1042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3.480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3.481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3.416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3.891</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3.524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-10.2%</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2.401</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2.372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2.283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-3.8%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3"/>
                  </a:ext>
                </a:extLst>
              </a:tr>
              <a:tr h="9714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6"/>
                  </a:ext>
                </a:extLst>
              </a:tr>
              <a:tr h="27245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7"/>
                  </a:ext>
                </a:extLst>
              </a:tr>
              <a:tr h="1042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12.840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12.927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11.670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-9.7%</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14.588</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14.679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13.581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-7.5%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6.851</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6.713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6.518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-2.9%</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8"/>
                  </a:ext>
                </a:extLst>
              </a:tr>
              <a:tr h="1042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10.182</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10.215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8.912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-12.5%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-12.8%</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11.906</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12.052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11.041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3"/>
                          </a:solidFill>
                          <a:effectLst/>
                          <a:latin typeface="+mn-lt"/>
                        </a:rPr>
                        <a:t>-8.4%</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5.888</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5.745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5.673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n-lt"/>
                        </a:rPr>
                        <a:t>-1.3%</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9"/>
                  </a:ext>
                </a:extLst>
              </a:tr>
              <a:tr h="11855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2"/>
                  </a:ext>
                </a:extLst>
              </a:tr>
              <a:tr h="25271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3"/>
                  </a:ext>
                </a:extLst>
              </a:tr>
              <a:tr h="12210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£550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£521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£453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-17.6%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-13.1%</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£608</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£529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-7.4%</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£345</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£322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+0.6%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14"/>
                  </a:ext>
                </a:extLst>
              </a:tr>
              <a:tr h="1042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a:solidFill>
                            <a:schemeClr val="accent3"/>
                          </a:solidFill>
                          <a:effectLst/>
                          <a:latin typeface="+mj-lt"/>
                        </a:rPr>
                        <a:t>£430</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£341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j-lt"/>
                        </a:rPr>
                        <a:t>-20.7%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-16.6%</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£491</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£431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-12.2%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3"/>
                          </a:solidFill>
                          <a:effectLst/>
                          <a:latin typeface="+mn-lt"/>
                        </a:rPr>
                        <a:t>-8.5%</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£285</a:t>
                      </a:r>
                    </a:p>
                  </a:txBody>
                  <a:tcPr marL="9525" marR="9525" marT="9525"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£283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n-lt"/>
                        </a:rPr>
                        <a:t>+9.3%</a:t>
                      </a:r>
                    </a:p>
                  </a:txBody>
                  <a:tcPr marL="7620" marR="7620" marT="7620" marB="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92085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12</a:t>
            </a:fld>
            <a:endParaRPr lang="en-AU" dirty="0"/>
          </a:p>
        </p:txBody>
      </p:sp>
      <p:sp>
        <p:nvSpPr>
          <p:cNvPr id="3" name="Title 2"/>
          <p:cNvSpPr>
            <a:spLocks noGrp="1"/>
          </p:cNvSpPr>
          <p:nvPr>
            <p:ph type="title"/>
          </p:nvPr>
        </p:nvSpPr>
        <p:spPr>
          <a:xfrm>
            <a:off x="0" y="-214746"/>
            <a:ext cx="9143999" cy="1284971"/>
          </a:xfrm>
        </p:spPr>
        <p:txBody>
          <a:bodyPr/>
          <a:lstStyle/>
          <a:p>
            <a:r>
              <a:rPr lang="en-US" dirty="0"/>
              <a:t>Monthly Volume &amp; Value 2015 vs 2016</a:t>
            </a:r>
            <a:br>
              <a:rPr lang="en-US" dirty="0"/>
            </a:br>
            <a:r>
              <a:rPr lang="en-US" dirty="0">
                <a:solidFill>
                  <a:schemeClr val="accent4"/>
                </a:solidFill>
              </a:rPr>
              <a:t>BUSINESS TOURISM</a:t>
            </a:r>
            <a:endParaRPr lang="en-GB" dirty="0">
              <a:solidFill>
                <a:schemeClr val="accent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87898030"/>
              </p:ext>
            </p:extLst>
          </p:nvPr>
        </p:nvGraphicFramePr>
        <p:xfrm>
          <a:off x="104776" y="714899"/>
          <a:ext cx="8956099" cy="1805631"/>
        </p:xfrm>
        <a:graphic>
          <a:graphicData uri="http://schemas.openxmlformats.org/drawingml/2006/table">
            <a:tbl>
              <a:tblPr>
                <a:tableStyleId>{5A111915-BE36-4E01-A7E5-04B1672EAD32}</a:tableStyleId>
              </a:tblPr>
              <a:tblGrid>
                <a:gridCol w="888833">
                  <a:extLst>
                    <a:ext uri="{9D8B030D-6E8A-4147-A177-3AD203B41FA5}">
                      <a16:colId xmlns:a16="http://schemas.microsoft.com/office/drawing/2014/main" val="20000"/>
                    </a:ext>
                  </a:extLst>
                </a:gridCol>
                <a:gridCol w="525997">
                  <a:extLst>
                    <a:ext uri="{9D8B030D-6E8A-4147-A177-3AD203B41FA5}">
                      <a16:colId xmlns:a16="http://schemas.microsoft.com/office/drawing/2014/main" val="20001"/>
                    </a:ext>
                  </a:extLst>
                </a:gridCol>
                <a:gridCol w="525997">
                  <a:extLst>
                    <a:ext uri="{9D8B030D-6E8A-4147-A177-3AD203B41FA5}">
                      <a16:colId xmlns:a16="http://schemas.microsoft.com/office/drawing/2014/main" val="130616413"/>
                    </a:ext>
                  </a:extLst>
                </a:gridCol>
                <a:gridCol w="507162">
                  <a:extLst>
                    <a:ext uri="{9D8B030D-6E8A-4147-A177-3AD203B41FA5}">
                      <a16:colId xmlns:a16="http://schemas.microsoft.com/office/drawing/2014/main" val="20002"/>
                    </a:ext>
                  </a:extLst>
                </a:gridCol>
                <a:gridCol w="599372">
                  <a:extLst>
                    <a:ext uri="{9D8B030D-6E8A-4147-A177-3AD203B41FA5}">
                      <a16:colId xmlns:a16="http://schemas.microsoft.com/office/drawing/2014/main" val="20003"/>
                    </a:ext>
                  </a:extLst>
                </a:gridCol>
                <a:gridCol w="599372">
                  <a:extLst>
                    <a:ext uri="{9D8B030D-6E8A-4147-A177-3AD203B41FA5}">
                      <a16:colId xmlns:a16="http://schemas.microsoft.com/office/drawing/2014/main" val="214235490"/>
                    </a:ext>
                  </a:extLst>
                </a:gridCol>
                <a:gridCol w="507162">
                  <a:extLst>
                    <a:ext uri="{9D8B030D-6E8A-4147-A177-3AD203B41FA5}">
                      <a16:colId xmlns:a16="http://schemas.microsoft.com/office/drawing/2014/main" val="20004"/>
                    </a:ext>
                  </a:extLst>
                </a:gridCol>
                <a:gridCol w="507162">
                  <a:extLst>
                    <a:ext uri="{9D8B030D-6E8A-4147-A177-3AD203B41FA5}">
                      <a16:colId xmlns:a16="http://schemas.microsoft.com/office/drawing/2014/main" val="323035773"/>
                    </a:ext>
                  </a:extLst>
                </a:gridCol>
                <a:gridCol w="507162">
                  <a:extLst>
                    <a:ext uri="{9D8B030D-6E8A-4147-A177-3AD203B41FA5}">
                      <a16:colId xmlns:a16="http://schemas.microsoft.com/office/drawing/2014/main" val="20005"/>
                    </a:ext>
                  </a:extLst>
                </a:gridCol>
                <a:gridCol w="578149">
                  <a:extLst>
                    <a:ext uri="{9D8B030D-6E8A-4147-A177-3AD203B41FA5}">
                      <a16:colId xmlns:a16="http://schemas.microsoft.com/office/drawing/2014/main" val="20006"/>
                    </a:ext>
                  </a:extLst>
                </a:gridCol>
                <a:gridCol w="578149">
                  <a:extLst>
                    <a:ext uri="{9D8B030D-6E8A-4147-A177-3AD203B41FA5}">
                      <a16:colId xmlns:a16="http://schemas.microsoft.com/office/drawing/2014/main" val="2795367374"/>
                    </a:ext>
                  </a:extLst>
                </a:gridCol>
                <a:gridCol w="443239">
                  <a:extLst>
                    <a:ext uri="{9D8B030D-6E8A-4147-A177-3AD203B41FA5}">
                      <a16:colId xmlns:a16="http://schemas.microsoft.com/office/drawing/2014/main" val="20007"/>
                    </a:ext>
                  </a:extLst>
                </a:gridCol>
                <a:gridCol w="567026">
                  <a:extLst>
                    <a:ext uri="{9D8B030D-6E8A-4147-A177-3AD203B41FA5}">
                      <a16:colId xmlns:a16="http://schemas.microsoft.com/office/drawing/2014/main" val="32565028"/>
                    </a:ext>
                  </a:extLst>
                </a:gridCol>
                <a:gridCol w="504749">
                  <a:extLst>
                    <a:ext uri="{9D8B030D-6E8A-4147-A177-3AD203B41FA5}">
                      <a16:colId xmlns:a16="http://schemas.microsoft.com/office/drawing/2014/main" val="20013"/>
                    </a:ext>
                  </a:extLst>
                </a:gridCol>
                <a:gridCol w="592531">
                  <a:extLst>
                    <a:ext uri="{9D8B030D-6E8A-4147-A177-3AD203B41FA5}">
                      <a16:colId xmlns:a16="http://schemas.microsoft.com/office/drawing/2014/main" val="20014"/>
                    </a:ext>
                  </a:extLst>
                </a:gridCol>
                <a:gridCol w="524037">
                  <a:extLst>
                    <a:ext uri="{9D8B030D-6E8A-4147-A177-3AD203B41FA5}">
                      <a16:colId xmlns:a16="http://schemas.microsoft.com/office/drawing/2014/main" val="112777642"/>
                    </a:ext>
                  </a:extLst>
                </a:gridCol>
              </a:tblGrid>
              <a:tr h="1220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January</a:t>
                      </a:r>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24117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1.376</a:t>
                      </a:r>
                    </a:p>
                  </a:txBody>
                  <a:tcPr marL="9525" marR="9525" marT="9525" marB="0" anchor="ctr">
                    <a:lnL w="6350" cap="flat" cmpd="sng" algn="ctr">
                      <a:solidFill>
                        <a:schemeClr val="accent4"/>
                      </a:solidFill>
                      <a:prstDash val="solid"/>
                      <a:round/>
                      <a:headEnd type="none" w="med" len="med"/>
                      <a:tailEnd type="none" w="med" len="med"/>
                    </a:lnL>
                    <a:noFill/>
                  </a:tcPr>
                </a:tc>
                <a:tc>
                  <a:txBody>
                    <a:bodyPr/>
                    <a:lstStyle/>
                    <a:p>
                      <a:pPr algn="ctr" fontAlgn="b"/>
                      <a:r>
                        <a:rPr lang="en-GB" sz="650" b="0" i="0" u="none" strike="noStrike" dirty="0">
                          <a:solidFill>
                            <a:srgbClr val="3EB1CC"/>
                          </a:solidFill>
                          <a:effectLst/>
                          <a:latin typeface="+mj-lt"/>
                        </a:rPr>
                        <a:t>1.424</a:t>
                      </a:r>
                    </a:p>
                  </a:txBody>
                  <a:tcPr marL="9525" marR="9525" marT="9525" marB="0" anchor="ctr">
                    <a:noFill/>
                  </a:tcPr>
                </a:tc>
                <a:tc>
                  <a:txBody>
                    <a:bodyPr/>
                    <a:lstStyle/>
                    <a:p>
                      <a:pPr algn="ctr" fontAlgn="b"/>
                      <a:r>
                        <a:rPr lang="en-GB" sz="650" b="0" i="0" u="none" strike="noStrike" dirty="0">
                          <a:solidFill>
                            <a:srgbClr val="3EB1CC"/>
                          </a:solidFill>
                          <a:effectLst/>
                          <a:latin typeface="+mj-lt"/>
                        </a:rPr>
                        <a:t>1.197</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-13.0%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GB" sz="650" b="0" i="0" u="none" strike="noStrike" dirty="0">
                          <a:solidFill>
                            <a:schemeClr val="accent4"/>
                          </a:solidFill>
                          <a:effectLst/>
                          <a:latin typeface="+mn-lt"/>
                        </a:rPr>
                        <a:t>-15.9%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fontAlgn="b"/>
                      <a:r>
                        <a:rPr lang="en-GB" sz="650" b="0" i="0" u="none" strike="noStrike" dirty="0">
                          <a:solidFill>
                            <a:schemeClr val="accent4"/>
                          </a:solidFill>
                          <a:effectLst/>
                          <a:latin typeface="+mn-lt"/>
                        </a:rPr>
                        <a:t>1.147</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1.179</a:t>
                      </a:r>
                    </a:p>
                  </a:txBody>
                  <a:tcPr marL="9525" marR="9525" marT="9525" marB="0" anchor="ctr"/>
                </a:tc>
                <a:tc>
                  <a:txBody>
                    <a:bodyPr/>
                    <a:lstStyle/>
                    <a:p>
                      <a:pPr algn="ctr" fontAlgn="b"/>
                      <a:r>
                        <a:rPr lang="en-GB" sz="650" b="0" i="0" u="none" strike="noStrike" dirty="0">
                          <a:solidFill>
                            <a:schemeClr val="accent4"/>
                          </a:solidFill>
                          <a:effectLst/>
                          <a:latin typeface="+mn-lt"/>
                        </a:rPr>
                        <a:t>1.395</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+21.6%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+18.3%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1.871</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1.876</a:t>
                      </a:r>
                    </a:p>
                  </a:txBody>
                  <a:tcPr marL="9525" marR="9525" marT="9525" marB="0" anchor="ctr"/>
                </a:tc>
                <a:tc>
                  <a:txBody>
                    <a:bodyPr/>
                    <a:lstStyle/>
                    <a:p>
                      <a:pPr algn="ctr" fontAlgn="b"/>
                      <a:r>
                        <a:rPr lang="en-GB" sz="650" b="0" i="0" u="none" strike="noStrike">
                          <a:solidFill>
                            <a:schemeClr val="accent4"/>
                          </a:solidFill>
                          <a:effectLst/>
                          <a:latin typeface="+mn-lt"/>
                        </a:rPr>
                        <a:t>1.568</a:t>
                      </a:r>
                    </a:p>
                  </a:txBody>
                  <a:tcPr marL="9525" marR="9525" marT="9525" marB="0" anchor="ctr"/>
                </a:tc>
                <a:tc>
                  <a:txBody>
                    <a:bodyPr/>
                    <a:lstStyle/>
                    <a:p>
                      <a:pPr algn="ctr" fontAlgn="b"/>
                      <a:r>
                        <a:rPr lang="en-GB" sz="650" b="0" i="0" u="none" strike="noStrike" dirty="0">
                          <a:solidFill>
                            <a:schemeClr val="accent4"/>
                          </a:solidFill>
                          <a:effectLst/>
                          <a:latin typeface="+mn-lt"/>
                        </a:rPr>
                        <a:t>-16.2%</a:t>
                      </a:r>
                    </a:p>
                  </a:txBody>
                  <a:tcPr marL="9525" marR="9525" marT="9525" marB="0" anchor="ctr"/>
                </a:tc>
                <a:tc>
                  <a:txBody>
                    <a:bodyPr/>
                    <a:lstStyle/>
                    <a:p>
                      <a:pPr algn="ctr" fontAlgn="b"/>
                      <a:r>
                        <a:rPr lang="en-GB" sz="650" b="0" i="0" u="none" strike="noStrike" dirty="0">
                          <a:solidFill>
                            <a:schemeClr val="accent4"/>
                          </a:solidFill>
                          <a:effectLst/>
                          <a:latin typeface="+mn-lt"/>
                        </a:rPr>
                        <a:t>-16.4%</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2"/>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1.115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1.153</a:t>
                      </a:r>
                    </a:p>
                  </a:txBody>
                  <a:tcPr marL="9525" marR="9525" marT="9525" marB="0" anchor="ctr"/>
                </a:tc>
                <a:tc>
                  <a:txBody>
                    <a:bodyPr/>
                    <a:lstStyle/>
                    <a:p>
                      <a:pPr algn="ctr" fontAlgn="b"/>
                      <a:r>
                        <a:rPr lang="en-GB" sz="650" b="0" i="0" u="none" strike="noStrike" dirty="0">
                          <a:solidFill>
                            <a:srgbClr val="3EB1CC"/>
                          </a:solidFill>
                          <a:effectLst/>
                          <a:latin typeface="+mj-lt"/>
                        </a:rPr>
                        <a:t>1.003</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-10.0%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-13.0%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0.990</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1.022</a:t>
                      </a:r>
                    </a:p>
                  </a:txBody>
                  <a:tcPr marL="9525" marR="9525" marT="9525" marB="0" anchor="ctr"/>
                </a:tc>
                <a:tc>
                  <a:txBody>
                    <a:bodyPr/>
                    <a:lstStyle/>
                    <a:p>
                      <a:pPr algn="ctr" fontAlgn="b"/>
                      <a:r>
                        <a:rPr lang="en-GB" sz="650" b="0" i="0" u="none" strike="noStrike" dirty="0">
                          <a:solidFill>
                            <a:schemeClr val="accent4"/>
                          </a:solidFill>
                          <a:effectLst/>
                          <a:latin typeface="+mn-lt"/>
                        </a:rPr>
                        <a:t>1.078</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+8.9%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+5.5%</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1.542</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1.540</a:t>
                      </a:r>
                    </a:p>
                  </a:txBody>
                  <a:tcPr marL="9525" marR="9525" marT="9525" marB="0" anchor="ctr"/>
                </a:tc>
                <a:tc>
                  <a:txBody>
                    <a:bodyPr/>
                    <a:lstStyle/>
                    <a:p>
                      <a:pPr algn="ctr" fontAlgn="b"/>
                      <a:r>
                        <a:rPr lang="en-GB" sz="650" b="0" i="0" u="none" strike="noStrike" dirty="0">
                          <a:solidFill>
                            <a:schemeClr val="accent4"/>
                          </a:solidFill>
                          <a:effectLst/>
                          <a:latin typeface="+mn-lt"/>
                        </a:rPr>
                        <a:t>1.231</a:t>
                      </a:r>
                    </a:p>
                  </a:txBody>
                  <a:tcPr marL="9525" marR="9525" marT="9525" marB="0" anchor="ctr"/>
                </a:tc>
                <a:tc>
                  <a:txBody>
                    <a:bodyPr/>
                    <a:lstStyle/>
                    <a:p>
                      <a:pPr algn="ctr" fontAlgn="b"/>
                      <a:r>
                        <a:rPr lang="en-GB" sz="650" b="0" i="0" u="none" strike="noStrike">
                          <a:solidFill>
                            <a:schemeClr val="accent4"/>
                          </a:solidFill>
                          <a:effectLst/>
                          <a:latin typeface="+mn-lt"/>
                        </a:rPr>
                        <a:t>-20.2%</a:t>
                      </a:r>
                    </a:p>
                  </a:txBody>
                  <a:tcPr marL="9525" marR="9525" marT="9525" marB="0" anchor="ctr"/>
                </a:tc>
                <a:tc>
                  <a:txBody>
                    <a:bodyPr/>
                    <a:lstStyle/>
                    <a:p>
                      <a:pPr algn="ctr" fontAlgn="b"/>
                      <a:r>
                        <a:rPr lang="en-GB" sz="650" b="0" i="0" u="none" strike="noStrike">
                          <a:solidFill>
                            <a:schemeClr val="accent4"/>
                          </a:solidFill>
                          <a:effectLst/>
                          <a:latin typeface="+mn-lt"/>
                        </a:rPr>
                        <a:t>-20.1%</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3"/>
                  </a:ext>
                </a:extLst>
              </a:tr>
              <a:tr h="1220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effectLst/>
                          <a:latin typeface="+mj-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p>
                      <a:pPr algn="ctr" fontAlgn="b"/>
                      <a:r>
                        <a:rPr lang="en-GB" sz="650" b="0" i="0" u="none" strike="noStrike" kern="1200" dirty="0">
                          <a:solidFill>
                            <a:schemeClr val="bg1"/>
                          </a:solidFill>
                          <a:effectLst/>
                          <a:latin typeface="+mj-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650" b="0" i="0" u="none" strike="noStrike" kern="1200" dirty="0">
                        <a:solidFill>
                          <a:schemeClr val="bg1"/>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effectLst/>
                          <a:latin typeface="+mj-lt"/>
                          <a:ea typeface="+mn-ea"/>
                          <a:cs typeface="+mn-cs"/>
                        </a:rPr>
                        <a:t>March</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effectLst/>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25470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3.407</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3.499</a:t>
                      </a:r>
                    </a:p>
                  </a:txBody>
                  <a:tcPr marL="9525" marR="9525" marT="9525" marB="0" anchor="ctr"/>
                </a:tc>
                <a:tc>
                  <a:txBody>
                    <a:bodyPr/>
                    <a:lstStyle/>
                    <a:p>
                      <a:pPr algn="ctr" fontAlgn="b"/>
                      <a:r>
                        <a:rPr lang="en-GB" sz="650" b="0" i="0" u="none" strike="noStrike" dirty="0">
                          <a:solidFill>
                            <a:srgbClr val="3EB1CC"/>
                          </a:solidFill>
                          <a:effectLst/>
                          <a:latin typeface="+mj-lt"/>
                        </a:rPr>
                        <a:t>3.163</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-7.2%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-9.6%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2.358</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2.412</a:t>
                      </a:r>
                    </a:p>
                  </a:txBody>
                  <a:tcPr marL="9525" marR="9525" marT="9525" marB="0" anchor="ctr"/>
                </a:tc>
                <a:tc>
                  <a:txBody>
                    <a:bodyPr/>
                    <a:lstStyle/>
                    <a:p>
                      <a:pPr algn="ctr" fontAlgn="b"/>
                      <a:r>
                        <a:rPr lang="en-GB" sz="650" b="0" i="0" u="none" strike="noStrike">
                          <a:solidFill>
                            <a:schemeClr val="accent4"/>
                          </a:solidFill>
                          <a:effectLst/>
                          <a:latin typeface="+mn-lt"/>
                        </a:rPr>
                        <a:t>3.210</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+36.1%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+33.1%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3.786</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3.836</a:t>
                      </a:r>
                    </a:p>
                  </a:txBody>
                  <a:tcPr marL="9525" marR="9525" marT="9525" marB="0" anchor="ctr"/>
                </a:tc>
                <a:tc>
                  <a:txBody>
                    <a:bodyPr/>
                    <a:lstStyle/>
                    <a:p>
                      <a:pPr algn="ctr" fontAlgn="b"/>
                      <a:r>
                        <a:rPr lang="en-GB" sz="650" b="0" i="0" u="none" strike="noStrike" dirty="0">
                          <a:solidFill>
                            <a:schemeClr val="accent4"/>
                          </a:solidFill>
                          <a:effectLst/>
                          <a:latin typeface="+mn-lt"/>
                        </a:rPr>
                        <a:t>3.395</a:t>
                      </a:r>
                    </a:p>
                  </a:txBody>
                  <a:tcPr marL="9525" marR="9525" marT="9525" marB="0" anchor="ctr"/>
                </a:tc>
                <a:tc>
                  <a:txBody>
                    <a:bodyPr/>
                    <a:lstStyle/>
                    <a:p>
                      <a:pPr algn="ctr" fontAlgn="b"/>
                      <a:r>
                        <a:rPr lang="en-GB" sz="650" b="0" i="0" u="none" strike="noStrike" dirty="0">
                          <a:solidFill>
                            <a:schemeClr val="accent4"/>
                          </a:solidFill>
                          <a:effectLst/>
                          <a:latin typeface="+mn-lt"/>
                        </a:rPr>
                        <a:t>-10.3%</a:t>
                      </a:r>
                    </a:p>
                  </a:txBody>
                  <a:tcPr marL="9525" marR="9525" marT="9525" marB="0" anchor="ctr"/>
                </a:tc>
                <a:tc>
                  <a:txBody>
                    <a:bodyPr/>
                    <a:lstStyle/>
                    <a:p>
                      <a:pPr algn="ctr" fontAlgn="b"/>
                      <a:r>
                        <a:rPr lang="en-GB" sz="650" b="0" i="0" u="none" strike="noStrike" dirty="0">
                          <a:solidFill>
                            <a:schemeClr val="accent4"/>
                          </a:solidFill>
                          <a:effectLst/>
                          <a:latin typeface="+mn-lt"/>
                        </a:rPr>
                        <a:t>-11.5%</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8"/>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2.780</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2.853</a:t>
                      </a:r>
                    </a:p>
                  </a:txBody>
                  <a:tcPr marL="9525" marR="9525" marT="9525" marB="0" anchor="ctr"/>
                </a:tc>
                <a:tc>
                  <a:txBody>
                    <a:bodyPr/>
                    <a:lstStyle/>
                    <a:p>
                      <a:pPr algn="ctr" fontAlgn="b"/>
                      <a:r>
                        <a:rPr lang="en-GB" sz="650" b="0" i="0" u="none" strike="noStrike" dirty="0">
                          <a:solidFill>
                            <a:srgbClr val="3EB1CC"/>
                          </a:solidFill>
                          <a:effectLst/>
                          <a:latin typeface="+mj-lt"/>
                        </a:rPr>
                        <a:t>2.468</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-11.2%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-13.5%</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1.997</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2.052</a:t>
                      </a:r>
                    </a:p>
                  </a:txBody>
                  <a:tcPr marL="9525" marR="9525" marT="9525" marB="0" anchor="ctr"/>
                </a:tc>
                <a:tc>
                  <a:txBody>
                    <a:bodyPr/>
                    <a:lstStyle/>
                    <a:p>
                      <a:pPr algn="ctr" fontAlgn="b"/>
                      <a:r>
                        <a:rPr lang="en-GB" sz="650" b="0" i="0" u="none" strike="noStrike" dirty="0">
                          <a:solidFill>
                            <a:schemeClr val="accent4"/>
                          </a:solidFill>
                          <a:effectLst/>
                          <a:latin typeface="+mn-lt"/>
                        </a:rPr>
                        <a:t>2.542</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+27.3%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+23.9%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3.137</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3.174</a:t>
                      </a:r>
                    </a:p>
                  </a:txBody>
                  <a:tcPr marL="9525" marR="9525" marT="9525" marB="0" anchor="ctr"/>
                </a:tc>
                <a:tc>
                  <a:txBody>
                    <a:bodyPr/>
                    <a:lstStyle/>
                    <a:p>
                      <a:pPr algn="ctr" fontAlgn="b"/>
                      <a:r>
                        <a:rPr lang="en-GB" sz="650" b="0" i="0" u="none" strike="noStrike" dirty="0">
                          <a:solidFill>
                            <a:schemeClr val="accent4"/>
                          </a:solidFill>
                          <a:effectLst/>
                          <a:latin typeface="+mn-lt"/>
                        </a:rPr>
                        <a:t>2.627</a:t>
                      </a:r>
                    </a:p>
                  </a:txBody>
                  <a:tcPr marL="9525" marR="9525" marT="9525" marB="0" anchor="ctr"/>
                </a:tc>
                <a:tc>
                  <a:txBody>
                    <a:bodyPr/>
                    <a:lstStyle/>
                    <a:p>
                      <a:pPr algn="ctr" fontAlgn="b"/>
                      <a:r>
                        <a:rPr lang="en-GB" sz="650" b="0" i="0" u="none" strike="noStrike">
                          <a:solidFill>
                            <a:schemeClr val="accent4"/>
                          </a:solidFill>
                          <a:effectLst/>
                          <a:latin typeface="+mn-lt"/>
                        </a:rPr>
                        <a:t>-16.3%</a:t>
                      </a:r>
                    </a:p>
                  </a:txBody>
                  <a:tcPr marL="9525" marR="9525" marT="9525" marB="0" anchor="ctr"/>
                </a:tc>
                <a:tc>
                  <a:txBody>
                    <a:bodyPr/>
                    <a:lstStyle/>
                    <a:p>
                      <a:pPr algn="ctr" fontAlgn="b"/>
                      <a:r>
                        <a:rPr lang="en-GB" sz="650" b="0" i="0" u="none" strike="noStrike">
                          <a:solidFill>
                            <a:schemeClr val="accent4"/>
                          </a:solidFill>
                          <a:effectLst/>
                          <a:latin typeface="+mn-lt"/>
                        </a:rPr>
                        <a:t>-17.2%</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9"/>
                  </a:ext>
                </a:extLst>
              </a:tr>
              <a:tr h="1220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j-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p>
                      <a:pPr algn="ctr" fontAlgn="b"/>
                      <a:r>
                        <a:rPr lang="en-GB" sz="650" b="0" i="0" u="none" strike="noStrike" kern="1200" dirty="0">
                          <a:solidFill>
                            <a:schemeClr val="bg1"/>
                          </a:solidFill>
                          <a:latin typeface="+mj-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650" b="0" i="0" u="none" strike="noStrike" kern="1200" dirty="0">
                        <a:solidFill>
                          <a:schemeClr val="bg1"/>
                        </a:solidFill>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j-lt"/>
                          <a:ea typeface="+mn-ea"/>
                          <a:cs typeface="+mn-cs"/>
                        </a:rPr>
                        <a:t>March</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2"/>
                  </a:ext>
                </a:extLst>
              </a:tr>
              <a:tr h="26201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dirty="0">
                          <a:solidFill>
                            <a:schemeClr val="bg1"/>
                          </a:solidFill>
                          <a:effectLst/>
                          <a:latin typeface="+mn-lt"/>
                        </a:rPr>
                        <a:t>EXPENDITURE</a:t>
                      </a:r>
                      <a:endParaRPr lang="en-GB" sz="65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3"/>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£363</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£362</a:t>
                      </a:r>
                    </a:p>
                  </a:txBody>
                  <a:tcPr marL="9525" marR="9525" marT="9525" marB="0" anchor="ctr"/>
                </a:tc>
                <a:tc>
                  <a:txBody>
                    <a:bodyPr/>
                    <a:lstStyle/>
                    <a:p>
                      <a:pPr algn="ctr" fontAlgn="b"/>
                      <a:r>
                        <a:rPr lang="en-GB" sz="650" b="0" i="0" u="none" strike="noStrike" dirty="0">
                          <a:solidFill>
                            <a:srgbClr val="3EB1CC"/>
                          </a:solidFill>
                          <a:effectLst/>
                          <a:latin typeface="+mj-lt"/>
                        </a:rPr>
                        <a:t>£320</a:t>
                      </a:r>
                    </a:p>
                  </a:txBody>
                  <a:tcPr marL="9525" marR="9525" marT="9525" marB="0" anchor="ctr">
                    <a:lnR>
                      <a:noFill/>
                    </a:lnR>
                  </a:tcPr>
                </a:tc>
                <a:tc>
                  <a:txBody>
                    <a:bodyPr/>
                    <a:lstStyle/>
                    <a:p>
                      <a:pPr algn="ctr" fontAlgn="b"/>
                      <a:r>
                        <a:rPr lang="en-GB" sz="650" b="0" i="0" u="none" strike="noStrike" dirty="0">
                          <a:solidFill>
                            <a:srgbClr val="3EB1CC"/>
                          </a:solidFill>
                          <a:effectLst/>
                          <a:latin typeface="+mj-lt"/>
                        </a:rPr>
                        <a:t>-11.8%</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-11.6%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£275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£278</a:t>
                      </a:r>
                    </a:p>
                  </a:txBody>
                  <a:tcPr marL="9525" marR="9525" marT="9525" marB="0" anchor="ctr"/>
                </a:tc>
                <a:tc>
                  <a:txBody>
                    <a:bodyPr/>
                    <a:lstStyle/>
                    <a:p>
                      <a:pPr algn="ctr" fontAlgn="b"/>
                      <a:r>
                        <a:rPr lang="en-GB" sz="650" b="0" i="0" u="none" strike="noStrike" dirty="0">
                          <a:solidFill>
                            <a:schemeClr val="accent4"/>
                          </a:solidFill>
                          <a:effectLst/>
                          <a:latin typeface="+mn-lt"/>
                        </a:rPr>
                        <a:t>£340</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+23.6%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+22.3%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£475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£476</a:t>
                      </a:r>
                    </a:p>
                  </a:txBody>
                  <a:tcPr marL="9525" marR="9525" marT="9525" marB="0" anchor="ctr"/>
                </a:tc>
                <a:tc>
                  <a:txBody>
                    <a:bodyPr/>
                    <a:lstStyle/>
                    <a:p>
                      <a:pPr algn="ctr" fontAlgn="b"/>
                      <a:r>
                        <a:rPr lang="en-GB" sz="650" b="0" i="0" u="none" strike="noStrike" dirty="0">
                          <a:solidFill>
                            <a:schemeClr val="accent4"/>
                          </a:solidFill>
                          <a:effectLst/>
                          <a:latin typeface="+mn-lt"/>
                        </a:rPr>
                        <a:t>£397</a:t>
                      </a:r>
                    </a:p>
                  </a:txBody>
                  <a:tcPr marL="9525" marR="9525" marT="9525" marB="0" anchor="ctr"/>
                </a:tc>
                <a:tc>
                  <a:txBody>
                    <a:bodyPr/>
                    <a:lstStyle/>
                    <a:p>
                      <a:pPr algn="ctr" fontAlgn="b"/>
                      <a:r>
                        <a:rPr lang="en-GB" sz="650" b="0" i="0" u="none" strike="noStrike" dirty="0">
                          <a:solidFill>
                            <a:schemeClr val="accent4"/>
                          </a:solidFill>
                          <a:effectLst/>
                          <a:latin typeface="+mn-lt"/>
                        </a:rPr>
                        <a:t>-16.4%</a:t>
                      </a:r>
                    </a:p>
                  </a:txBody>
                  <a:tcPr marL="9525" marR="9525" marT="9525" marB="0" anchor="ctr"/>
                </a:tc>
                <a:tc>
                  <a:txBody>
                    <a:bodyPr/>
                    <a:lstStyle/>
                    <a:p>
                      <a:pPr algn="ctr" fontAlgn="b"/>
                      <a:r>
                        <a:rPr lang="en-GB" sz="650" b="0" i="0" u="none" strike="noStrike" dirty="0">
                          <a:solidFill>
                            <a:schemeClr val="accent4"/>
                          </a:solidFill>
                          <a:effectLst/>
                          <a:latin typeface="+mn-lt"/>
                        </a:rPr>
                        <a:t>-16.6%</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4"/>
                  </a:ext>
                </a:extLst>
              </a:tr>
              <a:tr h="107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£295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£291</a:t>
                      </a:r>
                    </a:p>
                  </a:txBody>
                  <a:tcPr marL="9525" marR="9525" marT="9525" marB="0" anchor="ctr"/>
                </a:tc>
                <a:tc>
                  <a:txBody>
                    <a:bodyPr/>
                    <a:lstStyle/>
                    <a:p>
                      <a:pPr algn="ctr" fontAlgn="b"/>
                      <a:r>
                        <a:rPr lang="en-GB" sz="650" b="0" i="0" u="none" strike="noStrike" dirty="0">
                          <a:solidFill>
                            <a:srgbClr val="3EB1CC"/>
                          </a:solidFill>
                          <a:effectLst/>
                          <a:latin typeface="+mj-lt"/>
                        </a:rPr>
                        <a:t>£259</a:t>
                      </a:r>
                    </a:p>
                  </a:txBody>
                  <a:tcPr marL="9525" marR="9525" marT="9525" marB="0" anchor="ctr">
                    <a:lnR>
                      <a:noFill/>
                    </a:lnR>
                  </a:tcPr>
                </a:tc>
                <a:tc>
                  <a:txBody>
                    <a:bodyPr/>
                    <a:lstStyle/>
                    <a:p>
                      <a:pPr algn="ctr" fontAlgn="b"/>
                      <a:r>
                        <a:rPr lang="en-GB" sz="650" b="0" i="0" u="none" strike="noStrike" dirty="0">
                          <a:solidFill>
                            <a:srgbClr val="3EB1CC"/>
                          </a:solidFill>
                          <a:effectLst/>
                          <a:latin typeface="+mj-lt"/>
                        </a:rPr>
                        <a:t>-12.2%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4"/>
                          </a:solidFill>
                          <a:effectLst/>
                          <a:latin typeface="+mn-lt"/>
                        </a:rPr>
                        <a:t>-11.0%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£222</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£233</a:t>
                      </a:r>
                    </a:p>
                  </a:txBody>
                  <a:tcPr marL="9525" marR="9525" marT="9525" marB="0" anchor="ctr"/>
                </a:tc>
                <a:tc>
                  <a:txBody>
                    <a:bodyPr/>
                    <a:lstStyle/>
                    <a:p>
                      <a:pPr algn="ctr" fontAlgn="b"/>
                      <a:r>
                        <a:rPr lang="en-GB" sz="650" b="0" i="0" u="none" strike="noStrike" dirty="0">
                          <a:solidFill>
                            <a:schemeClr val="accent4"/>
                          </a:solidFill>
                          <a:effectLst/>
                          <a:latin typeface="+mn-lt"/>
                        </a:rPr>
                        <a:t>£248</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+11.7%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+6.4%</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£377</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£376</a:t>
                      </a:r>
                    </a:p>
                  </a:txBody>
                  <a:tcPr marL="9525" marR="9525" marT="9525" marB="0" anchor="ctr"/>
                </a:tc>
                <a:tc>
                  <a:txBody>
                    <a:bodyPr/>
                    <a:lstStyle/>
                    <a:p>
                      <a:pPr algn="ctr" fontAlgn="b"/>
                      <a:r>
                        <a:rPr lang="en-GB" sz="650" b="0" i="0" u="none" strike="noStrike" dirty="0">
                          <a:solidFill>
                            <a:schemeClr val="accent4"/>
                          </a:solidFill>
                          <a:effectLst/>
                          <a:latin typeface="+mn-lt"/>
                        </a:rPr>
                        <a:t>£307</a:t>
                      </a:r>
                    </a:p>
                  </a:txBody>
                  <a:tcPr marL="9525" marR="9525" marT="9525" marB="0" anchor="ctr"/>
                </a:tc>
                <a:tc>
                  <a:txBody>
                    <a:bodyPr/>
                    <a:lstStyle/>
                    <a:p>
                      <a:pPr algn="ctr" fontAlgn="b"/>
                      <a:r>
                        <a:rPr lang="en-GB" sz="650" b="0" i="0" u="none" strike="noStrike" dirty="0">
                          <a:solidFill>
                            <a:schemeClr val="accent4"/>
                          </a:solidFill>
                          <a:effectLst/>
                          <a:latin typeface="+mn-lt"/>
                        </a:rPr>
                        <a:t>-18.6%</a:t>
                      </a:r>
                    </a:p>
                  </a:txBody>
                  <a:tcPr marL="9525" marR="9525" marT="9525" marB="0" anchor="ctr"/>
                </a:tc>
                <a:tc>
                  <a:txBody>
                    <a:bodyPr/>
                    <a:lstStyle/>
                    <a:p>
                      <a:pPr algn="ctr" fontAlgn="b"/>
                      <a:r>
                        <a:rPr lang="en-GB" sz="650" b="0" i="0" u="none" strike="noStrike" dirty="0">
                          <a:solidFill>
                            <a:schemeClr val="accent4"/>
                          </a:solidFill>
                          <a:effectLst/>
                          <a:latin typeface="+mn-lt"/>
                        </a:rPr>
                        <a:t>-18.4%</a:t>
                      </a:r>
                    </a:p>
                  </a:txBody>
                  <a:tcPr marL="7620" marR="7620" marT="7620" marB="0" anchor="ctr">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8" name="TextBox 7"/>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440989353"/>
              </p:ext>
            </p:extLst>
          </p:nvPr>
        </p:nvGraphicFramePr>
        <p:xfrm>
          <a:off x="104773" y="3309716"/>
          <a:ext cx="8956102" cy="1832839"/>
        </p:xfrm>
        <a:graphic>
          <a:graphicData uri="http://schemas.openxmlformats.org/drawingml/2006/table">
            <a:tbl>
              <a:tblPr>
                <a:tableStyleId>{5A111915-BE36-4E01-A7E5-04B1672EAD32}</a:tableStyleId>
              </a:tblPr>
              <a:tblGrid>
                <a:gridCol w="893356">
                  <a:extLst>
                    <a:ext uri="{9D8B030D-6E8A-4147-A177-3AD203B41FA5}">
                      <a16:colId xmlns:a16="http://schemas.microsoft.com/office/drawing/2014/main" val="20000"/>
                    </a:ext>
                  </a:extLst>
                </a:gridCol>
                <a:gridCol w="509742">
                  <a:extLst>
                    <a:ext uri="{9D8B030D-6E8A-4147-A177-3AD203B41FA5}">
                      <a16:colId xmlns:a16="http://schemas.microsoft.com/office/drawing/2014/main" val="20010"/>
                    </a:ext>
                  </a:extLst>
                </a:gridCol>
                <a:gridCol w="509742">
                  <a:extLst>
                    <a:ext uri="{9D8B030D-6E8A-4147-A177-3AD203B41FA5}">
                      <a16:colId xmlns:a16="http://schemas.microsoft.com/office/drawing/2014/main" val="4202740744"/>
                    </a:ext>
                  </a:extLst>
                </a:gridCol>
                <a:gridCol w="509742">
                  <a:extLst>
                    <a:ext uri="{9D8B030D-6E8A-4147-A177-3AD203B41FA5}">
                      <a16:colId xmlns:a16="http://schemas.microsoft.com/office/drawing/2014/main" val="20011"/>
                    </a:ext>
                  </a:extLst>
                </a:gridCol>
                <a:gridCol w="610810">
                  <a:extLst>
                    <a:ext uri="{9D8B030D-6E8A-4147-A177-3AD203B41FA5}">
                      <a16:colId xmlns:a16="http://schemas.microsoft.com/office/drawing/2014/main" val="20012"/>
                    </a:ext>
                  </a:extLst>
                </a:gridCol>
                <a:gridCol w="610810">
                  <a:extLst>
                    <a:ext uri="{9D8B030D-6E8A-4147-A177-3AD203B41FA5}">
                      <a16:colId xmlns:a16="http://schemas.microsoft.com/office/drawing/2014/main" val="753982033"/>
                    </a:ext>
                  </a:extLst>
                </a:gridCol>
                <a:gridCol w="455016">
                  <a:extLst>
                    <a:ext uri="{9D8B030D-6E8A-4147-A177-3AD203B41FA5}">
                      <a16:colId xmlns:a16="http://schemas.microsoft.com/office/drawing/2014/main" val="20013"/>
                    </a:ext>
                  </a:extLst>
                </a:gridCol>
                <a:gridCol w="594780">
                  <a:extLst>
                    <a:ext uri="{9D8B030D-6E8A-4147-A177-3AD203B41FA5}">
                      <a16:colId xmlns:a16="http://schemas.microsoft.com/office/drawing/2014/main" val="1679409722"/>
                    </a:ext>
                  </a:extLst>
                </a:gridCol>
                <a:gridCol w="555955">
                  <a:extLst>
                    <a:ext uri="{9D8B030D-6E8A-4147-A177-3AD203B41FA5}">
                      <a16:colId xmlns:a16="http://schemas.microsoft.com/office/drawing/2014/main" val="20008"/>
                    </a:ext>
                  </a:extLst>
                </a:gridCol>
                <a:gridCol w="555956">
                  <a:extLst>
                    <a:ext uri="{9D8B030D-6E8A-4147-A177-3AD203B41FA5}">
                      <a16:colId xmlns:a16="http://schemas.microsoft.com/office/drawing/2014/main" val="20009"/>
                    </a:ext>
                  </a:extLst>
                </a:gridCol>
                <a:gridCol w="526694">
                  <a:extLst>
                    <a:ext uri="{9D8B030D-6E8A-4147-A177-3AD203B41FA5}">
                      <a16:colId xmlns:a16="http://schemas.microsoft.com/office/drawing/2014/main" val="3794357179"/>
                    </a:ext>
                  </a:extLst>
                </a:gridCol>
                <a:gridCol w="453542">
                  <a:extLst>
                    <a:ext uri="{9D8B030D-6E8A-4147-A177-3AD203B41FA5}">
                      <a16:colId xmlns:a16="http://schemas.microsoft.com/office/drawing/2014/main" val="20016"/>
                    </a:ext>
                  </a:extLst>
                </a:gridCol>
                <a:gridCol w="490119">
                  <a:extLst>
                    <a:ext uri="{9D8B030D-6E8A-4147-A177-3AD203B41FA5}">
                      <a16:colId xmlns:a16="http://schemas.microsoft.com/office/drawing/2014/main" val="20014"/>
                    </a:ext>
                  </a:extLst>
                </a:gridCol>
                <a:gridCol w="429100">
                  <a:extLst>
                    <a:ext uri="{9D8B030D-6E8A-4147-A177-3AD203B41FA5}">
                      <a16:colId xmlns:a16="http://schemas.microsoft.com/office/drawing/2014/main" val="20015"/>
                    </a:ext>
                  </a:extLst>
                </a:gridCol>
                <a:gridCol w="112225">
                  <a:extLst>
                    <a:ext uri="{9D8B030D-6E8A-4147-A177-3AD203B41FA5}">
                      <a16:colId xmlns:a16="http://schemas.microsoft.com/office/drawing/2014/main" val="20018"/>
                    </a:ext>
                  </a:extLst>
                </a:gridCol>
                <a:gridCol w="592531">
                  <a:extLst>
                    <a:ext uri="{9D8B030D-6E8A-4147-A177-3AD203B41FA5}">
                      <a16:colId xmlns:a16="http://schemas.microsoft.com/office/drawing/2014/main" val="20017"/>
                    </a:ext>
                  </a:extLst>
                </a:gridCol>
                <a:gridCol w="545982">
                  <a:extLst>
                    <a:ext uri="{9D8B030D-6E8A-4147-A177-3AD203B41FA5}">
                      <a16:colId xmlns:a16="http://schemas.microsoft.com/office/drawing/2014/main" val="697275844"/>
                    </a:ext>
                  </a:extLst>
                </a:gridCol>
              </a:tblGrid>
              <a:tr h="12547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5">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25057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gridSpan="2">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11036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1.404</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1.433</a:t>
                      </a:r>
                    </a:p>
                  </a:txBody>
                  <a:tcPr marL="9525" marR="9525" marT="9525" marB="0" anchor="ctr"/>
                </a:tc>
                <a:tc>
                  <a:txBody>
                    <a:bodyPr/>
                    <a:lstStyle/>
                    <a:p>
                      <a:pPr algn="ctr" fontAlgn="b"/>
                      <a:r>
                        <a:rPr lang="en-GB" sz="650" b="0" i="0" u="none" strike="noStrike" dirty="0">
                          <a:solidFill>
                            <a:srgbClr val="3EB1CC"/>
                          </a:solidFill>
                          <a:effectLst/>
                          <a:latin typeface="+mj-lt"/>
                        </a:rPr>
                        <a:t>1.751</a:t>
                      </a:r>
                    </a:p>
                  </a:txBody>
                  <a:tcPr marL="9525" marR="9525" marT="9525" marB="0" anchor="ctr">
                    <a:lnR>
                      <a:noFill/>
                    </a:lnR>
                  </a:tcPr>
                </a:tc>
                <a:tc>
                  <a:txBody>
                    <a:bodyPr/>
                    <a:lstStyle/>
                    <a:p>
                      <a:pPr algn="ctr" fontAlgn="b"/>
                      <a:r>
                        <a:rPr lang="en-GB" sz="650" b="0" i="0" u="none" strike="noStrike" dirty="0">
                          <a:solidFill>
                            <a:srgbClr val="3EB1CC"/>
                          </a:solidFill>
                          <a:effectLst/>
                          <a:latin typeface="+mj-lt"/>
                        </a:rPr>
                        <a:t>+24.7%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+22.2%</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1.418</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1.531</a:t>
                      </a:r>
                    </a:p>
                  </a:txBody>
                  <a:tcPr marL="9525" marR="9525" marT="9525" marB="0" anchor="ctr"/>
                </a:tc>
                <a:tc>
                  <a:txBody>
                    <a:bodyPr/>
                    <a:lstStyle/>
                    <a:p>
                      <a:pPr algn="ctr" fontAlgn="b"/>
                      <a:r>
                        <a:rPr lang="en-GB" sz="650" b="0" i="0" u="none" strike="noStrike" dirty="0">
                          <a:solidFill>
                            <a:schemeClr val="accent4"/>
                          </a:solidFill>
                          <a:effectLst/>
                          <a:latin typeface="+mn-lt"/>
                        </a:rPr>
                        <a:t>1.487</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+4.9%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1.365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1.450</a:t>
                      </a:r>
                    </a:p>
                  </a:txBody>
                  <a:tcPr marL="9525" marR="9525" marT="9525" marB="0" anchor="ctr"/>
                </a:tc>
                <a:tc gridSpan="2">
                  <a:txBody>
                    <a:bodyPr/>
                    <a:lstStyle/>
                    <a:p>
                      <a:pPr algn="ctr" fontAlgn="b"/>
                      <a:r>
                        <a:rPr lang="en-GB" sz="650" b="0" i="0" u="none" strike="noStrike" dirty="0">
                          <a:solidFill>
                            <a:schemeClr val="accent4"/>
                          </a:solidFill>
                          <a:effectLst/>
                          <a:latin typeface="+mn-lt"/>
                        </a:rPr>
                        <a:t>1.475</a:t>
                      </a:r>
                    </a:p>
                  </a:txBody>
                  <a:tcPr marL="9525" marR="9525" marT="9525" marB="0" anchor="ctr"/>
                </a:tc>
                <a:tc hMerge="1">
                  <a:txBody>
                    <a:bodyPr/>
                    <a:lstStyle/>
                    <a:p>
                      <a:pPr algn="ctr" fontAlgn="b"/>
                      <a:endParaRPr lang="en-GB" sz="650" b="0" i="0" u="none" strike="noStrike" dirty="0">
                        <a:solidFill>
                          <a:schemeClr val="accent4"/>
                        </a:solidFill>
                        <a:effectLst/>
                        <a:latin typeface="+mn-lt"/>
                      </a:endParaRPr>
                    </a:p>
                  </a:txBody>
                  <a:tcPr marL="9525" marR="9525" marT="9525" marB="0" anchor="ctr"/>
                </a:tc>
                <a:tc>
                  <a:txBody>
                    <a:bodyPr/>
                    <a:lstStyle/>
                    <a:p>
                      <a:pPr algn="ctr" fontAlgn="b"/>
                      <a:r>
                        <a:rPr lang="en-GB" sz="650" b="0" i="0" u="none" strike="noStrike" dirty="0">
                          <a:solidFill>
                            <a:schemeClr val="accent4"/>
                          </a:solidFill>
                          <a:effectLst/>
                          <a:latin typeface="+mn-lt"/>
                        </a:rPr>
                        <a:t>+8.1%</a:t>
                      </a:r>
                    </a:p>
                  </a:txBody>
                  <a:tcPr marL="9525" marR="9525" marT="9525" marB="0" anchor="ctr"/>
                </a:tc>
                <a:tc>
                  <a:txBody>
                    <a:bodyPr/>
                    <a:lstStyle/>
                    <a:p>
                      <a:pPr algn="ctr" fontAlgn="b"/>
                      <a:r>
                        <a:rPr lang="en-GB" sz="650" b="0" i="0" u="none" strike="noStrike" dirty="0">
                          <a:solidFill>
                            <a:schemeClr val="accent4"/>
                          </a:solidFill>
                          <a:effectLst/>
                          <a:latin typeface="+mn-lt"/>
                        </a:rPr>
                        <a:t>+1.7%</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2"/>
                  </a:ext>
                </a:extLst>
              </a:tr>
              <a:tr h="11036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1.214</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1.236</a:t>
                      </a:r>
                    </a:p>
                  </a:txBody>
                  <a:tcPr marL="9525" marR="9525" marT="9525" marB="0" anchor="ctr"/>
                </a:tc>
                <a:tc>
                  <a:txBody>
                    <a:bodyPr/>
                    <a:lstStyle/>
                    <a:p>
                      <a:pPr algn="ctr" fontAlgn="b"/>
                      <a:r>
                        <a:rPr lang="en-GB" sz="650" b="0" i="0" u="none" strike="noStrike" dirty="0">
                          <a:solidFill>
                            <a:srgbClr val="3EB1CC"/>
                          </a:solidFill>
                          <a:effectLst/>
                          <a:latin typeface="+mj-lt"/>
                        </a:rPr>
                        <a:t>1.497</a:t>
                      </a:r>
                    </a:p>
                  </a:txBody>
                  <a:tcPr marL="9525" marR="9525" marT="9525" marB="0" anchor="ctr">
                    <a:lnR>
                      <a:noFill/>
                    </a:lnR>
                  </a:tcPr>
                </a:tc>
                <a:tc>
                  <a:txBody>
                    <a:bodyPr/>
                    <a:lstStyle/>
                    <a:p>
                      <a:pPr algn="ctr" fontAlgn="b"/>
                      <a:r>
                        <a:rPr lang="en-GB" sz="650" b="0" i="0" u="none" strike="noStrike" dirty="0">
                          <a:solidFill>
                            <a:srgbClr val="3EB1CC"/>
                          </a:solidFill>
                          <a:effectLst/>
                          <a:latin typeface="+mj-lt"/>
                        </a:rPr>
                        <a:t>+23.3%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+21.1%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1.245</a:t>
                      </a:r>
                    </a:p>
                  </a:txBody>
                  <a:tcPr marL="9525" marR="9525" marT="9525" marB="0" anchor="ctr">
                    <a:lnL w="6350" cap="flat" cmpd="sng" algn="ctr">
                      <a:solidFill>
                        <a:schemeClr val="accent4"/>
                      </a:solidFill>
                      <a:prstDash val="solid"/>
                      <a:round/>
                      <a:headEnd type="none" w="med" len="med"/>
                      <a:tailEnd type="none" w="med" len="med"/>
                    </a:lnL>
                    <a:noFill/>
                  </a:tcPr>
                </a:tc>
                <a:tc>
                  <a:txBody>
                    <a:bodyPr/>
                    <a:lstStyle/>
                    <a:p>
                      <a:pPr algn="ctr" fontAlgn="b"/>
                      <a:r>
                        <a:rPr lang="en-GB" sz="650" b="0" i="0" u="none" strike="noStrike" dirty="0">
                          <a:solidFill>
                            <a:schemeClr val="accent4"/>
                          </a:solidFill>
                          <a:effectLst/>
                          <a:latin typeface="+mn-lt"/>
                        </a:rPr>
                        <a:t>1.340</a:t>
                      </a:r>
                    </a:p>
                  </a:txBody>
                  <a:tcPr marL="9525" marR="9525" marT="9525" marB="0" anchor="ctr">
                    <a:noFill/>
                  </a:tcPr>
                </a:tc>
                <a:tc>
                  <a:txBody>
                    <a:bodyPr/>
                    <a:lstStyle/>
                    <a:p>
                      <a:pPr algn="ctr" fontAlgn="b"/>
                      <a:r>
                        <a:rPr lang="en-GB" sz="650" b="0" i="0" u="none" strike="noStrike" dirty="0">
                          <a:solidFill>
                            <a:schemeClr val="accent4"/>
                          </a:solidFill>
                          <a:effectLst/>
                          <a:latin typeface="+mn-lt"/>
                        </a:rPr>
                        <a:t>1.266</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GB" sz="650" b="0" i="0" u="none" strike="noStrike" dirty="0">
                          <a:solidFill>
                            <a:schemeClr val="accent4"/>
                          </a:solidFill>
                          <a:effectLst/>
                          <a:latin typeface="+mn-lt"/>
                        </a:rPr>
                        <a:t>-5.5%</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fontAlgn="b"/>
                      <a:r>
                        <a:rPr lang="en-GB" sz="650" b="0" i="0" u="none" strike="noStrike" dirty="0">
                          <a:solidFill>
                            <a:schemeClr val="accent4"/>
                          </a:solidFill>
                          <a:effectLst/>
                          <a:latin typeface="+mn-lt"/>
                        </a:rPr>
                        <a:t>1.145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1.230</a:t>
                      </a:r>
                    </a:p>
                  </a:txBody>
                  <a:tcPr marL="9525" marR="9525" marT="9525" marB="0" anchor="ctr"/>
                </a:tc>
                <a:tc gridSpan="2">
                  <a:txBody>
                    <a:bodyPr/>
                    <a:lstStyle/>
                    <a:p>
                      <a:pPr algn="ctr" fontAlgn="b"/>
                      <a:r>
                        <a:rPr lang="en-GB" sz="650" b="0" i="0" u="none" strike="noStrike" dirty="0">
                          <a:solidFill>
                            <a:schemeClr val="accent4"/>
                          </a:solidFill>
                          <a:effectLst/>
                          <a:latin typeface="+mn-lt"/>
                        </a:rPr>
                        <a:t>1.212</a:t>
                      </a:r>
                    </a:p>
                  </a:txBody>
                  <a:tcPr marL="9525" marR="9525" marT="9525" marB="0" anchor="ctr"/>
                </a:tc>
                <a:tc hMerge="1">
                  <a:txBody>
                    <a:bodyPr/>
                    <a:lstStyle/>
                    <a:p>
                      <a:pPr algn="ctr" fontAlgn="b"/>
                      <a:endParaRPr lang="en-GB" sz="650" b="0" i="0" u="none" strike="noStrike" dirty="0">
                        <a:solidFill>
                          <a:schemeClr val="accent4"/>
                        </a:solidFill>
                        <a:effectLst/>
                        <a:latin typeface="+mn-lt"/>
                      </a:endParaRPr>
                    </a:p>
                  </a:txBody>
                  <a:tcPr marL="9525" marR="9525" marT="9525" marB="0" anchor="ctr"/>
                </a:tc>
                <a:tc>
                  <a:txBody>
                    <a:bodyPr/>
                    <a:lstStyle/>
                    <a:p>
                      <a:pPr algn="ctr" fontAlgn="b"/>
                      <a:r>
                        <a:rPr lang="en-GB" sz="650" b="0" i="0" u="none" strike="noStrike" dirty="0">
                          <a:solidFill>
                            <a:schemeClr val="accent4"/>
                          </a:solidFill>
                          <a:effectLst/>
                          <a:latin typeface="+mn-lt"/>
                        </a:rPr>
                        <a:t>+5.9%</a:t>
                      </a:r>
                    </a:p>
                  </a:txBody>
                  <a:tcPr marL="9525" marR="9525" marT="9525" marB="0" anchor="ctr"/>
                </a:tc>
                <a:tc>
                  <a:txBody>
                    <a:bodyPr/>
                    <a:lstStyle/>
                    <a:p>
                      <a:pPr algn="ctr" fontAlgn="b"/>
                      <a:r>
                        <a:rPr lang="en-GB" sz="650" b="0" i="0" u="none" strike="noStrike" dirty="0">
                          <a:solidFill>
                            <a:schemeClr val="accent4"/>
                          </a:solidFill>
                          <a:effectLst/>
                          <a:latin typeface="+mn-lt"/>
                        </a:rPr>
                        <a:t>-1.5%</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3"/>
                  </a:ext>
                </a:extLst>
              </a:tr>
              <a:tr h="12547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effectLst/>
                          <a:latin typeface="+mj-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effectLst/>
                          <a:latin typeface="+mj-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5">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effectLst/>
                          <a:latin typeface="+mj-lt"/>
                          <a:ea typeface="+mn-ea"/>
                          <a:cs typeface="+mn-cs"/>
                        </a:rPr>
                        <a:t>June</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effectLst/>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23269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gridSpan="2">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401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3.186</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3.259</a:t>
                      </a:r>
                    </a:p>
                  </a:txBody>
                  <a:tcPr marL="9525" marR="9525" marT="9525" marB="0" anchor="ctr"/>
                </a:tc>
                <a:tc>
                  <a:txBody>
                    <a:bodyPr/>
                    <a:lstStyle/>
                    <a:p>
                      <a:pPr algn="ctr" fontAlgn="b"/>
                      <a:r>
                        <a:rPr lang="en-GB" sz="650" b="0" i="0" u="none" strike="noStrike" dirty="0">
                          <a:solidFill>
                            <a:srgbClr val="3EB1CC"/>
                          </a:solidFill>
                          <a:effectLst/>
                          <a:latin typeface="+mj-lt"/>
                        </a:rPr>
                        <a:t>3.984</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+25.0%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+22.2%</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3.021</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3.260</a:t>
                      </a:r>
                    </a:p>
                  </a:txBody>
                  <a:tcPr marL="9525" marR="9525" marT="9525" marB="0" anchor="ctr"/>
                </a:tc>
                <a:tc>
                  <a:txBody>
                    <a:bodyPr/>
                    <a:lstStyle/>
                    <a:p>
                      <a:pPr algn="ctr" fontAlgn="b"/>
                      <a:r>
                        <a:rPr lang="en-GB" sz="650" b="0" i="0" u="none" strike="noStrike" dirty="0">
                          <a:solidFill>
                            <a:schemeClr val="accent4"/>
                          </a:solidFill>
                          <a:effectLst/>
                          <a:latin typeface="+mn-lt"/>
                        </a:rPr>
                        <a:t>3.429</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+13.5%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+5.2%</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3.589</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3.785</a:t>
                      </a:r>
                    </a:p>
                  </a:txBody>
                  <a:tcPr marL="9525" marR="9525" marT="9525" marB="0" anchor="ctr"/>
                </a:tc>
                <a:tc gridSpan="2">
                  <a:txBody>
                    <a:bodyPr/>
                    <a:lstStyle/>
                    <a:p>
                      <a:pPr algn="ctr" fontAlgn="b"/>
                      <a:r>
                        <a:rPr lang="en-GB" sz="650" b="0" i="0" u="none" strike="noStrike" dirty="0">
                          <a:solidFill>
                            <a:schemeClr val="accent4"/>
                          </a:solidFill>
                          <a:effectLst/>
                          <a:latin typeface="+mn-lt"/>
                        </a:rPr>
                        <a:t>3.091</a:t>
                      </a:r>
                    </a:p>
                  </a:txBody>
                  <a:tcPr marL="9525" marR="9525" marT="9525" marB="0" anchor="ctr"/>
                </a:tc>
                <a:tc hMerge="1">
                  <a:txBody>
                    <a:bodyPr/>
                    <a:lstStyle/>
                    <a:p>
                      <a:pPr algn="ctr" fontAlgn="b"/>
                      <a:endParaRPr lang="en-GB" sz="650" b="0" i="0" u="none" strike="noStrike" dirty="0">
                        <a:solidFill>
                          <a:schemeClr val="accent4"/>
                        </a:solidFill>
                        <a:effectLst/>
                        <a:latin typeface="+mn-lt"/>
                      </a:endParaRPr>
                    </a:p>
                  </a:txBody>
                  <a:tcPr marL="9525" marR="9525" marT="9525" marB="0" anchor="ctr"/>
                </a:tc>
                <a:tc>
                  <a:txBody>
                    <a:bodyPr/>
                    <a:lstStyle/>
                    <a:p>
                      <a:pPr algn="ctr" fontAlgn="b"/>
                      <a:r>
                        <a:rPr lang="en-GB" sz="650" b="0" i="0" u="none" strike="noStrike" dirty="0">
                          <a:solidFill>
                            <a:schemeClr val="accent4"/>
                          </a:solidFill>
                          <a:effectLst/>
                          <a:latin typeface="+mn-lt"/>
                        </a:rPr>
                        <a:t>-13.9%</a:t>
                      </a:r>
                    </a:p>
                  </a:txBody>
                  <a:tcPr marL="9525" marR="9525" marT="9525" marB="0" anchor="ctr"/>
                </a:tc>
                <a:tc>
                  <a:txBody>
                    <a:bodyPr/>
                    <a:lstStyle/>
                    <a:p>
                      <a:pPr algn="ctr" fontAlgn="b"/>
                      <a:r>
                        <a:rPr lang="en-GB" sz="650" b="0" i="0" u="none" strike="noStrike" dirty="0">
                          <a:solidFill>
                            <a:schemeClr val="accent4"/>
                          </a:solidFill>
                          <a:effectLst/>
                          <a:latin typeface="+mn-lt"/>
                        </a:rPr>
                        <a:t>-18.3%</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8"/>
                  </a:ext>
                </a:extLst>
              </a:tr>
              <a:tr h="11036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2.421</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2.481</a:t>
                      </a:r>
                    </a:p>
                  </a:txBody>
                  <a:tcPr marL="9525" marR="9525" marT="9525" marB="0" anchor="ctr"/>
                </a:tc>
                <a:tc>
                  <a:txBody>
                    <a:bodyPr/>
                    <a:lstStyle/>
                    <a:p>
                      <a:pPr algn="ctr" fontAlgn="b"/>
                      <a:r>
                        <a:rPr lang="en-GB" sz="650" b="0" i="0" u="none" strike="noStrike" dirty="0">
                          <a:solidFill>
                            <a:srgbClr val="3EB1CC"/>
                          </a:solidFill>
                          <a:effectLst/>
                          <a:latin typeface="+mj-lt"/>
                        </a:rPr>
                        <a:t>3.364</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+39.0%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+35.6%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2.611</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2.739</a:t>
                      </a:r>
                    </a:p>
                  </a:txBody>
                  <a:tcPr marL="9525" marR="9525" marT="9525" marB="0" anchor="ctr"/>
                </a:tc>
                <a:tc>
                  <a:txBody>
                    <a:bodyPr/>
                    <a:lstStyle/>
                    <a:p>
                      <a:pPr algn="ctr" fontAlgn="b"/>
                      <a:r>
                        <a:rPr lang="en-GB" sz="650" b="0" i="0" u="none" strike="noStrike" dirty="0">
                          <a:solidFill>
                            <a:schemeClr val="accent4"/>
                          </a:solidFill>
                          <a:effectLst/>
                          <a:latin typeface="+mn-lt"/>
                        </a:rPr>
                        <a:t>2.864</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+9.7%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+4.6%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2.938</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3.099</a:t>
                      </a:r>
                    </a:p>
                  </a:txBody>
                  <a:tcPr marL="9525" marR="9525" marT="9525" marB="0" anchor="ctr"/>
                </a:tc>
                <a:tc gridSpan="2">
                  <a:txBody>
                    <a:bodyPr/>
                    <a:lstStyle/>
                    <a:p>
                      <a:pPr algn="ctr" fontAlgn="b"/>
                      <a:r>
                        <a:rPr lang="en-GB" sz="650" b="0" i="0" u="none" strike="noStrike" dirty="0">
                          <a:solidFill>
                            <a:schemeClr val="accent4"/>
                          </a:solidFill>
                          <a:effectLst/>
                          <a:latin typeface="+mn-lt"/>
                        </a:rPr>
                        <a:t>2.421</a:t>
                      </a:r>
                    </a:p>
                  </a:txBody>
                  <a:tcPr marL="9525" marR="9525" marT="9525" marB="0" anchor="ctr"/>
                </a:tc>
                <a:tc hMerge="1">
                  <a:txBody>
                    <a:bodyPr/>
                    <a:lstStyle/>
                    <a:p>
                      <a:pPr algn="ctr" fontAlgn="b"/>
                      <a:endParaRPr lang="en-GB" sz="650" b="0" i="0" u="none" strike="noStrike" dirty="0">
                        <a:solidFill>
                          <a:schemeClr val="accent4"/>
                        </a:solidFill>
                        <a:effectLst/>
                        <a:latin typeface="+mn-lt"/>
                      </a:endParaRPr>
                    </a:p>
                  </a:txBody>
                  <a:tcPr marL="9525" marR="9525" marT="9525" marB="0" anchor="ctr"/>
                </a:tc>
                <a:tc>
                  <a:txBody>
                    <a:bodyPr/>
                    <a:lstStyle/>
                    <a:p>
                      <a:pPr algn="ctr" fontAlgn="b"/>
                      <a:r>
                        <a:rPr lang="en-GB" sz="650" b="0" i="0" u="none" strike="noStrike" dirty="0">
                          <a:solidFill>
                            <a:schemeClr val="accent4"/>
                          </a:solidFill>
                          <a:effectLst/>
                          <a:latin typeface="+mn-lt"/>
                        </a:rPr>
                        <a:t>-17.6%</a:t>
                      </a:r>
                    </a:p>
                  </a:txBody>
                  <a:tcPr marL="9525" marR="9525" marT="9525" marB="0" anchor="ctr"/>
                </a:tc>
                <a:tc>
                  <a:txBody>
                    <a:bodyPr/>
                    <a:lstStyle/>
                    <a:p>
                      <a:pPr algn="ctr" fontAlgn="b"/>
                      <a:r>
                        <a:rPr lang="en-GB" sz="650" b="0" i="0" u="none" strike="noStrike" dirty="0">
                          <a:solidFill>
                            <a:schemeClr val="accent4"/>
                          </a:solidFill>
                          <a:effectLst/>
                          <a:latin typeface="+mn-lt"/>
                        </a:rPr>
                        <a:t>-21.9%</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9"/>
                  </a:ext>
                </a:extLst>
              </a:tr>
              <a:tr h="12547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j-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j-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5">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j-lt"/>
                          <a:ea typeface="+mn-ea"/>
                          <a:cs typeface="+mn-cs"/>
                        </a:rPr>
                        <a:t>June</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2"/>
                  </a:ext>
                </a:extLst>
              </a:tr>
              <a:tr h="2733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dirty="0">
                          <a:solidFill>
                            <a:schemeClr val="bg1"/>
                          </a:solidFill>
                          <a:effectLst/>
                          <a:latin typeface="+mn-lt"/>
                        </a:rPr>
                        <a:t>EXPENDITURE</a:t>
                      </a:r>
                      <a:endParaRPr lang="en-GB" sz="650" b="1" i="0" u="none" strike="noStrike" dirty="0">
                        <a:solidFill>
                          <a:schemeClr val="bg1"/>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gridSpan="2">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hMerge="1">
                  <a:txBody>
                    <a:bodyPr/>
                    <a:lstStyle/>
                    <a:p>
                      <a:endParaRPr lang="en-GB"/>
                    </a:p>
                  </a:txBody>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3"/>
                  </a:ext>
                </a:extLst>
              </a:tr>
              <a:tr h="11036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£286</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£285</a:t>
                      </a:r>
                    </a:p>
                  </a:txBody>
                  <a:tcPr marL="9525" marR="9525" marT="9525" marB="0" anchor="ctr"/>
                </a:tc>
                <a:tc>
                  <a:txBody>
                    <a:bodyPr/>
                    <a:lstStyle/>
                    <a:p>
                      <a:pPr algn="ctr" fontAlgn="b"/>
                      <a:r>
                        <a:rPr lang="en-GB" sz="650" b="0" i="0" u="none" strike="noStrike" dirty="0">
                          <a:solidFill>
                            <a:srgbClr val="3EB1CC"/>
                          </a:solidFill>
                          <a:effectLst/>
                          <a:latin typeface="+mj-lt"/>
                        </a:rPr>
                        <a:t>£445</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+55.6%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+56.1%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£320</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£324</a:t>
                      </a:r>
                    </a:p>
                  </a:txBody>
                  <a:tcPr marL="9525" marR="9525" marT="9525" marB="0" anchor="ctr"/>
                </a:tc>
                <a:tc>
                  <a:txBody>
                    <a:bodyPr/>
                    <a:lstStyle/>
                    <a:p>
                      <a:pPr algn="ctr" fontAlgn="b"/>
                      <a:r>
                        <a:rPr lang="en-GB" sz="650" b="0" i="0" u="none" strike="noStrike" dirty="0">
                          <a:solidFill>
                            <a:schemeClr val="accent4"/>
                          </a:solidFill>
                          <a:effectLst/>
                          <a:latin typeface="+mn-lt"/>
                        </a:rPr>
                        <a:t>£382</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+19.4%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+17.9%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£340</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£327</a:t>
                      </a:r>
                    </a:p>
                  </a:txBody>
                  <a:tcPr marL="9525" marR="9525" marT="9525" marB="0" anchor="ctr"/>
                </a:tc>
                <a:tc>
                  <a:txBody>
                    <a:bodyPr/>
                    <a:lstStyle/>
                    <a:p>
                      <a:pPr algn="ctr" fontAlgn="b"/>
                      <a:r>
                        <a:rPr lang="en-GB" sz="650" b="0" i="0" u="none" strike="noStrike" dirty="0">
                          <a:solidFill>
                            <a:schemeClr val="accent4"/>
                          </a:solidFill>
                          <a:effectLst/>
                          <a:latin typeface="+mn-lt"/>
                        </a:rPr>
                        <a:t>£377</a:t>
                      </a:r>
                    </a:p>
                  </a:txBody>
                  <a:tcPr marL="9525" marR="9525" marT="9525" marB="0" anchor="ctr"/>
                </a:tc>
                <a:tc gridSpan="2">
                  <a:txBody>
                    <a:bodyPr/>
                    <a:lstStyle/>
                    <a:p>
                      <a:pPr algn="ctr" fontAlgn="b"/>
                      <a:r>
                        <a:rPr lang="en-GB" sz="650" b="0" i="0" u="none" strike="noStrike" dirty="0">
                          <a:solidFill>
                            <a:schemeClr val="accent4"/>
                          </a:solidFill>
                          <a:effectLst/>
                          <a:latin typeface="+mn-lt"/>
                        </a:rPr>
                        <a:t>+10.9%</a:t>
                      </a:r>
                    </a:p>
                  </a:txBody>
                  <a:tcPr marL="9525" marR="9525" marT="9525" marB="0" anchor="ctr"/>
                </a:tc>
                <a:tc hMerge="1">
                  <a:txBody>
                    <a:bodyPr/>
                    <a:lstStyle/>
                    <a:p>
                      <a:endParaRPr lang="en-GB"/>
                    </a:p>
                  </a:txBody>
                  <a:tcPr/>
                </a:tc>
                <a:tc>
                  <a:txBody>
                    <a:bodyPr/>
                    <a:lstStyle/>
                    <a:p>
                      <a:pPr algn="ctr" fontAlgn="b"/>
                      <a:r>
                        <a:rPr lang="en-GB" sz="650" b="0" i="0" u="none" strike="noStrike" dirty="0">
                          <a:solidFill>
                            <a:schemeClr val="accent4"/>
                          </a:solidFill>
                          <a:effectLst/>
                          <a:latin typeface="+mn-lt"/>
                        </a:rPr>
                        <a:t>+15.3%</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4"/>
                  </a:ext>
                </a:extLst>
              </a:tr>
              <a:tr h="11036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£242</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rgbClr val="3EB1CC"/>
                          </a:solidFill>
                          <a:effectLst/>
                          <a:latin typeface="+mj-lt"/>
                        </a:rPr>
                        <a:t>£241</a:t>
                      </a:r>
                    </a:p>
                  </a:txBody>
                  <a:tcPr marL="9525" marR="9525" marT="9525" marB="0" anchor="ctr"/>
                </a:tc>
                <a:tc>
                  <a:txBody>
                    <a:bodyPr/>
                    <a:lstStyle/>
                    <a:p>
                      <a:pPr algn="ctr" fontAlgn="b"/>
                      <a:r>
                        <a:rPr lang="en-GB" sz="650" b="0" i="0" u="none" strike="noStrike" dirty="0">
                          <a:solidFill>
                            <a:srgbClr val="3EB1CC"/>
                          </a:solidFill>
                          <a:effectLst/>
                          <a:latin typeface="+mj-lt"/>
                        </a:rPr>
                        <a:t>£384</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+58.7%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+59.3%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£285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£281</a:t>
                      </a:r>
                    </a:p>
                  </a:txBody>
                  <a:tcPr marL="9525" marR="9525" marT="9525" marB="0" anchor="ctr"/>
                </a:tc>
                <a:tc>
                  <a:txBody>
                    <a:bodyPr/>
                    <a:lstStyle/>
                    <a:p>
                      <a:pPr algn="ctr" fontAlgn="b"/>
                      <a:r>
                        <a:rPr lang="en-GB" sz="650" b="0" i="0" u="none" strike="noStrike" dirty="0">
                          <a:solidFill>
                            <a:schemeClr val="accent4"/>
                          </a:solidFill>
                          <a:effectLst/>
                          <a:latin typeface="+mn-lt"/>
                        </a:rPr>
                        <a:t>£328</a:t>
                      </a:r>
                    </a:p>
                  </a:txBody>
                  <a:tcPr marL="9525" marR="9525" marT="9525" marB="0" anchor="ctr">
                    <a:lnR>
                      <a:noFill/>
                    </a:lnR>
                  </a:tcPr>
                </a:tc>
                <a:tc>
                  <a:txBody>
                    <a:bodyPr/>
                    <a:lstStyle/>
                    <a:p>
                      <a:pPr algn="ctr" fontAlgn="b"/>
                      <a:r>
                        <a:rPr lang="en-GB" sz="650" b="0" i="0" u="none" strike="noStrike" dirty="0">
                          <a:solidFill>
                            <a:schemeClr val="accent4"/>
                          </a:solidFill>
                          <a:effectLst/>
                          <a:latin typeface="+mn-lt"/>
                        </a:rPr>
                        <a:t>+15.1%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+16.7%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£275</a:t>
                      </a:r>
                    </a:p>
                  </a:txBody>
                  <a:tcPr marL="9525" marR="9525" marT="9525" marB="0" anchor="ctr">
                    <a:lnL w="6350" cap="flat" cmpd="sng" algn="ctr">
                      <a:solidFill>
                        <a:schemeClr val="accent4"/>
                      </a:solidFill>
                      <a:prstDash val="solid"/>
                      <a:round/>
                      <a:headEnd type="none" w="med" len="med"/>
                      <a:tailEnd type="none" w="med" len="med"/>
                    </a:lnL>
                  </a:tcPr>
                </a:tc>
                <a:tc>
                  <a:txBody>
                    <a:bodyPr/>
                    <a:lstStyle/>
                    <a:p>
                      <a:pPr algn="ctr" fontAlgn="b"/>
                      <a:r>
                        <a:rPr lang="en-GB" sz="650" b="0" i="0" u="none" strike="noStrike" dirty="0">
                          <a:solidFill>
                            <a:schemeClr val="accent4"/>
                          </a:solidFill>
                          <a:effectLst/>
                          <a:latin typeface="+mn-lt"/>
                        </a:rPr>
                        <a:t>£274</a:t>
                      </a:r>
                    </a:p>
                  </a:txBody>
                  <a:tcPr marL="9525" marR="9525" marT="9525" marB="0" anchor="ctr"/>
                </a:tc>
                <a:tc>
                  <a:txBody>
                    <a:bodyPr/>
                    <a:lstStyle/>
                    <a:p>
                      <a:pPr algn="ctr" fontAlgn="b"/>
                      <a:r>
                        <a:rPr lang="en-GB" sz="650" b="0" i="0" u="none" strike="noStrike">
                          <a:solidFill>
                            <a:schemeClr val="accent4"/>
                          </a:solidFill>
                          <a:effectLst/>
                          <a:latin typeface="+mn-lt"/>
                        </a:rPr>
                        <a:t>£319</a:t>
                      </a:r>
                    </a:p>
                  </a:txBody>
                  <a:tcPr marL="9525" marR="9525" marT="9525" marB="0" anchor="ctr"/>
                </a:tc>
                <a:tc gridSpan="2">
                  <a:txBody>
                    <a:bodyPr/>
                    <a:lstStyle/>
                    <a:p>
                      <a:pPr algn="ctr" fontAlgn="b"/>
                      <a:r>
                        <a:rPr lang="en-GB" sz="650" b="0" i="0" u="none" strike="noStrike" dirty="0">
                          <a:solidFill>
                            <a:schemeClr val="accent4"/>
                          </a:solidFill>
                          <a:effectLst/>
                          <a:latin typeface="+mn-lt"/>
                        </a:rPr>
                        <a:t>+16.0%</a:t>
                      </a:r>
                    </a:p>
                  </a:txBody>
                  <a:tcPr marL="9525" marR="9525" marT="9525" marB="0" anchor="ctr"/>
                </a:tc>
                <a:tc hMerge="1">
                  <a:txBody>
                    <a:bodyPr/>
                    <a:lstStyle/>
                    <a:p>
                      <a:endParaRPr lang="en-GB"/>
                    </a:p>
                  </a:txBody>
                  <a:tcPr/>
                </a:tc>
                <a:tc>
                  <a:txBody>
                    <a:bodyPr/>
                    <a:lstStyle/>
                    <a:p>
                      <a:pPr algn="ctr" fontAlgn="b"/>
                      <a:r>
                        <a:rPr lang="en-GB" sz="650" b="0" i="0" u="none" strike="noStrike" dirty="0">
                          <a:solidFill>
                            <a:schemeClr val="accent4"/>
                          </a:solidFill>
                          <a:effectLst/>
                          <a:latin typeface="+mn-lt"/>
                        </a:rPr>
                        <a:t>+16.4%</a:t>
                      </a:r>
                    </a:p>
                  </a:txBody>
                  <a:tcPr marL="7620" marR="7620" marT="7620" marB="0" anchor="ctr">
                    <a:lnR w="9525"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13</a:t>
            </a:fld>
            <a:endParaRPr lang="en-AU" dirty="0"/>
          </a:p>
        </p:txBody>
      </p:sp>
      <p:sp>
        <p:nvSpPr>
          <p:cNvPr id="3" name="Title 2"/>
          <p:cNvSpPr>
            <a:spLocks noGrp="1"/>
          </p:cNvSpPr>
          <p:nvPr>
            <p:ph type="title"/>
          </p:nvPr>
        </p:nvSpPr>
        <p:spPr>
          <a:xfrm>
            <a:off x="0" y="-228597"/>
            <a:ext cx="9143999" cy="1284971"/>
          </a:xfrm>
        </p:spPr>
        <p:txBody>
          <a:bodyPr/>
          <a:lstStyle/>
          <a:p>
            <a:r>
              <a:rPr lang="en-US" dirty="0"/>
              <a:t>Monthly Volume &amp; Value 2015 vs 2016</a:t>
            </a:r>
            <a:br>
              <a:rPr lang="en-US" dirty="0"/>
            </a:br>
            <a:r>
              <a:rPr lang="en-US" dirty="0">
                <a:solidFill>
                  <a:schemeClr val="accent4"/>
                </a:solidFill>
              </a:rPr>
              <a:t>BUSINESS TOURISM</a:t>
            </a:r>
            <a:endParaRPr lang="en-GB" dirty="0">
              <a:solidFill>
                <a:schemeClr val="accent4"/>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959003247"/>
              </p:ext>
            </p:extLst>
          </p:nvPr>
        </p:nvGraphicFramePr>
        <p:xfrm>
          <a:off x="95244" y="3115385"/>
          <a:ext cx="8944842" cy="2014164"/>
        </p:xfrm>
        <a:graphic>
          <a:graphicData uri="http://schemas.openxmlformats.org/drawingml/2006/table">
            <a:tbl>
              <a:tblPr>
                <a:tableStyleId>{5A111915-BE36-4E01-A7E5-04B1672EAD32}</a:tableStyleId>
              </a:tblPr>
              <a:tblGrid>
                <a:gridCol w="899997">
                  <a:extLst>
                    <a:ext uri="{9D8B030D-6E8A-4147-A177-3AD203B41FA5}">
                      <a16:colId xmlns:a16="http://schemas.microsoft.com/office/drawing/2014/main" val="20000"/>
                    </a:ext>
                  </a:extLst>
                </a:gridCol>
                <a:gridCol w="536323">
                  <a:extLst>
                    <a:ext uri="{9D8B030D-6E8A-4147-A177-3AD203B41FA5}">
                      <a16:colId xmlns:a16="http://schemas.microsoft.com/office/drawing/2014/main" val="20010"/>
                    </a:ext>
                  </a:extLst>
                </a:gridCol>
                <a:gridCol w="536323">
                  <a:extLst>
                    <a:ext uri="{9D8B030D-6E8A-4147-A177-3AD203B41FA5}">
                      <a16:colId xmlns:a16="http://schemas.microsoft.com/office/drawing/2014/main" val="4272725735"/>
                    </a:ext>
                  </a:extLst>
                </a:gridCol>
                <a:gridCol w="536323">
                  <a:extLst>
                    <a:ext uri="{9D8B030D-6E8A-4147-A177-3AD203B41FA5}">
                      <a16:colId xmlns:a16="http://schemas.microsoft.com/office/drawing/2014/main" val="20011"/>
                    </a:ext>
                  </a:extLst>
                </a:gridCol>
                <a:gridCol w="536323">
                  <a:extLst>
                    <a:ext uri="{9D8B030D-6E8A-4147-A177-3AD203B41FA5}">
                      <a16:colId xmlns:a16="http://schemas.microsoft.com/office/drawing/2014/main" val="20012"/>
                    </a:ext>
                  </a:extLst>
                </a:gridCol>
                <a:gridCol w="536323">
                  <a:extLst>
                    <a:ext uri="{9D8B030D-6E8A-4147-A177-3AD203B41FA5}">
                      <a16:colId xmlns:a16="http://schemas.microsoft.com/office/drawing/2014/main" val="1843337784"/>
                    </a:ext>
                  </a:extLst>
                </a:gridCol>
                <a:gridCol w="536323">
                  <a:extLst>
                    <a:ext uri="{9D8B030D-6E8A-4147-A177-3AD203B41FA5}">
                      <a16:colId xmlns:a16="http://schemas.microsoft.com/office/drawing/2014/main" val="20013"/>
                    </a:ext>
                  </a:extLst>
                </a:gridCol>
                <a:gridCol w="536323">
                  <a:extLst>
                    <a:ext uri="{9D8B030D-6E8A-4147-A177-3AD203B41FA5}">
                      <a16:colId xmlns:a16="http://schemas.microsoft.com/office/drawing/2014/main" val="38347882"/>
                    </a:ext>
                  </a:extLst>
                </a:gridCol>
                <a:gridCol w="536323">
                  <a:extLst>
                    <a:ext uri="{9D8B030D-6E8A-4147-A177-3AD203B41FA5}">
                      <a16:colId xmlns:a16="http://schemas.microsoft.com/office/drawing/2014/main" val="20014"/>
                    </a:ext>
                  </a:extLst>
                </a:gridCol>
                <a:gridCol w="536323">
                  <a:extLst>
                    <a:ext uri="{9D8B030D-6E8A-4147-A177-3AD203B41FA5}">
                      <a16:colId xmlns:a16="http://schemas.microsoft.com/office/drawing/2014/main" val="20015"/>
                    </a:ext>
                  </a:extLst>
                </a:gridCol>
                <a:gridCol w="536323">
                  <a:extLst>
                    <a:ext uri="{9D8B030D-6E8A-4147-A177-3AD203B41FA5}">
                      <a16:colId xmlns:a16="http://schemas.microsoft.com/office/drawing/2014/main" val="1635382977"/>
                    </a:ext>
                  </a:extLst>
                </a:gridCol>
                <a:gridCol w="536323">
                  <a:extLst>
                    <a:ext uri="{9D8B030D-6E8A-4147-A177-3AD203B41FA5}">
                      <a16:colId xmlns:a16="http://schemas.microsoft.com/office/drawing/2014/main" val="20016"/>
                    </a:ext>
                  </a:extLst>
                </a:gridCol>
                <a:gridCol w="536323">
                  <a:extLst>
                    <a:ext uri="{9D8B030D-6E8A-4147-A177-3AD203B41FA5}">
                      <a16:colId xmlns:a16="http://schemas.microsoft.com/office/drawing/2014/main" val="4116687446"/>
                    </a:ext>
                  </a:extLst>
                </a:gridCol>
                <a:gridCol w="536323">
                  <a:extLst>
                    <a:ext uri="{9D8B030D-6E8A-4147-A177-3AD203B41FA5}">
                      <a16:colId xmlns:a16="http://schemas.microsoft.com/office/drawing/2014/main" val="20017"/>
                    </a:ext>
                  </a:extLst>
                </a:gridCol>
                <a:gridCol w="536323">
                  <a:extLst>
                    <a:ext uri="{9D8B030D-6E8A-4147-A177-3AD203B41FA5}">
                      <a16:colId xmlns:a16="http://schemas.microsoft.com/office/drawing/2014/main" val="20018"/>
                    </a:ext>
                  </a:extLst>
                </a:gridCol>
                <a:gridCol w="536323">
                  <a:extLst>
                    <a:ext uri="{9D8B030D-6E8A-4147-A177-3AD203B41FA5}">
                      <a16:colId xmlns:a16="http://schemas.microsoft.com/office/drawing/2014/main" val="4233201831"/>
                    </a:ext>
                  </a:extLst>
                </a:gridCol>
              </a:tblGrid>
              <a:tr h="128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4655"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299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TRIPS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1.613</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1.644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1.310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-20.3%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1.467</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1.491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1.610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+9.7%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+8.0%</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0.846</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0.847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1.015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+20.0%</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+19.8%</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2"/>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1.387</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1.394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1.138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-18.0%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-18.4%</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1.167</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1.191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1.339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+12.4%</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0.805</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0.805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0.909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+12.9%</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+12.9%</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3"/>
                  </a:ext>
                </a:extLst>
              </a:tr>
              <a:tr h="128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299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3.518</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3.572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3.109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-13.0%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3.306</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3.338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3.889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+17.6%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+16.5%</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1.908</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1.908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2.144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+12.4%</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+12.4%</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8"/>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2.904</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2.911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2.710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-6.9%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2.355</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2.387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2.922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+24.1%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+22.4%</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1.703</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1.704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+8.3%</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+8.2%</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9"/>
                  </a:ext>
                </a:extLst>
              </a:tr>
              <a:tr h="128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4655" marT="4655" marB="0" anchor="ctr">
                    <a:lnL w="1270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j-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j-lt"/>
                          <a:ea typeface="+mn-ea"/>
                          <a:cs typeface="+mn-cs"/>
                        </a:rPr>
                        <a:t>November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j-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2"/>
                  </a:ext>
                </a:extLst>
              </a:tr>
              <a:tr h="29967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EXPENDITURE</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3"/>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£352</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£392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+11.7%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£405</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+5.7%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+7.5%</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£190</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£251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+32.1%</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+30.1%</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4"/>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£303</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£321</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£314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£375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+16.8%</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+19.4%</a:t>
                      </a:r>
                    </a:p>
                  </a:txBody>
                  <a:tcPr marL="7620" marR="7620" marT="762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£180</a:t>
                      </a:r>
                    </a:p>
                  </a:txBody>
                  <a:tcPr marL="7620" marR="7620" marT="762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+17.8%</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+15.8%</a:t>
                      </a:r>
                    </a:p>
                  </a:txBody>
                  <a:tcPr marL="7620" marR="7620" marT="762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8" name="TextBox 7"/>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511040622"/>
              </p:ext>
            </p:extLst>
          </p:nvPr>
        </p:nvGraphicFramePr>
        <p:xfrm>
          <a:off x="95240" y="686672"/>
          <a:ext cx="8944853" cy="1653084"/>
        </p:xfrm>
        <a:graphic>
          <a:graphicData uri="http://schemas.openxmlformats.org/drawingml/2006/table">
            <a:tbl>
              <a:tblPr>
                <a:tableStyleId>{5A111915-BE36-4E01-A7E5-04B1672EAD32}</a:tableStyleId>
              </a:tblPr>
              <a:tblGrid>
                <a:gridCol w="899993">
                  <a:extLst>
                    <a:ext uri="{9D8B030D-6E8A-4147-A177-3AD203B41FA5}">
                      <a16:colId xmlns:a16="http://schemas.microsoft.com/office/drawing/2014/main" val="20000"/>
                    </a:ext>
                  </a:extLst>
                </a:gridCol>
                <a:gridCol w="536324">
                  <a:extLst>
                    <a:ext uri="{9D8B030D-6E8A-4147-A177-3AD203B41FA5}">
                      <a16:colId xmlns:a16="http://schemas.microsoft.com/office/drawing/2014/main" val="20001"/>
                    </a:ext>
                  </a:extLst>
                </a:gridCol>
                <a:gridCol w="536324">
                  <a:extLst>
                    <a:ext uri="{9D8B030D-6E8A-4147-A177-3AD203B41FA5}">
                      <a16:colId xmlns:a16="http://schemas.microsoft.com/office/drawing/2014/main" val="1576297479"/>
                    </a:ext>
                  </a:extLst>
                </a:gridCol>
                <a:gridCol w="536324">
                  <a:extLst>
                    <a:ext uri="{9D8B030D-6E8A-4147-A177-3AD203B41FA5}">
                      <a16:colId xmlns:a16="http://schemas.microsoft.com/office/drawing/2014/main" val="20002"/>
                    </a:ext>
                  </a:extLst>
                </a:gridCol>
                <a:gridCol w="536324">
                  <a:extLst>
                    <a:ext uri="{9D8B030D-6E8A-4147-A177-3AD203B41FA5}">
                      <a16:colId xmlns:a16="http://schemas.microsoft.com/office/drawing/2014/main" val="20003"/>
                    </a:ext>
                  </a:extLst>
                </a:gridCol>
                <a:gridCol w="536324">
                  <a:extLst>
                    <a:ext uri="{9D8B030D-6E8A-4147-A177-3AD203B41FA5}">
                      <a16:colId xmlns:a16="http://schemas.microsoft.com/office/drawing/2014/main" val="2363280931"/>
                    </a:ext>
                  </a:extLst>
                </a:gridCol>
                <a:gridCol w="536324">
                  <a:extLst>
                    <a:ext uri="{9D8B030D-6E8A-4147-A177-3AD203B41FA5}">
                      <a16:colId xmlns:a16="http://schemas.microsoft.com/office/drawing/2014/main" val="20004"/>
                    </a:ext>
                  </a:extLst>
                </a:gridCol>
                <a:gridCol w="536324">
                  <a:extLst>
                    <a:ext uri="{9D8B030D-6E8A-4147-A177-3AD203B41FA5}">
                      <a16:colId xmlns:a16="http://schemas.microsoft.com/office/drawing/2014/main" val="3765652044"/>
                    </a:ext>
                  </a:extLst>
                </a:gridCol>
                <a:gridCol w="536324">
                  <a:extLst>
                    <a:ext uri="{9D8B030D-6E8A-4147-A177-3AD203B41FA5}">
                      <a16:colId xmlns:a16="http://schemas.microsoft.com/office/drawing/2014/main" val="20005"/>
                    </a:ext>
                  </a:extLst>
                </a:gridCol>
                <a:gridCol w="536324">
                  <a:extLst>
                    <a:ext uri="{9D8B030D-6E8A-4147-A177-3AD203B41FA5}">
                      <a16:colId xmlns:a16="http://schemas.microsoft.com/office/drawing/2014/main" val="20006"/>
                    </a:ext>
                  </a:extLst>
                </a:gridCol>
                <a:gridCol w="536324">
                  <a:extLst>
                    <a:ext uri="{9D8B030D-6E8A-4147-A177-3AD203B41FA5}">
                      <a16:colId xmlns:a16="http://schemas.microsoft.com/office/drawing/2014/main" val="2637999647"/>
                    </a:ext>
                  </a:extLst>
                </a:gridCol>
                <a:gridCol w="536324">
                  <a:extLst>
                    <a:ext uri="{9D8B030D-6E8A-4147-A177-3AD203B41FA5}">
                      <a16:colId xmlns:a16="http://schemas.microsoft.com/office/drawing/2014/main" val="20007"/>
                    </a:ext>
                  </a:extLst>
                </a:gridCol>
                <a:gridCol w="536324">
                  <a:extLst>
                    <a:ext uri="{9D8B030D-6E8A-4147-A177-3AD203B41FA5}">
                      <a16:colId xmlns:a16="http://schemas.microsoft.com/office/drawing/2014/main" val="2070403173"/>
                    </a:ext>
                  </a:extLst>
                </a:gridCol>
                <a:gridCol w="536324">
                  <a:extLst>
                    <a:ext uri="{9D8B030D-6E8A-4147-A177-3AD203B41FA5}">
                      <a16:colId xmlns:a16="http://schemas.microsoft.com/office/drawing/2014/main" val="20008"/>
                    </a:ext>
                  </a:extLst>
                </a:gridCol>
                <a:gridCol w="536324">
                  <a:extLst>
                    <a:ext uri="{9D8B030D-6E8A-4147-A177-3AD203B41FA5}">
                      <a16:colId xmlns:a16="http://schemas.microsoft.com/office/drawing/2014/main" val="20009"/>
                    </a:ext>
                  </a:extLst>
                </a:gridCol>
                <a:gridCol w="536324">
                  <a:extLst>
                    <a:ext uri="{9D8B030D-6E8A-4147-A177-3AD203B41FA5}">
                      <a16:colId xmlns:a16="http://schemas.microsoft.com/office/drawing/2014/main" val="3028913784"/>
                    </a:ext>
                  </a:extLst>
                </a:gridCol>
              </a:tblGrid>
              <a:tr h="1205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4655"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18861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TRIPS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4"/>
                      </a:solidFill>
                      <a:prstDash val="solid"/>
                      <a:round/>
                      <a:headEnd type="none" w="med" len="med"/>
                      <a:tailEnd type="none" w="med" len="med"/>
                    </a:ln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1.459</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1.482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3EB1CC"/>
                          </a:solidFill>
                          <a:effectLst/>
                          <a:latin typeface="+mj-lt"/>
                        </a:rPr>
                        <a:t>1.452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1.119</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1.430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+24.1%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1.408</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1.468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1.075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-26.8%</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2"/>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1.143</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1.156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rgbClr val="3EB1CC"/>
                          </a:solidFill>
                          <a:effectLst/>
                          <a:latin typeface="+mj-lt"/>
                        </a:rPr>
                        <a:t>1.327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+14.8%</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0.929</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0.962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1.269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+31.9%</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1.186</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1.178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0.855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-27.9%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-27.4%</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3"/>
                  </a:ext>
                </a:extLst>
              </a:tr>
              <a:tr h="1205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18861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4.007</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4.225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3EB1CC"/>
                          </a:solidFill>
                          <a:effectLst/>
                          <a:latin typeface="+mj-lt"/>
                        </a:rPr>
                        <a:t>3.695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-12.5%</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2.516</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2.578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3.123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+21.1%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3.035</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3.155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2.484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-21.3%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8"/>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3.184</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3EB1CC"/>
                          </a:solidFill>
                          <a:effectLst/>
                          <a:latin typeface="+mj-lt"/>
                        </a:rPr>
                        <a:t>3.199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-0.8%</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1.816</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1.872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2.670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+42.6%</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2.281</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2.266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-13.5%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4"/>
                          </a:solidFill>
                          <a:effectLst/>
                          <a:latin typeface="+mn-lt"/>
                        </a:rPr>
                        <a:t>-12.8%</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09"/>
                  </a:ext>
                </a:extLst>
              </a:tr>
              <a:tr h="1205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 </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b="0" i="0" u="none" strike="noStrike" kern="1200" dirty="0">
                          <a:solidFill>
                            <a:schemeClr val="bg1"/>
                          </a:solidFill>
                          <a:latin typeface="+mj-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j-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j-lt"/>
                          <a:ea typeface="+mn-ea"/>
                          <a:cs typeface="+mn-cs"/>
                        </a:rPr>
                        <a:t>September</a:t>
                      </a: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j-lt"/>
                        <a:ea typeface="+mn-ea"/>
                        <a:cs typeface="+mn-cs"/>
                      </a:endParaRPr>
                    </a:p>
                  </a:txBody>
                  <a:tcPr marL="4655" marR="4655" marT="4655"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2"/>
                  </a:ext>
                </a:extLst>
              </a:tr>
              <a:tr h="18861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EXPENDITURE</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3"/>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£390</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£416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3EB1CC"/>
                          </a:solidFill>
                          <a:effectLst/>
                          <a:latin typeface="+mj-lt"/>
                        </a:rPr>
                        <a:t>£387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-7.0%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£246</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+15.0%</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£371</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-19.7%</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4"/>
                  </a:ext>
                </a:extLst>
              </a:tr>
              <a:tr h="113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a:solidFill>
                            <a:srgbClr val="3EB1CC"/>
                          </a:solidFill>
                          <a:effectLst/>
                          <a:latin typeface="+mj-lt"/>
                        </a:rPr>
                        <a:t>£317</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3EB1CC"/>
                          </a:solidFill>
                          <a:effectLst/>
                          <a:latin typeface="+mj-lt"/>
                        </a:rPr>
                        <a:t>£315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3EB1CC"/>
                          </a:solidFill>
                          <a:effectLst/>
                          <a:latin typeface="+mj-lt"/>
                        </a:rPr>
                        <a:t>£347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+10.2%</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£209</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£262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44.5%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4"/>
                          </a:solidFill>
                          <a:effectLst/>
                          <a:latin typeface="+mn-lt"/>
                        </a:rPr>
                        <a:t>+15.3%</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£315</a:t>
                      </a:r>
                    </a:p>
                  </a:txBody>
                  <a:tcPr marL="9525" marR="9525" marT="9525"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£307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n-lt"/>
                        </a:rPr>
                        <a:t>-23.1%</a:t>
                      </a:r>
                    </a:p>
                  </a:txBody>
                  <a:tcPr marL="7620" marR="7620" marT="762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558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14</a:t>
            </a:fld>
            <a:endParaRPr lang="en-AU" dirty="0"/>
          </a:p>
        </p:txBody>
      </p:sp>
      <p:sp>
        <p:nvSpPr>
          <p:cNvPr id="3" name="Title 2"/>
          <p:cNvSpPr>
            <a:spLocks noGrp="1"/>
          </p:cNvSpPr>
          <p:nvPr>
            <p:ph type="title"/>
          </p:nvPr>
        </p:nvSpPr>
        <p:spPr>
          <a:xfrm>
            <a:off x="0" y="0"/>
            <a:ext cx="9143999" cy="1284971"/>
          </a:xfrm>
        </p:spPr>
        <p:txBody>
          <a:bodyPr/>
          <a:lstStyle/>
          <a:p>
            <a:r>
              <a:rPr lang="en-US" dirty="0"/>
              <a:t>Annual Volume &amp; Value 2015 vs 2016</a:t>
            </a:r>
            <a:endParaRPr lang="en-GB"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50776615"/>
              </p:ext>
            </p:extLst>
          </p:nvPr>
        </p:nvGraphicFramePr>
        <p:xfrm>
          <a:off x="301612" y="1673162"/>
          <a:ext cx="4132386" cy="1396995"/>
        </p:xfrm>
        <a:graphic>
          <a:graphicData uri="http://schemas.openxmlformats.org/drawingml/2006/table">
            <a:tbl>
              <a:tblPr>
                <a:tableStyleId>{5A111915-BE36-4E01-A7E5-04B1672EAD32}</a:tableStyleId>
              </a:tblPr>
              <a:tblGrid>
                <a:gridCol w="1144241">
                  <a:extLst>
                    <a:ext uri="{9D8B030D-6E8A-4147-A177-3AD203B41FA5}">
                      <a16:colId xmlns:a16="http://schemas.microsoft.com/office/drawing/2014/main" val="20000"/>
                    </a:ext>
                  </a:extLst>
                </a:gridCol>
                <a:gridCol w="597629">
                  <a:extLst>
                    <a:ext uri="{9D8B030D-6E8A-4147-A177-3AD203B41FA5}">
                      <a16:colId xmlns:a16="http://schemas.microsoft.com/office/drawing/2014/main" val="20019"/>
                    </a:ext>
                  </a:extLst>
                </a:gridCol>
                <a:gridCol w="597629">
                  <a:extLst>
                    <a:ext uri="{9D8B030D-6E8A-4147-A177-3AD203B41FA5}">
                      <a16:colId xmlns:a16="http://schemas.microsoft.com/office/drawing/2014/main" val="20020"/>
                    </a:ext>
                  </a:extLst>
                </a:gridCol>
                <a:gridCol w="597629">
                  <a:extLst>
                    <a:ext uri="{9D8B030D-6E8A-4147-A177-3AD203B41FA5}">
                      <a16:colId xmlns:a16="http://schemas.microsoft.com/office/drawing/2014/main" val="20003"/>
                    </a:ext>
                  </a:extLst>
                </a:gridCol>
                <a:gridCol w="597629">
                  <a:extLst>
                    <a:ext uri="{9D8B030D-6E8A-4147-A177-3AD203B41FA5}">
                      <a16:colId xmlns:a16="http://schemas.microsoft.com/office/drawing/2014/main" val="20021"/>
                    </a:ext>
                  </a:extLst>
                </a:gridCol>
                <a:gridCol w="597629">
                  <a:extLst>
                    <a:ext uri="{9D8B030D-6E8A-4147-A177-3AD203B41FA5}">
                      <a16:colId xmlns:a16="http://schemas.microsoft.com/office/drawing/2014/main" val="20005"/>
                    </a:ext>
                  </a:extLst>
                </a:gridCol>
              </a:tblGrid>
              <a:tr h="11930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36.533</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37.392</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36.142</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-1.1%</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-3.3%</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2"/>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29.180</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29.958</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29.302</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+0.4%</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-2.2%</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3"/>
                  </a:ext>
                </a:extLst>
              </a:tr>
              <a:tr h="1284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71.842</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73.304</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69.108</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-3.8%</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-5.7%</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8"/>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56.492</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57.828</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55.181</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-2.3%</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-4.6%</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9"/>
                  </a:ext>
                </a:extLst>
              </a:tr>
              <a:tr h="1482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EXPENDITURE</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210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£7,378</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£7,213</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£6,809</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-7.7%</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-5.6%</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4"/>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£5,854</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£5,711</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£5,455</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-6.8%</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-4.5%</a:t>
                      </a:r>
                    </a:p>
                  </a:txBody>
                  <a:tcPr marL="9525" marR="9525" marT="9525" marB="0" anchor="b">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96097431"/>
              </p:ext>
            </p:extLst>
          </p:nvPr>
        </p:nvGraphicFramePr>
        <p:xfrm>
          <a:off x="4640850" y="1683227"/>
          <a:ext cx="4002818" cy="1396995"/>
        </p:xfrm>
        <a:graphic>
          <a:graphicData uri="http://schemas.openxmlformats.org/drawingml/2006/table">
            <a:tbl>
              <a:tblPr>
                <a:tableStyleId>{5A111915-BE36-4E01-A7E5-04B1672EAD32}</a:tableStyleId>
              </a:tblPr>
              <a:tblGrid>
                <a:gridCol w="1108363">
                  <a:extLst>
                    <a:ext uri="{9D8B030D-6E8A-4147-A177-3AD203B41FA5}">
                      <a16:colId xmlns:a16="http://schemas.microsoft.com/office/drawing/2014/main" val="20000"/>
                    </a:ext>
                  </a:extLst>
                </a:gridCol>
                <a:gridCol w="578891">
                  <a:extLst>
                    <a:ext uri="{9D8B030D-6E8A-4147-A177-3AD203B41FA5}">
                      <a16:colId xmlns:a16="http://schemas.microsoft.com/office/drawing/2014/main" val="20019"/>
                    </a:ext>
                  </a:extLst>
                </a:gridCol>
                <a:gridCol w="578891">
                  <a:extLst>
                    <a:ext uri="{9D8B030D-6E8A-4147-A177-3AD203B41FA5}">
                      <a16:colId xmlns:a16="http://schemas.microsoft.com/office/drawing/2014/main" val="20020"/>
                    </a:ext>
                  </a:extLst>
                </a:gridCol>
                <a:gridCol w="578891">
                  <a:extLst>
                    <a:ext uri="{9D8B030D-6E8A-4147-A177-3AD203B41FA5}">
                      <a16:colId xmlns:a16="http://schemas.microsoft.com/office/drawing/2014/main" val="20003"/>
                    </a:ext>
                  </a:extLst>
                </a:gridCol>
                <a:gridCol w="578891">
                  <a:extLst>
                    <a:ext uri="{9D8B030D-6E8A-4147-A177-3AD203B41FA5}">
                      <a16:colId xmlns:a16="http://schemas.microsoft.com/office/drawing/2014/main" val="20021"/>
                    </a:ext>
                  </a:extLst>
                </a:gridCol>
                <a:gridCol w="578891">
                  <a:extLst>
                    <a:ext uri="{9D8B030D-6E8A-4147-A177-3AD203B41FA5}">
                      <a16:colId xmlns:a16="http://schemas.microsoft.com/office/drawing/2014/main" val="20005"/>
                    </a:ext>
                  </a:extLst>
                </a:gridCol>
              </a:tblGrid>
              <a:tr h="11930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solidFill>
                      <a:schemeClr val="accent2"/>
                    </a:solidFill>
                  </a:tcPr>
                </a:tc>
                <a:extLst>
                  <a:ext uri="{0D108BD9-81ED-4DB2-BD59-A6C34878D82A}">
                    <a16:rowId xmlns:a16="http://schemas.microsoft.com/office/drawing/2014/main" val="10001"/>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19.427</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19.718</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19.746</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+1.6%</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+0.1%</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2"/>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14.545</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14.738</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15.404</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+5.9%</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+4.5%</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3"/>
                  </a:ext>
                </a:extLst>
              </a:tr>
              <a:tr h="1284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solidFill>
                      <a:schemeClr val="accent2"/>
                    </a:solidFill>
                  </a:tcPr>
                </a:tc>
                <a:extLst>
                  <a:ext uri="{0D108BD9-81ED-4DB2-BD59-A6C34878D82A}">
                    <a16:rowId xmlns:a16="http://schemas.microsoft.com/office/drawing/2014/main" val="10007"/>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122.793</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124.472</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121.789</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-0.8%</a:t>
                      </a:r>
                    </a:p>
                  </a:txBody>
                  <a:tcPr marL="9525" marR="9525" marT="9525" marB="0" anchor="b">
                    <a:solidFill>
                      <a:schemeClr val="accent1">
                        <a:lumMod val="20000"/>
                        <a:lumOff val="80000"/>
                      </a:schemeClr>
                    </a:solidFill>
                  </a:tcPr>
                </a:tc>
                <a:tc>
                  <a:txBody>
                    <a:bodyPr/>
                    <a:lstStyle/>
                    <a:p>
                      <a:pPr algn="ctr" fontAlgn="b"/>
                      <a:r>
                        <a:rPr lang="en-GB" sz="800" b="0" i="0" u="none" strike="noStrike">
                          <a:solidFill>
                            <a:schemeClr val="accent2"/>
                          </a:solidFill>
                          <a:effectLst/>
                          <a:latin typeface="+mj-lt"/>
                        </a:rPr>
                        <a:t>-2.2%</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8"/>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90.000</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91.090</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91.897</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+2.1%</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+0.9%</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9"/>
                  </a:ext>
                </a:extLst>
              </a:tr>
              <a:tr h="1482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EXPENDITURE</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Quantum</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YoY %</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chemeClr val="accent2"/>
                    </a:solidFill>
                  </a:tcPr>
                </a:tc>
                <a:tc>
                  <a:txBody>
                    <a:bodyPr/>
                    <a:lstStyle/>
                    <a:p>
                      <a:pPr algn="ctr" rtl="0" fontAlgn="b"/>
                      <a:r>
                        <a:rPr lang="en-GB" sz="650" b="0" i="0" u="none" strike="noStrike" dirty="0">
                          <a:solidFill>
                            <a:schemeClr val="bg1"/>
                          </a:solidFill>
                          <a:effectLst/>
                          <a:latin typeface="+mn-lt"/>
                        </a:rPr>
                        <a:t>YoY %</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solidFill>
                      <a:schemeClr val="accent2"/>
                    </a:solidFill>
                  </a:tcPr>
                </a:tc>
                <a:extLst>
                  <a:ext uri="{0D108BD9-81ED-4DB2-BD59-A6C34878D82A}">
                    <a16:rowId xmlns:a16="http://schemas.microsoft.com/office/drawing/2014/main" val="10013"/>
                  </a:ext>
                </a:extLst>
              </a:tr>
              <a:tr h="1210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£6,793</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£6,661</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£6,504</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-4.3%</a:t>
                      </a:r>
                    </a:p>
                  </a:txBody>
                  <a:tcPr marL="9525" marR="9525" marT="9525" marB="0" anchor="b">
                    <a:solidFill>
                      <a:schemeClr val="accent1">
                        <a:lumMod val="20000"/>
                        <a:lumOff val="80000"/>
                      </a:schemeClr>
                    </a:solidFill>
                  </a:tcPr>
                </a:tc>
                <a:tc>
                  <a:txBody>
                    <a:bodyPr/>
                    <a:lstStyle/>
                    <a:p>
                      <a:pPr algn="ctr" fontAlgn="b"/>
                      <a:r>
                        <a:rPr lang="en-GB" sz="800" b="0" i="0" u="none" strike="noStrike">
                          <a:solidFill>
                            <a:schemeClr val="accent2"/>
                          </a:solidFill>
                          <a:effectLst/>
                          <a:latin typeface="+mj-lt"/>
                        </a:rPr>
                        <a:t>-2.4%</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4"/>
                  </a:ext>
                </a:extLst>
              </a:tr>
              <a:tr h="124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800" b="0" i="0" u="none" strike="noStrike" dirty="0">
                          <a:solidFill>
                            <a:schemeClr val="accent2"/>
                          </a:solidFill>
                          <a:effectLst/>
                          <a:latin typeface="+mj-lt"/>
                        </a:rPr>
                        <a:t>£4,871</a:t>
                      </a:r>
                    </a:p>
                  </a:txBody>
                  <a:tcPr marL="9525" marR="9525" marT="9525" marB="0" anchor="b">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£4,819</a:t>
                      </a:r>
                    </a:p>
                  </a:txBody>
                  <a:tcPr marL="9525" marR="9525" marT="9525" marB="0" anchor="b">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£4,958</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+1.8%</a:t>
                      </a:r>
                    </a:p>
                  </a:txBody>
                  <a:tcPr marL="9525" marR="9525" marT="9525" marB="0" anchor="b">
                    <a:solidFill>
                      <a:schemeClr val="accent1">
                        <a:lumMod val="20000"/>
                        <a:lumOff val="80000"/>
                      </a:schemeClr>
                    </a:solidFill>
                  </a:tcPr>
                </a:tc>
                <a:tc>
                  <a:txBody>
                    <a:bodyPr/>
                    <a:lstStyle/>
                    <a:p>
                      <a:pPr algn="ctr" fontAlgn="b"/>
                      <a:r>
                        <a:rPr lang="en-GB" sz="800" b="0" i="0" u="none" strike="noStrike" dirty="0">
                          <a:solidFill>
                            <a:schemeClr val="accent2"/>
                          </a:solidFill>
                          <a:effectLst/>
                          <a:latin typeface="+mj-lt"/>
                        </a:rPr>
                        <a:t>+2.9%</a:t>
                      </a:r>
                    </a:p>
                  </a:txBody>
                  <a:tcPr marL="9525" marR="9525" marT="9525" marB="0" anchor="b">
                    <a:lnR w="12700"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5"/>
                  </a:ext>
                </a:extLst>
              </a:tr>
            </a:tbl>
          </a:graphicData>
        </a:graphic>
      </p:graphicFrame>
      <p:sp>
        <p:nvSpPr>
          <p:cNvPr id="9" name="Title 2"/>
          <p:cNvSpPr txBox="1">
            <a:spLocks/>
          </p:cNvSpPr>
          <p:nvPr/>
        </p:nvSpPr>
        <p:spPr>
          <a:xfrm>
            <a:off x="-17250" y="403476"/>
            <a:ext cx="4727274" cy="1284971"/>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rgbClr val="FF0000"/>
                </a:solidFill>
              </a:rPr>
              <a:t>1 TO 3 NIGHT HOLIDAYS</a:t>
            </a:r>
            <a:endParaRPr lang="en-GB" b="0" dirty="0">
              <a:solidFill>
                <a:srgbClr val="FF0000"/>
              </a:solidFill>
            </a:endParaRPr>
          </a:p>
        </p:txBody>
      </p:sp>
      <p:sp>
        <p:nvSpPr>
          <p:cNvPr id="10" name="Title 2"/>
          <p:cNvSpPr txBox="1">
            <a:spLocks/>
          </p:cNvSpPr>
          <p:nvPr/>
        </p:nvSpPr>
        <p:spPr>
          <a:xfrm>
            <a:off x="4434002" y="377598"/>
            <a:ext cx="4037162" cy="750498"/>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rgbClr val="FF0000"/>
                </a:solidFill>
              </a:rPr>
              <a:t>4+ NIGHT HOLIDAYS</a:t>
            </a:r>
            <a:endParaRPr lang="en-GB" b="0" dirty="0">
              <a:solidFill>
                <a:srgbClr val="FF0000"/>
              </a:solidFill>
            </a:endParaRPr>
          </a:p>
        </p:txBody>
      </p:sp>
    </p:spTree>
    <p:extLst>
      <p:ext uri="{BB962C8B-B14F-4D97-AF65-F5344CB8AC3E}">
        <p14:creationId xmlns:p14="http://schemas.microsoft.com/office/powerpoint/2010/main" val="16284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15</a:t>
            </a:fld>
            <a:endParaRPr lang="en-AU" dirty="0"/>
          </a:p>
        </p:txBody>
      </p:sp>
      <p:sp>
        <p:nvSpPr>
          <p:cNvPr id="3" name="Title 2"/>
          <p:cNvSpPr>
            <a:spLocks noGrp="1"/>
          </p:cNvSpPr>
          <p:nvPr>
            <p:ph type="title"/>
          </p:nvPr>
        </p:nvSpPr>
        <p:spPr>
          <a:xfrm>
            <a:off x="0" y="-13647"/>
            <a:ext cx="9143999" cy="777922"/>
          </a:xfrm>
        </p:spPr>
        <p:txBody>
          <a:bodyPr/>
          <a:lstStyle/>
          <a:p>
            <a:r>
              <a:rPr lang="en-US" dirty="0"/>
              <a:t>GB Domestic Tourism: Monthly Volume 2015</a:t>
            </a:r>
            <a:br>
              <a:rPr lang="en-US" dirty="0"/>
            </a:br>
            <a:r>
              <a:rPr lang="en-US" dirty="0">
                <a:solidFill>
                  <a:srgbClr val="008000"/>
                </a:solidFill>
              </a:rPr>
              <a:t>ALL TOURISM – English Regions</a:t>
            </a:r>
            <a:endParaRPr lang="en-GB" dirty="0">
              <a:solidFill>
                <a:srgbClr val="008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10643956"/>
              </p:ext>
            </p:extLst>
          </p:nvPr>
        </p:nvGraphicFramePr>
        <p:xfrm>
          <a:off x="1815588" y="1058531"/>
          <a:ext cx="4609068" cy="1453908"/>
        </p:xfrm>
        <a:graphic>
          <a:graphicData uri="http://schemas.openxmlformats.org/drawingml/2006/table">
            <a:tbl>
              <a:tblPr>
                <a:tableStyleId>{5A111915-BE36-4E01-A7E5-04B1672EAD32}</a:tableStyleId>
              </a:tblPr>
              <a:tblGrid>
                <a:gridCol w="1142297">
                  <a:extLst>
                    <a:ext uri="{9D8B030D-6E8A-4147-A177-3AD203B41FA5}">
                      <a16:colId xmlns:a16="http://schemas.microsoft.com/office/drawing/2014/main" val="20000"/>
                    </a:ext>
                  </a:extLst>
                </a:gridCol>
                <a:gridCol w="717471">
                  <a:extLst>
                    <a:ext uri="{9D8B030D-6E8A-4147-A177-3AD203B41FA5}">
                      <a16:colId xmlns:a16="http://schemas.microsoft.com/office/drawing/2014/main" val="20019"/>
                    </a:ext>
                  </a:extLst>
                </a:gridCol>
                <a:gridCol w="687325">
                  <a:extLst>
                    <a:ext uri="{9D8B030D-6E8A-4147-A177-3AD203B41FA5}">
                      <a16:colId xmlns:a16="http://schemas.microsoft.com/office/drawing/2014/main" val="20020"/>
                    </a:ext>
                  </a:extLst>
                </a:gridCol>
                <a:gridCol w="687325">
                  <a:extLst>
                    <a:ext uri="{9D8B030D-6E8A-4147-A177-3AD203B41FA5}">
                      <a16:colId xmlns:a16="http://schemas.microsoft.com/office/drawing/2014/main" val="20003"/>
                    </a:ext>
                  </a:extLst>
                </a:gridCol>
                <a:gridCol w="687325">
                  <a:extLst>
                    <a:ext uri="{9D8B030D-6E8A-4147-A177-3AD203B41FA5}">
                      <a16:colId xmlns:a16="http://schemas.microsoft.com/office/drawing/2014/main" val="20021"/>
                    </a:ext>
                  </a:extLst>
                </a:gridCol>
                <a:gridCol w="687325">
                  <a:extLst>
                    <a:ext uri="{9D8B030D-6E8A-4147-A177-3AD203B41FA5}">
                      <a16:colId xmlns:a16="http://schemas.microsoft.com/office/drawing/2014/main" val="20005"/>
                    </a:ext>
                  </a:extLst>
                </a:gridCol>
              </a:tblGrid>
              <a:tr h="18887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TRIPS</a:t>
                      </a:r>
                    </a:p>
                  </a:txBody>
                  <a:tcPr marL="18000" marR="4655" marT="465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a:t>
                      </a:r>
                    </a:p>
                    <a:p>
                      <a:pPr algn="ctr" rtl="0" fontAlgn="b"/>
                      <a:r>
                        <a:rPr lang="en-GB" sz="650" u="none" strike="noStrike" dirty="0">
                          <a:solidFill>
                            <a:schemeClr val="bg1"/>
                          </a:solidFill>
                          <a:effectLst/>
                          <a:latin typeface="+mn-lt"/>
                        </a:rPr>
                        <a:t>Quantum</a:t>
                      </a:r>
                      <a:endParaRPr lang="en-GB" sz="650" b="1" i="0" u="none" strike="noStrike" dirty="0">
                        <a:solidFill>
                          <a:schemeClr val="bg1"/>
                        </a:solidFill>
                        <a:effectLst/>
                        <a:latin typeface="+mn-lt"/>
                      </a:endParaRPr>
                    </a:p>
                  </a:txBody>
                  <a:tcPr marL="4655" marR="4655" marT="4655" marB="0" anchor="ctr">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noFill/>
                      <a:prstDash val="solid"/>
                      <a:round/>
                      <a:headEnd type="none" w="med" len="med"/>
                      <a:tailEnd type="none" w="med" len="med"/>
                    </a:lnL>
                    <a:lnB>
                      <a:noFill/>
                    </a:lnB>
                    <a:solidFill>
                      <a:srgbClr val="008000"/>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lnB>
                      <a:noFill/>
                    </a:lnB>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rgbClr val="008000"/>
                    </a:solidFill>
                  </a:tcPr>
                </a:tc>
                <a:tc>
                  <a:txBody>
                    <a:bodyPr/>
                    <a:lstStyle/>
                    <a:p>
                      <a:pPr algn="ctr" rtl="0" fontAlgn="b"/>
                      <a:r>
                        <a:rPr lang="en-GB" sz="650" b="0" i="0" u="none" strike="noStrike" dirty="0">
                          <a:solidFill>
                            <a:schemeClr val="bg1"/>
                          </a:solidFill>
                          <a:effectLst/>
                          <a:latin typeface="+mn-lt"/>
                        </a:rPr>
                        <a:t>%</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12700" cap="flat" cmpd="sng" algn="ctr">
                      <a:solidFill>
                        <a:srgbClr val="008000"/>
                      </a:solidFill>
                      <a:prstDash val="solid"/>
                      <a:round/>
                      <a:headEnd type="none" w="med" len="med"/>
                      <a:tailEnd type="none" w="med" len="med"/>
                    </a:lnR>
                    <a:solidFill>
                      <a:srgbClr val="008000"/>
                    </a:solidFill>
                  </a:tcPr>
                </a:tc>
                <a:extLst>
                  <a:ext uri="{0D108BD9-81ED-4DB2-BD59-A6C34878D82A}">
                    <a16:rowId xmlns:a16="http://schemas.microsoft.com/office/drawing/2014/main" val="10001"/>
                  </a:ext>
                </a:extLst>
              </a:tr>
              <a:tr h="135543">
                <a:tc>
                  <a:txBody>
                    <a:bodyPr/>
                    <a:lstStyle/>
                    <a:p>
                      <a:pPr algn="l" fontAlgn="ctr"/>
                      <a:r>
                        <a:rPr lang="en-GB" sz="800" b="0" i="0" u="none" strike="noStrike" dirty="0">
                          <a:solidFill>
                            <a:srgbClr val="000000"/>
                          </a:solidFill>
                          <a:effectLst/>
                          <a:latin typeface="+mj-lt"/>
                        </a:rPr>
                        <a:t>West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8.831</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9.021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8.875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+0.5%</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-1.6%</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2"/>
                  </a:ext>
                </a:extLst>
              </a:tr>
              <a:tr h="135543">
                <a:tc>
                  <a:txBody>
                    <a:bodyPr/>
                    <a:lstStyle/>
                    <a:p>
                      <a:pPr algn="l" fontAlgn="ctr"/>
                      <a:r>
                        <a:rPr lang="en-GB" sz="800" b="0" i="0" u="none" strike="noStrike" dirty="0">
                          <a:solidFill>
                            <a:srgbClr val="000000"/>
                          </a:solidFill>
                          <a:effectLst/>
                          <a:latin typeface="+mj-lt"/>
                        </a:rPr>
                        <a:t>East England</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9.734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9.820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9.484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-2.6%</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-3.4%</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6"/>
                  </a:ext>
                </a:extLst>
              </a:tr>
              <a:tr h="135543">
                <a:tc>
                  <a:txBody>
                    <a:bodyPr/>
                    <a:lstStyle/>
                    <a:p>
                      <a:pPr algn="l" fontAlgn="ctr"/>
                      <a:r>
                        <a:rPr lang="en-GB" sz="800" b="0" i="0" u="none" strike="noStrike" dirty="0">
                          <a:solidFill>
                            <a:srgbClr val="000000"/>
                          </a:solidFill>
                          <a:effectLst/>
                          <a:latin typeface="+mj-lt"/>
                        </a:rPr>
                        <a:t>East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8.022</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8.148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7.283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-9.2%</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-10.6%</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7"/>
                  </a:ext>
                </a:extLst>
              </a:tr>
              <a:tr h="135543">
                <a:tc>
                  <a:txBody>
                    <a:bodyPr/>
                    <a:lstStyle/>
                    <a:p>
                      <a:pPr algn="l" fontAlgn="ctr"/>
                      <a:r>
                        <a:rPr lang="en-GB" sz="800" b="0" i="0" u="none" strike="noStrike" dirty="0">
                          <a:solidFill>
                            <a:srgbClr val="000000"/>
                          </a:solidFill>
                          <a:effectLst/>
                          <a:latin typeface="+mj-lt"/>
                        </a:rPr>
                        <a:t>London</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12.938</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12.911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12.099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-6.5%</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-6.3%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8"/>
                  </a:ext>
                </a:extLst>
              </a:tr>
              <a:tr h="135543">
                <a:tc>
                  <a:txBody>
                    <a:bodyPr/>
                    <a:lstStyle/>
                    <a:p>
                      <a:pPr algn="l" fontAlgn="ctr"/>
                      <a:r>
                        <a:rPr lang="en-GB" sz="800" b="0" i="0" u="none" strike="noStrike" dirty="0">
                          <a:solidFill>
                            <a:srgbClr val="000000"/>
                          </a:solidFill>
                          <a:effectLst/>
                          <a:latin typeface="+mj-lt"/>
                        </a:rPr>
                        <a:t>North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13.554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13.670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11.995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-11.5%</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-12.3%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9"/>
                  </a:ext>
                </a:extLst>
              </a:tr>
              <a:tr h="135543">
                <a:tc>
                  <a:txBody>
                    <a:bodyPr/>
                    <a:lstStyle/>
                    <a:p>
                      <a:pPr algn="l" fontAlgn="ctr"/>
                      <a:r>
                        <a:rPr lang="en-GB" sz="800" b="0" i="0" u="none" strike="noStrike" dirty="0">
                          <a:solidFill>
                            <a:srgbClr val="000000"/>
                          </a:solidFill>
                          <a:effectLst/>
                          <a:latin typeface="+mj-lt"/>
                        </a:rPr>
                        <a:t>North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3.842</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3.848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3.337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-13.1%</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-13.3%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10"/>
                  </a:ext>
                </a:extLst>
              </a:tr>
              <a:tr h="151166">
                <a:tc>
                  <a:txBody>
                    <a:bodyPr/>
                    <a:lstStyle/>
                    <a:p>
                      <a:pPr algn="l" fontAlgn="ctr"/>
                      <a:r>
                        <a:rPr lang="en-GB" sz="800" b="0" i="0" u="none" strike="noStrike" dirty="0">
                          <a:solidFill>
                            <a:srgbClr val="000000"/>
                          </a:solidFill>
                          <a:effectLst/>
                          <a:latin typeface="+mj-lt"/>
                        </a:rPr>
                        <a:t>South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16.804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16.938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18.407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+7.4%</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+6.5%</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3"/>
                  </a:ext>
                </a:extLst>
              </a:tr>
              <a:tr h="151166">
                <a:tc>
                  <a:txBody>
                    <a:bodyPr/>
                    <a:lstStyle/>
                    <a:p>
                      <a:pPr algn="l" fontAlgn="ctr"/>
                      <a:r>
                        <a:rPr lang="en-GB" sz="800" b="0" i="0" u="none" strike="noStrike" dirty="0">
                          <a:solidFill>
                            <a:srgbClr val="000000"/>
                          </a:solidFill>
                          <a:effectLst/>
                          <a:latin typeface="+mj-lt"/>
                        </a:rPr>
                        <a:t>South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19.683</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19.934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20.394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+3.6%</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+2.3%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4"/>
                  </a:ext>
                </a:extLst>
              </a:tr>
              <a:tr h="135543">
                <a:tc>
                  <a:txBody>
                    <a:bodyPr/>
                    <a:lstStyle/>
                    <a:p>
                      <a:pPr algn="l" fontAlgn="ctr"/>
                      <a:r>
                        <a:rPr lang="en-GB" sz="800" b="0" i="0" u="none" strike="noStrike" dirty="0" err="1">
                          <a:solidFill>
                            <a:srgbClr val="000000"/>
                          </a:solidFill>
                          <a:effectLst/>
                          <a:latin typeface="+mj-lt"/>
                        </a:rPr>
                        <a:t>Yorks&amp;Humb</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tcPr>
                </a:tc>
                <a:tc>
                  <a:txBody>
                    <a:bodyPr/>
                    <a:lstStyle/>
                    <a:p>
                      <a:pPr algn="ctr" fontAlgn="b"/>
                      <a:r>
                        <a:rPr lang="en-GB" sz="800" b="0" i="0" u="none" strike="noStrike">
                          <a:solidFill>
                            <a:srgbClr val="008000"/>
                          </a:solidFill>
                          <a:effectLst/>
                          <a:latin typeface="+mj-lt"/>
                        </a:rPr>
                        <a:t>11.320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11.399</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9.292</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-17.9%</a:t>
                      </a:r>
                    </a:p>
                  </a:txBody>
                  <a:tcPr marL="9525" marR="9525" marT="9525" marB="0" anchor="b">
                    <a:lnL>
                      <a:noFill/>
                    </a:lnL>
                    <a:lnR w="12700" cap="flat" cmpd="sng" algn="ctr">
                      <a:no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tc>
                  <a:txBody>
                    <a:bodyPr/>
                    <a:lstStyle/>
                    <a:p>
                      <a:pPr algn="ctr" fontAlgn="b"/>
                      <a:r>
                        <a:rPr lang="en-GB" sz="800" b="0" i="0" u="none" strike="noStrike" dirty="0">
                          <a:solidFill>
                            <a:srgbClr val="008000"/>
                          </a:solidFill>
                          <a:effectLst/>
                          <a:latin typeface="+mj-lt"/>
                        </a:rPr>
                        <a:t>-18.5%</a:t>
                      </a:r>
                    </a:p>
                  </a:txBody>
                  <a:tcPr marL="9525" marR="9525" marT="9525" marB="0" anchor="b">
                    <a:lnL>
                      <a:noFill/>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30476378"/>
              </p:ext>
            </p:extLst>
          </p:nvPr>
        </p:nvGraphicFramePr>
        <p:xfrm>
          <a:off x="1789706" y="2648488"/>
          <a:ext cx="4650850" cy="1482845"/>
        </p:xfrm>
        <a:graphic>
          <a:graphicData uri="http://schemas.openxmlformats.org/drawingml/2006/table">
            <a:tbl>
              <a:tblPr>
                <a:tableStyleId>{5A111915-BE36-4E01-A7E5-04B1672EAD32}</a:tableStyleId>
              </a:tblPr>
              <a:tblGrid>
                <a:gridCol w="1172123">
                  <a:extLst>
                    <a:ext uri="{9D8B030D-6E8A-4147-A177-3AD203B41FA5}">
                      <a16:colId xmlns:a16="http://schemas.microsoft.com/office/drawing/2014/main" val="20000"/>
                    </a:ext>
                  </a:extLst>
                </a:gridCol>
                <a:gridCol w="704503">
                  <a:extLst>
                    <a:ext uri="{9D8B030D-6E8A-4147-A177-3AD203B41FA5}">
                      <a16:colId xmlns:a16="http://schemas.microsoft.com/office/drawing/2014/main" val="20019"/>
                    </a:ext>
                  </a:extLst>
                </a:gridCol>
                <a:gridCol w="693556">
                  <a:extLst>
                    <a:ext uri="{9D8B030D-6E8A-4147-A177-3AD203B41FA5}">
                      <a16:colId xmlns:a16="http://schemas.microsoft.com/office/drawing/2014/main" val="20020"/>
                    </a:ext>
                  </a:extLst>
                </a:gridCol>
                <a:gridCol w="693556">
                  <a:extLst>
                    <a:ext uri="{9D8B030D-6E8A-4147-A177-3AD203B41FA5}">
                      <a16:colId xmlns:a16="http://schemas.microsoft.com/office/drawing/2014/main" val="20003"/>
                    </a:ext>
                  </a:extLst>
                </a:gridCol>
                <a:gridCol w="693556">
                  <a:extLst>
                    <a:ext uri="{9D8B030D-6E8A-4147-A177-3AD203B41FA5}">
                      <a16:colId xmlns:a16="http://schemas.microsoft.com/office/drawing/2014/main" val="20021"/>
                    </a:ext>
                  </a:extLst>
                </a:gridCol>
                <a:gridCol w="693556">
                  <a:extLst>
                    <a:ext uri="{9D8B030D-6E8A-4147-A177-3AD203B41FA5}">
                      <a16:colId xmlns:a16="http://schemas.microsoft.com/office/drawing/2014/main" val="20005"/>
                    </a:ext>
                  </a:extLst>
                </a:gridCol>
              </a:tblGrid>
              <a:tr h="15993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NIGHTS</a:t>
                      </a:r>
                    </a:p>
                  </a:txBody>
                  <a:tcPr marL="18000" marR="4655" marT="465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a:t>
                      </a:r>
                    </a:p>
                    <a:p>
                      <a:pPr algn="ctr" rtl="0" fontAlgn="b"/>
                      <a:r>
                        <a:rPr lang="en-GB" sz="650" u="none" strike="noStrike" dirty="0">
                          <a:solidFill>
                            <a:schemeClr val="bg1"/>
                          </a:solidFill>
                          <a:effectLst/>
                          <a:latin typeface="+mn-lt"/>
                        </a:rPr>
                        <a:t>Quantum</a:t>
                      </a:r>
                      <a:endParaRPr lang="en-GB" sz="650" b="1" i="0" u="none" strike="noStrike" dirty="0">
                        <a:solidFill>
                          <a:schemeClr val="bg1"/>
                        </a:solidFill>
                        <a:effectLst/>
                        <a:latin typeface="+mn-lt"/>
                      </a:endParaRPr>
                    </a:p>
                  </a:txBody>
                  <a:tcPr marL="4655" marR="4655" marT="4655" marB="0" anchor="ctr">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noFill/>
                      <a:prstDash val="solid"/>
                      <a:round/>
                      <a:headEnd type="none" w="med" len="med"/>
                      <a:tailEnd type="none" w="med" len="med"/>
                    </a:lnL>
                    <a:lnB>
                      <a:noFill/>
                    </a:lnB>
                    <a:solidFill>
                      <a:srgbClr val="008000"/>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lnB>
                      <a:noFill/>
                    </a:lnB>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rgbClr val="008000"/>
                    </a:solidFill>
                  </a:tcPr>
                </a:tc>
                <a:tc>
                  <a:txBody>
                    <a:bodyPr/>
                    <a:lstStyle/>
                    <a:p>
                      <a:pPr algn="ctr" rtl="0" fontAlgn="b"/>
                      <a:r>
                        <a:rPr lang="en-GB" sz="650" b="0" i="0" u="none" strike="noStrike" dirty="0">
                          <a:solidFill>
                            <a:schemeClr val="bg1"/>
                          </a:solidFill>
                          <a:effectLst/>
                          <a:latin typeface="+mn-lt"/>
                        </a:rPr>
                        <a:t>%</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12700" cap="flat" cmpd="sng" algn="ctr">
                      <a:solidFill>
                        <a:srgbClr val="008000"/>
                      </a:solidFill>
                      <a:prstDash val="solid"/>
                      <a:round/>
                      <a:headEnd type="none" w="med" len="med"/>
                      <a:tailEnd type="none" w="med" len="med"/>
                    </a:lnR>
                    <a:solidFill>
                      <a:srgbClr val="008000"/>
                    </a:solidFill>
                  </a:tcPr>
                </a:tc>
                <a:extLst>
                  <a:ext uri="{0D108BD9-81ED-4DB2-BD59-A6C34878D82A}">
                    <a16:rowId xmlns:a16="http://schemas.microsoft.com/office/drawing/2014/main" val="10001"/>
                  </a:ext>
                </a:extLst>
              </a:tr>
              <a:tr h="142230">
                <a:tc>
                  <a:txBody>
                    <a:bodyPr/>
                    <a:lstStyle/>
                    <a:p>
                      <a:pPr algn="l" fontAlgn="ctr"/>
                      <a:r>
                        <a:rPr lang="en-GB" sz="800" b="0" i="0" u="none" strike="noStrike" dirty="0">
                          <a:solidFill>
                            <a:srgbClr val="000000"/>
                          </a:solidFill>
                          <a:effectLst/>
                          <a:latin typeface="+mj-lt"/>
                        </a:rPr>
                        <a:t>West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20.990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21.533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21.892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+4.3%</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+1.7%</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2"/>
                  </a:ext>
                </a:extLst>
              </a:tr>
              <a:tr h="142230">
                <a:tc>
                  <a:txBody>
                    <a:bodyPr/>
                    <a:lstStyle/>
                    <a:p>
                      <a:pPr algn="l" fontAlgn="ctr"/>
                      <a:r>
                        <a:rPr lang="en-GB" sz="800" b="0" i="0" u="none" strike="noStrike" dirty="0">
                          <a:solidFill>
                            <a:srgbClr val="000000"/>
                          </a:solidFill>
                          <a:effectLst/>
                          <a:latin typeface="+mj-lt"/>
                        </a:rPr>
                        <a:t>East England</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28.218</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28.395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28.751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+1.9%</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6"/>
                  </a:ext>
                </a:extLst>
              </a:tr>
              <a:tr h="142230">
                <a:tc>
                  <a:txBody>
                    <a:bodyPr/>
                    <a:lstStyle/>
                    <a:p>
                      <a:pPr algn="l" fontAlgn="ctr"/>
                      <a:r>
                        <a:rPr lang="en-GB" sz="800" b="0" i="0" u="none" strike="noStrike" dirty="0">
                          <a:solidFill>
                            <a:srgbClr val="000000"/>
                          </a:solidFill>
                          <a:effectLst/>
                          <a:latin typeface="+mj-lt"/>
                        </a:rPr>
                        <a:t>East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21.764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21.992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19.735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-9.3%</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-10.3%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7"/>
                  </a:ext>
                </a:extLst>
              </a:tr>
              <a:tr h="142230">
                <a:tc>
                  <a:txBody>
                    <a:bodyPr/>
                    <a:lstStyle/>
                    <a:p>
                      <a:pPr algn="l" fontAlgn="ctr"/>
                      <a:r>
                        <a:rPr lang="en-GB" sz="800" b="0" i="0" u="none" strike="noStrike" dirty="0">
                          <a:solidFill>
                            <a:srgbClr val="000000"/>
                          </a:solidFill>
                          <a:effectLst/>
                          <a:latin typeface="+mj-lt"/>
                        </a:rPr>
                        <a:t>London</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30.163</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30.274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26.339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-12.7%</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-13.0%</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8"/>
                  </a:ext>
                </a:extLst>
              </a:tr>
              <a:tr h="142230">
                <a:tc>
                  <a:txBody>
                    <a:bodyPr/>
                    <a:lstStyle/>
                    <a:p>
                      <a:pPr algn="l" fontAlgn="ctr"/>
                      <a:r>
                        <a:rPr lang="en-GB" sz="800" b="0" i="0" u="none" strike="noStrike" dirty="0">
                          <a:solidFill>
                            <a:srgbClr val="000000"/>
                          </a:solidFill>
                          <a:effectLst/>
                          <a:latin typeface="+mj-lt"/>
                        </a:rPr>
                        <a:t>North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36.825</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37.249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31.202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-15.3%</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-16.2%</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9"/>
                  </a:ext>
                </a:extLst>
              </a:tr>
              <a:tr h="142230">
                <a:tc>
                  <a:txBody>
                    <a:bodyPr/>
                    <a:lstStyle/>
                    <a:p>
                      <a:pPr algn="l" fontAlgn="ctr"/>
                      <a:r>
                        <a:rPr lang="en-GB" sz="800" b="0" i="0" u="none" strike="noStrike" dirty="0">
                          <a:solidFill>
                            <a:srgbClr val="000000"/>
                          </a:solidFill>
                          <a:effectLst/>
                          <a:latin typeface="+mj-lt"/>
                        </a:rPr>
                        <a:t>North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11.383</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11.555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10.008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-12.1%</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-13.4%</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10"/>
                  </a:ext>
                </a:extLst>
              </a:tr>
              <a:tr h="142230">
                <a:tc>
                  <a:txBody>
                    <a:bodyPr/>
                    <a:lstStyle/>
                    <a:p>
                      <a:pPr algn="l" fontAlgn="ctr"/>
                      <a:r>
                        <a:rPr lang="en-GB" sz="800" b="0" i="0" u="none" strike="noStrike" dirty="0">
                          <a:solidFill>
                            <a:srgbClr val="000000"/>
                          </a:solidFill>
                          <a:effectLst/>
                          <a:latin typeface="+mj-lt"/>
                        </a:rPr>
                        <a:t>South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45.600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45.992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48.526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+6.4%</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+5.5%</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3"/>
                  </a:ext>
                </a:extLst>
              </a:tr>
              <a:tr h="142230">
                <a:tc>
                  <a:txBody>
                    <a:bodyPr/>
                    <a:lstStyle/>
                    <a:p>
                      <a:pPr algn="l" fontAlgn="ctr"/>
                      <a:r>
                        <a:rPr lang="en-GB" sz="800" b="0" i="0" u="none" strike="noStrike" dirty="0">
                          <a:solidFill>
                            <a:srgbClr val="000000"/>
                          </a:solidFill>
                          <a:effectLst/>
                          <a:latin typeface="+mj-lt"/>
                        </a:rPr>
                        <a:t>South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a:solidFill>
                            <a:srgbClr val="008000"/>
                          </a:solidFill>
                          <a:effectLst/>
                          <a:latin typeface="+mj-lt"/>
                        </a:rPr>
                        <a:t>72.263</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73.023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73.622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+1.9%</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+0.8%</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4"/>
                  </a:ext>
                </a:extLst>
              </a:tr>
              <a:tr h="142230">
                <a:tc>
                  <a:txBody>
                    <a:bodyPr/>
                    <a:lstStyle/>
                    <a:p>
                      <a:pPr algn="l" fontAlgn="ctr"/>
                      <a:r>
                        <a:rPr lang="en-GB" sz="800" b="0" i="0" u="none" strike="noStrike" dirty="0" err="1">
                          <a:solidFill>
                            <a:srgbClr val="000000"/>
                          </a:solidFill>
                          <a:effectLst/>
                          <a:latin typeface="+mj-lt"/>
                        </a:rPr>
                        <a:t>Yorks&amp;Humb</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tcPr>
                </a:tc>
                <a:tc>
                  <a:txBody>
                    <a:bodyPr/>
                    <a:lstStyle/>
                    <a:p>
                      <a:pPr algn="ctr" fontAlgn="b"/>
                      <a:r>
                        <a:rPr lang="en-GB" sz="800" b="0" i="0" u="none" strike="noStrike" dirty="0">
                          <a:solidFill>
                            <a:srgbClr val="008000"/>
                          </a:solidFill>
                          <a:effectLst/>
                          <a:latin typeface="+mj-lt"/>
                        </a:rPr>
                        <a:t>30.880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31.105</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27.106</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-12.2%</a:t>
                      </a:r>
                    </a:p>
                  </a:txBody>
                  <a:tcPr marL="9525" marR="9525" marT="9525" marB="0" anchor="b">
                    <a:lnL>
                      <a:noFill/>
                    </a:lnL>
                    <a:lnR w="12700" cap="flat" cmpd="sng" algn="ctr">
                      <a:no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tc>
                  <a:txBody>
                    <a:bodyPr/>
                    <a:lstStyle/>
                    <a:p>
                      <a:pPr algn="ctr" fontAlgn="b"/>
                      <a:r>
                        <a:rPr lang="en-GB" sz="800" b="0" i="0" u="none" strike="noStrike" dirty="0">
                          <a:solidFill>
                            <a:srgbClr val="008000"/>
                          </a:solidFill>
                          <a:effectLst/>
                          <a:latin typeface="+mj-lt"/>
                        </a:rPr>
                        <a:t>-12.9%</a:t>
                      </a:r>
                    </a:p>
                  </a:txBody>
                  <a:tcPr marL="9525" marR="9525" marT="9525" marB="0" anchor="b">
                    <a:lnL>
                      <a:noFill/>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00601527"/>
              </p:ext>
            </p:extLst>
          </p:nvPr>
        </p:nvGraphicFramePr>
        <p:xfrm>
          <a:off x="1774480" y="4299653"/>
          <a:ext cx="4681979" cy="1453908"/>
        </p:xfrm>
        <a:graphic>
          <a:graphicData uri="http://schemas.openxmlformats.org/drawingml/2006/table">
            <a:tbl>
              <a:tblPr>
                <a:tableStyleId>{5A111915-BE36-4E01-A7E5-04B1672EAD32}</a:tableStyleId>
              </a:tblPr>
              <a:tblGrid>
                <a:gridCol w="1169502">
                  <a:extLst>
                    <a:ext uri="{9D8B030D-6E8A-4147-A177-3AD203B41FA5}">
                      <a16:colId xmlns:a16="http://schemas.microsoft.com/office/drawing/2014/main" val="20000"/>
                    </a:ext>
                  </a:extLst>
                </a:gridCol>
                <a:gridCol w="719685">
                  <a:extLst>
                    <a:ext uri="{9D8B030D-6E8A-4147-A177-3AD203B41FA5}">
                      <a16:colId xmlns:a16="http://schemas.microsoft.com/office/drawing/2014/main" val="20019"/>
                    </a:ext>
                  </a:extLst>
                </a:gridCol>
                <a:gridCol w="698198">
                  <a:extLst>
                    <a:ext uri="{9D8B030D-6E8A-4147-A177-3AD203B41FA5}">
                      <a16:colId xmlns:a16="http://schemas.microsoft.com/office/drawing/2014/main" val="20020"/>
                    </a:ext>
                  </a:extLst>
                </a:gridCol>
                <a:gridCol w="698198">
                  <a:extLst>
                    <a:ext uri="{9D8B030D-6E8A-4147-A177-3AD203B41FA5}">
                      <a16:colId xmlns:a16="http://schemas.microsoft.com/office/drawing/2014/main" val="20003"/>
                    </a:ext>
                  </a:extLst>
                </a:gridCol>
                <a:gridCol w="698198">
                  <a:extLst>
                    <a:ext uri="{9D8B030D-6E8A-4147-A177-3AD203B41FA5}">
                      <a16:colId xmlns:a16="http://schemas.microsoft.com/office/drawing/2014/main" val="20021"/>
                    </a:ext>
                  </a:extLst>
                </a:gridCol>
                <a:gridCol w="698198">
                  <a:extLst>
                    <a:ext uri="{9D8B030D-6E8A-4147-A177-3AD203B41FA5}">
                      <a16:colId xmlns:a16="http://schemas.microsoft.com/office/drawing/2014/main" val="20005"/>
                    </a:ext>
                  </a:extLst>
                </a:gridCol>
              </a:tblGrid>
              <a:tr h="18887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SPEND</a:t>
                      </a:r>
                    </a:p>
                  </a:txBody>
                  <a:tcPr marL="18000" marR="4655" marT="465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a:t>
                      </a:r>
                    </a:p>
                    <a:p>
                      <a:pPr algn="ctr" rtl="0" fontAlgn="b"/>
                      <a:r>
                        <a:rPr lang="en-GB" sz="650" u="none" strike="noStrike" dirty="0">
                          <a:solidFill>
                            <a:schemeClr val="bg1"/>
                          </a:solidFill>
                          <a:effectLst/>
                          <a:latin typeface="+mn-lt"/>
                        </a:rPr>
                        <a:t>Quantum</a:t>
                      </a:r>
                      <a:endParaRPr lang="en-GB" sz="650" b="1" i="0" u="none" strike="noStrike" dirty="0">
                        <a:solidFill>
                          <a:schemeClr val="bg1"/>
                        </a:solidFill>
                        <a:effectLst/>
                        <a:latin typeface="+mn-lt"/>
                      </a:endParaRPr>
                    </a:p>
                  </a:txBody>
                  <a:tcPr marL="4655" marR="4655" marT="4655" marB="0" anchor="ctr">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008000"/>
                      </a:solidFill>
                      <a:prstDash val="solid"/>
                      <a:round/>
                      <a:headEnd type="none" w="med" len="med"/>
                      <a:tailEnd type="none" w="med" len="med"/>
                    </a:lnT>
                    <a:lnB>
                      <a:noFill/>
                    </a:lnB>
                    <a:lnTlToBr w="12700" cmpd="sng">
                      <a:noFill/>
                      <a:prstDash val="solid"/>
                    </a:lnTlToBr>
                    <a:lnBlToTr w="12700" cmpd="sng">
                      <a:noFill/>
                      <a:prstDash val="solid"/>
                    </a:lnBlToTr>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2015 Dimensions</a:t>
                      </a:r>
                      <a:endParaRPr lang="en-GB" sz="650" b="1" i="0" u="none" strike="noStrike" dirty="0">
                        <a:solidFill>
                          <a:schemeClr val="bg1"/>
                        </a:solidFill>
                        <a:effectLst/>
                        <a:latin typeface="+mn-lt"/>
                      </a:endParaRPr>
                    </a:p>
                  </a:txBody>
                  <a:tcPr marL="4655" marR="4655" marT="4655" marB="0" anchor="ctr">
                    <a:lnL w="6350" cap="flat" cmpd="sng" algn="ctr">
                      <a:noFill/>
                      <a:prstDash val="solid"/>
                      <a:round/>
                      <a:headEnd type="none" w="med" len="med"/>
                      <a:tailEnd type="none" w="med" len="med"/>
                    </a:lnL>
                    <a:lnB>
                      <a:noFill/>
                    </a:lnB>
                    <a:solidFill>
                      <a:srgbClr val="008000"/>
                    </a:solidFill>
                  </a:tcPr>
                </a:tc>
                <a:tc>
                  <a:txBody>
                    <a:bodyPr/>
                    <a:lstStyle/>
                    <a:p>
                      <a:pPr algn="ctr" rtl="0" fontAlgn="b"/>
                      <a:r>
                        <a:rPr lang="en-GB" sz="650" b="0" i="0" u="none" strike="noStrike" dirty="0">
                          <a:solidFill>
                            <a:schemeClr val="bg1"/>
                          </a:solidFill>
                          <a:effectLst/>
                          <a:latin typeface="+mn-lt"/>
                        </a:rPr>
                        <a:t>2016 Dimensions</a:t>
                      </a:r>
                    </a:p>
                  </a:txBody>
                  <a:tcPr marL="4655" marR="4655" marT="4655" marB="0" anchor="ctr">
                    <a:lnB>
                      <a:noFill/>
                    </a:lnB>
                    <a:solidFill>
                      <a:srgbClr val="008000"/>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t>
                      </a:r>
                      <a:r>
                        <a:rPr lang="en-GB" sz="650" u="none" strike="noStrike" dirty="0" err="1">
                          <a:solidFill>
                            <a:schemeClr val="bg1"/>
                          </a:solidFill>
                          <a:effectLst/>
                          <a:latin typeface="+mn-lt"/>
                        </a:rPr>
                        <a:t>ch</a:t>
                      </a:r>
                      <a:endParaRPr lang="en-GB" sz="650" u="none" strike="noStrike" dirty="0">
                        <a:solidFill>
                          <a:schemeClr val="bg1"/>
                        </a:solidFill>
                        <a:effectLst/>
                        <a:latin typeface="+mn-lt"/>
                      </a:endParaRPr>
                    </a:p>
                    <a:p>
                      <a:pPr algn="ctr" rtl="0" fontAlgn="b"/>
                      <a:r>
                        <a:rPr lang="en-GB" sz="650" u="none" strike="noStrike" dirty="0">
                          <a:solidFill>
                            <a:schemeClr val="bg1"/>
                          </a:solidFill>
                          <a:effectLst/>
                          <a:latin typeface="+mn-lt"/>
                        </a:rPr>
                        <a:t>Quant v Dim</a:t>
                      </a:r>
                      <a:endParaRPr lang="en-GB" sz="650" b="1" i="0" u="none" strike="noStrike" dirty="0">
                        <a:solidFill>
                          <a:schemeClr val="bg1"/>
                        </a:solidFill>
                        <a:effectLst/>
                        <a:latin typeface="+mn-lt"/>
                      </a:endParaRPr>
                    </a:p>
                  </a:txBody>
                  <a:tcPr marL="4655" marR="4655" marT="4655" marB="0" anchor="ctr">
                    <a:solidFill>
                      <a:srgbClr val="008000"/>
                    </a:solidFill>
                  </a:tcPr>
                </a:tc>
                <a:tc>
                  <a:txBody>
                    <a:bodyPr/>
                    <a:lstStyle/>
                    <a:p>
                      <a:pPr algn="ctr" rtl="0" fontAlgn="b"/>
                      <a:r>
                        <a:rPr lang="en-GB" sz="650" b="0" i="0" u="none" strike="noStrike" dirty="0">
                          <a:solidFill>
                            <a:schemeClr val="bg1"/>
                          </a:solidFill>
                          <a:effectLst/>
                          <a:latin typeface="+mn-lt"/>
                        </a:rPr>
                        <a:t>%</a:t>
                      </a:r>
                      <a:r>
                        <a:rPr lang="en-GB" sz="650" b="0" i="0" u="none" strike="noStrike" dirty="0" err="1">
                          <a:solidFill>
                            <a:schemeClr val="bg1"/>
                          </a:solidFill>
                          <a:effectLst/>
                          <a:latin typeface="+mn-lt"/>
                        </a:rPr>
                        <a:t>ch</a:t>
                      </a:r>
                      <a:endParaRPr lang="en-GB" sz="650" b="0" i="0" u="none" strike="noStrike" dirty="0">
                        <a:solidFill>
                          <a:schemeClr val="bg1"/>
                        </a:solidFill>
                        <a:effectLst/>
                        <a:latin typeface="+mn-lt"/>
                      </a:endParaRPr>
                    </a:p>
                    <a:p>
                      <a:pPr algn="ctr" rtl="0" fontAlgn="b"/>
                      <a:r>
                        <a:rPr lang="en-GB" sz="650" b="0" i="0" u="none" strike="noStrike" dirty="0">
                          <a:solidFill>
                            <a:schemeClr val="bg1"/>
                          </a:solidFill>
                          <a:effectLst/>
                          <a:latin typeface="+mn-lt"/>
                        </a:rPr>
                        <a:t> Dim v Dim</a:t>
                      </a:r>
                    </a:p>
                  </a:txBody>
                  <a:tcPr marL="4655" marR="4655" marT="4655" marB="0" anchor="ctr">
                    <a:lnR w="12700" cap="flat" cmpd="sng" algn="ctr">
                      <a:solidFill>
                        <a:srgbClr val="008000"/>
                      </a:solidFill>
                      <a:prstDash val="solid"/>
                      <a:round/>
                      <a:headEnd type="none" w="med" len="med"/>
                      <a:tailEnd type="none" w="med" len="med"/>
                    </a:lnR>
                    <a:solidFill>
                      <a:srgbClr val="008000"/>
                    </a:solidFill>
                  </a:tcPr>
                </a:tc>
                <a:extLst>
                  <a:ext uri="{0D108BD9-81ED-4DB2-BD59-A6C34878D82A}">
                    <a16:rowId xmlns:a16="http://schemas.microsoft.com/office/drawing/2014/main" val="10001"/>
                  </a:ext>
                </a:extLst>
              </a:tr>
              <a:tr h="135543">
                <a:tc>
                  <a:txBody>
                    <a:bodyPr/>
                    <a:lstStyle/>
                    <a:p>
                      <a:pPr algn="l" fontAlgn="ctr"/>
                      <a:r>
                        <a:rPr lang="en-GB" sz="800" b="0" i="0" u="none" strike="noStrike" dirty="0">
                          <a:solidFill>
                            <a:srgbClr val="000000"/>
                          </a:solidFill>
                          <a:effectLst/>
                          <a:latin typeface="+mj-lt"/>
                        </a:rPr>
                        <a:t>West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£1,454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£1,519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£1,340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-7.8%</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-11.8%</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2"/>
                  </a:ext>
                </a:extLst>
              </a:tr>
              <a:tr h="135543">
                <a:tc>
                  <a:txBody>
                    <a:bodyPr/>
                    <a:lstStyle/>
                    <a:p>
                      <a:pPr algn="l" fontAlgn="ctr"/>
                      <a:r>
                        <a:rPr lang="en-GB" sz="800" b="0" i="0" u="none" strike="noStrike" dirty="0">
                          <a:solidFill>
                            <a:srgbClr val="000000"/>
                          </a:solidFill>
                          <a:effectLst/>
                          <a:latin typeface="+mj-lt"/>
                        </a:rPr>
                        <a:t>East England</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£1,630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£1,591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£1,513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-7.2%</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-4.9%</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6"/>
                  </a:ext>
                </a:extLst>
              </a:tr>
              <a:tr h="135543">
                <a:tc>
                  <a:txBody>
                    <a:bodyPr/>
                    <a:lstStyle/>
                    <a:p>
                      <a:pPr algn="l" fontAlgn="ctr"/>
                      <a:r>
                        <a:rPr lang="en-GB" sz="800" b="0" i="0" u="none" strike="noStrike" dirty="0">
                          <a:solidFill>
                            <a:srgbClr val="000000"/>
                          </a:solidFill>
                          <a:effectLst/>
                          <a:latin typeface="+mj-lt"/>
                        </a:rPr>
                        <a:t>East </a:t>
                      </a:r>
                      <a:r>
                        <a:rPr lang="en-GB" sz="800" b="0" i="0" u="none" strike="noStrike" dirty="0" err="1">
                          <a:solidFill>
                            <a:srgbClr val="000000"/>
                          </a:solidFill>
                          <a:effectLst/>
                          <a:latin typeface="+mj-lt"/>
                        </a:rPr>
                        <a:t>Mids</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£1,146</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£1,116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£1,087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-5.1%</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-2.6%</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7"/>
                  </a:ext>
                </a:extLst>
              </a:tr>
              <a:tr h="135543">
                <a:tc>
                  <a:txBody>
                    <a:bodyPr/>
                    <a:lstStyle/>
                    <a:p>
                      <a:pPr algn="l" fontAlgn="ctr"/>
                      <a:r>
                        <a:rPr lang="en-GB" sz="800" b="0" i="0" u="none" strike="noStrike" dirty="0">
                          <a:solidFill>
                            <a:srgbClr val="000000"/>
                          </a:solidFill>
                          <a:effectLst/>
                          <a:latin typeface="+mj-lt"/>
                        </a:rPr>
                        <a:t>London</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£3,080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£2,934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£2,766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-10.2%</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-5.7%</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8"/>
                  </a:ext>
                </a:extLst>
              </a:tr>
              <a:tr h="135543">
                <a:tc>
                  <a:txBody>
                    <a:bodyPr/>
                    <a:lstStyle/>
                    <a:p>
                      <a:pPr algn="l" fontAlgn="ctr"/>
                      <a:r>
                        <a:rPr lang="en-GB" sz="800" b="0" i="0" u="none" strike="noStrike" dirty="0">
                          <a:solidFill>
                            <a:srgbClr val="000000"/>
                          </a:solidFill>
                          <a:effectLst/>
                          <a:latin typeface="+mj-lt"/>
                        </a:rPr>
                        <a:t>North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£2,555</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£2,526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£2,367</a:t>
                      </a:r>
                      <a:endParaRPr lang="en-GB" sz="800" b="0" i="0" u="none" strike="noStrike" dirty="0">
                        <a:solidFill>
                          <a:srgbClr val="008000"/>
                        </a:solidFill>
                        <a:effectLst/>
                        <a:latin typeface="+mj-lt"/>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-7.5%</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-6.4%</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9"/>
                  </a:ext>
                </a:extLst>
              </a:tr>
              <a:tr h="135543">
                <a:tc>
                  <a:txBody>
                    <a:bodyPr/>
                    <a:lstStyle/>
                    <a:p>
                      <a:pPr algn="l" fontAlgn="ctr"/>
                      <a:r>
                        <a:rPr lang="en-GB" sz="800" b="0" i="0" u="none" strike="noStrike" dirty="0">
                          <a:solidFill>
                            <a:srgbClr val="000000"/>
                          </a:solidFill>
                          <a:effectLst/>
                          <a:latin typeface="+mj-lt"/>
                        </a:rPr>
                        <a:t>North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£710</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£730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£633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-10.8%</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-13.3%</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10"/>
                  </a:ext>
                </a:extLst>
              </a:tr>
              <a:tr h="151166">
                <a:tc>
                  <a:txBody>
                    <a:bodyPr/>
                    <a:lstStyle/>
                    <a:p>
                      <a:pPr algn="l" fontAlgn="ctr"/>
                      <a:r>
                        <a:rPr lang="en-GB" sz="800" b="0" i="0" u="none" strike="noStrike" dirty="0">
                          <a:solidFill>
                            <a:srgbClr val="000000"/>
                          </a:solidFill>
                          <a:effectLst/>
                          <a:latin typeface="+mj-lt"/>
                        </a:rPr>
                        <a:t>South East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£2,572</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£2,515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£2,816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+9.5%</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dirty="0">
                          <a:solidFill>
                            <a:srgbClr val="008000"/>
                          </a:solidFill>
                          <a:effectLst/>
                          <a:latin typeface="+mj-lt"/>
                        </a:rPr>
                        <a:t>+12.0%</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3"/>
                  </a:ext>
                </a:extLst>
              </a:tr>
              <a:tr h="151166">
                <a:tc>
                  <a:txBody>
                    <a:bodyPr/>
                    <a:lstStyle/>
                    <a:p>
                      <a:pPr algn="l" fontAlgn="ctr"/>
                      <a:r>
                        <a:rPr lang="en-GB" sz="800" b="0" i="0" u="none" strike="noStrike" dirty="0">
                          <a:solidFill>
                            <a:srgbClr val="000000"/>
                          </a:solidFill>
                          <a:effectLst/>
                          <a:latin typeface="+mj-lt"/>
                        </a:rPr>
                        <a:t>South West</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tcPr>
                </a:tc>
                <a:tc>
                  <a:txBody>
                    <a:bodyPr/>
                    <a:lstStyle/>
                    <a:p>
                      <a:pPr algn="ctr" fontAlgn="b"/>
                      <a:r>
                        <a:rPr lang="en-GB" sz="800" b="0" i="0" u="none" strike="noStrike" dirty="0">
                          <a:solidFill>
                            <a:srgbClr val="008000"/>
                          </a:solidFill>
                          <a:effectLst/>
                          <a:latin typeface="+mj-lt"/>
                        </a:rPr>
                        <a:t>£4,434</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£4,307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£4,331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-2.3%</a:t>
                      </a:r>
                    </a:p>
                  </a:txBody>
                  <a:tcPr marL="9525" marR="9525" marT="9525" marB="0" anchor="b">
                    <a:lnL>
                      <a:noFill/>
                    </a:lnL>
                    <a:lnR w="12700" cap="flat" cmpd="sng" algn="ctr">
                      <a:noFill/>
                      <a:prstDash val="solid"/>
                      <a:round/>
                      <a:headEnd type="none" w="med" len="med"/>
                      <a:tailEnd type="none" w="med" len="med"/>
                    </a:lnR>
                    <a:solidFill>
                      <a:srgbClr val="E1FFE1"/>
                    </a:solidFill>
                  </a:tcPr>
                </a:tc>
                <a:tc>
                  <a:txBody>
                    <a:bodyPr/>
                    <a:lstStyle/>
                    <a:p>
                      <a:pPr algn="ctr" fontAlgn="b"/>
                      <a:r>
                        <a:rPr lang="en-GB" sz="800" b="0" i="0" u="none" strike="noStrike">
                          <a:solidFill>
                            <a:srgbClr val="008000"/>
                          </a:solidFill>
                          <a:effectLst/>
                          <a:latin typeface="+mj-lt"/>
                        </a:rPr>
                        <a:t>+0.6</a:t>
                      </a:r>
                      <a:r>
                        <a:rPr lang="en-GB" sz="800" b="0" i="0" u="none" strike="noStrike" dirty="0">
                          <a:solidFill>
                            <a:srgbClr val="008000"/>
                          </a:solidFill>
                          <a:effectLst/>
                          <a:latin typeface="+mj-lt"/>
                        </a:rPr>
                        <a:t>%</a:t>
                      </a:r>
                    </a:p>
                  </a:txBody>
                  <a:tcPr marL="9525" marR="9525" marT="9525" marB="0" anchor="b">
                    <a:lnL>
                      <a:noFill/>
                    </a:lnL>
                    <a:lnR w="12700" cap="flat" cmpd="sng" algn="ctr">
                      <a:solidFill>
                        <a:srgbClr val="008000"/>
                      </a:solidFill>
                      <a:prstDash val="solid"/>
                      <a:round/>
                      <a:headEnd type="none" w="med" len="med"/>
                      <a:tailEnd type="none" w="med" len="med"/>
                    </a:lnR>
                    <a:solidFill>
                      <a:srgbClr val="E1FFE1"/>
                    </a:solidFill>
                  </a:tcPr>
                </a:tc>
                <a:extLst>
                  <a:ext uri="{0D108BD9-81ED-4DB2-BD59-A6C34878D82A}">
                    <a16:rowId xmlns:a16="http://schemas.microsoft.com/office/drawing/2014/main" val="10004"/>
                  </a:ext>
                </a:extLst>
              </a:tr>
              <a:tr h="135543">
                <a:tc>
                  <a:txBody>
                    <a:bodyPr/>
                    <a:lstStyle/>
                    <a:p>
                      <a:pPr algn="l" fontAlgn="ctr"/>
                      <a:r>
                        <a:rPr lang="en-GB" sz="800" b="0" i="0" u="none" strike="noStrike" dirty="0" err="1">
                          <a:solidFill>
                            <a:srgbClr val="000000"/>
                          </a:solidFill>
                          <a:effectLst/>
                          <a:latin typeface="+mj-lt"/>
                        </a:rPr>
                        <a:t>Yorks&amp;Humb</a:t>
                      </a:r>
                      <a:endParaRPr lang="en-GB" sz="800" b="0" i="0" u="none" strike="noStrike" dirty="0">
                        <a:solidFill>
                          <a:srgbClr val="000000"/>
                        </a:solidFill>
                        <a:effectLst/>
                        <a:latin typeface="+mj-lt"/>
                      </a:endParaRP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tcPr>
                </a:tc>
                <a:tc>
                  <a:txBody>
                    <a:bodyPr/>
                    <a:lstStyle/>
                    <a:p>
                      <a:pPr algn="ctr" fontAlgn="b"/>
                      <a:r>
                        <a:rPr lang="en-GB" sz="800" b="0" i="0" u="none" strike="noStrike" dirty="0">
                          <a:solidFill>
                            <a:srgbClr val="008000"/>
                          </a:solidFill>
                          <a:effectLst/>
                          <a:latin typeface="+mj-lt"/>
                        </a:rPr>
                        <a:t>£1,922</a:t>
                      </a:r>
                    </a:p>
                  </a:txBody>
                  <a:tcPr marL="9525" marR="9525" marT="9525" marB="0" anchor="b">
                    <a:lnL w="12700" cap="flat" cmpd="sng" algn="ctr">
                      <a:solidFill>
                        <a:srgbClr val="008000"/>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£1,818</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dirty="0">
                          <a:solidFill>
                            <a:srgbClr val="008000"/>
                          </a:solidFill>
                          <a:effectLst/>
                          <a:latin typeface="+mj-lt"/>
                        </a:rPr>
                        <a:t>£1,616</a:t>
                      </a:r>
                    </a:p>
                  </a:txBody>
                  <a:tcPr marL="9525" marR="9525" marT="9525" marB="0" anchor="b">
                    <a:lnL w="6350" cap="flat" cmpd="sng" algn="ctr">
                      <a:noFill/>
                      <a:prstDash val="solid"/>
                      <a:round/>
                      <a:headEnd type="none" w="med" len="med"/>
                      <a:tailEnd type="none" w="med" len="med"/>
                    </a:lnL>
                    <a:lnR>
                      <a:noFill/>
                    </a:lnR>
                    <a:lnT>
                      <a:noFill/>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a:txBody>
                    <a:bodyPr/>
                    <a:lstStyle/>
                    <a:p>
                      <a:pPr algn="ctr" fontAlgn="b"/>
                      <a:r>
                        <a:rPr lang="en-GB" sz="800" b="0" i="0" u="none" strike="noStrike">
                          <a:solidFill>
                            <a:srgbClr val="008000"/>
                          </a:solidFill>
                          <a:effectLst/>
                          <a:latin typeface="+mj-lt"/>
                        </a:rPr>
                        <a:t>-15.9%</a:t>
                      </a:r>
                    </a:p>
                  </a:txBody>
                  <a:tcPr marL="9525" marR="9525" marT="9525" marB="0" anchor="b">
                    <a:lnL>
                      <a:noFill/>
                    </a:lnL>
                    <a:lnR w="12700" cap="flat" cmpd="sng" algn="ctr">
                      <a:no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tc>
                  <a:txBody>
                    <a:bodyPr/>
                    <a:lstStyle/>
                    <a:p>
                      <a:pPr algn="ctr" fontAlgn="b"/>
                      <a:r>
                        <a:rPr lang="en-GB" sz="800" b="0" i="0" u="none" strike="noStrike" dirty="0">
                          <a:solidFill>
                            <a:srgbClr val="008000"/>
                          </a:solidFill>
                          <a:effectLst/>
                          <a:latin typeface="+mj-lt"/>
                        </a:rPr>
                        <a:t>-11.1%</a:t>
                      </a:r>
                    </a:p>
                  </a:txBody>
                  <a:tcPr marL="9525" marR="9525" marT="9525" marB="0" anchor="b">
                    <a:lnL>
                      <a:noFill/>
                    </a:lnL>
                    <a:lnR w="12700" cap="flat" cmpd="sng" algn="ctr">
                      <a:solidFill>
                        <a:srgbClr val="008000"/>
                      </a:solidFill>
                      <a:prstDash val="solid"/>
                      <a:round/>
                      <a:headEnd type="none" w="med" len="med"/>
                      <a:tailEnd type="none" w="med" len="med"/>
                    </a:lnR>
                    <a:lnB w="12700" cap="flat" cmpd="sng" algn="ctr">
                      <a:solidFill>
                        <a:srgbClr val="008000"/>
                      </a:solidFill>
                      <a:prstDash val="solid"/>
                      <a:round/>
                      <a:headEnd type="none" w="med" len="med"/>
                      <a:tailEnd type="none" w="med" len="med"/>
                    </a:lnB>
                    <a:solidFill>
                      <a:srgbClr val="E1FFE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4178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16</a:t>
            </a:fld>
            <a:endParaRPr lang="en-AU" dirty="0"/>
          </a:p>
        </p:txBody>
      </p:sp>
      <p:sp>
        <p:nvSpPr>
          <p:cNvPr id="3" name="Title 2"/>
          <p:cNvSpPr>
            <a:spLocks noGrp="1"/>
          </p:cNvSpPr>
          <p:nvPr>
            <p:ph type="title"/>
          </p:nvPr>
        </p:nvSpPr>
        <p:spPr>
          <a:xfrm>
            <a:off x="0" y="0"/>
            <a:ext cx="9143999" cy="1284971"/>
          </a:xfrm>
        </p:spPr>
        <p:txBody>
          <a:bodyPr/>
          <a:lstStyle/>
          <a:p>
            <a:r>
              <a:rPr lang="en-US" dirty="0"/>
              <a:t>GB Domestic Tourism: Trip Characteristics, Jan-Dec</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02949271"/>
              </p:ext>
            </p:extLst>
          </p:nvPr>
        </p:nvGraphicFramePr>
        <p:xfrm>
          <a:off x="366962" y="1184543"/>
          <a:ext cx="8488106" cy="2749607"/>
        </p:xfrm>
        <a:graphic>
          <a:graphicData uri="http://schemas.openxmlformats.org/drawingml/2006/table">
            <a:tbl>
              <a:tblPr/>
              <a:tblGrid>
                <a:gridCol w="1406426">
                  <a:extLst>
                    <a:ext uri="{9D8B030D-6E8A-4147-A177-3AD203B41FA5}">
                      <a16:colId xmlns:a16="http://schemas.microsoft.com/office/drawing/2014/main" val="20000"/>
                    </a:ext>
                  </a:extLst>
                </a:gridCol>
                <a:gridCol w="590140">
                  <a:extLst>
                    <a:ext uri="{9D8B030D-6E8A-4147-A177-3AD203B41FA5}">
                      <a16:colId xmlns:a16="http://schemas.microsoft.com/office/drawing/2014/main" val="20005"/>
                    </a:ext>
                  </a:extLst>
                </a:gridCol>
                <a:gridCol w="590140">
                  <a:extLst>
                    <a:ext uri="{9D8B030D-6E8A-4147-A177-3AD203B41FA5}">
                      <a16:colId xmlns:a16="http://schemas.microsoft.com/office/drawing/2014/main" val="1911877675"/>
                    </a:ext>
                  </a:extLst>
                </a:gridCol>
                <a:gridCol w="590140">
                  <a:extLst>
                    <a:ext uri="{9D8B030D-6E8A-4147-A177-3AD203B41FA5}">
                      <a16:colId xmlns:a16="http://schemas.microsoft.com/office/drawing/2014/main" val="20006"/>
                    </a:ext>
                  </a:extLst>
                </a:gridCol>
                <a:gridCol w="590140">
                  <a:extLst>
                    <a:ext uri="{9D8B030D-6E8A-4147-A177-3AD203B41FA5}">
                      <a16:colId xmlns:a16="http://schemas.microsoft.com/office/drawing/2014/main" val="20011"/>
                    </a:ext>
                  </a:extLst>
                </a:gridCol>
                <a:gridCol w="590140">
                  <a:extLst>
                    <a:ext uri="{9D8B030D-6E8A-4147-A177-3AD203B41FA5}">
                      <a16:colId xmlns:a16="http://schemas.microsoft.com/office/drawing/2014/main" val="1801597014"/>
                    </a:ext>
                  </a:extLst>
                </a:gridCol>
                <a:gridCol w="590140">
                  <a:extLst>
                    <a:ext uri="{9D8B030D-6E8A-4147-A177-3AD203B41FA5}">
                      <a16:colId xmlns:a16="http://schemas.microsoft.com/office/drawing/2014/main" val="20012"/>
                    </a:ext>
                  </a:extLst>
                </a:gridCol>
                <a:gridCol w="590140">
                  <a:extLst>
                    <a:ext uri="{9D8B030D-6E8A-4147-A177-3AD203B41FA5}">
                      <a16:colId xmlns:a16="http://schemas.microsoft.com/office/drawing/2014/main" val="20017"/>
                    </a:ext>
                  </a:extLst>
                </a:gridCol>
                <a:gridCol w="590140">
                  <a:extLst>
                    <a:ext uri="{9D8B030D-6E8A-4147-A177-3AD203B41FA5}">
                      <a16:colId xmlns:a16="http://schemas.microsoft.com/office/drawing/2014/main" val="3694347537"/>
                    </a:ext>
                  </a:extLst>
                </a:gridCol>
                <a:gridCol w="590140">
                  <a:extLst>
                    <a:ext uri="{9D8B030D-6E8A-4147-A177-3AD203B41FA5}">
                      <a16:colId xmlns:a16="http://schemas.microsoft.com/office/drawing/2014/main" val="20018"/>
                    </a:ext>
                  </a:extLst>
                </a:gridCol>
                <a:gridCol w="590140">
                  <a:extLst>
                    <a:ext uri="{9D8B030D-6E8A-4147-A177-3AD203B41FA5}">
                      <a16:colId xmlns:a16="http://schemas.microsoft.com/office/drawing/2014/main" val="20023"/>
                    </a:ext>
                  </a:extLst>
                </a:gridCol>
                <a:gridCol w="590140">
                  <a:extLst>
                    <a:ext uri="{9D8B030D-6E8A-4147-A177-3AD203B41FA5}">
                      <a16:colId xmlns:a16="http://schemas.microsoft.com/office/drawing/2014/main" val="1449370962"/>
                    </a:ext>
                  </a:extLst>
                </a:gridCol>
                <a:gridCol w="590140">
                  <a:extLst>
                    <a:ext uri="{9D8B030D-6E8A-4147-A177-3AD203B41FA5}">
                      <a16:colId xmlns:a16="http://schemas.microsoft.com/office/drawing/2014/main" val="20024"/>
                    </a:ext>
                  </a:extLst>
                </a:gridCol>
              </a:tblGrid>
              <a:tr h="285812">
                <a:tc>
                  <a:txBody>
                    <a:bodyPr/>
                    <a:lstStyle/>
                    <a:p>
                      <a:pPr algn="l" rtl="0" fontAlgn="b"/>
                      <a:endParaRPr lang="en-GB" sz="800" b="1" i="0" u="none" strike="noStrike" dirty="0">
                        <a:solidFill>
                          <a:srgbClr val="333333"/>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ctr" defTabSz="914400" rtl="0" eaLnBrk="1" fontAlgn="ctr" latinLnBrk="0" hangingPunct="1"/>
                      <a:r>
                        <a:rPr lang="en-GB" sz="800" b="1" i="0" u="none" strike="noStrike" kern="1200" dirty="0">
                          <a:solidFill>
                            <a:schemeClr val="accent5"/>
                          </a:solidFill>
                          <a:latin typeface="+mn-lt"/>
                          <a:ea typeface="+mn-ea"/>
                          <a:cs typeface="+mn-cs"/>
                        </a:rPr>
                        <a:t>ALL TOURISM</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3">
                  <a:txBody>
                    <a:bodyPr/>
                    <a:lstStyle/>
                    <a:p>
                      <a:pPr marL="0" algn="ctr" defTabSz="914400" rtl="0" eaLnBrk="1" fontAlgn="ctr" latinLnBrk="0" hangingPunct="1"/>
                      <a:r>
                        <a:rPr lang="en-GB" sz="800" b="1" i="0" u="none" strike="noStrike" kern="1200" dirty="0">
                          <a:solidFill>
                            <a:srgbClr val="FF0000"/>
                          </a:solidFill>
                          <a:latin typeface="+mn-lt"/>
                          <a:ea typeface="+mn-ea"/>
                          <a:cs typeface="+mn-cs"/>
                        </a:rPr>
                        <a:t>HOLIDAYS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3">
                  <a:txBody>
                    <a:bodyPr/>
                    <a:lstStyle/>
                    <a:p>
                      <a:pPr marL="0" algn="ctr" defTabSz="914400" rtl="0" eaLnBrk="1" fontAlgn="ctr" latinLnBrk="0" hangingPunct="1"/>
                      <a:r>
                        <a:rPr lang="en-GB" sz="800" b="1" i="0" u="none" strike="noStrike" kern="1200" dirty="0">
                          <a:solidFill>
                            <a:schemeClr val="accent3"/>
                          </a:solidFill>
                          <a:latin typeface="+mn-lt"/>
                          <a:ea typeface="+mn-ea"/>
                          <a:cs typeface="+mn-cs"/>
                        </a:rPr>
                        <a:t>VFR</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3">
                  <a:txBody>
                    <a:bodyPr/>
                    <a:lstStyle/>
                    <a:p>
                      <a:pPr marL="0" algn="ctr" defTabSz="914400" rtl="0" eaLnBrk="1" fontAlgn="ctr" latinLnBrk="0" hangingPunct="1"/>
                      <a:r>
                        <a:rPr lang="en-GB" sz="800" b="1" i="0" u="none" strike="noStrike" kern="1200" dirty="0">
                          <a:solidFill>
                            <a:schemeClr val="accent4"/>
                          </a:solidFill>
                          <a:latin typeface="+mn-lt"/>
                          <a:ea typeface="+mn-ea"/>
                          <a:cs typeface="+mn-cs"/>
                        </a:rPr>
                        <a:t>BUSINESS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431597">
                <a:tc>
                  <a:txBody>
                    <a:bodyPr/>
                    <a:lstStyle/>
                    <a:p>
                      <a:pPr marL="85725" indent="0" algn="l" rtl="0" fontAlgn="b"/>
                      <a:r>
                        <a:rPr lang="en-GB" sz="800" b="1" i="0" u="none" strike="noStrike" dirty="0">
                          <a:solidFill>
                            <a:srgbClr val="333333"/>
                          </a:solidFill>
                          <a:effectLst/>
                          <a:latin typeface="+mj-lt"/>
                        </a:rPr>
                        <a:t>Av. Trip</a:t>
                      </a:r>
                      <a:r>
                        <a:rPr lang="en-GB" sz="800" b="1" i="0" u="none" strike="noStrike" baseline="0" dirty="0">
                          <a:solidFill>
                            <a:srgbClr val="333333"/>
                          </a:solidFill>
                          <a:effectLst/>
                          <a:latin typeface="+mj-lt"/>
                        </a:rPr>
                        <a:t> Length</a:t>
                      </a:r>
                      <a:endParaRPr lang="en-GB" sz="800" b="1" i="0" u="none" strike="noStrike" dirty="0">
                        <a:solidFill>
                          <a:srgbClr val="333333"/>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a:t>
                      </a:r>
                      <a:r>
                        <a:rPr lang="en-GB" sz="800" b="1" i="0" u="none" strike="noStrike" kern="1200" baseline="0" dirty="0">
                          <a:solidFill>
                            <a:schemeClr val="accent5"/>
                          </a:solidFill>
                          <a:latin typeface="+mj-lt"/>
                          <a:ea typeface="+mn-ea"/>
                          <a:cs typeface="+mn-cs"/>
                        </a:rPr>
                        <a:t> (</a:t>
                      </a:r>
                      <a:r>
                        <a:rPr lang="en-GB" sz="800" b="1" i="0" u="none" strike="noStrike" kern="1200" baseline="0" dirty="0" err="1">
                          <a:solidFill>
                            <a:schemeClr val="accent5"/>
                          </a:solidFill>
                          <a:latin typeface="+mj-lt"/>
                          <a:ea typeface="+mn-ea"/>
                          <a:cs typeface="+mn-cs"/>
                        </a:rPr>
                        <a:t>Dimens</a:t>
                      </a:r>
                      <a:r>
                        <a:rPr lang="en-GB" sz="800" b="1" i="0" u="none" strike="noStrike" kern="1200" baseline="0" dirty="0">
                          <a:solidFill>
                            <a:schemeClr val="accent5"/>
                          </a:solidFill>
                          <a:latin typeface="+mj-lt"/>
                          <a:ea typeface="+mn-ea"/>
                          <a:cs typeface="+mn-cs"/>
                        </a:rPr>
                        <a:t>)</a:t>
                      </a:r>
                      <a:endParaRPr lang="en-GB" sz="800" b="1" i="0" u="none" strike="noStrike" kern="1200" dirty="0">
                        <a:solidFill>
                          <a:schemeClr val="accent5"/>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5"/>
                          </a:solidFill>
                          <a:latin typeface="+mj-lt"/>
                          <a:ea typeface="+mn-ea"/>
                          <a:cs typeface="+mn-cs"/>
                        </a:rPr>
                        <a:t>2016 (</a:t>
                      </a:r>
                      <a:r>
                        <a:rPr lang="en-GB" sz="800" b="1" i="0" u="none" strike="noStrike" kern="1200" dirty="0" err="1">
                          <a:solidFill>
                            <a:schemeClr val="accent5"/>
                          </a:solidFill>
                          <a:latin typeface="+mj-lt"/>
                          <a:ea typeface="+mn-ea"/>
                          <a:cs typeface="+mn-cs"/>
                        </a:rPr>
                        <a:t>Dimens</a:t>
                      </a:r>
                      <a:r>
                        <a:rPr lang="en-GB" sz="800" b="1" i="0" u="none" strike="noStrike" kern="1200" dirty="0">
                          <a:solidFill>
                            <a:schemeClr val="accent5"/>
                          </a:solidFill>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kern="1200" dirty="0">
                          <a:solidFill>
                            <a:schemeClr val="accent2"/>
                          </a:solidFill>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accent2"/>
                          </a:solidFill>
                          <a:latin typeface="+mj-lt"/>
                          <a:ea typeface="+mn-ea"/>
                          <a:cs typeface="+mn-cs"/>
                        </a:rPr>
                        <a:t>2015 (</a:t>
                      </a:r>
                      <a:r>
                        <a:rPr lang="en-GB" sz="800" b="1" kern="1200" dirty="0" err="1">
                          <a:solidFill>
                            <a:schemeClr val="accent2"/>
                          </a:solidFill>
                          <a:latin typeface="+mj-lt"/>
                          <a:ea typeface="+mn-ea"/>
                          <a:cs typeface="+mn-cs"/>
                        </a:rPr>
                        <a:t>Dimens</a:t>
                      </a:r>
                      <a:r>
                        <a:rPr lang="en-GB" sz="800" b="1" kern="1200" dirty="0">
                          <a:solidFill>
                            <a:schemeClr val="accent2"/>
                          </a:solidFill>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chemeClr val="accent2"/>
                          </a:solidFill>
                          <a:latin typeface="+mj-lt"/>
                          <a:ea typeface="+mn-ea"/>
                          <a:cs typeface="+mn-cs"/>
                        </a:rPr>
                        <a:t>2016 (</a:t>
                      </a:r>
                      <a:r>
                        <a:rPr lang="en-GB" sz="800" b="1" i="0" u="none" strike="noStrike" kern="1200" dirty="0" err="1">
                          <a:solidFill>
                            <a:schemeClr val="accent2"/>
                          </a:solidFill>
                          <a:latin typeface="+mj-lt"/>
                          <a:ea typeface="+mn-ea"/>
                          <a:cs typeface="+mn-cs"/>
                        </a:rPr>
                        <a:t>Dimens</a:t>
                      </a:r>
                      <a:r>
                        <a:rPr lang="en-GB" sz="800" b="1" i="0" u="none" strike="noStrike" kern="1200" dirty="0">
                          <a:solidFill>
                            <a:schemeClr val="accent2"/>
                          </a:solidFill>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a:t>
                      </a:r>
                      <a:r>
                        <a:rPr lang="en-GB" sz="800" b="1" dirty="0" err="1">
                          <a:solidFill>
                            <a:schemeClr val="accent3"/>
                          </a:solidFill>
                          <a:latin typeface="+mj-lt"/>
                        </a:rPr>
                        <a:t>Dimens</a:t>
                      </a:r>
                      <a:r>
                        <a:rPr lang="en-GB" sz="800" b="1" dirty="0">
                          <a:solidFill>
                            <a:schemeClr val="accent3"/>
                          </a:solidFill>
                          <a:latin typeface="+mj-lt"/>
                        </a:rPr>
                        <a: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3"/>
                          </a:solidFill>
                          <a:latin typeface="+mj-lt"/>
                          <a:ea typeface="+mn-ea"/>
                          <a:cs typeface="+mn-cs"/>
                        </a:rPr>
                        <a:t>2016 (</a:t>
                      </a:r>
                      <a:r>
                        <a:rPr lang="en-GB" sz="800" b="1" i="0" u="none" strike="noStrike" kern="1200" dirty="0" err="1">
                          <a:solidFill>
                            <a:schemeClr val="accent3"/>
                          </a:solidFill>
                          <a:latin typeface="+mj-lt"/>
                          <a:ea typeface="+mn-ea"/>
                          <a:cs typeface="+mn-cs"/>
                        </a:rPr>
                        <a:t>Dimens</a:t>
                      </a:r>
                      <a:r>
                        <a:rPr lang="en-GB" sz="800" b="1" i="0" u="none" strike="noStrike" kern="1200" dirty="0">
                          <a:solidFill>
                            <a:schemeClr val="accent3"/>
                          </a:solidFill>
                          <a:latin typeface="+mj-lt"/>
                          <a:ea typeface="+mn-ea"/>
                          <a:cs typeface="+mn-cs"/>
                        </a:rPr>
                        <a:t>)</a:t>
                      </a:r>
                      <a:endParaRPr lang="en-GB" sz="8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a:t>
                      </a:r>
                      <a:r>
                        <a:rPr kumimoji="0" lang="en-GB" sz="800" b="1" i="0" u="none" strike="noStrike" kern="1200" cap="none" spc="0" normalizeH="0" baseline="0" noProof="0" dirty="0" err="1">
                          <a:ln>
                            <a:noFill/>
                          </a:ln>
                          <a:solidFill>
                            <a:srgbClr val="3EB1CC"/>
                          </a:solidFill>
                          <a:effectLst/>
                          <a:uLnTx/>
                          <a:uFillTx/>
                          <a:latin typeface="+mj-lt"/>
                          <a:ea typeface="+mn-ea"/>
                          <a:cs typeface="+mn-cs"/>
                        </a:rPr>
                        <a:t>Dimens</a:t>
                      </a:r>
                      <a:r>
                        <a:rPr kumimoji="0" lang="en-GB" sz="800" b="1" i="0" u="none" strike="noStrike" kern="1200" cap="none" spc="0" normalizeH="0" baseline="0" noProof="0" dirty="0">
                          <a:ln>
                            <a:noFill/>
                          </a:ln>
                          <a:solidFill>
                            <a:srgbClr val="3EB1CC"/>
                          </a:solidFill>
                          <a:effectLst/>
                          <a:uLnTx/>
                          <a:uFillTx/>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i="0" u="none" strike="noStrike" kern="1200" dirty="0">
                          <a:solidFill>
                            <a:schemeClr val="accent4"/>
                          </a:solidFill>
                          <a:effectLst/>
                          <a:latin typeface="+mj-lt"/>
                          <a:ea typeface="+mn-ea"/>
                          <a:cs typeface="+mn-cs"/>
                        </a:rPr>
                        <a:t>2016 (</a:t>
                      </a:r>
                      <a:r>
                        <a:rPr lang="en-GB" sz="800" b="1" i="0" u="none" strike="noStrike" kern="1200" dirty="0" err="1">
                          <a:solidFill>
                            <a:schemeClr val="accent4"/>
                          </a:solidFill>
                          <a:effectLst/>
                          <a:latin typeface="+mj-lt"/>
                          <a:ea typeface="+mn-ea"/>
                          <a:cs typeface="+mn-cs"/>
                        </a:rPr>
                        <a:t>Dimens</a:t>
                      </a:r>
                      <a:r>
                        <a:rPr lang="en-GB" sz="800" b="1" i="0" u="none" strike="noStrike" kern="1200" dirty="0">
                          <a:solidFill>
                            <a:schemeClr val="accent4"/>
                          </a:solidFill>
                          <a:effectLst/>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3.03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3.02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3.01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3.48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3.44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FF0000"/>
                          </a:solidFill>
                          <a:effectLst/>
                          <a:latin typeface="+mj-lt"/>
                        </a:rPr>
                        <a:t>3.42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3"/>
                          </a:solidFill>
                          <a:effectLst/>
                          <a:latin typeface="+mj-lt"/>
                        </a:rPr>
                        <a:t>2.82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2.82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2.74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j-lt"/>
                        </a:rPr>
                        <a:t>2.28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2.31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2.92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2.89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2.90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3.35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3.30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FF0000"/>
                          </a:solidFill>
                          <a:effectLst/>
                          <a:latin typeface="+mj-lt"/>
                        </a:rPr>
                        <a:t>3.29</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2.75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2.75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2.66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2.17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2.24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7451">
                <a:tc>
                  <a:txBody>
                    <a:bodyPr/>
                    <a:lstStyle/>
                    <a:p>
                      <a:pPr marL="0" indent="85725" algn="l" rtl="0" fontAlgn="b"/>
                      <a:r>
                        <a:rPr lang="en-GB" sz="800" b="1" i="0" u="none" strike="noStrike" dirty="0">
                          <a:solidFill>
                            <a:srgbClr val="333333"/>
                          </a:solidFill>
                          <a:effectLst/>
                          <a:latin typeface="+mj-lt"/>
                        </a:rPr>
                        <a:t>Av. £/Night</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a:t>
                      </a:r>
                      <a:r>
                        <a:rPr lang="en-GB" sz="800" b="1" i="0" u="none" strike="noStrike" kern="1200" baseline="0" dirty="0">
                          <a:solidFill>
                            <a:schemeClr val="accent5"/>
                          </a:solidFill>
                          <a:latin typeface="+mj-lt"/>
                          <a:ea typeface="+mn-ea"/>
                          <a:cs typeface="+mn-cs"/>
                        </a:rPr>
                        <a:t> (</a:t>
                      </a:r>
                      <a:r>
                        <a:rPr lang="en-GB" sz="800" b="1" i="0" u="none" strike="noStrike" kern="1200" baseline="0" dirty="0" err="1">
                          <a:solidFill>
                            <a:schemeClr val="accent5"/>
                          </a:solidFill>
                          <a:latin typeface="+mj-lt"/>
                          <a:ea typeface="+mn-ea"/>
                          <a:cs typeface="+mn-cs"/>
                        </a:rPr>
                        <a:t>Dimens</a:t>
                      </a:r>
                      <a:r>
                        <a:rPr lang="en-GB" sz="800" b="1" i="0" u="none" strike="noStrike" kern="1200" baseline="0" dirty="0">
                          <a:solidFill>
                            <a:schemeClr val="accent5"/>
                          </a:solidFill>
                          <a:latin typeface="+mj-lt"/>
                          <a:ea typeface="+mn-ea"/>
                          <a:cs typeface="+mn-cs"/>
                        </a:rPr>
                        <a:t>)</a:t>
                      </a:r>
                      <a:endParaRPr lang="en-GB" sz="800" b="1" i="0" u="none" strike="noStrike" kern="1200" dirty="0">
                        <a:solidFill>
                          <a:schemeClr val="accent5"/>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5"/>
                          </a:solidFill>
                          <a:latin typeface="+mj-lt"/>
                          <a:ea typeface="+mn-ea"/>
                          <a:cs typeface="+mn-cs"/>
                        </a:rPr>
                        <a:t>2016 (</a:t>
                      </a:r>
                      <a:r>
                        <a:rPr lang="en-GB" sz="800" b="1" i="0" u="none" strike="noStrike" kern="1200" dirty="0" err="1">
                          <a:solidFill>
                            <a:schemeClr val="accent5"/>
                          </a:solidFill>
                          <a:latin typeface="+mj-lt"/>
                          <a:ea typeface="+mn-ea"/>
                          <a:cs typeface="+mn-cs"/>
                        </a:rPr>
                        <a:t>Dimens</a:t>
                      </a:r>
                      <a:r>
                        <a:rPr lang="en-GB" sz="800" b="1" i="0" u="none" strike="noStrike" kern="1200" dirty="0">
                          <a:solidFill>
                            <a:schemeClr val="accent5"/>
                          </a:solidFill>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kern="1200" dirty="0">
                          <a:solidFill>
                            <a:schemeClr val="accent2"/>
                          </a:solidFill>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accent2"/>
                          </a:solidFill>
                          <a:latin typeface="+mj-lt"/>
                          <a:ea typeface="+mn-ea"/>
                          <a:cs typeface="+mn-cs"/>
                        </a:rPr>
                        <a:t>2015 (</a:t>
                      </a:r>
                      <a:r>
                        <a:rPr lang="en-GB" sz="800" b="1" kern="1200" dirty="0" err="1">
                          <a:solidFill>
                            <a:schemeClr val="accent2"/>
                          </a:solidFill>
                          <a:latin typeface="+mj-lt"/>
                          <a:ea typeface="+mn-ea"/>
                          <a:cs typeface="+mn-cs"/>
                        </a:rPr>
                        <a:t>Dimens</a:t>
                      </a:r>
                      <a:r>
                        <a:rPr lang="en-GB" sz="800" b="1" kern="1200" dirty="0">
                          <a:solidFill>
                            <a:schemeClr val="accent2"/>
                          </a:solidFill>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chemeClr val="accent2"/>
                          </a:solidFill>
                          <a:latin typeface="+mj-lt"/>
                          <a:ea typeface="+mn-ea"/>
                          <a:cs typeface="+mn-cs"/>
                        </a:rPr>
                        <a:t>2016 (</a:t>
                      </a:r>
                      <a:r>
                        <a:rPr lang="en-GB" sz="800" b="1" i="0" u="none" strike="noStrike" kern="1200" dirty="0" err="1">
                          <a:solidFill>
                            <a:schemeClr val="accent2"/>
                          </a:solidFill>
                          <a:latin typeface="+mj-lt"/>
                          <a:ea typeface="+mn-ea"/>
                          <a:cs typeface="+mn-cs"/>
                        </a:rPr>
                        <a:t>Dimens</a:t>
                      </a:r>
                      <a:r>
                        <a:rPr lang="en-GB" sz="800" b="1" i="0" u="none" strike="noStrike" kern="1200" dirty="0">
                          <a:solidFill>
                            <a:schemeClr val="accent2"/>
                          </a:solidFill>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a:t>
                      </a:r>
                      <a:r>
                        <a:rPr lang="en-GB" sz="800" b="1" dirty="0" err="1">
                          <a:solidFill>
                            <a:schemeClr val="accent3"/>
                          </a:solidFill>
                          <a:latin typeface="+mj-lt"/>
                        </a:rPr>
                        <a:t>Dimens</a:t>
                      </a:r>
                      <a:r>
                        <a:rPr lang="en-GB" sz="800" b="1" dirty="0">
                          <a:solidFill>
                            <a:schemeClr val="accent3"/>
                          </a:solidFill>
                          <a:latin typeface="+mj-lt"/>
                        </a:rPr>
                        <a: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3"/>
                          </a:solidFill>
                          <a:latin typeface="+mj-lt"/>
                          <a:ea typeface="+mn-ea"/>
                          <a:cs typeface="+mn-cs"/>
                        </a:rPr>
                        <a:t>2016 (</a:t>
                      </a:r>
                      <a:r>
                        <a:rPr lang="en-GB" sz="800" b="1" i="0" u="none" strike="noStrike" kern="1200" dirty="0" err="1">
                          <a:solidFill>
                            <a:schemeClr val="accent3"/>
                          </a:solidFill>
                          <a:latin typeface="+mj-lt"/>
                          <a:ea typeface="+mn-ea"/>
                          <a:cs typeface="+mn-cs"/>
                        </a:rPr>
                        <a:t>Dimens</a:t>
                      </a:r>
                      <a:r>
                        <a:rPr lang="en-GB" sz="800" b="1" i="0" u="none" strike="noStrike" kern="1200" dirty="0">
                          <a:solidFill>
                            <a:schemeClr val="accent3"/>
                          </a:solidFill>
                          <a:latin typeface="+mj-lt"/>
                          <a:ea typeface="+mn-ea"/>
                          <a:cs typeface="+mn-cs"/>
                        </a:rPr>
                        <a:t>)</a:t>
                      </a:r>
                      <a:endParaRPr lang="en-GB" sz="8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a:t>
                      </a:r>
                      <a:r>
                        <a:rPr kumimoji="0" lang="en-GB" sz="800" b="1" i="0" u="none" strike="noStrike" kern="1200" cap="none" spc="0" normalizeH="0" baseline="0" noProof="0" dirty="0" err="1">
                          <a:ln>
                            <a:noFill/>
                          </a:ln>
                          <a:solidFill>
                            <a:srgbClr val="3EB1CC"/>
                          </a:solidFill>
                          <a:effectLst/>
                          <a:uLnTx/>
                          <a:uFillTx/>
                          <a:latin typeface="+mj-lt"/>
                          <a:ea typeface="+mn-ea"/>
                          <a:cs typeface="+mn-cs"/>
                        </a:rPr>
                        <a:t>Dimens</a:t>
                      </a:r>
                      <a:r>
                        <a:rPr kumimoji="0" lang="en-GB" sz="800" b="1" i="0" u="none" strike="noStrike" kern="1200" cap="none" spc="0" normalizeH="0" baseline="0" noProof="0" dirty="0">
                          <a:ln>
                            <a:noFill/>
                          </a:ln>
                          <a:solidFill>
                            <a:srgbClr val="3EB1CC"/>
                          </a:solidFill>
                          <a:effectLst/>
                          <a:uLnTx/>
                          <a:uFillTx/>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i="0" u="none" strike="noStrike" kern="1200" dirty="0">
                          <a:solidFill>
                            <a:schemeClr val="accent4"/>
                          </a:solidFill>
                          <a:effectLst/>
                          <a:latin typeface="+mj-lt"/>
                          <a:ea typeface="+mn-ea"/>
                          <a:cs typeface="+mn-cs"/>
                        </a:rPr>
                        <a:t>2016 (</a:t>
                      </a:r>
                      <a:r>
                        <a:rPr lang="en-GB" sz="800" b="1" i="0" u="none" strike="noStrike" kern="1200" dirty="0" err="1">
                          <a:solidFill>
                            <a:schemeClr val="accent4"/>
                          </a:solidFill>
                          <a:effectLst/>
                          <a:latin typeface="+mj-lt"/>
                          <a:ea typeface="+mn-ea"/>
                          <a:cs typeface="+mn-cs"/>
                        </a:rPr>
                        <a:t>Dimens</a:t>
                      </a:r>
                      <a:r>
                        <a:rPr lang="en-GB" sz="800" b="1" i="0" u="none" strike="noStrike" kern="1200" dirty="0">
                          <a:solidFill>
                            <a:schemeClr val="accent4"/>
                          </a:solidFill>
                          <a:effectLst/>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5"/>
                          </a:solidFill>
                          <a:effectLst/>
                          <a:latin typeface="+mj-lt"/>
                        </a:rPr>
                        <a:t>£66</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£64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£73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£70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3"/>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£40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£107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£65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£64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£73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FF0000"/>
                          </a:solidFill>
                          <a:effectLst/>
                          <a:latin typeface="+mj-lt"/>
                        </a:rPr>
                        <a:t>£71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£40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j-lt"/>
                        </a:rPr>
                        <a:t>£111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042">
                <a:tc>
                  <a:txBody>
                    <a:bodyPr/>
                    <a:lstStyle/>
                    <a:p>
                      <a:pPr marL="0" indent="85725" algn="l" rtl="0" fontAlgn="b"/>
                      <a:r>
                        <a:rPr lang="en-GB" sz="800" b="1" i="0" u="none" strike="noStrike" dirty="0">
                          <a:solidFill>
                            <a:srgbClr val="333333"/>
                          </a:solidFill>
                          <a:effectLst/>
                          <a:latin typeface="+mj-lt"/>
                        </a:rPr>
                        <a:t>Av. £/Trip</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accent5"/>
                          </a:solidFill>
                          <a:latin typeface="+mj-lt"/>
                          <a:ea typeface="+mn-ea"/>
                          <a:cs typeface="+mn-cs"/>
                        </a:rPr>
                        <a:t>2015</a:t>
                      </a:r>
                      <a:r>
                        <a:rPr lang="en-GB" sz="800" b="1" i="0" u="none" strike="noStrike" kern="1200" baseline="0" dirty="0">
                          <a:solidFill>
                            <a:schemeClr val="accent5"/>
                          </a:solidFill>
                          <a:latin typeface="+mj-lt"/>
                          <a:ea typeface="+mn-ea"/>
                          <a:cs typeface="+mn-cs"/>
                        </a:rPr>
                        <a:t> (</a:t>
                      </a:r>
                      <a:r>
                        <a:rPr lang="en-GB" sz="800" b="1" i="0" u="none" strike="noStrike" kern="1200" baseline="0" dirty="0" err="1">
                          <a:solidFill>
                            <a:schemeClr val="accent5"/>
                          </a:solidFill>
                          <a:latin typeface="+mj-lt"/>
                          <a:ea typeface="+mn-ea"/>
                          <a:cs typeface="+mn-cs"/>
                        </a:rPr>
                        <a:t>Dimens</a:t>
                      </a:r>
                      <a:r>
                        <a:rPr lang="en-GB" sz="800" b="1" i="0" u="none" strike="noStrike" kern="1200" baseline="0" dirty="0">
                          <a:solidFill>
                            <a:schemeClr val="accent5"/>
                          </a:solidFill>
                          <a:latin typeface="+mj-lt"/>
                          <a:ea typeface="+mn-ea"/>
                          <a:cs typeface="+mn-cs"/>
                        </a:rPr>
                        <a:t>)</a:t>
                      </a:r>
                      <a:endParaRPr lang="en-GB" sz="800" b="1" i="0" u="none" strike="noStrike" kern="1200" dirty="0">
                        <a:solidFill>
                          <a:schemeClr val="accent5"/>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5"/>
                          </a:solidFill>
                          <a:latin typeface="+mj-lt"/>
                          <a:ea typeface="+mn-ea"/>
                          <a:cs typeface="+mn-cs"/>
                        </a:rPr>
                        <a:t>2016 (</a:t>
                      </a:r>
                      <a:r>
                        <a:rPr lang="en-GB" sz="800" b="1" i="0" u="none" strike="noStrike" kern="1200" dirty="0" err="1">
                          <a:solidFill>
                            <a:schemeClr val="accent5"/>
                          </a:solidFill>
                          <a:latin typeface="+mj-lt"/>
                          <a:ea typeface="+mn-ea"/>
                          <a:cs typeface="+mn-cs"/>
                        </a:rPr>
                        <a:t>Dimens</a:t>
                      </a:r>
                      <a:r>
                        <a:rPr lang="en-GB" sz="800" b="1" i="0" u="none" strike="noStrike" kern="1200" dirty="0">
                          <a:solidFill>
                            <a:schemeClr val="accent5"/>
                          </a:solidFill>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kern="1200" dirty="0">
                          <a:solidFill>
                            <a:schemeClr val="accent2"/>
                          </a:solidFill>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accent2"/>
                          </a:solidFill>
                          <a:latin typeface="+mj-lt"/>
                          <a:ea typeface="+mn-ea"/>
                          <a:cs typeface="+mn-cs"/>
                        </a:rPr>
                        <a:t>2015 (</a:t>
                      </a:r>
                      <a:r>
                        <a:rPr lang="en-GB" sz="800" b="1" kern="1200" dirty="0" err="1">
                          <a:solidFill>
                            <a:schemeClr val="accent2"/>
                          </a:solidFill>
                          <a:latin typeface="+mj-lt"/>
                          <a:ea typeface="+mn-ea"/>
                          <a:cs typeface="+mn-cs"/>
                        </a:rPr>
                        <a:t>Dimens</a:t>
                      </a:r>
                      <a:r>
                        <a:rPr lang="en-GB" sz="800" b="1" kern="1200" dirty="0">
                          <a:solidFill>
                            <a:schemeClr val="accent2"/>
                          </a:solidFill>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chemeClr val="accent2"/>
                          </a:solidFill>
                          <a:latin typeface="+mj-lt"/>
                          <a:ea typeface="+mn-ea"/>
                          <a:cs typeface="+mn-cs"/>
                        </a:rPr>
                        <a:t>2016 (Quant)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(Quant)</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accent3"/>
                          </a:solidFill>
                          <a:latin typeface="+mj-lt"/>
                        </a:rPr>
                        <a:t>2015 (</a:t>
                      </a:r>
                      <a:r>
                        <a:rPr lang="en-GB" sz="800" b="1" dirty="0" err="1">
                          <a:solidFill>
                            <a:schemeClr val="accent3"/>
                          </a:solidFill>
                          <a:latin typeface="+mj-lt"/>
                        </a:rPr>
                        <a:t>Dimens</a:t>
                      </a:r>
                      <a:r>
                        <a:rPr lang="en-GB" sz="800" b="1" dirty="0">
                          <a:solidFill>
                            <a:schemeClr val="accent3"/>
                          </a:solidFill>
                          <a:latin typeface="+mj-lt"/>
                        </a:rPr>
                        <a: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dirty="0">
                          <a:solidFill>
                            <a:schemeClr val="accent3"/>
                          </a:solidFill>
                          <a:latin typeface="+mj-lt"/>
                          <a:ea typeface="+mn-ea"/>
                          <a:cs typeface="+mn-cs"/>
                        </a:rPr>
                        <a:t>2016 (</a:t>
                      </a:r>
                      <a:r>
                        <a:rPr lang="en-GB" sz="800" b="1" i="0" u="none" strike="noStrike" kern="1200" dirty="0" err="1">
                          <a:solidFill>
                            <a:schemeClr val="accent3"/>
                          </a:solidFill>
                          <a:latin typeface="+mj-lt"/>
                          <a:ea typeface="+mn-ea"/>
                          <a:cs typeface="+mn-cs"/>
                        </a:rPr>
                        <a:t>Dimens</a:t>
                      </a:r>
                      <a:r>
                        <a:rPr lang="en-GB" sz="800" b="1" i="0" u="none" strike="noStrike" kern="1200" dirty="0">
                          <a:solidFill>
                            <a:schemeClr val="accent3"/>
                          </a:solidFill>
                          <a:latin typeface="+mj-lt"/>
                          <a:ea typeface="+mn-ea"/>
                          <a:cs typeface="+mn-cs"/>
                        </a:rPr>
                        <a:t>)</a:t>
                      </a:r>
                      <a:endParaRPr lang="en-GB" sz="8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(Quant)</a:t>
                      </a:r>
                      <a:endParaRPr lang="en-GB" sz="800" dirty="0">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800" b="1" i="0" u="none" strike="noStrike" kern="1200" cap="none" spc="0" normalizeH="0" baseline="0" noProof="0" dirty="0">
                          <a:ln>
                            <a:noFill/>
                          </a:ln>
                          <a:solidFill>
                            <a:srgbClr val="3EB1CC"/>
                          </a:solidFill>
                          <a:effectLst/>
                          <a:uLnTx/>
                          <a:uFillTx/>
                          <a:latin typeface="+mj-lt"/>
                          <a:ea typeface="+mn-ea"/>
                          <a:cs typeface="+mn-cs"/>
                        </a:rPr>
                        <a:t>2015 (</a:t>
                      </a:r>
                      <a:r>
                        <a:rPr kumimoji="0" lang="en-GB" sz="800" b="1" i="0" u="none" strike="noStrike" kern="1200" cap="none" spc="0" normalizeH="0" baseline="0" noProof="0" dirty="0" err="1">
                          <a:ln>
                            <a:noFill/>
                          </a:ln>
                          <a:solidFill>
                            <a:srgbClr val="3EB1CC"/>
                          </a:solidFill>
                          <a:effectLst/>
                          <a:uLnTx/>
                          <a:uFillTx/>
                          <a:latin typeface="+mj-lt"/>
                          <a:ea typeface="+mn-ea"/>
                          <a:cs typeface="+mn-cs"/>
                        </a:rPr>
                        <a:t>Dimens</a:t>
                      </a:r>
                      <a:r>
                        <a:rPr kumimoji="0" lang="en-GB" sz="800" b="1" i="0" u="none" strike="noStrike" kern="1200" cap="none" spc="0" normalizeH="0" baseline="0" noProof="0" dirty="0">
                          <a:ln>
                            <a:noFill/>
                          </a:ln>
                          <a:solidFill>
                            <a:srgbClr val="3EB1CC"/>
                          </a:solidFill>
                          <a:effectLst/>
                          <a:uLnTx/>
                          <a:uFillTx/>
                          <a:latin typeface="+mj-lt"/>
                          <a:ea typeface="+mn-ea"/>
                          <a:cs typeface="+mn-cs"/>
                        </a:rPr>
                        <a:t>)</a:t>
                      </a:r>
                      <a:endParaRPr lang="en-GB" sz="800" dirty="0">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i="0" u="none" strike="noStrike" kern="1200" dirty="0">
                          <a:solidFill>
                            <a:schemeClr val="accent4"/>
                          </a:solidFill>
                          <a:effectLst/>
                          <a:latin typeface="+mj-lt"/>
                          <a:ea typeface="+mn-ea"/>
                          <a:cs typeface="+mn-cs"/>
                        </a:rPr>
                        <a:t>2016 (</a:t>
                      </a:r>
                      <a:r>
                        <a:rPr lang="en-GB" sz="800" b="1" i="0" u="none" strike="noStrike" kern="1200" dirty="0" err="1">
                          <a:solidFill>
                            <a:schemeClr val="accent4"/>
                          </a:solidFill>
                          <a:effectLst/>
                          <a:latin typeface="+mj-lt"/>
                          <a:ea typeface="+mn-ea"/>
                          <a:cs typeface="+mn-cs"/>
                        </a:rPr>
                        <a:t>Dimens</a:t>
                      </a:r>
                      <a:r>
                        <a:rPr lang="en-GB" sz="800" b="1" i="0" u="none" strike="noStrike" kern="1200" dirty="0">
                          <a:solidFill>
                            <a:schemeClr val="accent4"/>
                          </a:solidFill>
                          <a:effectLst/>
                          <a:latin typeface="+mj-lt"/>
                          <a:ea typeface="+mn-ea"/>
                          <a:cs typeface="+mn-cs"/>
                        </a:rPr>
                        <a:t>)</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£193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£193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£253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£238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£121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£117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3"/>
                          </a:solidFill>
                          <a:effectLst/>
                          <a:latin typeface="+mj-lt"/>
                        </a:rPr>
                        <a:t>£111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j-lt"/>
                        </a:rPr>
                        <a:t>£243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£261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6042">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5"/>
                          </a:solidFill>
                          <a:effectLst/>
                          <a:latin typeface="+mj-lt"/>
                        </a:rPr>
                        <a:t>£191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£184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5"/>
                          </a:solidFill>
                          <a:effectLst/>
                          <a:latin typeface="+mj-lt"/>
                        </a:rPr>
                        <a:t>£186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£245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FF0000"/>
                          </a:solidFill>
                          <a:effectLst/>
                          <a:latin typeface="+mj-lt"/>
                        </a:rPr>
                        <a:t>£233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£115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£112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3"/>
                          </a:solidFill>
                          <a:effectLst/>
                          <a:latin typeface="+mj-lt"/>
                        </a:rPr>
                        <a:t>£106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j-lt"/>
                        </a:rPr>
                        <a:t>£241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£257</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spTree>
    <p:extLst>
      <p:ext uri="{BB962C8B-B14F-4D97-AF65-F5344CB8AC3E}">
        <p14:creationId xmlns:p14="http://schemas.microsoft.com/office/powerpoint/2010/main" val="231158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1054443"/>
          </a:xfrm>
        </p:spPr>
        <p:txBody>
          <a:bodyPr/>
          <a:lstStyle/>
          <a:p>
            <a:r>
              <a:rPr lang="en-GB" dirty="0"/>
              <a:t>Impact of change in GBTS data processing approach on year on year change  </a:t>
            </a:r>
          </a:p>
        </p:txBody>
      </p:sp>
      <p:sp>
        <p:nvSpPr>
          <p:cNvPr id="5" name="Rectangle 4"/>
          <p:cNvSpPr/>
          <p:nvPr/>
        </p:nvSpPr>
        <p:spPr>
          <a:xfrm>
            <a:off x="-1" y="1285102"/>
            <a:ext cx="9143999" cy="4537139"/>
          </a:xfrm>
          <a:prstGeom prst="rect">
            <a:avLst/>
          </a:prstGeom>
        </p:spPr>
        <p:txBody>
          <a:bodyPr wrap="square">
            <a:spAutoFit/>
          </a:bodyPr>
          <a:lstStyle/>
          <a:p>
            <a:pPr>
              <a:lnSpc>
                <a:spcPct val="115000"/>
              </a:lnSpc>
              <a:spcAft>
                <a:spcPts val="1000"/>
              </a:spcAft>
            </a:pPr>
            <a:r>
              <a:rPr lang="en-GB" sz="1400" b="0" dirty="0">
                <a:latin typeface="+mj-lt"/>
                <a:ea typeface="Calibri" panose="020F0502020204030204" pitchFamily="34" charset="0"/>
                <a:cs typeface="Times New Roman" panose="02020603050405020304" pitchFamily="18" charset="0"/>
              </a:rPr>
              <a:t>In order to future-proof the data processing approach, a full review of our data processing approach was undertaken and Kantar TNS started using a new data processing software from January 2016. </a:t>
            </a:r>
          </a:p>
          <a:p>
            <a:pPr>
              <a:lnSpc>
                <a:spcPct val="115000"/>
              </a:lnSpc>
              <a:spcAft>
                <a:spcPts val="1000"/>
              </a:spcAft>
            </a:pPr>
            <a:r>
              <a:rPr lang="en-GB" sz="1400" b="0" dirty="0">
                <a:latin typeface="+mj-lt"/>
                <a:ea typeface="Calibri" panose="020F0502020204030204" pitchFamily="34" charset="0"/>
                <a:cs typeface="Times New Roman" panose="02020603050405020304" pitchFamily="18" charset="0"/>
              </a:rPr>
              <a:t>The changes that came from this review had an impact, albeit small, on the reported estimates for trips, nights and expenditure. In summary, the effect of these changes at a GB level on the 2015 data was to increase the estimated weighted number of trips by +0.6%, </a:t>
            </a:r>
            <a:r>
              <a:rPr lang="en-GB" sz="1400" b="0" dirty="0" err="1">
                <a:latin typeface="+mj-lt"/>
                <a:ea typeface="Calibri" panose="020F0502020204030204" pitchFamily="34" charset="0"/>
                <a:cs typeface="Times New Roman" panose="02020603050405020304" pitchFamily="18" charset="0"/>
              </a:rPr>
              <a:t>bednights</a:t>
            </a:r>
            <a:r>
              <a:rPr lang="en-GB" sz="1400" b="0" dirty="0">
                <a:latin typeface="+mj-lt"/>
                <a:ea typeface="Calibri" panose="020F0502020204030204" pitchFamily="34" charset="0"/>
                <a:cs typeface="Times New Roman" panose="02020603050405020304" pitchFamily="18" charset="0"/>
              </a:rPr>
              <a:t> by +0.2% and expenditure reduced by -2.9% versus the originally published estimates.  </a:t>
            </a:r>
          </a:p>
          <a:p>
            <a:pPr>
              <a:lnSpc>
                <a:spcPct val="115000"/>
              </a:lnSpc>
              <a:spcAft>
                <a:spcPts val="1000"/>
              </a:spcAft>
            </a:pPr>
            <a:r>
              <a:rPr lang="en-GB" sz="1400" b="0" dirty="0">
                <a:latin typeface="+mj-lt"/>
                <a:ea typeface="Calibri" panose="020F0502020204030204" pitchFamily="34" charset="0"/>
                <a:cs typeface="Times New Roman" panose="02020603050405020304" pitchFamily="18" charset="0"/>
              </a:rPr>
              <a:t>Whilst all of these variances are within the margins of error for the data, it was felt the differences, particularly for expenditure data, were sufficiently large to warrant issuing a limited second set of data for 2015 to permit direct comparison of 2015 and 2016 figures. This document presents the second set of data and provides comparative Year on Year (YoY) changes. </a:t>
            </a:r>
          </a:p>
          <a:p>
            <a:pPr>
              <a:lnSpc>
                <a:spcPct val="115000"/>
              </a:lnSpc>
              <a:spcAft>
                <a:spcPts val="1000"/>
              </a:spcAft>
            </a:pPr>
            <a:r>
              <a:rPr lang="en-GB" sz="1400" b="0" dirty="0">
                <a:latin typeface="+mj-lt"/>
              </a:rPr>
              <a:t>It is important to note that the changes adopted from 2016 onwards represent an incremental improvement to the survey mechanics.  Ultimately, they result in more robust measures of each variable – trips, </a:t>
            </a:r>
            <a:r>
              <a:rPr lang="en-GB" sz="1400" b="0" dirty="0" err="1">
                <a:latin typeface="+mj-lt"/>
              </a:rPr>
              <a:t>bednights</a:t>
            </a:r>
            <a:r>
              <a:rPr lang="en-GB" sz="1400" b="0" dirty="0">
                <a:latin typeface="+mj-lt"/>
              </a:rPr>
              <a:t> and expenditure. </a:t>
            </a:r>
          </a:p>
          <a:p>
            <a:r>
              <a:rPr lang="en-GB" sz="1400" b="0" dirty="0">
                <a:latin typeface="+mj-lt"/>
                <a:ea typeface="Calibri" panose="020F0502020204030204" pitchFamily="34" charset="0"/>
                <a:cs typeface="Times New Roman" panose="02020603050405020304" pitchFamily="18" charset="0"/>
              </a:rPr>
              <a:t>For more information please see: </a:t>
            </a:r>
            <a:r>
              <a:rPr lang="en-GB" sz="1400" b="0" u="sng" dirty="0">
                <a:solidFill>
                  <a:prstClr val="black"/>
                </a:solidFill>
                <a:latin typeface="Verdana"/>
                <a:hlinkClick r:id="rId3"/>
              </a:rPr>
              <a:t>https://www.visitbritain.org/about-gbts-and-gbdvs</a:t>
            </a:r>
            <a:endParaRPr lang="en-GB" sz="1400" b="0" dirty="0">
              <a:solidFill>
                <a:prstClr val="black"/>
              </a:solidFill>
              <a:latin typeface="Verdana"/>
              <a:hlinkClick r:id="rId4"/>
            </a:endParaRPr>
          </a:p>
          <a:p>
            <a:pPr>
              <a:lnSpc>
                <a:spcPct val="115000"/>
              </a:lnSpc>
              <a:spcAft>
                <a:spcPts val="1000"/>
              </a:spcAft>
            </a:pPr>
            <a:endParaRPr lang="en-GB" sz="1400" b="0" dirty="0">
              <a:latin typeface="+mj-lt"/>
            </a:endParaRPr>
          </a:p>
        </p:txBody>
      </p:sp>
    </p:spTree>
    <p:extLst>
      <p:ext uri="{BB962C8B-B14F-4D97-AF65-F5344CB8AC3E}">
        <p14:creationId xmlns:p14="http://schemas.microsoft.com/office/powerpoint/2010/main" val="348013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1054443"/>
          </a:xfrm>
        </p:spPr>
        <p:txBody>
          <a:bodyPr/>
          <a:lstStyle/>
          <a:p>
            <a:r>
              <a:rPr lang="en-GB" dirty="0"/>
              <a:t>Definition of terminology</a:t>
            </a:r>
          </a:p>
        </p:txBody>
      </p:sp>
      <p:sp>
        <p:nvSpPr>
          <p:cNvPr id="5" name="Rectangle 4"/>
          <p:cNvSpPr/>
          <p:nvPr/>
        </p:nvSpPr>
        <p:spPr>
          <a:xfrm>
            <a:off x="156518" y="1433383"/>
            <a:ext cx="8880390" cy="2963375"/>
          </a:xfrm>
          <a:prstGeom prst="rect">
            <a:avLst/>
          </a:prstGeom>
        </p:spPr>
        <p:txBody>
          <a:bodyPr wrap="square">
            <a:spAutoFit/>
          </a:bodyPr>
          <a:lstStyle/>
          <a:p>
            <a:pPr>
              <a:lnSpc>
                <a:spcPct val="115000"/>
              </a:lnSpc>
              <a:spcAft>
                <a:spcPts val="1000"/>
              </a:spcAft>
            </a:pPr>
            <a:r>
              <a:rPr lang="en-GB" sz="1400" b="0" dirty="0">
                <a:latin typeface="+mj-lt"/>
                <a:ea typeface="Calibri" panose="020F0502020204030204" pitchFamily="34" charset="0"/>
                <a:cs typeface="Times New Roman" panose="02020603050405020304" pitchFamily="18" charset="0"/>
              </a:rPr>
              <a:t>This is a </a:t>
            </a:r>
            <a:r>
              <a:rPr lang="en-GB" sz="1400" u="sng" dirty="0">
                <a:latin typeface="+mj-lt"/>
                <a:ea typeface="Calibri" panose="020F0502020204030204" pitchFamily="34" charset="0"/>
                <a:cs typeface="Times New Roman" panose="02020603050405020304" pitchFamily="18" charset="0"/>
              </a:rPr>
              <a:t>definition of key terminology </a:t>
            </a:r>
            <a:r>
              <a:rPr lang="en-GB" sz="1400" b="0" dirty="0">
                <a:latin typeface="+mj-lt"/>
                <a:ea typeface="Calibri" panose="020F0502020204030204" pitchFamily="34" charset="0"/>
                <a:cs typeface="Times New Roman" panose="02020603050405020304" pitchFamily="18" charset="0"/>
              </a:rPr>
              <a:t>used throughout this report: </a:t>
            </a:r>
            <a:endParaRPr lang="en-GB" sz="1400" b="0" dirty="0">
              <a:latin typeface="+mj-lt"/>
              <a:ea typeface="Calibri" panose="020F0502020204030204" pitchFamily="34" charset="0"/>
              <a:cs typeface="Times New Roman" panose="02020603050405020304" pitchFamily="18" charset="0"/>
              <a:hlinkClick r:id="rId3"/>
            </a:endParaRPr>
          </a:p>
          <a:p>
            <a:pPr>
              <a:lnSpc>
                <a:spcPct val="115000"/>
              </a:lnSpc>
              <a:spcAft>
                <a:spcPts val="1000"/>
              </a:spcAft>
            </a:pPr>
            <a:r>
              <a:rPr lang="en-GB" sz="1400" b="0" i="1" dirty="0">
                <a:latin typeface="+mj-lt"/>
                <a:ea typeface="Calibri" panose="020F0502020204030204" pitchFamily="34" charset="0"/>
                <a:cs typeface="Times New Roman" panose="02020603050405020304" pitchFamily="18" charset="0"/>
              </a:rPr>
              <a:t>2015 Quantum</a:t>
            </a:r>
            <a:r>
              <a:rPr lang="en-GB" sz="1400" b="0" dirty="0">
                <a:latin typeface="+mj-lt"/>
                <a:ea typeface="Calibri" panose="020F0502020204030204" pitchFamily="34" charset="0"/>
                <a:cs typeface="Times New Roman" panose="02020603050405020304" pitchFamily="18" charset="0"/>
              </a:rPr>
              <a:t>: Previously published 2015 data using the Quantum data processing software</a:t>
            </a:r>
          </a:p>
          <a:p>
            <a:pPr>
              <a:lnSpc>
                <a:spcPct val="115000"/>
              </a:lnSpc>
              <a:spcAft>
                <a:spcPts val="1000"/>
              </a:spcAft>
            </a:pPr>
            <a:r>
              <a:rPr lang="en-GB" sz="1400" b="0" i="1" dirty="0">
                <a:latin typeface="+mj-lt"/>
                <a:ea typeface="Calibri" panose="020F0502020204030204" pitchFamily="34" charset="0"/>
                <a:cs typeface="Times New Roman" panose="02020603050405020304" pitchFamily="18" charset="0"/>
              </a:rPr>
              <a:t>2015 Dimensions</a:t>
            </a:r>
            <a:r>
              <a:rPr lang="en-GB" sz="1400" b="0" dirty="0">
                <a:latin typeface="+mj-lt"/>
                <a:ea typeface="Calibri" panose="020F0502020204030204" pitchFamily="34" charset="0"/>
                <a:cs typeface="Times New Roman" panose="02020603050405020304" pitchFamily="18" charset="0"/>
              </a:rPr>
              <a:t>: Re-processed 2015 data using the Dimensions software, consistent with the 2016 data processing approach </a:t>
            </a:r>
          </a:p>
          <a:p>
            <a:pPr>
              <a:lnSpc>
                <a:spcPct val="115000"/>
              </a:lnSpc>
              <a:spcAft>
                <a:spcPts val="1000"/>
              </a:spcAft>
            </a:pPr>
            <a:r>
              <a:rPr lang="en-GB" sz="1400" b="0" i="1" dirty="0">
                <a:latin typeface="+mj-lt"/>
                <a:ea typeface="Calibri" panose="020F0502020204030204" pitchFamily="34" charset="0"/>
                <a:cs typeface="Times New Roman" panose="02020603050405020304" pitchFamily="18" charset="0"/>
              </a:rPr>
              <a:t>2016 Dimensions</a:t>
            </a:r>
            <a:r>
              <a:rPr lang="en-GB" sz="1400" b="0" dirty="0">
                <a:latin typeface="+mj-lt"/>
                <a:ea typeface="Calibri" panose="020F0502020204030204" pitchFamily="34" charset="0"/>
                <a:cs typeface="Times New Roman" panose="02020603050405020304" pitchFamily="18" charset="0"/>
              </a:rPr>
              <a:t>: 2016 data processed using the Dimensions data processing software </a:t>
            </a:r>
          </a:p>
          <a:p>
            <a:pPr>
              <a:lnSpc>
                <a:spcPct val="115000"/>
              </a:lnSpc>
              <a:spcAft>
                <a:spcPts val="1000"/>
              </a:spcAft>
            </a:pPr>
            <a:r>
              <a:rPr lang="en-GB" sz="1400" b="0" i="1" dirty="0">
                <a:latin typeface="+mj-lt"/>
                <a:ea typeface="Calibri" panose="020F0502020204030204" pitchFamily="34" charset="0"/>
                <a:cs typeface="Times New Roman" panose="02020603050405020304" pitchFamily="18" charset="0"/>
              </a:rPr>
              <a:t>YoY Quant vs Dim</a:t>
            </a:r>
            <a:r>
              <a:rPr lang="en-GB" sz="1400" b="0" dirty="0">
                <a:latin typeface="+mj-lt"/>
                <a:ea typeface="Calibri" panose="020F0502020204030204" pitchFamily="34" charset="0"/>
                <a:cs typeface="Times New Roman" panose="02020603050405020304" pitchFamily="18" charset="0"/>
              </a:rPr>
              <a:t>: Previously published year on year comparison between 2015 and 2016, where 2015 was processed using Quantum and 2016 was processed using Dimensions </a:t>
            </a:r>
          </a:p>
          <a:p>
            <a:pPr>
              <a:lnSpc>
                <a:spcPct val="115000"/>
              </a:lnSpc>
              <a:spcAft>
                <a:spcPts val="1000"/>
              </a:spcAft>
            </a:pPr>
            <a:r>
              <a:rPr lang="en-GB" sz="1400" b="0" i="1" dirty="0">
                <a:latin typeface="+mj-lt"/>
                <a:ea typeface="Calibri" panose="020F0502020204030204" pitchFamily="34" charset="0"/>
                <a:cs typeface="Times New Roman" panose="02020603050405020304" pitchFamily="18" charset="0"/>
              </a:rPr>
              <a:t>YoY Dim vs Dim</a:t>
            </a:r>
            <a:r>
              <a:rPr lang="en-GB" sz="1400" b="0" dirty="0">
                <a:latin typeface="+mj-lt"/>
                <a:ea typeface="Calibri" panose="020F0502020204030204" pitchFamily="34" charset="0"/>
                <a:cs typeface="Times New Roman" panose="02020603050405020304" pitchFamily="18" charset="0"/>
              </a:rPr>
              <a:t>: “Real” year on year difference based on results processed using the same data processing approach, based on the Dimensions data processing software </a:t>
            </a:r>
          </a:p>
        </p:txBody>
      </p:sp>
    </p:spTree>
    <p:extLst>
      <p:ext uri="{BB962C8B-B14F-4D97-AF65-F5344CB8AC3E}">
        <p14:creationId xmlns:p14="http://schemas.microsoft.com/office/powerpoint/2010/main" val="135852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4</a:t>
            </a:fld>
            <a:endParaRPr lang="en-AU" dirty="0"/>
          </a:p>
        </p:txBody>
      </p:sp>
      <p:sp>
        <p:nvSpPr>
          <p:cNvPr id="5" name="Rectangle 4"/>
          <p:cNvSpPr/>
          <p:nvPr/>
        </p:nvSpPr>
        <p:spPr>
          <a:xfrm>
            <a:off x="-1" y="1070919"/>
            <a:ext cx="9143999" cy="3429016"/>
          </a:xfrm>
          <a:prstGeom prst="rect">
            <a:avLst/>
          </a:prstGeom>
        </p:spPr>
        <p:txBody>
          <a:bodyPr wrap="square">
            <a:spAutoFit/>
          </a:bodyPr>
          <a:lstStyle/>
          <a:p>
            <a:pPr>
              <a:lnSpc>
                <a:spcPct val="115000"/>
              </a:lnSpc>
              <a:spcAft>
                <a:spcPts val="1000"/>
              </a:spcAft>
            </a:pPr>
            <a:r>
              <a:rPr lang="en-GB" sz="1200" b="0" dirty="0">
                <a:latin typeface="+mj-lt"/>
                <a:ea typeface="Calibri" panose="020F0502020204030204" pitchFamily="34" charset="0"/>
                <a:cs typeface="Times New Roman" panose="02020603050405020304" pitchFamily="18" charset="0"/>
              </a:rPr>
              <a:t>In the previously published 2015 data, processed using the Quantum software, the </a:t>
            </a:r>
            <a:r>
              <a:rPr lang="en-GB" sz="1200" dirty="0">
                <a:latin typeface="+mj-lt"/>
                <a:ea typeface="Calibri" panose="020F0502020204030204" pitchFamily="34" charset="0"/>
                <a:cs typeface="Times New Roman" panose="02020603050405020304" pitchFamily="18" charset="0"/>
              </a:rPr>
              <a:t>number of domestic tourism trips </a:t>
            </a:r>
            <a:r>
              <a:rPr lang="en-GB" sz="1200" b="0" dirty="0">
                <a:latin typeface="+mj-lt"/>
                <a:ea typeface="Calibri" panose="020F0502020204030204" pitchFamily="34" charset="0"/>
                <a:cs typeface="Times New Roman" panose="02020603050405020304" pitchFamily="18" charset="0"/>
              </a:rPr>
              <a:t>recorded in GB was 124.08 Million trips “2015 Quantum Trips”. In the published 2016 data, processed using the Dimensions software, the number of trips in GB was 119.46 million “2016 Dimensions Trips”, representing a decrease of 4% compared to 2015 “YoY %</a:t>
            </a:r>
            <a:r>
              <a:rPr lang="en-GB" sz="1200" b="0" dirty="0" err="1">
                <a:latin typeface="+mj-lt"/>
                <a:ea typeface="Calibri" panose="020F0502020204030204" pitchFamily="34" charset="0"/>
                <a:cs typeface="Times New Roman" panose="02020603050405020304" pitchFamily="18" charset="0"/>
              </a:rPr>
              <a:t>ch</a:t>
            </a:r>
            <a:r>
              <a:rPr lang="en-GB" sz="1200" b="0" dirty="0">
                <a:latin typeface="+mj-lt"/>
                <a:ea typeface="Calibri" panose="020F0502020204030204" pitchFamily="34" charset="0"/>
                <a:cs typeface="Times New Roman" panose="02020603050405020304" pitchFamily="18" charset="0"/>
              </a:rPr>
              <a:t> Quant v Dim”. </a:t>
            </a:r>
          </a:p>
          <a:p>
            <a:pPr>
              <a:lnSpc>
                <a:spcPct val="115000"/>
              </a:lnSpc>
              <a:spcAft>
                <a:spcPts val="1000"/>
              </a:spcAft>
            </a:pPr>
            <a:r>
              <a:rPr lang="en-GB" sz="1200" b="0" dirty="0">
                <a:latin typeface="+mj-lt"/>
                <a:ea typeface="Calibri" panose="020F0502020204030204" pitchFamily="34" charset="0"/>
                <a:cs typeface="Times New Roman" panose="02020603050405020304" pitchFamily="18" charset="0"/>
              </a:rPr>
              <a:t>However, if the 2015 data had been processed using the Dimensions software, as per the 2016 approach, the recorded </a:t>
            </a:r>
            <a:r>
              <a:rPr lang="en-GB" sz="1200" dirty="0">
                <a:latin typeface="+mj-lt"/>
                <a:ea typeface="Calibri" panose="020F0502020204030204" pitchFamily="34" charset="0"/>
                <a:cs typeface="Times New Roman" panose="02020603050405020304" pitchFamily="18" charset="0"/>
              </a:rPr>
              <a:t>number of trips </a:t>
            </a:r>
            <a:r>
              <a:rPr lang="en-GB" sz="1200" b="0" dirty="0">
                <a:latin typeface="+mj-lt"/>
                <a:ea typeface="Calibri" panose="020F0502020204030204" pitchFamily="34" charset="0"/>
                <a:cs typeface="Times New Roman" panose="02020603050405020304" pitchFamily="18" charset="0"/>
              </a:rPr>
              <a:t>in 2015 would have been 125.13 million “2015 Dimensions Trips”. Therefore the “real” year on year difference with 2016, using a consistent data processing approach, is -4.5% “YoY %</a:t>
            </a:r>
            <a:r>
              <a:rPr lang="en-GB" sz="1200" b="0" dirty="0" err="1">
                <a:latin typeface="+mj-lt"/>
                <a:ea typeface="Calibri" panose="020F0502020204030204" pitchFamily="34" charset="0"/>
                <a:cs typeface="Times New Roman" panose="02020603050405020304" pitchFamily="18" charset="0"/>
              </a:rPr>
              <a:t>ch</a:t>
            </a:r>
            <a:r>
              <a:rPr lang="en-GB" sz="1200" b="0" dirty="0">
                <a:latin typeface="+mj-lt"/>
                <a:ea typeface="Calibri" panose="020F0502020204030204" pitchFamily="34" charset="0"/>
                <a:cs typeface="Times New Roman" panose="02020603050405020304" pitchFamily="18" charset="0"/>
              </a:rPr>
              <a:t> Dim v Dim”. </a:t>
            </a:r>
          </a:p>
          <a:p>
            <a:pPr lvl="0">
              <a:lnSpc>
                <a:spcPct val="115000"/>
              </a:lnSpc>
              <a:spcAft>
                <a:spcPts val="1000"/>
              </a:spcAft>
            </a:pPr>
            <a:r>
              <a:rPr lang="en-GB" sz="1200" b="0" dirty="0">
                <a:solidFill>
                  <a:prstClr val="black"/>
                </a:solidFill>
                <a:latin typeface="Verdana"/>
                <a:ea typeface="Calibri" panose="020F0502020204030204" pitchFamily="34" charset="0"/>
                <a:cs typeface="Times New Roman" panose="02020603050405020304" pitchFamily="18" charset="0"/>
              </a:rPr>
              <a:t>In the previously published 2015 data, processed using the Quantum software, the </a:t>
            </a:r>
            <a:r>
              <a:rPr lang="en-GB" sz="1200" dirty="0">
                <a:solidFill>
                  <a:prstClr val="black"/>
                </a:solidFill>
                <a:latin typeface="Verdana"/>
                <a:ea typeface="Calibri" panose="020F0502020204030204" pitchFamily="34" charset="0"/>
                <a:cs typeface="Times New Roman" panose="02020603050405020304" pitchFamily="18" charset="0"/>
              </a:rPr>
              <a:t>value of domestic tourism trips </a:t>
            </a:r>
            <a:r>
              <a:rPr lang="en-GB" sz="1200" b="0" dirty="0">
                <a:solidFill>
                  <a:prstClr val="black"/>
                </a:solidFill>
                <a:latin typeface="Verdana"/>
                <a:ea typeface="Calibri" panose="020F0502020204030204" pitchFamily="34" charset="0"/>
                <a:cs typeface="Times New Roman" panose="02020603050405020304" pitchFamily="18" charset="0"/>
              </a:rPr>
              <a:t>recorded in GB was £24.83Bn “2015 Quantum Expenditure”. In the published 2016 data, processed using the Dimensions software, the value of domestic tourism trips in GB was £23.08Bn “2016 Dimensions Expenditure”, representing a decrease of 7% compared to 2015 “YoY %</a:t>
            </a:r>
            <a:r>
              <a:rPr lang="en-GB" sz="1200" b="0" dirty="0" err="1">
                <a:solidFill>
                  <a:prstClr val="black"/>
                </a:solidFill>
                <a:latin typeface="Verdana"/>
                <a:ea typeface="Calibri" panose="020F0502020204030204" pitchFamily="34" charset="0"/>
                <a:cs typeface="Times New Roman" panose="02020603050405020304" pitchFamily="18" charset="0"/>
              </a:rPr>
              <a:t>ch</a:t>
            </a:r>
            <a:r>
              <a:rPr lang="en-GB" sz="1200" b="0" dirty="0">
                <a:solidFill>
                  <a:prstClr val="black"/>
                </a:solidFill>
                <a:latin typeface="Verdana"/>
                <a:ea typeface="Calibri" panose="020F0502020204030204" pitchFamily="34" charset="0"/>
                <a:cs typeface="Times New Roman" panose="02020603050405020304" pitchFamily="18" charset="0"/>
              </a:rPr>
              <a:t> Quant v Dim”. </a:t>
            </a:r>
          </a:p>
          <a:p>
            <a:pPr lvl="0">
              <a:lnSpc>
                <a:spcPct val="115000"/>
              </a:lnSpc>
              <a:spcAft>
                <a:spcPts val="1000"/>
              </a:spcAft>
            </a:pPr>
            <a:r>
              <a:rPr lang="en-GB" sz="1200" b="0" dirty="0">
                <a:solidFill>
                  <a:prstClr val="black"/>
                </a:solidFill>
                <a:latin typeface="Verdana"/>
                <a:ea typeface="Calibri" panose="020F0502020204030204" pitchFamily="34" charset="0"/>
                <a:cs typeface="Times New Roman" panose="02020603050405020304" pitchFamily="18" charset="0"/>
              </a:rPr>
              <a:t>However, if the 2015 data had been processed using the Dimensions software, as per the 2016 approach, the recorded </a:t>
            </a:r>
            <a:r>
              <a:rPr lang="en-GB" sz="1200" dirty="0">
                <a:solidFill>
                  <a:prstClr val="black"/>
                </a:solidFill>
                <a:latin typeface="Verdana"/>
                <a:ea typeface="Calibri" panose="020F0502020204030204" pitchFamily="34" charset="0"/>
                <a:cs typeface="Times New Roman" panose="02020603050405020304" pitchFamily="18" charset="0"/>
              </a:rPr>
              <a:t>value </a:t>
            </a:r>
            <a:r>
              <a:rPr lang="en-GB" sz="1200" b="0" dirty="0">
                <a:solidFill>
                  <a:prstClr val="black"/>
                </a:solidFill>
                <a:latin typeface="Verdana"/>
                <a:ea typeface="Calibri" panose="020F0502020204030204" pitchFamily="34" charset="0"/>
                <a:cs typeface="Times New Roman" panose="02020603050405020304" pitchFamily="18" charset="0"/>
              </a:rPr>
              <a:t>in 2015 would have been £24.09Bn “2015 Dimensions Expenditure”. Therefore the “real” year on year difference with 2016, using a consistent data processing approach, is -4.2% “YoY %</a:t>
            </a:r>
            <a:r>
              <a:rPr lang="en-GB" sz="1200" b="0" dirty="0" err="1">
                <a:solidFill>
                  <a:prstClr val="black"/>
                </a:solidFill>
                <a:latin typeface="Verdana"/>
                <a:ea typeface="Calibri" panose="020F0502020204030204" pitchFamily="34" charset="0"/>
                <a:cs typeface="Times New Roman" panose="02020603050405020304" pitchFamily="18" charset="0"/>
              </a:rPr>
              <a:t>ch</a:t>
            </a:r>
            <a:r>
              <a:rPr lang="en-GB" sz="1200" b="0" dirty="0">
                <a:solidFill>
                  <a:prstClr val="black"/>
                </a:solidFill>
                <a:latin typeface="Verdana"/>
                <a:ea typeface="Calibri" panose="020F0502020204030204" pitchFamily="34" charset="0"/>
                <a:cs typeface="Times New Roman" panose="02020603050405020304" pitchFamily="18" charset="0"/>
              </a:rPr>
              <a:t> Dim v Dim”. </a:t>
            </a:r>
            <a:endParaRPr lang="en-GB" sz="1200" b="0" dirty="0">
              <a:latin typeface="+mj-lt"/>
              <a:ea typeface="Calibri" panose="020F0502020204030204" pitchFamily="34" charset="0"/>
              <a:cs typeface="Times New Roman" panose="02020603050405020304" pitchFamily="18" charset="0"/>
            </a:endParaRPr>
          </a:p>
        </p:txBody>
      </p:sp>
      <p:sp>
        <p:nvSpPr>
          <p:cNvPr id="6" name="Title 3"/>
          <p:cNvSpPr>
            <a:spLocks noGrp="1"/>
          </p:cNvSpPr>
          <p:nvPr>
            <p:ph type="title"/>
          </p:nvPr>
        </p:nvSpPr>
        <p:spPr>
          <a:xfrm>
            <a:off x="0" y="0"/>
            <a:ext cx="9143999" cy="1054443"/>
          </a:xfrm>
        </p:spPr>
        <p:txBody>
          <a:bodyPr/>
          <a:lstStyle/>
          <a:p>
            <a:r>
              <a:rPr lang="en-GB" dirty="0"/>
              <a:t>How to interpret the results</a:t>
            </a:r>
          </a:p>
        </p:txBody>
      </p:sp>
      <p:graphicFrame>
        <p:nvGraphicFramePr>
          <p:cNvPr id="7" name="Table 6"/>
          <p:cNvGraphicFramePr>
            <a:graphicFrameLocks noGrp="1"/>
          </p:cNvGraphicFramePr>
          <p:nvPr>
            <p:extLst>
              <p:ext uri="{D42A27DB-BD31-4B8C-83A1-F6EECF244321}">
                <p14:modId xmlns:p14="http://schemas.microsoft.com/office/powerpoint/2010/main" val="1166787326"/>
              </p:ext>
            </p:extLst>
          </p:nvPr>
        </p:nvGraphicFramePr>
        <p:xfrm>
          <a:off x="2693407" y="4594422"/>
          <a:ext cx="3757181" cy="1276335"/>
        </p:xfrm>
        <a:graphic>
          <a:graphicData uri="http://schemas.openxmlformats.org/drawingml/2006/table">
            <a:tbl>
              <a:tblPr>
                <a:tableStyleId>{5A111915-BE36-4E01-A7E5-04B1672EAD32}</a:tableStyleId>
              </a:tblPr>
              <a:tblGrid>
                <a:gridCol w="955746">
                  <a:extLst>
                    <a:ext uri="{9D8B030D-6E8A-4147-A177-3AD203B41FA5}">
                      <a16:colId xmlns:a16="http://schemas.microsoft.com/office/drawing/2014/main" val="20000"/>
                    </a:ext>
                  </a:extLst>
                </a:gridCol>
                <a:gridCol w="560287">
                  <a:extLst>
                    <a:ext uri="{9D8B030D-6E8A-4147-A177-3AD203B41FA5}">
                      <a16:colId xmlns:a16="http://schemas.microsoft.com/office/drawing/2014/main" val="20019"/>
                    </a:ext>
                  </a:extLst>
                </a:gridCol>
                <a:gridCol w="560287">
                  <a:extLst>
                    <a:ext uri="{9D8B030D-6E8A-4147-A177-3AD203B41FA5}">
                      <a16:colId xmlns:a16="http://schemas.microsoft.com/office/drawing/2014/main" val="2543397162"/>
                    </a:ext>
                  </a:extLst>
                </a:gridCol>
                <a:gridCol w="560287">
                  <a:extLst>
                    <a:ext uri="{9D8B030D-6E8A-4147-A177-3AD203B41FA5}">
                      <a16:colId xmlns:a16="http://schemas.microsoft.com/office/drawing/2014/main" val="20020"/>
                    </a:ext>
                  </a:extLst>
                </a:gridCol>
                <a:gridCol w="560287">
                  <a:extLst>
                    <a:ext uri="{9D8B030D-6E8A-4147-A177-3AD203B41FA5}">
                      <a16:colId xmlns:a16="http://schemas.microsoft.com/office/drawing/2014/main" val="20021"/>
                    </a:ext>
                  </a:extLst>
                </a:gridCol>
                <a:gridCol w="560287">
                  <a:extLst>
                    <a:ext uri="{9D8B030D-6E8A-4147-A177-3AD203B41FA5}">
                      <a16:colId xmlns:a16="http://schemas.microsoft.com/office/drawing/2014/main" val="979863136"/>
                    </a:ext>
                  </a:extLst>
                </a:gridCol>
              </a:tblGrid>
              <a:tr h="160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1"/>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124.408</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125.126</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119.455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-4.0%</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-4.5%</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2"/>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102.715</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103.335</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99.342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-3.3%</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-3.9%</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3"/>
                  </a:ext>
                </a:extLst>
              </a:tr>
              <a:tr h="1185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T>
                      <a:noFill/>
                    </a:lnT>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7"/>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376.604</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377.289</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359.557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-4.5%</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-4.7%</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8"/>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a:solidFill>
                            <a:schemeClr val="accent5"/>
                          </a:solidFill>
                          <a:effectLst/>
                          <a:latin typeface="+mj-lt"/>
                        </a:rPr>
                        <a:t>299.071</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299.016</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287.702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-3.8%</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-3.8%</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9"/>
                  </a:ext>
                </a:extLst>
              </a:tr>
              <a:tr h="1441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T>
                      <a:noFill/>
                    </a:lnT>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3"/>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£24,825</a:t>
                      </a:r>
                    </a:p>
                  </a:txBody>
                  <a:tcPr marL="7620" marR="7620" marT="7620"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£24,094</a:t>
                      </a:r>
                    </a:p>
                  </a:txBody>
                  <a:tcPr marL="7620" marR="7620" marT="7620"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£23,079</a:t>
                      </a:r>
                    </a:p>
                  </a:txBody>
                  <a:tcPr marL="7620" marR="7620" marT="7620" marB="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-7.0%</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-4.2%</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14"/>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a:solidFill>
                            <a:schemeClr val="accent5"/>
                          </a:solidFill>
                          <a:effectLst/>
                          <a:latin typeface="+mj-lt"/>
                        </a:rPr>
                        <a:t>£19,570</a:t>
                      </a:r>
                    </a:p>
                  </a:txBody>
                  <a:tcPr marL="7620" marR="7620" marT="7620"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£19,059</a:t>
                      </a:r>
                    </a:p>
                  </a:txBody>
                  <a:tcPr marL="7620" marR="7620" marT="7620"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£18,492</a:t>
                      </a:r>
                    </a:p>
                  </a:txBody>
                  <a:tcPr marL="7620" marR="7620" marT="7620" marB="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-5.5%</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-3.0%</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15"/>
                  </a:ext>
                </a:extLst>
              </a:tr>
            </a:tbl>
          </a:graphicData>
        </a:graphic>
      </p:graphicFrame>
      <p:sp>
        <p:nvSpPr>
          <p:cNvPr id="8" name="Title 2"/>
          <p:cNvSpPr txBox="1">
            <a:spLocks/>
          </p:cNvSpPr>
          <p:nvPr/>
        </p:nvSpPr>
        <p:spPr>
          <a:xfrm>
            <a:off x="260552" y="4331274"/>
            <a:ext cx="3080914" cy="777922"/>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chemeClr val="accent5"/>
                </a:solidFill>
              </a:rPr>
              <a:t>ALL TOURISM</a:t>
            </a:r>
            <a:endParaRPr lang="en-GB" b="0" dirty="0">
              <a:solidFill>
                <a:schemeClr val="accent5"/>
              </a:solidFill>
            </a:endParaRPr>
          </a:p>
        </p:txBody>
      </p:sp>
    </p:spTree>
    <p:extLst>
      <p:ext uri="{BB962C8B-B14F-4D97-AF65-F5344CB8AC3E}">
        <p14:creationId xmlns:p14="http://schemas.microsoft.com/office/powerpoint/2010/main" val="18375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5</a:t>
            </a:fld>
            <a:endParaRPr lang="en-AU" dirty="0"/>
          </a:p>
        </p:txBody>
      </p:sp>
      <p:sp>
        <p:nvSpPr>
          <p:cNvPr id="3" name="Title 2"/>
          <p:cNvSpPr>
            <a:spLocks noGrp="1"/>
          </p:cNvSpPr>
          <p:nvPr>
            <p:ph type="title"/>
          </p:nvPr>
        </p:nvSpPr>
        <p:spPr>
          <a:xfrm>
            <a:off x="0" y="-193752"/>
            <a:ext cx="9143999" cy="777922"/>
          </a:xfrm>
        </p:spPr>
        <p:txBody>
          <a:bodyPr/>
          <a:lstStyle/>
          <a:p>
            <a:r>
              <a:rPr lang="en-US" dirty="0"/>
              <a:t>Annual Volume &amp; Value 2015 vs 2016</a:t>
            </a:r>
            <a:endParaRPr lang="en-GB" dirty="0">
              <a:solidFill>
                <a:schemeClr val="accent5"/>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53678155"/>
              </p:ext>
            </p:extLst>
          </p:nvPr>
        </p:nvGraphicFramePr>
        <p:xfrm>
          <a:off x="288347" y="952545"/>
          <a:ext cx="3757181" cy="1276335"/>
        </p:xfrm>
        <a:graphic>
          <a:graphicData uri="http://schemas.openxmlformats.org/drawingml/2006/table">
            <a:tbl>
              <a:tblPr>
                <a:tableStyleId>{5A111915-BE36-4E01-A7E5-04B1672EAD32}</a:tableStyleId>
              </a:tblPr>
              <a:tblGrid>
                <a:gridCol w="955746">
                  <a:extLst>
                    <a:ext uri="{9D8B030D-6E8A-4147-A177-3AD203B41FA5}">
                      <a16:colId xmlns:a16="http://schemas.microsoft.com/office/drawing/2014/main" val="20000"/>
                    </a:ext>
                  </a:extLst>
                </a:gridCol>
                <a:gridCol w="560287">
                  <a:extLst>
                    <a:ext uri="{9D8B030D-6E8A-4147-A177-3AD203B41FA5}">
                      <a16:colId xmlns:a16="http://schemas.microsoft.com/office/drawing/2014/main" val="20019"/>
                    </a:ext>
                  </a:extLst>
                </a:gridCol>
                <a:gridCol w="560287">
                  <a:extLst>
                    <a:ext uri="{9D8B030D-6E8A-4147-A177-3AD203B41FA5}">
                      <a16:colId xmlns:a16="http://schemas.microsoft.com/office/drawing/2014/main" val="2543397162"/>
                    </a:ext>
                  </a:extLst>
                </a:gridCol>
                <a:gridCol w="560287">
                  <a:extLst>
                    <a:ext uri="{9D8B030D-6E8A-4147-A177-3AD203B41FA5}">
                      <a16:colId xmlns:a16="http://schemas.microsoft.com/office/drawing/2014/main" val="20020"/>
                    </a:ext>
                  </a:extLst>
                </a:gridCol>
                <a:gridCol w="560287">
                  <a:extLst>
                    <a:ext uri="{9D8B030D-6E8A-4147-A177-3AD203B41FA5}">
                      <a16:colId xmlns:a16="http://schemas.microsoft.com/office/drawing/2014/main" val="20021"/>
                    </a:ext>
                  </a:extLst>
                </a:gridCol>
                <a:gridCol w="560287">
                  <a:extLst>
                    <a:ext uri="{9D8B030D-6E8A-4147-A177-3AD203B41FA5}">
                      <a16:colId xmlns:a16="http://schemas.microsoft.com/office/drawing/2014/main" val="979863136"/>
                    </a:ext>
                  </a:extLst>
                </a:gridCol>
              </a:tblGrid>
              <a:tr h="16085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1"/>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124.408</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125.126</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119.455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-4.0%</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-4.5%</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2"/>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102.715</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103.335</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99.342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-3.3%</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-3.9%</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3"/>
                  </a:ext>
                </a:extLst>
              </a:tr>
              <a:tr h="1185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T>
                      <a:noFill/>
                    </a:lnT>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7"/>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376.604</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377.289</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359.557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-4.5%</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-4.7%</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8"/>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a:solidFill>
                            <a:schemeClr val="accent5"/>
                          </a:solidFill>
                          <a:effectLst/>
                          <a:latin typeface="+mj-lt"/>
                        </a:rPr>
                        <a:t>299.071</a:t>
                      </a:r>
                    </a:p>
                  </a:txBody>
                  <a:tcPr marL="7620" marR="7620" marT="7620"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299.016</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287.702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-3.8%</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-3.8%</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09"/>
                  </a:ext>
                </a:extLst>
              </a:tr>
              <a:tr h="1441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T>
                      <a:noFill/>
                    </a:lnT>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3"/>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£24,825</a:t>
                      </a:r>
                    </a:p>
                  </a:txBody>
                  <a:tcPr marL="7620" marR="7620" marT="7620"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£24,094</a:t>
                      </a:r>
                    </a:p>
                  </a:txBody>
                  <a:tcPr marL="7620" marR="7620" marT="7620"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£23,079</a:t>
                      </a:r>
                    </a:p>
                  </a:txBody>
                  <a:tcPr marL="7620" marR="7620" marT="7620" marB="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-7.0%</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-4.2%</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14"/>
                  </a:ext>
                </a:extLst>
              </a:tr>
              <a:tr h="10892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a:solidFill>
                            <a:schemeClr val="accent5"/>
                          </a:solidFill>
                          <a:effectLst/>
                          <a:latin typeface="+mj-lt"/>
                        </a:rPr>
                        <a:t>£19,570</a:t>
                      </a:r>
                    </a:p>
                  </a:txBody>
                  <a:tcPr marL="7620" marR="7620" marT="7620"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£19,059</a:t>
                      </a:r>
                    </a:p>
                  </a:txBody>
                  <a:tcPr marL="7620" marR="7620" marT="7620"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j-lt"/>
                        </a:rPr>
                        <a:t>£18,492</a:t>
                      </a:r>
                    </a:p>
                  </a:txBody>
                  <a:tcPr marL="7620" marR="7620" marT="7620" marB="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algn="ctr" fontAlgn="b"/>
                      <a:r>
                        <a:rPr lang="en-GB" sz="650" b="0" i="0" u="none" strike="noStrike" dirty="0">
                          <a:solidFill>
                            <a:schemeClr val="accent5"/>
                          </a:solidFill>
                          <a:effectLst/>
                          <a:latin typeface="+mn-lt"/>
                        </a:rPr>
                        <a:t>-5.5%</a:t>
                      </a:r>
                    </a:p>
                  </a:txBody>
                  <a:tcPr marL="7620" marR="7620" marT="7620" marB="0" anchor="ctr">
                    <a:lnL>
                      <a:noFill/>
                    </a:lnL>
                    <a:lnR>
                      <a:noFill/>
                    </a:lnR>
                    <a:solidFill>
                      <a:srgbClr val="D1D5F7"/>
                    </a:solidFill>
                  </a:tcPr>
                </a:tc>
                <a:tc>
                  <a:txBody>
                    <a:bodyPr/>
                    <a:lstStyle/>
                    <a:p>
                      <a:pPr algn="ctr" fontAlgn="b"/>
                      <a:r>
                        <a:rPr lang="en-GB" sz="650" b="0" i="0" u="none" strike="noStrike" dirty="0">
                          <a:solidFill>
                            <a:schemeClr val="accent5"/>
                          </a:solidFill>
                          <a:effectLst/>
                          <a:latin typeface="+mn-lt"/>
                        </a:rPr>
                        <a:t>-3.0%</a:t>
                      </a:r>
                    </a:p>
                  </a:txBody>
                  <a:tcPr marL="7620" marR="7620" marT="7620" marB="0" anchor="ctr">
                    <a:lnL>
                      <a:noFill/>
                    </a:lnL>
                    <a:lnR w="9525" cap="flat" cmpd="sng" algn="ctr">
                      <a:solidFill>
                        <a:schemeClr val="accent5"/>
                      </a:solidFill>
                      <a:prstDash val="solid"/>
                      <a:round/>
                      <a:headEnd type="none" w="med" len="med"/>
                      <a:tailEnd type="none" w="med" len="med"/>
                    </a:lnR>
                    <a:solidFill>
                      <a:srgbClr val="D1D5F7"/>
                    </a:solidFill>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sp>
        <p:nvSpPr>
          <p:cNvPr id="7" name="Title 2"/>
          <p:cNvSpPr txBox="1">
            <a:spLocks/>
          </p:cNvSpPr>
          <p:nvPr/>
        </p:nvSpPr>
        <p:spPr>
          <a:xfrm>
            <a:off x="13416" y="326932"/>
            <a:ext cx="3080914" cy="777922"/>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chemeClr val="accent5"/>
                </a:solidFill>
              </a:rPr>
              <a:t>ALL TOURISM</a:t>
            </a:r>
            <a:endParaRPr lang="en-GB" b="0" dirty="0">
              <a:solidFill>
                <a:schemeClr val="accent5"/>
              </a:solidFill>
            </a:endParaRPr>
          </a:p>
        </p:txBody>
      </p:sp>
      <p:sp>
        <p:nvSpPr>
          <p:cNvPr id="8" name="Title 2"/>
          <p:cNvSpPr txBox="1">
            <a:spLocks/>
          </p:cNvSpPr>
          <p:nvPr/>
        </p:nvSpPr>
        <p:spPr>
          <a:xfrm>
            <a:off x="6576354" y="321998"/>
            <a:ext cx="2172614" cy="592532"/>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chemeClr val="accent2"/>
                </a:solidFill>
              </a:rPr>
              <a:t>HOLIDAYS</a:t>
            </a:r>
            <a:endParaRPr lang="en-GB" b="0" dirty="0">
              <a:solidFill>
                <a:schemeClr val="accent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206133780"/>
              </p:ext>
            </p:extLst>
          </p:nvPr>
        </p:nvGraphicFramePr>
        <p:xfrm>
          <a:off x="4684891" y="964061"/>
          <a:ext cx="3815371" cy="1276335"/>
        </p:xfrm>
        <a:graphic>
          <a:graphicData uri="http://schemas.openxmlformats.org/drawingml/2006/table">
            <a:tbl>
              <a:tblPr>
                <a:tableStyleId>{5A111915-BE36-4E01-A7E5-04B1672EAD32}</a:tableStyleId>
              </a:tblPr>
              <a:tblGrid>
                <a:gridCol w="889291">
                  <a:extLst>
                    <a:ext uri="{9D8B030D-6E8A-4147-A177-3AD203B41FA5}">
                      <a16:colId xmlns:a16="http://schemas.microsoft.com/office/drawing/2014/main" val="20000"/>
                    </a:ext>
                  </a:extLst>
                </a:gridCol>
                <a:gridCol w="569382">
                  <a:extLst>
                    <a:ext uri="{9D8B030D-6E8A-4147-A177-3AD203B41FA5}">
                      <a16:colId xmlns:a16="http://schemas.microsoft.com/office/drawing/2014/main" val="20019"/>
                    </a:ext>
                  </a:extLst>
                </a:gridCol>
                <a:gridCol w="500466">
                  <a:extLst>
                    <a:ext uri="{9D8B030D-6E8A-4147-A177-3AD203B41FA5}">
                      <a16:colId xmlns:a16="http://schemas.microsoft.com/office/drawing/2014/main" val="2304826291"/>
                    </a:ext>
                  </a:extLst>
                </a:gridCol>
                <a:gridCol w="627279">
                  <a:extLst>
                    <a:ext uri="{9D8B030D-6E8A-4147-A177-3AD203B41FA5}">
                      <a16:colId xmlns:a16="http://schemas.microsoft.com/office/drawing/2014/main" val="20020"/>
                    </a:ext>
                  </a:extLst>
                </a:gridCol>
                <a:gridCol w="585216">
                  <a:extLst>
                    <a:ext uri="{9D8B030D-6E8A-4147-A177-3AD203B41FA5}">
                      <a16:colId xmlns:a16="http://schemas.microsoft.com/office/drawing/2014/main" val="20004"/>
                    </a:ext>
                  </a:extLst>
                </a:gridCol>
                <a:gridCol w="643737">
                  <a:extLst>
                    <a:ext uri="{9D8B030D-6E8A-4147-A177-3AD203B41FA5}">
                      <a16:colId xmlns:a16="http://schemas.microsoft.com/office/drawing/2014/main" val="2290444696"/>
                    </a:ext>
                  </a:extLst>
                </a:gridCol>
              </a:tblGrid>
              <a:tr h="10173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55.961</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57.074</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55.888</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-0.1%</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-2.1%</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2"/>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43.724</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44.678</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44.706</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+2.2%</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+0.1%</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3"/>
                  </a:ext>
                </a:extLst>
              </a:tr>
              <a:tr h="10245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194.635</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196.102</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190.897</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-1.9%</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-2.7%</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8"/>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146.493</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147.243</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147.078</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+0.4%</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-0.1%</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9"/>
                  </a:ext>
                </a:extLst>
              </a:tr>
              <a:tr h="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EXPENDITURE</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£14,173</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£13,871</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£13,313</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-6.1%</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-4.0%</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4"/>
                  </a:ext>
                </a:extLst>
              </a:tr>
              <a:tr h="1083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£10,725</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j-lt"/>
                        </a:rPr>
                        <a:t>£10,527</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650" b="0" i="0" u="none" strike="noStrike" dirty="0">
                          <a:solidFill>
                            <a:srgbClr val="FF0000"/>
                          </a:solidFill>
                          <a:effectLst/>
                          <a:latin typeface="+mj-lt"/>
                        </a:rPr>
                        <a:t>£10,413</a:t>
                      </a:r>
                    </a:p>
                  </a:txBody>
                  <a:tcPr marL="7620" marR="7620" marT="7620" marB="0" anchor="ctr">
                    <a:lnL w="6350"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-2.9%</a:t>
                      </a:r>
                    </a:p>
                  </a:txBody>
                  <a:tcPr marL="7620" marR="7620" marT="7620" marB="0" anchor="ctr">
                    <a:solidFill>
                      <a:schemeClr val="accent1">
                        <a:lumMod val="20000"/>
                        <a:lumOff val="80000"/>
                      </a:schemeClr>
                    </a:solidFill>
                  </a:tcPr>
                </a:tc>
                <a:tc>
                  <a:txBody>
                    <a:bodyPr/>
                    <a:lstStyle/>
                    <a:p>
                      <a:pPr algn="ctr" fontAlgn="b"/>
                      <a:r>
                        <a:rPr lang="en-GB" sz="650" b="0" i="0" u="none" strike="noStrike" dirty="0">
                          <a:solidFill>
                            <a:schemeClr val="accent2"/>
                          </a:solidFill>
                          <a:effectLst/>
                          <a:latin typeface="+mn-lt"/>
                        </a:rPr>
                        <a:t>-1.1%</a:t>
                      </a:r>
                    </a:p>
                  </a:txBody>
                  <a:tcPr marL="7620" marR="7620" marT="7620" marB="0" anchor="ctr">
                    <a:lnR w="9525" cap="flat" cmpd="sng" algn="ctr">
                      <a:solidFill>
                        <a:schemeClr val="accent2"/>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90623295"/>
              </p:ext>
            </p:extLst>
          </p:nvPr>
        </p:nvGraphicFramePr>
        <p:xfrm>
          <a:off x="293307" y="3862530"/>
          <a:ext cx="3766629" cy="1309581"/>
        </p:xfrm>
        <a:graphic>
          <a:graphicData uri="http://schemas.openxmlformats.org/drawingml/2006/table">
            <a:tbl>
              <a:tblPr>
                <a:tableStyleId>{5A111915-BE36-4E01-A7E5-04B1672EAD32}</a:tableStyleId>
              </a:tblPr>
              <a:tblGrid>
                <a:gridCol w="941816">
                  <a:extLst>
                    <a:ext uri="{9D8B030D-6E8A-4147-A177-3AD203B41FA5}">
                      <a16:colId xmlns:a16="http://schemas.microsoft.com/office/drawing/2014/main" val="20000"/>
                    </a:ext>
                  </a:extLst>
                </a:gridCol>
                <a:gridCol w="532648">
                  <a:extLst>
                    <a:ext uri="{9D8B030D-6E8A-4147-A177-3AD203B41FA5}">
                      <a16:colId xmlns:a16="http://schemas.microsoft.com/office/drawing/2014/main" val="20019"/>
                    </a:ext>
                  </a:extLst>
                </a:gridCol>
                <a:gridCol w="532648">
                  <a:extLst>
                    <a:ext uri="{9D8B030D-6E8A-4147-A177-3AD203B41FA5}">
                      <a16:colId xmlns:a16="http://schemas.microsoft.com/office/drawing/2014/main" val="136703122"/>
                    </a:ext>
                  </a:extLst>
                </a:gridCol>
                <a:gridCol w="532648">
                  <a:extLst>
                    <a:ext uri="{9D8B030D-6E8A-4147-A177-3AD203B41FA5}">
                      <a16:colId xmlns:a16="http://schemas.microsoft.com/office/drawing/2014/main" val="20020"/>
                    </a:ext>
                  </a:extLst>
                </a:gridCol>
                <a:gridCol w="583662">
                  <a:extLst>
                    <a:ext uri="{9D8B030D-6E8A-4147-A177-3AD203B41FA5}">
                      <a16:colId xmlns:a16="http://schemas.microsoft.com/office/drawing/2014/main" val="20021"/>
                    </a:ext>
                  </a:extLst>
                </a:gridCol>
                <a:gridCol w="643207">
                  <a:extLst>
                    <a:ext uri="{9D8B030D-6E8A-4147-A177-3AD203B41FA5}">
                      <a16:colId xmlns:a16="http://schemas.microsoft.com/office/drawing/2014/main" val="4203831215"/>
                    </a:ext>
                  </a:extLst>
                </a:gridCol>
              </a:tblGrid>
              <a:tr h="1000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1"/>
                  </a:ext>
                </a:extLst>
              </a:tr>
              <a:tr h="11024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46.554</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46.573</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42.294</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-9.2%</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-9.2%</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2"/>
                  </a:ext>
                </a:extLst>
              </a:tr>
              <a:tr h="11024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40.552</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40.599</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36.912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-9.0%</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-9.1%</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3"/>
                  </a:ext>
                </a:extLst>
              </a:tr>
              <a:tr h="17486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07"/>
                  </a:ext>
                </a:extLst>
              </a:tr>
              <a:tr h="10942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131.344</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131.328</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116.069</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-11.6%</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-11.6%</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8"/>
                  </a:ext>
                </a:extLst>
              </a:tr>
              <a:tr h="1095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111.678</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111.632</a:t>
                      </a:r>
                    </a:p>
                  </a:txBody>
                  <a:tcPr marL="7620" marR="7620" marT="762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98.037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-12.2%</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-12.2%</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9"/>
                  </a:ext>
                </a:extLst>
              </a:tr>
              <a:tr h="1262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solidFill>
                      <a:schemeClr val="accent3"/>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3"/>
                      </a:solidFill>
                      <a:prstDash val="solid"/>
                      <a:round/>
                      <a:headEnd type="none" w="med" len="med"/>
                      <a:tailEnd type="none" w="med" len="med"/>
                    </a:lnL>
                    <a:lnT>
                      <a:noFill/>
                    </a:lnT>
                    <a:lnB>
                      <a:noFill/>
                    </a:lnB>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3"/>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10013"/>
                  </a:ext>
                </a:extLst>
              </a:tr>
              <a:tr h="14458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£5,646</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£5,436</a:t>
                      </a: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£4,695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-16.8%</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-13.6%</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14"/>
                  </a:ext>
                </a:extLst>
              </a:tr>
              <a:tr h="1095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tcPr>
                </a:tc>
                <a:tc>
                  <a:txBody>
                    <a:bodyPr/>
                    <a:lstStyle/>
                    <a:p>
                      <a:pPr algn="ctr" fontAlgn="b"/>
                      <a:r>
                        <a:rPr lang="en-GB" sz="650" b="0" i="0" u="none" strike="noStrike" dirty="0">
                          <a:solidFill>
                            <a:schemeClr val="accent3"/>
                          </a:solidFill>
                          <a:effectLst/>
                          <a:latin typeface="+mj-lt"/>
                        </a:rPr>
                        <a:t>£4,655</a:t>
                      </a:r>
                    </a:p>
                  </a:txBody>
                  <a:tcPr marL="7620" marR="7620" marT="762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£4,537</a:t>
                      </a: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£3,903</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j-lt"/>
                        </a:rPr>
                        <a:t>-16.2%</a:t>
                      </a:r>
                    </a:p>
                  </a:txBody>
                  <a:tcPr marL="7620" marR="7620" marT="7620" marB="0" anchor="ctr">
                    <a:lnL>
                      <a:noFill/>
                    </a:lnL>
                    <a:lnR>
                      <a:noFill/>
                    </a:lnR>
                    <a:solidFill>
                      <a:schemeClr val="accent3">
                        <a:lumMod val="20000"/>
                        <a:lumOff val="80000"/>
                      </a:schemeClr>
                    </a:solidFill>
                  </a:tcPr>
                </a:tc>
                <a:tc>
                  <a:txBody>
                    <a:bodyPr/>
                    <a:lstStyle/>
                    <a:p>
                      <a:pPr algn="ctr" fontAlgn="b"/>
                      <a:r>
                        <a:rPr lang="en-GB" sz="650" b="0" i="0" u="none" strike="noStrike" dirty="0">
                          <a:solidFill>
                            <a:schemeClr val="accent3"/>
                          </a:solidFill>
                          <a:effectLst/>
                          <a:latin typeface="+mn-lt"/>
                        </a:rPr>
                        <a:t>-14.0%</a:t>
                      </a:r>
                    </a:p>
                  </a:txBody>
                  <a:tcPr marL="7620" marR="7620" marT="7620" marB="0" anchor="ctr">
                    <a:lnL>
                      <a:noFill/>
                    </a:lnL>
                    <a:lnR w="952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15"/>
                  </a:ext>
                </a:extLst>
              </a:tr>
            </a:tbl>
          </a:graphicData>
        </a:graphic>
      </p:graphicFrame>
      <p:sp>
        <p:nvSpPr>
          <p:cNvPr id="14" name="Title 2"/>
          <p:cNvSpPr txBox="1">
            <a:spLocks/>
          </p:cNvSpPr>
          <p:nvPr/>
        </p:nvSpPr>
        <p:spPr>
          <a:xfrm>
            <a:off x="36578" y="3165257"/>
            <a:ext cx="5771692" cy="689846"/>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chemeClr val="accent3"/>
                </a:solidFill>
              </a:rPr>
              <a:t>VISITING FRIENDS &amp; RELATIVES</a:t>
            </a:r>
            <a:endParaRPr lang="en-GB" b="0" dirty="0">
              <a:solidFill>
                <a:schemeClr val="accent3"/>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574231614"/>
              </p:ext>
            </p:extLst>
          </p:nvPr>
        </p:nvGraphicFramePr>
        <p:xfrm>
          <a:off x="4663310" y="3858715"/>
          <a:ext cx="3858899" cy="1286523"/>
        </p:xfrm>
        <a:graphic>
          <a:graphicData uri="http://schemas.openxmlformats.org/drawingml/2006/table">
            <a:tbl>
              <a:tblPr>
                <a:tableStyleId>{5A111915-BE36-4E01-A7E5-04B1672EAD32}</a:tableStyleId>
              </a:tblPr>
              <a:tblGrid>
                <a:gridCol w="913902">
                  <a:extLst>
                    <a:ext uri="{9D8B030D-6E8A-4147-A177-3AD203B41FA5}">
                      <a16:colId xmlns:a16="http://schemas.microsoft.com/office/drawing/2014/main" val="20000"/>
                    </a:ext>
                  </a:extLst>
                </a:gridCol>
                <a:gridCol w="544610">
                  <a:extLst>
                    <a:ext uri="{9D8B030D-6E8A-4147-A177-3AD203B41FA5}">
                      <a16:colId xmlns:a16="http://schemas.microsoft.com/office/drawing/2014/main" val="20019"/>
                    </a:ext>
                  </a:extLst>
                </a:gridCol>
                <a:gridCol w="544610">
                  <a:extLst>
                    <a:ext uri="{9D8B030D-6E8A-4147-A177-3AD203B41FA5}">
                      <a16:colId xmlns:a16="http://schemas.microsoft.com/office/drawing/2014/main" val="761561100"/>
                    </a:ext>
                  </a:extLst>
                </a:gridCol>
                <a:gridCol w="544610">
                  <a:extLst>
                    <a:ext uri="{9D8B030D-6E8A-4147-A177-3AD203B41FA5}">
                      <a16:colId xmlns:a16="http://schemas.microsoft.com/office/drawing/2014/main" val="20020"/>
                    </a:ext>
                  </a:extLst>
                </a:gridCol>
                <a:gridCol w="609575">
                  <a:extLst>
                    <a:ext uri="{9D8B030D-6E8A-4147-A177-3AD203B41FA5}">
                      <a16:colId xmlns:a16="http://schemas.microsoft.com/office/drawing/2014/main" val="20021"/>
                    </a:ext>
                  </a:extLst>
                </a:gridCol>
                <a:gridCol w="701592">
                  <a:extLst>
                    <a:ext uri="{9D8B030D-6E8A-4147-A177-3AD203B41FA5}">
                      <a16:colId xmlns:a16="http://schemas.microsoft.com/office/drawing/2014/main" val="3033914059"/>
                    </a:ext>
                  </a:extLst>
                </a:gridCol>
              </a:tblGrid>
              <a:tr h="11858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TRIPS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1270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9137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16.495</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16.977</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16.765</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+1.6%</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-1.2%</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2"/>
                  </a:ext>
                </a:extLst>
              </a:tr>
              <a:tr h="722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13.868</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14.207</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14.125</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+1.9%</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-0.6%</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3"/>
                  </a:ext>
                </a:extLst>
              </a:tr>
              <a:tr h="14283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1270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1215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37.636</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38.827</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38.717</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+2.9%</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Verdana" panose="020B0604030504040204" pitchFamily="34" charset="0"/>
                          <a:ea typeface="Verdana" panose="020B0604030504040204" pitchFamily="34" charset="0"/>
                          <a:cs typeface="Verdana" panose="020B0604030504040204" pitchFamily="34" charset="0"/>
                        </a:rPr>
                        <a:t>-0.3%</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8"/>
                  </a:ext>
                </a:extLst>
              </a:tr>
              <a:tr h="9283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30.129</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30.762</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31.606</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+4.9%</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Verdana" panose="020B0604030504040204" pitchFamily="34" charset="0"/>
                          <a:ea typeface="Verdana" panose="020B0604030504040204" pitchFamily="34" charset="0"/>
                          <a:cs typeface="Verdana" panose="020B0604030504040204" pitchFamily="34" charset="0"/>
                        </a:rPr>
                        <a:t>+2.7%</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9"/>
                  </a:ext>
                </a:extLst>
              </a:tr>
              <a:tr h="4949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GB" sz="650" u="none" strike="noStrike" kern="1200" dirty="0">
                          <a:solidFill>
                            <a:schemeClr val="bg1"/>
                          </a:solidFill>
                          <a:effectLst/>
                          <a:latin typeface="+mn-lt"/>
                          <a:ea typeface="+mn-ea"/>
                          <a:cs typeface="+mn-cs"/>
                        </a:rPr>
                        <a:t>EXPENDITURE</a:t>
                      </a: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solidFill>
                      <a:schemeClr val="accent4"/>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4"/>
                      </a:solidFill>
                      <a:prstDash val="solid"/>
                      <a:round/>
                      <a:headEnd type="none" w="med" len="med"/>
                      <a:tailEnd type="none" w="med" len="med"/>
                    </a:lnL>
                    <a:lnT>
                      <a:noFill/>
                    </a:lnT>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lnB>
                      <a:noFill/>
                    </a:lnB>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4"/>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12700" cap="flat" cmpd="sng" algn="ctr">
                      <a:solidFill>
                        <a:schemeClr val="accent4"/>
                      </a:solidFill>
                      <a:prstDash val="solid"/>
                      <a:round/>
                      <a:headEnd type="none" w="med" len="med"/>
                      <a:tailEnd type="none" w="med" len="med"/>
                    </a:lnR>
                    <a:solidFill>
                      <a:schemeClr val="accent4"/>
                    </a:solidFill>
                  </a:tcPr>
                </a:tc>
                <a:extLst>
                  <a:ext uri="{0D108BD9-81ED-4DB2-BD59-A6C34878D82A}">
                    <a16:rowId xmlns:a16="http://schemas.microsoft.com/office/drawing/2014/main" val="10013"/>
                  </a:ext>
                </a:extLst>
              </a:tr>
              <a:tr h="5648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£4,013</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£4,090</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£4,369</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+8.9%</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+6.8%</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14"/>
                  </a:ext>
                </a:extLst>
              </a:tr>
              <a:tr h="7682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1270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tcPr>
                </a:tc>
                <a:tc>
                  <a:txBody>
                    <a:bodyPr/>
                    <a:lstStyle/>
                    <a:p>
                      <a:pPr algn="ctr" fontAlgn="b"/>
                      <a:r>
                        <a:rPr lang="en-GB" sz="650" b="0" i="0" u="none" strike="noStrike" dirty="0">
                          <a:solidFill>
                            <a:schemeClr val="accent4"/>
                          </a:solidFill>
                          <a:effectLst/>
                          <a:latin typeface="+mj-lt"/>
                        </a:rPr>
                        <a:t>£3,339</a:t>
                      </a:r>
                    </a:p>
                  </a:txBody>
                  <a:tcPr marL="7620" marR="7620" marT="7620" marB="0" anchor="ctr">
                    <a:lnL w="6350" cap="flat" cmpd="sng" algn="ctr">
                      <a:solidFill>
                        <a:schemeClr val="accent4"/>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£3,387</a:t>
                      </a:r>
                    </a:p>
                  </a:txBody>
                  <a:tcPr marL="7620" marR="7620"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£3,632</a:t>
                      </a:r>
                    </a:p>
                  </a:txBody>
                  <a:tcPr marL="7620" marR="7620" marT="7620" marB="0" anchor="ctr">
                    <a:lnL>
                      <a:noFill/>
                    </a:lnL>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j-lt"/>
                        </a:rPr>
                        <a:t>+8.8%</a:t>
                      </a:r>
                    </a:p>
                  </a:txBody>
                  <a:tcPr marL="7620" marR="7620" marT="7620" marB="0" anchor="ctr">
                    <a:solidFill>
                      <a:schemeClr val="accent4">
                        <a:lumMod val="20000"/>
                        <a:lumOff val="80000"/>
                      </a:schemeClr>
                    </a:solidFill>
                  </a:tcPr>
                </a:tc>
                <a:tc>
                  <a:txBody>
                    <a:bodyPr/>
                    <a:lstStyle/>
                    <a:p>
                      <a:pPr algn="ctr" fontAlgn="b"/>
                      <a:r>
                        <a:rPr lang="en-GB" sz="650" b="0" i="0" u="none" strike="noStrike" dirty="0">
                          <a:solidFill>
                            <a:schemeClr val="accent4"/>
                          </a:solidFill>
                          <a:effectLst/>
                          <a:latin typeface="+mn-lt"/>
                        </a:rPr>
                        <a:t>+7.2%</a:t>
                      </a:r>
                    </a:p>
                  </a:txBody>
                  <a:tcPr marL="7620" marR="7620" marT="7620" marB="0" anchor="ctr">
                    <a:lnR w="12700" cap="flat" cmpd="sng" algn="ctr">
                      <a:solidFill>
                        <a:schemeClr val="accent4"/>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15"/>
                  </a:ext>
                </a:extLst>
              </a:tr>
            </a:tbl>
          </a:graphicData>
        </a:graphic>
      </p:graphicFrame>
      <p:sp>
        <p:nvSpPr>
          <p:cNvPr id="16" name="Title 2"/>
          <p:cNvSpPr txBox="1">
            <a:spLocks/>
          </p:cNvSpPr>
          <p:nvPr/>
        </p:nvSpPr>
        <p:spPr>
          <a:xfrm>
            <a:off x="6590978" y="3172574"/>
            <a:ext cx="2311605" cy="682139"/>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spcAft>
                <a:spcPts val="0"/>
              </a:spcAft>
            </a:pPr>
            <a:r>
              <a:rPr lang="en-US" b="0" dirty="0">
                <a:solidFill>
                  <a:schemeClr val="accent4"/>
                </a:solidFill>
              </a:rPr>
              <a:t>BUSINESS</a:t>
            </a:r>
            <a:endParaRPr lang="en-GB" b="0" dirty="0">
              <a:solidFill>
                <a:schemeClr val="accent4"/>
              </a:solidFill>
            </a:endParaRPr>
          </a:p>
        </p:txBody>
      </p:sp>
    </p:spTree>
    <p:extLst>
      <p:ext uri="{BB962C8B-B14F-4D97-AF65-F5344CB8AC3E}">
        <p14:creationId xmlns:p14="http://schemas.microsoft.com/office/powerpoint/2010/main" val="15514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6</a:t>
            </a:fld>
            <a:endParaRPr lang="en-AU" dirty="0"/>
          </a:p>
        </p:txBody>
      </p:sp>
      <p:sp>
        <p:nvSpPr>
          <p:cNvPr id="3" name="Title 2"/>
          <p:cNvSpPr>
            <a:spLocks noGrp="1"/>
          </p:cNvSpPr>
          <p:nvPr>
            <p:ph type="title"/>
          </p:nvPr>
        </p:nvSpPr>
        <p:spPr>
          <a:xfrm>
            <a:off x="0" y="-193757"/>
            <a:ext cx="9143999" cy="777922"/>
          </a:xfrm>
        </p:spPr>
        <p:txBody>
          <a:bodyPr/>
          <a:lstStyle/>
          <a:p>
            <a:r>
              <a:rPr lang="en-US" dirty="0"/>
              <a:t>Monthly Volume &amp; Value 2015 vs 2016</a:t>
            </a:r>
            <a:br>
              <a:rPr lang="en-US" dirty="0"/>
            </a:br>
            <a:r>
              <a:rPr lang="en-US" dirty="0">
                <a:solidFill>
                  <a:schemeClr val="accent5"/>
                </a:solidFill>
              </a:rPr>
              <a:t>ALL TOURISM</a:t>
            </a:r>
            <a:endParaRPr lang="en-GB" dirty="0">
              <a:solidFill>
                <a:schemeClr val="accent5"/>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2403953"/>
              </p:ext>
            </p:extLst>
          </p:nvPr>
        </p:nvGraphicFramePr>
        <p:xfrm>
          <a:off x="66675" y="742367"/>
          <a:ext cx="9008057" cy="1870677"/>
        </p:xfrm>
        <a:graphic>
          <a:graphicData uri="http://schemas.openxmlformats.org/drawingml/2006/table">
            <a:tbl>
              <a:tblPr>
                <a:tableStyleId>{5A111915-BE36-4E01-A7E5-04B1672EAD32}</a:tableStyleId>
              </a:tblPr>
              <a:tblGrid>
                <a:gridCol w="898163">
                  <a:extLst>
                    <a:ext uri="{9D8B030D-6E8A-4147-A177-3AD203B41FA5}">
                      <a16:colId xmlns:a16="http://schemas.microsoft.com/office/drawing/2014/main" val="20000"/>
                    </a:ext>
                  </a:extLst>
                </a:gridCol>
                <a:gridCol w="536623">
                  <a:extLst>
                    <a:ext uri="{9D8B030D-6E8A-4147-A177-3AD203B41FA5}">
                      <a16:colId xmlns:a16="http://schemas.microsoft.com/office/drawing/2014/main" val="20001"/>
                    </a:ext>
                  </a:extLst>
                </a:gridCol>
                <a:gridCol w="536623">
                  <a:extLst>
                    <a:ext uri="{9D8B030D-6E8A-4147-A177-3AD203B41FA5}">
                      <a16:colId xmlns:a16="http://schemas.microsoft.com/office/drawing/2014/main" val="1599897548"/>
                    </a:ext>
                  </a:extLst>
                </a:gridCol>
                <a:gridCol w="536623">
                  <a:extLst>
                    <a:ext uri="{9D8B030D-6E8A-4147-A177-3AD203B41FA5}">
                      <a16:colId xmlns:a16="http://schemas.microsoft.com/office/drawing/2014/main" val="20002"/>
                    </a:ext>
                  </a:extLst>
                </a:gridCol>
                <a:gridCol w="597170">
                  <a:extLst>
                    <a:ext uri="{9D8B030D-6E8A-4147-A177-3AD203B41FA5}">
                      <a16:colId xmlns:a16="http://schemas.microsoft.com/office/drawing/2014/main" val="20003"/>
                    </a:ext>
                  </a:extLst>
                </a:gridCol>
                <a:gridCol w="597170">
                  <a:extLst>
                    <a:ext uri="{9D8B030D-6E8A-4147-A177-3AD203B41FA5}">
                      <a16:colId xmlns:a16="http://schemas.microsoft.com/office/drawing/2014/main" val="1410251928"/>
                    </a:ext>
                  </a:extLst>
                </a:gridCol>
                <a:gridCol w="476078">
                  <a:extLst>
                    <a:ext uri="{9D8B030D-6E8A-4147-A177-3AD203B41FA5}">
                      <a16:colId xmlns:a16="http://schemas.microsoft.com/office/drawing/2014/main" val="20004"/>
                    </a:ext>
                  </a:extLst>
                </a:gridCol>
                <a:gridCol w="536623">
                  <a:extLst>
                    <a:ext uri="{9D8B030D-6E8A-4147-A177-3AD203B41FA5}">
                      <a16:colId xmlns:a16="http://schemas.microsoft.com/office/drawing/2014/main" val="2041547952"/>
                    </a:ext>
                  </a:extLst>
                </a:gridCol>
                <a:gridCol w="536623">
                  <a:extLst>
                    <a:ext uri="{9D8B030D-6E8A-4147-A177-3AD203B41FA5}">
                      <a16:colId xmlns:a16="http://schemas.microsoft.com/office/drawing/2014/main" val="20005"/>
                    </a:ext>
                  </a:extLst>
                </a:gridCol>
                <a:gridCol w="536623">
                  <a:extLst>
                    <a:ext uri="{9D8B030D-6E8A-4147-A177-3AD203B41FA5}">
                      <a16:colId xmlns:a16="http://schemas.microsoft.com/office/drawing/2014/main" val="20006"/>
                    </a:ext>
                  </a:extLst>
                </a:gridCol>
                <a:gridCol w="536623">
                  <a:extLst>
                    <a:ext uri="{9D8B030D-6E8A-4147-A177-3AD203B41FA5}">
                      <a16:colId xmlns:a16="http://schemas.microsoft.com/office/drawing/2014/main" val="729145618"/>
                    </a:ext>
                  </a:extLst>
                </a:gridCol>
                <a:gridCol w="536623">
                  <a:extLst>
                    <a:ext uri="{9D8B030D-6E8A-4147-A177-3AD203B41FA5}">
                      <a16:colId xmlns:a16="http://schemas.microsoft.com/office/drawing/2014/main" val="20007"/>
                    </a:ext>
                  </a:extLst>
                </a:gridCol>
                <a:gridCol w="536623">
                  <a:extLst>
                    <a:ext uri="{9D8B030D-6E8A-4147-A177-3AD203B41FA5}">
                      <a16:colId xmlns:a16="http://schemas.microsoft.com/office/drawing/2014/main" val="2312657330"/>
                    </a:ext>
                  </a:extLst>
                </a:gridCol>
                <a:gridCol w="536623">
                  <a:extLst>
                    <a:ext uri="{9D8B030D-6E8A-4147-A177-3AD203B41FA5}">
                      <a16:colId xmlns:a16="http://schemas.microsoft.com/office/drawing/2014/main" val="20008"/>
                    </a:ext>
                  </a:extLst>
                </a:gridCol>
                <a:gridCol w="536623">
                  <a:extLst>
                    <a:ext uri="{9D8B030D-6E8A-4147-A177-3AD203B41FA5}">
                      <a16:colId xmlns:a16="http://schemas.microsoft.com/office/drawing/2014/main" val="20009"/>
                    </a:ext>
                  </a:extLst>
                </a:gridCol>
                <a:gridCol w="536623">
                  <a:extLst>
                    <a:ext uri="{9D8B030D-6E8A-4147-A177-3AD203B41FA5}">
                      <a16:colId xmlns:a16="http://schemas.microsoft.com/office/drawing/2014/main" val="3262762464"/>
                    </a:ext>
                  </a:extLst>
                </a:gridCol>
              </a:tblGrid>
              <a:tr h="11929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8447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1"/>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6.951</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6.958</a:t>
                      </a:r>
                    </a:p>
                  </a:txBody>
                  <a:tcPr marL="9525" marR="9525" marT="9525" marB="0" anchor="ctr"/>
                </a:tc>
                <a:tc>
                  <a:txBody>
                    <a:bodyPr/>
                    <a:lstStyle/>
                    <a:p>
                      <a:pPr algn="ctr" fontAlgn="b"/>
                      <a:r>
                        <a:rPr lang="en-GB" sz="650" b="0" i="0" u="none" strike="noStrike" dirty="0">
                          <a:solidFill>
                            <a:schemeClr val="accent5"/>
                          </a:solidFill>
                          <a:effectLst/>
                          <a:latin typeface="+mj-lt"/>
                        </a:rPr>
                        <a:t>6.195</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-10.9%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-11.0%</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7.831</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 7.903</a:t>
                      </a:r>
                    </a:p>
                  </a:txBody>
                  <a:tcPr marL="9525" marR="9525" marT="9525" marB="0" anchor="ctr"/>
                </a:tc>
                <a:tc>
                  <a:txBody>
                    <a:bodyPr/>
                    <a:lstStyle/>
                    <a:p>
                      <a:pPr algn="ctr" fontAlgn="b"/>
                      <a:r>
                        <a:rPr lang="en-GB" sz="650" b="0" i="0" u="none" strike="noStrike" dirty="0">
                          <a:solidFill>
                            <a:schemeClr val="accent5"/>
                          </a:solidFill>
                          <a:effectLst/>
                          <a:latin typeface="+mn-lt"/>
                        </a:rPr>
                        <a:t>7.586</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-3.1%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-4.0%</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8.836</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8.845</a:t>
                      </a:r>
                    </a:p>
                  </a:txBody>
                  <a:tcPr marL="9525" marR="9525" marT="9525" marB="0" anchor="ctr"/>
                </a:tc>
                <a:tc>
                  <a:txBody>
                    <a:bodyPr/>
                    <a:lstStyle/>
                    <a:p>
                      <a:pPr algn="ctr" fontAlgn="b"/>
                      <a:r>
                        <a:rPr lang="en-GB" sz="650" b="0" i="0" u="none" strike="noStrike" dirty="0">
                          <a:solidFill>
                            <a:schemeClr val="accent5"/>
                          </a:solidFill>
                          <a:effectLst/>
                          <a:latin typeface="+mn-lt"/>
                        </a:rPr>
                        <a:t>9.716</a:t>
                      </a:r>
                    </a:p>
                  </a:txBody>
                  <a:tcPr marL="9525" marR="9525" marT="9525" marB="0" anchor="ctr"/>
                </a:tc>
                <a:tc>
                  <a:txBody>
                    <a:bodyPr/>
                    <a:lstStyle/>
                    <a:p>
                      <a:pPr algn="ctr" fontAlgn="b"/>
                      <a:r>
                        <a:rPr lang="en-GB" sz="650" b="0" i="0" u="none" strike="noStrike" dirty="0">
                          <a:solidFill>
                            <a:schemeClr val="accent5"/>
                          </a:solidFill>
                          <a:effectLst/>
                          <a:latin typeface="+mn-lt"/>
                        </a:rPr>
                        <a:t>+10.0%</a:t>
                      </a:r>
                    </a:p>
                  </a:txBody>
                  <a:tcPr marL="9525" marR="9525" marT="9525" marB="0" anchor="ctr"/>
                </a:tc>
                <a:tc>
                  <a:txBody>
                    <a:bodyPr/>
                    <a:lstStyle/>
                    <a:p>
                      <a:pPr algn="ctr" fontAlgn="b"/>
                      <a:r>
                        <a:rPr lang="en-GB" sz="650" b="0" i="0" u="none" strike="noStrike" dirty="0">
                          <a:solidFill>
                            <a:schemeClr val="accent5"/>
                          </a:solidFill>
                          <a:effectLst/>
                          <a:latin typeface="+mn-lt"/>
                        </a:rPr>
                        <a:t>+9.8%</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5.912</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5.906</a:t>
                      </a:r>
                    </a:p>
                  </a:txBody>
                  <a:tcPr marL="9525" marR="9525" marT="9525" marB="0" anchor="ctr"/>
                </a:tc>
                <a:tc>
                  <a:txBody>
                    <a:bodyPr/>
                    <a:lstStyle/>
                    <a:p>
                      <a:pPr algn="ctr" fontAlgn="b"/>
                      <a:r>
                        <a:rPr lang="en-GB" sz="650" b="0" i="0" u="none" strike="noStrike" dirty="0">
                          <a:solidFill>
                            <a:schemeClr val="accent5"/>
                          </a:solidFill>
                          <a:effectLst/>
                          <a:latin typeface="+mj-lt"/>
                        </a:rPr>
                        <a:t>5.369</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-9.2%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-9.1%</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6.647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6.720</a:t>
                      </a:r>
                    </a:p>
                  </a:txBody>
                  <a:tcPr marL="9525" marR="9525" marT="9525" marB="0" anchor="ctr"/>
                </a:tc>
                <a:tc>
                  <a:txBody>
                    <a:bodyPr/>
                    <a:lstStyle/>
                    <a:p>
                      <a:pPr algn="ctr" fontAlgn="b"/>
                      <a:r>
                        <a:rPr lang="en-GB" sz="650" b="0" i="0" u="none" strike="noStrike" dirty="0">
                          <a:solidFill>
                            <a:schemeClr val="accent5"/>
                          </a:solidFill>
                          <a:effectLst/>
                          <a:latin typeface="+mn-lt"/>
                        </a:rPr>
                        <a:t>6.211</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-6.6%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-7.6%</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7.124</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7.116</a:t>
                      </a:r>
                    </a:p>
                  </a:txBody>
                  <a:tcPr marL="9525" marR="9525" marT="9525" marB="0" anchor="ctr"/>
                </a:tc>
                <a:tc>
                  <a:txBody>
                    <a:bodyPr/>
                    <a:lstStyle/>
                    <a:p>
                      <a:pPr algn="ctr" fontAlgn="b"/>
                      <a:r>
                        <a:rPr lang="en-GB" sz="650" b="0" i="0" u="none" strike="noStrike" dirty="0">
                          <a:solidFill>
                            <a:schemeClr val="accent5"/>
                          </a:solidFill>
                          <a:effectLst/>
                          <a:latin typeface="+mn-lt"/>
                        </a:rPr>
                        <a:t>8.044</a:t>
                      </a:r>
                    </a:p>
                  </a:txBody>
                  <a:tcPr marL="9525" marR="9525" marT="9525" marB="0" anchor="ctr"/>
                </a:tc>
                <a:tc>
                  <a:txBody>
                    <a:bodyPr/>
                    <a:lstStyle/>
                    <a:p>
                      <a:pPr algn="ctr" fontAlgn="b"/>
                      <a:r>
                        <a:rPr lang="en-GB" sz="650" b="0" i="0" u="none" strike="noStrike" dirty="0">
                          <a:solidFill>
                            <a:schemeClr val="accent5"/>
                          </a:solidFill>
                          <a:effectLst/>
                          <a:latin typeface="+mn-lt"/>
                        </a:rPr>
                        <a:t>+12.9%</a:t>
                      </a:r>
                    </a:p>
                  </a:txBody>
                  <a:tcPr marL="9525" marR="9525" marT="9525" marB="0" anchor="ctr"/>
                </a:tc>
                <a:tc>
                  <a:txBody>
                    <a:bodyPr/>
                    <a:lstStyle/>
                    <a:p>
                      <a:pPr algn="ctr" fontAlgn="b"/>
                      <a:r>
                        <a:rPr lang="en-GB" sz="650" b="0" i="0" u="none" strike="noStrike" dirty="0">
                          <a:solidFill>
                            <a:schemeClr val="accent5"/>
                          </a:solidFill>
                          <a:effectLst/>
                          <a:latin typeface="+mn-lt"/>
                        </a:rPr>
                        <a:t>+13.0%</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700" u="none" strike="noStrike" dirty="0">
                          <a:solidFill>
                            <a:schemeClr val="bg1"/>
                          </a:solidFill>
                          <a:effectLst/>
                          <a:latin typeface="+mn-lt"/>
                        </a:rPr>
                        <a:t> </a:t>
                      </a:r>
                      <a:endParaRPr lang="en-GB" sz="700" b="0" i="0" u="none" strike="noStrike" dirty="0">
                        <a:solidFill>
                          <a:schemeClr val="bg1"/>
                        </a:solidFill>
                        <a:effectLst/>
                        <a:latin typeface="+mn-lt"/>
                      </a:endParaRPr>
                    </a:p>
                  </a:txBody>
                  <a:tcPr marL="18000" marR="4655" marT="4655" marB="0" anchor="ctr">
                    <a:lnR w="6350" cap="flat" cmpd="sng" algn="ctr">
                      <a:no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solidFill>
                  </a:tcPr>
                </a:tc>
                <a:tc gridSpan="4">
                  <a:txBody>
                    <a:bodyPr/>
                    <a:lstStyle/>
                    <a:p>
                      <a:pPr algn="ctr" fontAlgn="b"/>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65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6"/>
                  </a:ext>
                </a:extLst>
              </a:tr>
              <a:tr h="28447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7"/>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16.687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16.674</a:t>
                      </a:r>
                    </a:p>
                  </a:txBody>
                  <a:tcPr marL="9525" marR="9525" marT="9525" marB="0" anchor="ctr"/>
                </a:tc>
                <a:tc>
                  <a:txBody>
                    <a:bodyPr/>
                    <a:lstStyle/>
                    <a:p>
                      <a:pPr algn="ctr" fontAlgn="b"/>
                      <a:r>
                        <a:rPr lang="en-GB" sz="650" b="0" i="0" u="none" strike="noStrike" dirty="0">
                          <a:solidFill>
                            <a:schemeClr val="accent5"/>
                          </a:solidFill>
                          <a:effectLst/>
                          <a:latin typeface="+mj-lt"/>
                        </a:rPr>
                        <a:t>14.606</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-12.6%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-12.4%</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18.416</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18.660</a:t>
                      </a:r>
                    </a:p>
                  </a:txBody>
                  <a:tcPr marL="9525" marR="9525" marT="9525" marB="0" anchor="ctr"/>
                </a:tc>
                <a:tc>
                  <a:txBody>
                    <a:bodyPr/>
                    <a:lstStyle/>
                    <a:p>
                      <a:pPr algn="ctr" fontAlgn="b"/>
                      <a:r>
                        <a:rPr lang="en-GB" sz="650" b="0" i="0" u="none" strike="noStrike" dirty="0">
                          <a:solidFill>
                            <a:schemeClr val="accent5"/>
                          </a:solidFill>
                          <a:effectLst/>
                          <a:latin typeface="+mn-lt"/>
                        </a:rPr>
                        <a:t>18.692</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+0.2%</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24.791</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23.883</a:t>
                      </a:r>
                    </a:p>
                  </a:txBody>
                  <a:tcPr marL="9525" marR="9525" marT="9525" marB="0" anchor="ctr"/>
                </a:tc>
                <a:tc>
                  <a:txBody>
                    <a:bodyPr/>
                    <a:lstStyle/>
                    <a:p>
                      <a:pPr algn="ctr" fontAlgn="b"/>
                      <a:r>
                        <a:rPr lang="en-GB" sz="650" b="0" i="0" u="none" strike="noStrike" dirty="0">
                          <a:solidFill>
                            <a:schemeClr val="accent5"/>
                          </a:solidFill>
                          <a:effectLst/>
                          <a:latin typeface="+mn-lt"/>
                        </a:rPr>
                        <a:t>27.294</a:t>
                      </a:r>
                    </a:p>
                  </a:txBody>
                  <a:tcPr marL="9525" marR="9525" marT="9525" marB="0" anchor="ctr"/>
                </a:tc>
                <a:tc>
                  <a:txBody>
                    <a:bodyPr/>
                    <a:lstStyle/>
                    <a:p>
                      <a:pPr algn="ctr" fontAlgn="b"/>
                      <a:r>
                        <a:rPr lang="en-GB" sz="650" b="0" i="0" u="none" strike="noStrike" dirty="0">
                          <a:solidFill>
                            <a:schemeClr val="accent5"/>
                          </a:solidFill>
                          <a:effectLst/>
                          <a:latin typeface="+mn-lt"/>
                        </a:rPr>
                        <a:t>+10.1%</a:t>
                      </a:r>
                    </a:p>
                  </a:txBody>
                  <a:tcPr marL="9525" marR="9525" marT="9525" marB="0" anchor="ctr"/>
                </a:tc>
                <a:tc>
                  <a:txBody>
                    <a:bodyPr/>
                    <a:lstStyle/>
                    <a:p>
                      <a:pPr algn="ctr" fontAlgn="b"/>
                      <a:r>
                        <a:rPr lang="en-GB" sz="650" b="0" i="0" u="none" strike="noStrike" dirty="0">
                          <a:solidFill>
                            <a:schemeClr val="accent5"/>
                          </a:solidFill>
                          <a:effectLst/>
                          <a:latin typeface="+mn-lt"/>
                        </a:rPr>
                        <a:t>+14.3%</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8"/>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13.839</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13.814</a:t>
                      </a:r>
                    </a:p>
                  </a:txBody>
                  <a:tcPr marL="9525" marR="9525" marT="9525" marB="0" anchor="ctr"/>
                </a:tc>
                <a:tc>
                  <a:txBody>
                    <a:bodyPr/>
                    <a:lstStyle/>
                    <a:p>
                      <a:pPr algn="ctr" fontAlgn="b"/>
                      <a:r>
                        <a:rPr lang="en-GB" sz="650" b="0" i="0" u="none" strike="noStrike" dirty="0">
                          <a:solidFill>
                            <a:schemeClr val="accent5"/>
                          </a:solidFill>
                          <a:effectLst/>
                          <a:latin typeface="+mj-lt"/>
                        </a:rPr>
                        <a:t>12.517</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-9.9%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-9.4%</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15.277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15.442</a:t>
                      </a:r>
                    </a:p>
                  </a:txBody>
                  <a:tcPr marL="9525" marR="9525" marT="9525" marB="0" anchor="ctr"/>
                </a:tc>
                <a:tc>
                  <a:txBody>
                    <a:bodyPr/>
                    <a:lstStyle/>
                    <a:p>
                      <a:pPr algn="ctr" fontAlgn="b"/>
                      <a:r>
                        <a:rPr lang="en-GB" sz="650" b="0" i="0" u="none" strike="noStrike" dirty="0">
                          <a:solidFill>
                            <a:schemeClr val="accent5"/>
                          </a:solidFill>
                          <a:effectLst/>
                          <a:latin typeface="+mn-lt"/>
                        </a:rPr>
                        <a:t>15.103</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-2.2%</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19.635</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18.534</a:t>
                      </a:r>
                    </a:p>
                  </a:txBody>
                  <a:tcPr marL="9525" marR="9525" marT="9525" marB="0" anchor="ctr"/>
                </a:tc>
                <a:tc>
                  <a:txBody>
                    <a:bodyPr/>
                    <a:lstStyle/>
                    <a:p>
                      <a:pPr algn="ctr" fontAlgn="b"/>
                      <a:r>
                        <a:rPr lang="en-GB" sz="650" b="0" i="0" u="none" strike="noStrike" dirty="0">
                          <a:solidFill>
                            <a:schemeClr val="accent5"/>
                          </a:solidFill>
                          <a:effectLst/>
                          <a:latin typeface="+mn-lt"/>
                        </a:rPr>
                        <a:t>21.655</a:t>
                      </a:r>
                    </a:p>
                  </a:txBody>
                  <a:tcPr marL="9525" marR="9525" marT="9525" marB="0" anchor="ctr"/>
                </a:tc>
                <a:tc>
                  <a:txBody>
                    <a:bodyPr/>
                    <a:lstStyle/>
                    <a:p>
                      <a:pPr algn="ctr" fontAlgn="b"/>
                      <a:r>
                        <a:rPr lang="en-GB" sz="650" b="0" i="0" u="none" strike="noStrike" dirty="0">
                          <a:solidFill>
                            <a:schemeClr val="accent5"/>
                          </a:solidFill>
                          <a:effectLst/>
                          <a:latin typeface="+mn-lt"/>
                        </a:rPr>
                        <a:t>+10.3%</a:t>
                      </a:r>
                    </a:p>
                  </a:txBody>
                  <a:tcPr marL="9525" marR="9525" marT="9525" marB="0" anchor="ctr"/>
                </a:tc>
                <a:tc>
                  <a:txBody>
                    <a:bodyPr/>
                    <a:lstStyle/>
                    <a:p>
                      <a:pPr algn="ctr" fontAlgn="b"/>
                      <a:r>
                        <a:rPr lang="en-GB" sz="650" b="0" i="0" u="none" strike="noStrike" dirty="0">
                          <a:solidFill>
                            <a:schemeClr val="accent5"/>
                          </a:solidFill>
                          <a:effectLst/>
                          <a:latin typeface="+mn-lt"/>
                        </a:rPr>
                        <a:t>+16.8%</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700" u="none" strike="noStrike" dirty="0">
                          <a:solidFill>
                            <a:schemeClr val="bg1"/>
                          </a:solidFill>
                          <a:effectLst/>
                          <a:latin typeface="+mn-lt"/>
                        </a:rPr>
                        <a:t> </a:t>
                      </a:r>
                      <a:endParaRPr lang="en-GB" sz="700" b="0" i="0" u="none" strike="noStrike" dirty="0">
                        <a:solidFill>
                          <a:schemeClr val="bg1"/>
                        </a:solidFill>
                        <a:effectLst/>
                        <a:latin typeface="+mn-lt"/>
                      </a:endParaRPr>
                    </a:p>
                  </a:txBody>
                  <a:tcPr marL="18000" marR="4655" marT="4655" marB="0" anchor="ctr">
                    <a:lnR w="6350" cap="flat" cmpd="sng" algn="ctr">
                      <a:no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solidFill>
                  </a:tcPr>
                </a:tc>
                <a:tc gridSpan="4">
                  <a:txBody>
                    <a:bodyPr/>
                    <a:lstStyle/>
                    <a:p>
                      <a:pPr algn="ctr" fontAlgn="b"/>
                      <a:r>
                        <a:rPr lang="en-GB" sz="650" b="0" i="0" u="none" strike="noStrike" kern="1200" dirty="0">
                          <a:solidFill>
                            <a:schemeClr val="bg1"/>
                          </a:solidFill>
                          <a:latin typeface="+mn-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650" b="0" i="0" u="none" strike="noStrike" kern="1200" dirty="0">
                        <a:solidFill>
                          <a:schemeClr val="bg1"/>
                        </a:solidFill>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n-lt"/>
                          <a:ea typeface="+mn-ea"/>
                          <a:cs typeface="+mn-cs"/>
                        </a:rPr>
                        <a:t>March</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2"/>
                  </a:ext>
                </a:extLst>
              </a:tr>
              <a:tr h="28447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3"/>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£1,233</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£1,207</a:t>
                      </a:r>
                    </a:p>
                  </a:txBody>
                  <a:tcPr marL="9525" marR="9525" marT="9525" marB="0" anchor="ctr"/>
                </a:tc>
                <a:tc>
                  <a:txBody>
                    <a:bodyPr/>
                    <a:lstStyle/>
                    <a:p>
                      <a:pPr algn="ctr" fontAlgn="b"/>
                      <a:r>
                        <a:rPr lang="en-GB" sz="650" b="0" i="0" u="none" strike="noStrike" dirty="0">
                          <a:solidFill>
                            <a:schemeClr val="accent5"/>
                          </a:solidFill>
                          <a:effectLst/>
                          <a:latin typeface="+mj-lt"/>
                        </a:rPr>
                        <a:t>£1,066</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-13.5%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-11.7%</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£1,328</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£1,309</a:t>
                      </a:r>
                    </a:p>
                  </a:txBody>
                  <a:tcPr marL="9525" marR="9525" marT="9525" marB="0" anchor="ctr"/>
                </a:tc>
                <a:tc>
                  <a:txBody>
                    <a:bodyPr/>
                    <a:lstStyle/>
                    <a:p>
                      <a:pPr algn="ctr" fontAlgn="b"/>
                      <a:r>
                        <a:rPr lang="en-GB" sz="650" b="0" i="0" u="none" strike="noStrike" dirty="0">
                          <a:solidFill>
                            <a:schemeClr val="accent5"/>
                          </a:solidFill>
                          <a:effectLst/>
                          <a:latin typeface="+mn-lt"/>
                        </a:rPr>
                        <a:t>£1,297</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-2.3%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-0.9%</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£1,769</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£1,734</a:t>
                      </a:r>
                    </a:p>
                  </a:txBody>
                  <a:tcPr marL="9525" marR="9525" marT="9525" marB="0" anchor="ctr"/>
                </a:tc>
                <a:tc>
                  <a:txBody>
                    <a:bodyPr/>
                    <a:lstStyle/>
                    <a:p>
                      <a:pPr algn="ctr" fontAlgn="b"/>
                      <a:r>
                        <a:rPr lang="en-GB" sz="650" b="0" i="0" u="none" strike="noStrike" dirty="0">
                          <a:solidFill>
                            <a:schemeClr val="accent5"/>
                          </a:solidFill>
                          <a:effectLst/>
                          <a:latin typeface="+mn-lt"/>
                        </a:rPr>
                        <a:t>£1,641</a:t>
                      </a:r>
                    </a:p>
                  </a:txBody>
                  <a:tcPr marL="9525" marR="9525" marT="9525" marB="0" anchor="ctr"/>
                </a:tc>
                <a:tc>
                  <a:txBody>
                    <a:bodyPr/>
                    <a:lstStyle/>
                    <a:p>
                      <a:pPr algn="ctr" fontAlgn="b"/>
                      <a:r>
                        <a:rPr lang="en-GB" sz="650" b="0" i="0" u="none" strike="noStrike" dirty="0">
                          <a:solidFill>
                            <a:schemeClr val="accent5"/>
                          </a:solidFill>
                          <a:effectLst/>
                          <a:latin typeface="+mn-lt"/>
                        </a:rPr>
                        <a:t>-7.2%</a:t>
                      </a:r>
                    </a:p>
                  </a:txBody>
                  <a:tcPr marL="9525" marR="9525" marT="9525" marB="0" anchor="ctr"/>
                </a:tc>
                <a:tc>
                  <a:txBody>
                    <a:bodyPr/>
                    <a:lstStyle/>
                    <a:p>
                      <a:pPr algn="ctr" fontAlgn="b"/>
                      <a:r>
                        <a:rPr lang="en-GB" sz="650" b="0" i="0" u="none" strike="noStrike" dirty="0">
                          <a:solidFill>
                            <a:schemeClr val="accent5"/>
                          </a:solidFill>
                          <a:effectLst/>
                          <a:latin typeface="+mn-lt"/>
                        </a:rPr>
                        <a:t>-5.4%</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14"/>
                  </a:ext>
                </a:extLst>
              </a:tr>
              <a:tr h="10493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£1,000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£975</a:t>
                      </a:r>
                    </a:p>
                  </a:txBody>
                  <a:tcPr marL="9525" marR="9525" marT="9525" marB="0" anchor="ctr"/>
                </a:tc>
                <a:tc>
                  <a:txBody>
                    <a:bodyPr/>
                    <a:lstStyle/>
                    <a:p>
                      <a:pPr algn="ctr" fontAlgn="b"/>
                      <a:r>
                        <a:rPr lang="en-GB" sz="650" b="0" i="0" u="none" strike="noStrike" dirty="0">
                          <a:solidFill>
                            <a:schemeClr val="accent5"/>
                          </a:solidFill>
                          <a:effectLst/>
                          <a:latin typeface="+mj-lt"/>
                        </a:rPr>
                        <a:t>£919</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-8.1%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-5.7%</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£1,090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£1,075</a:t>
                      </a:r>
                    </a:p>
                  </a:txBody>
                  <a:tcPr marL="9525" marR="9525" marT="9525" marB="0" anchor="ctr"/>
                </a:tc>
                <a:tc>
                  <a:txBody>
                    <a:bodyPr/>
                    <a:lstStyle/>
                    <a:p>
                      <a:pPr algn="ctr" fontAlgn="b"/>
                      <a:r>
                        <a:rPr lang="en-GB" sz="650" b="0" i="0" u="none" strike="noStrike">
                          <a:solidFill>
                            <a:schemeClr val="accent5"/>
                          </a:solidFill>
                          <a:effectLst/>
                          <a:latin typeface="+mn-lt"/>
                        </a:rPr>
                        <a:t>£967</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-11.3%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-10.0%</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£1,368</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£1,345</a:t>
                      </a:r>
                    </a:p>
                  </a:txBody>
                  <a:tcPr marL="9525" marR="9525" marT="9525" marB="0" anchor="ctr"/>
                </a:tc>
                <a:tc>
                  <a:txBody>
                    <a:bodyPr/>
                    <a:lstStyle/>
                    <a:p>
                      <a:pPr algn="ctr" fontAlgn="b"/>
                      <a:r>
                        <a:rPr lang="en-GB" sz="650" b="0" i="0" u="none" strike="noStrike" dirty="0">
                          <a:solidFill>
                            <a:schemeClr val="accent5"/>
                          </a:solidFill>
                          <a:effectLst/>
                          <a:latin typeface="+mn-lt"/>
                        </a:rPr>
                        <a:t>£1,308</a:t>
                      </a:r>
                    </a:p>
                  </a:txBody>
                  <a:tcPr marL="9525" marR="9525" marT="9525" marB="0" anchor="ctr"/>
                </a:tc>
                <a:tc>
                  <a:txBody>
                    <a:bodyPr/>
                    <a:lstStyle/>
                    <a:p>
                      <a:pPr algn="ctr" fontAlgn="b"/>
                      <a:r>
                        <a:rPr lang="en-GB" sz="650" b="0" i="0" u="none" strike="noStrike">
                          <a:solidFill>
                            <a:schemeClr val="accent5"/>
                          </a:solidFill>
                          <a:effectLst/>
                          <a:latin typeface="+mn-lt"/>
                        </a:rPr>
                        <a:t>-4.4%</a:t>
                      </a:r>
                    </a:p>
                  </a:txBody>
                  <a:tcPr marL="9525" marR="9525" marT="9525" marB="0" anchor="ctr"/>
                </a:tc>
                <a:tc>
                  <a:txBody>
                    <a:bodyPr/>
                    <a:lstStyle/>
                    <a:p>
                      <a:pPr algn="ctr" fontAlgn="b"/>
                      <a:r>
                        <a:rPr lang="en-GB" sz="650" b="0" i="0" u="none" strike="noStrike" dirty="0">
                          <a:solidFill>
                            <a:schemeClr val="accent5"/>
                          </a:solidFill>
                          <a:effectLst/>
                          <a:latin typeface="+mn-lt"/>
                        </a:rPr>
                        <a:t>-2.8%</a:t>
                      </a:r>
                    </a:p>
                  </a:txBody>
                  <a:tcPr marL="7620" marR="7620" marT="7620" marB="0" anchor="ctr">
                    <a:lnR w="63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763067302"/>
              </p:ext>
            </p:extLst>
          </p:nvPr>
        </p:nvGraphicFramePr>
        <p:xfrm>
          <a:off x="66675" y="3366505"/>
          <a:ext cx="9008050" cy="1603560"/>
        </p:xfrm>
        <a:graphic>
          <a:graphicData uri="http://schemas.openxmlformats.org/drawingml/2006/table">
            <a:tbl>
              <a:tblPr>
                <a:tableStyleId>{5A111915-BE36-4E01-A7E5-04B1672EAD32}</a:tableStyleId>
              </a:tblPr>
              <a:tblGrid>
                <a:gridCol w="904240">
                  <a:extLst>
                    <a:ext uri="{9D8B030D-6E8A-4147-A177-3AD203B41FA5}">
                      <a16:colId xmlns:a16="http://schemas.microsoft.com/office/drawing/2014/main" val="20000"/>
                    </a:ext>
                  </a:extLst>
                </a:gridCol>
                <a:gridCol w="540254">
                  <a:extLst>
                    <a:ext uri="{9D8B030D-6E8A-4147-A177-3AD203B41FA5}">
                      <a16:colId xmlns:a16="http://schemas.microsoft.com/office/drawing/2014/main" val="20010"/>
                    </a:ext>
                  </a:extLst>
                </a:gridCol>
                <a:gridCol w="540254">
                  <a:extLst>
                    <a:ext uri="{9D8B030D-6E8A-4147-A177-3AD203B41FA5}">
                      <a16:colId xmlns:a16="http://schemas.microsoft.com/office/drawing/2014/main" val="2354114864"/>
                    </a:ext>
                  </a:extLst>
                </a:gridCol>
                <a:gridCol w="540254">
                  <a:extLst>
                    <a:ext uri="{9D8B030D-6E8A-4147-A177-3AD203B41FA5}">
                      <a16:colId xmlns:a16="http://schemas.microsoft.com/office/drawing/2014/main" val="20011"/>
                    </a:ext>
                  </a:extLst>
                </a:gridCol>
                <a:gridCol w="540254">
                  <a:extLst>
                    <a:ext uri="{9D8B030D-6E8A-4147-A177-3AD203B41FA5}">
                      <a16:colId xmlns:a16="http://schemas.microsoft.com/office/drawing/2014/main" val="20012"/>
                    </a:ext>
                  </a:extLst>
                </a:gridCol>
                <a:gridCol w="540254">
                  <a:extLst>
                    <a:ext uri="{9D8B030D-6E8A-4147-A177-3AD203B41FA5}">
                      <a16:colId xmlns:a16="http://schemas.microsoft.com/office/drawing/2014/main" val="4146181265"/>
                    </a:ext>
                  </a:extLst>
                </a:gridCol>
                <a:gridCol w="540254">
                  <a:extLst>
                    <a:ext uri="{9D8B030D-6E8A-4147-A177-3AD203B41FA5}">
                      <a16:colId xmlns:a16="http://schemas.microsoft.com/office/drawing/2014/main" val="20013"/>
                    </a:ext>
                  </a:extLst>
                </a:gridCol>
                <a:gridCol w="540254">
                  <a:extLst>
                    <a:ext uri="{9D8B030D-6E8A-4147-A177-3AD203B41FA5}">
                      <a16:colId xmlns:a16="http://schemas.microsoft.com/office/drawing/2014/main" val="1382118337"/>
                    </a:ext>
                  </a:extLst>
                </a:gridCol>
                <a:gridCol w="540254">
                  <a:extLst>
                    <a:ext uri="{9D8B030D-6E8A-4147-A177-3AD203B41FA5}">
                      <a16:colId xmlns:a16="http://schemas.microsoft.com/office/drawing/2014/main" val="20014"/>
                    </a:ext>
                  </a:extLst>
                </a:gridCol>
                <a:gridCol w="540254">
                  <a:extLst>
                    <a:ext uri="{9D8B030D-6E8A-4147-A177-3AD203B41FA5}">
                      <a16:colId xmlns:a16="http://schemas.microsoft.com/office/drawing/2014/main" val="20015"/>
                    </a:ext>
                  </a:extLst>
                </a:gridCol>
                <a:gridCol w="540254">
                  <a:extLst>
                    <a:ext uri="{9D8B030D-6E8A-4147-A177-3AD203B41FA5}">
                      <a16:colId xmlns:a16="http://schemas.microsoft.com/office/drawing/2014/main" val="2274813994"/>
                    </a:ext>
                  </a:extLst>
                </a:gridCol>
                <a:gridCol w="540254">
                  <a:extLst>
                    <a:ext uri="{9D8B030D-6E8A-4147-A177-3AD203B41FA5}">
                      <a16:colId xmlns:a16="http://schemas.microsoft.com/office/drawing/2014/main" val="20016"/>
                    </a:ext>
                  </a:extLst>
                </a:gridCol>
                <a:gridCol w="540254">
                  <a:extLst>
                    <a:ext uri="{9D8B030D-6E8A-4147-A177-3AD203B41FA5}">
                      <a16:colId xmlns:a16="http://schemas.microsoft.com/office/drawing/2014/main" val="562881762"/>
                    </a:ext>
                  </a:extLst>
                </a:gridCol>
                <a:gridCol w="540254">
                  <a:extLst>
                    <a:ext uri="{9D8B030D-6E8A-4147-A177-3AD203B41FA5}">
                      <a16:colId xmlns:a16="http://schemas.microsoft.com/office/drawing/2014/main" val="20017"/>
                    </a:ext>
                  </a:extLst>
                </a:gridCol>
                <a:gridCol w="540254">
                  <a:extLst>
                    <a:ext uri="{9D8B030D-6E8A-4147-A177-3AD203B41FA5}">
                      <a16:colId xmlns:a16="http://schemas.microsoft.com/office/drawing/2014/main" val="20018"/>
                    </a:ext>
                  </a:extLst>
                </a:gridCol>
                <a:gridCol w="540254">
                  <a:extLst>
                    <a:ext uri="{9D8B030D-6E8A-4147-A177-3AD203B41FA5}">
                      <a16:colId xmlns:a16="http://schemas.microsoft.com/office/drawing/2014/main" val="27311134"/>
                    </a:ext>
                  </a:extLst>
                </a:gridCol>
              </a:tblGrid>
              <a:tr h="12920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069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solidFill>
                      <a:schemeClr val="accent5"/>
                    </a:solidFill>
                  </a:tcPr>
                </a:tc>
                <a:extLst>
                  <a:ext uri="{0D108BD9-81ED-4DB2-BD59-A6C34878D82A}">
                    <a16:rowId xmlns:a16="http://schemas.microsoft.com/office/drawing/2014/main" val="10001"/>
                  </a:ext>
                </a:extLst>
              </a:tr>
              <a:tr h="1252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10.956</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11.130</a:t>
                      </a:r>
                    </a:p>
                  </a:txBody>
                  <a:tcPr marL="9525" marR="9525" marT="9525" marB="0" anchor="ctr"/>
                </a:tc>
                <a:tc>
                  <a:txBody>
                    <a:bodyPr/>
                    <a:lstStyle/>
                    <a:p>
                      <a:pPr algn="ctr" fontAlgn="b"/>
                      <a:r>
                        <a:rPr lang="en-GB" sz="650" b="0" i="0" u="none" strike="noStrike" dirty="0">
                          <a:solidFill>
                            <a:schemeClr val="accent5"/>
                          </a:solidFill>
                          <a:effectLst/>
                          <a:latin typeface="+mj-lt"/>
                        </a:rPr>
                        <a:t>10.692</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-2.4%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-3.9%</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11.965</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12.135</a:t>
                      </a:r>
                    </a:p>
                  </a:txBody>
                  <a:tcPr marL="9525" marR="9525" marT="9525" marB="0" anchor="ctr"/>
                </a:tc>
                <a:tc>
                  <a:txBody>
                    <a:bodyPr/>
                    <a:lstStyle/>
                    <a:p>
                      <a:pPr algn="ctr" fontAlgn="b"/>
                      <a:r>
                        <a:rPr lang="en-GB" sz="650" b="0" i="0" u="none" strike="noStrike" dirty="0">
                          <a:solidFill>
                            <a:schemeClr val="accent5"/>
                          </a:solidFill>
                          <a:effectLst/>
                          <a:latin typeface="+mn-lt"/>
                        </a:rPr>
                        <a:t>10.401</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-13.1%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-14.3%</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10.271</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10.352</a:t>
                      </a:r>
                    </a:p>
                  </a:txBody>
                  <a:tcPr marL="9525" marR="9525" marT="9525" marB="0" anchor="ctr"/>
                </a:tc>
                <a:tc>
                  <a:txBody>
                    <a:bodyPr/>
                    <a:lstStyle/>
                    <a:p>
                      <a:pPr algn="ctr" fontAlgn="b"/>
                      <a:r>
                        <a:rPr lang="en-GB" sz="650" b="0" i="0" u="none" strike="noStrike" dirty="0">
                          <a:solidFill>
                            <a:schemeClr val="accent5"/>
                          </a:solidFill>
                          <a:effectLst/>
                          <a:latin typeface="+mn-lt"/>
                        </a:rPr>
                        <a:t>9.603</a:t>
                      </a:r>
                    </a:p>
                  </a:txBody>
                  <a:tcPr marL="9525" marR="9525" marT="9525" marB="0" anchor="ctr"/>
                </a:tc>
                <a:tc>
                  <a:txBody>
                    <a:bodyPr/>
                    <a:lstStyle/>
                    <a:p>
                      <a:pPr algn="ctr" fontAlgn="b"/>
                      <a:r>
                        <a:rPr lang="en-GB" sz="650" b="0" i="0" u="none" strike="noStrike" dirty="0">
                          <a:solidFill>
                            <a:schemeClr val="accent5"/>
                          </a:solidFill>
                          <a:effectLst/>
                          <a:latin typeface="+mn-lt"/>
                        </a:rPr>
                        <a:t>-6.5%</a:t>
                      </a:r>
                    </a:p>
                  </a:txBody>
                  <a:tcPr marL="9525" marR="9525" marT="9525" marB="0" anchor="ctr"/>
                </a:tc>
                <a:tc>
                  <a:txBody>
                    <a:bodyPr/>
                    <a:lstStyle/>
                    <a:p>
                      <a:pPr algn="ctr" fontAlgn="b"/>
                      <a:r>
                        <a:rPr lang="en-GB" sz="650" b="0" i="0" u="none" strike="noStrike" dirty="0">
                          <a:solidFill>
                            <a:schemeClr val="accent5"/>
                          </a:solidFill>
                          <a:effectLst/>
                          <a:latin typeface="+mn-lt"/>
                        </a:rPr>
                        <a:t>-7.2%</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1252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9.000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9.182</a:t>
                      </a:r>
                    </a:p>
                  </a:txBody>
                  <a:tcPr marL="9525" marR="9525" marT="9525" marB="0" anchor="ctr"/>
                </a:tc>
                <a:tc>
                  <a:txBody>
                    <a:bodyPr/>
                    <a:lstStyle/>
                    <a:p>
                      <a:pPr algn="ctr" fontAlgn="b"/>
                      <a:r>
                        <a:rPr lang="en-GB" sz="650" b="0" i="0" u="none" strike="noStrike" dirty="0">
                          <a:solidFill>
                            <a:schemeClr val="accent5"/>
                          </a:solidFill>
                          <a:effectLst/>
                          <a:latin typeface="+mj-lt"/>
                        </a:rPr>
                        <a:t>9.037</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+0.4%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-1.6%</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9.909</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10.088</a:t>
                      </a:r>
                    </a:p>
                  </a:txBody>
                  <a:tcPr marL="9525" marR="9525" marT="9525" marB="0" anchor="ctr"/>
                </a:tc>
                <a:tc>
                  <a:txBody>
                    <a:bodyPr/>
                    <a:lstStyle/>
                    <a:p>
                      <a:pPr algn="ctr" fontAlgn="b"/>
                      <a:r>
                        <a:rPr lang="en-GB" sz="650" b="0" i="0" u="none" strike="noStrike" dirty="0">
                          <a:solidFill>
                            <a:schemeClr val="accent5"/>
                          </a:solidFill>
                          <a:effectLst/>
                          <a:latin typeface="+mn-lt"/>
                        </a:rPr>
                        <a:t>8.418</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-15.0%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-16.6%</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8.400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8.505</a:t>
                      </a:r>
                    </a:p>
                  </a:txBody>
                  <a:tcPr marL="9525" marR="9525" marT="9525" marB="0" anchor="ctr"/>
                </a:tc>
                <a:tc>
                  <a:txBody>
                    <a:bodyPr/>
                    <a:lstStyle/>
                    <a:p>
                      <a:pPr algn="ctr" fontAlgn="b"/>
                      <a:r>
                        <a:rPr lang="en-GB" sz="650" b="0" i="0" u="none" strike="noStrike" dirty="0">
                          <a:solidFill>
                            <a:schemeClr val="accent5"/>
                          </a:solidFill>
                          <a:effectLst/>
                          <a:latin typeface="+mn-lt"/>
                        </a:rPr>
                        <a:t>7.842</a:t>
                      </a:r>
                    </a:p>
                  </a:txBody>
                  <a:tcPr marL="9525" marR="9525" marT="9525" marB="0" anchor="ctr"/>
                </a:tc>
                <a:tc>
                  <a:txBody>
                    <a:bodyPr/>
                    <a:lstStyle/>
                    <a:p>
                      <a:pPr algn="ctr" fontAlgn="b"/>
                      <a:r>
                        <a:rPr lang="en-GB" sz="650" b="0" i="0" u="none" strike="noStrike" dirty="0">
                          <a:solidFill>
                            <a:schemeClr val="accent5"/>
                          </a:solidFill>
                          <a:effectLst/>
                          <a:latin typeface="+mn-lt"/>
                        </a:rPr>
                        <a:t>-6.6%</a:t>
                      </a:r>
                    </a:p>
                  </a:txBody>
                  <a:tcPr marL="9525" marR="9525" marT="9525" marB="0" anchor="ctr"/>
                </a:tc>
                <a:tc>
                  <a:txBody>
                    <a:bodyPr/>
                    <a:lstStyle/>
                    <a:p>
                      <a:pPr algn="ctr" fontAlgn="b"/>
                      <a:r>
                        <a:rPr lang="en-GB" sz="650" b="0" i="0" u="none" strike="noStrike">
                          <a:solidFill>
                            <a:schemeClr val="accent5"/>
                          </a:solidFill>
                          <a:effectLst/>
                          <a:latin typeface="+mn-lt"/>
                        </a:rPr>
                        <a:t>-7.8%</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2069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BEDNIGHTS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1270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7"/>
                  </a:ext>
                </a:extLst>
              </a:tr>
              <a:tr h="1252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32.567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32.672</a:t>
                      </a:r>
                    </a:p>
                  </a:txBody>
                  <a:tcPr marL="9525" marR="9525" marT="9525" marB="0" anchor="ctr"/>
                </a:tc>
                <a:tc>
                  <a:txBody>
                    <a:bodyPr/>
                    <a:lstStyle/>
                    <a:p>
                      <a:pPr algn="ctr" fontAlgn="b"/>
                      <a:r>
                        <a:rPr lang="en-GB" sz="650" b="0" i="0" u="none" strike="noStrike" dirty="0">
                          <a:solidFill>
                            <a:schemeClr val="accent5"/>
                          </a:solidFill>
                          <a:effectLst/>
                          <a:latin typeface="+mj-lt"/>
                        </a:rPr>
                        <a:t>29.151</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-10.5%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-10.8%</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35.687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35.904</a:t>
                      </a:r>
                    </a:p>
                  </a:txBody>
                  <a:tcPr marL="9525" marR="9525" marT="9525" marB="0" anchor="ctr"/>
                </a:tc>
                <a:tc>
                  <a:txBody>
                    <a:bodyPr/>
                    <a:lstStyle/>
                    <a:p>
                      <a:pPr algn="ctr" fontAlgn="b"/>
                      <a:r>
                        <a:rPr lang="en-GB" sz="650" b="0" i="0" u="none" strike="noStrike" dirty="0">
                          <a:solidFill>
                            <a:schemeClr val="accent5"/>
                          </a:solidFill>
                          <a:effectLst/>
                          <a:latin typeface="+mn-lt"/>
                        </a:rPr>
                        <a:t>29.907</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-16.2%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-16.7%</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31.048</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31.428</a:t>
                      </a:r>
                    </a:p>
                  </a:txBody>
                  <a:tcPr marL="9525" marR="9525" marT="9525" marB="0" anchor="ctr"/>
                </a:tc>
                <a:tc>
                  <a:txBody>
                    <a:bodyPr/>
                    <a:lstStyle/>
                    <a:p>
                      <a:pPr algn="ctr" fontAlgn="b"/>
                      <a:r>
                        <a:rPr lang="en-GB" sz="650" b="0" i="0" u="none" strike="noStrike" dirty="0">
                          <a:solidFill>
                            <a:schemeClr val="accent5"/>
                          </a:solidFill>
                          <a:effectLst/>
                          <a:latin typeface="+mn-lt"/>
                        </a:rPr>
                        <a:t>27.798</a:t>
                      </a:r>
                    </a:p>
                  </a:txBody>
                  <a:tcPr marL="9525" marR="9525" marT="9525" marB="0" anchor="ctr"/>
                </a:tc>
                <a:tc>
                  <a:txBody>
                    <a:bodyPr/>
                    <a:lstStyle/>
                    <a:p>
                      <a:pPr algn="ctr" fontAlgn="b"/>
                      <a:r>
                        <a:rPr lang="en-GB" sz="650" b="0" i="0" u="none" strike="noStrike" dirty="0">
                          <a:solidFill>
                            <a:schemeClr val="accent5"/>
                          </a:solidFill>
                          <a:effectLst/>
                          <a:latin typeface="+mn-lt"/>
                        </a:rPr>
                        <a:t>-10.5%</a:t>
                      </a:r>
                    </a:p>
                  </a:txBody>
                  <a:tcPr marL="9525" marR="9525" marT="9525" marB="0" anchor="ctr"/>
                </a:tc>
                <a:tc>
                  <a:txBody>
                    <a:bodyPr/>
                    <a:lstStyle/>
                    <a:p>
                      <a:pPr algn="ctr" fontAlgn="b"/>
                      <a:r>
                        <a:rPr lang="en-GB" sz="650" b="0" i="0" u="none" strike="noStrike" dirty="0">
                          <a:solidFill>
                            <a:schemeClr val="accent5"/>
                          </a:solidFill>
                          <a:effectLst/>
                          <a:latin typeface="+mn-lt"/>
                        </a:rPr>
                        <a:t>-11.6%</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8"/>
                  </a:ext>
                </a:extLst>
              </a:tr>
              <a:tr h="1252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25.290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25.412</a:t>
                      </a:r>
                    </a:p>
                  </a:txBody>
                  <a:tcPr marL="9525" marR="9525" marT="9525" marB="0" anchor="ctr"/>
                </a:tc>
                <a:tc>
                  <a:txBody>
                    <a:bodyPr/>
                    <a:lstStyle/>
                    <a:p>
                      <a:pPr algn="ctr" fontAlgn="b"/>
                      <a:r>
                        <a:rPr lang="en-GB" sz="650" b="0" i="0" u="none" strike="noStrike" dirty="0">
                          <a:solidFill>
                            <a:schemeClr val="accent5"/>
                          </a:solidFill>
                          <a:effectLst/>
                          <a:latin typeface="+mj-lt"/>
                        </a:rPr>
                        <a:t>24.155</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-4.5%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-4.9%</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27.756</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28.028</a:t>
                      </a:r>
                    </a:p>
                  </a:txBody>
                  <a:tcPr marL="9525" marR="9525" marT="9525" marB="0" anchor="ctr"/>
                </a:tc>
                <a:tc>
                  <a:txBody>
                    <a:bodyPr/>
                    <a:lstStyle/>
                    <a:p>
                      <a:pPr algn="ctr" fontAlgn="b"/>
                      <a:r>
                        <a:rPr lang="en-GB" sz="650" b="0" i="0" u="none" strike="noStrike" dirty="0">
                          <a:solidFill>
                            <a:schemeClr val="accent5"/>
                          </a:solidFill>
                          <a:effectLst/>
                          <a:latin typeface="+mn-lt"/>
                        </a:rPr>
                        <a:t>23.226</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-16.3%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-17.1%</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24.247</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24.687</a:t>
                      </a:r>
                    </a:p>
                  </a:txBody>
                  <a:tcPr marL="9525" marR="9525" marT="9525" marB="0" anchor="ctr"/>
                </a:tc>
                <a:tc>
                  <a:txBody>
                    <a:bodyPr/>
                    <a:lstStyle/>
                    <a:p>
                      <a:pPr algn="ctr" fontAlgn="b"/>
                      <a:r>
                        <a:rPr lang="en-GB" sz="650" b="0" i="0" u="none" strike="noStrike">
                          <a:solidFill>
                            <a:schemeClr val="accent5"/>
                          </a:solidFill>
                          <a:effectLst/>
                          <a:latin typeface="+mn-lt"/>
                        </a:rPr>
                        <a:t>21.559</a:t>
                      </a:r>
                    </a:p>
                  </a:txBody>
                  <a:tcPr marL="9525" marR="9525" marT="9525" marB="0" anchor="ctr"/>
                </a:tc>
                <a:tc>
                  <a:txBody>
                    <a:bodyPr/>
                    <a:lstStyle/>
                    <a:p>
                      <a:pPr algn="ctr" fontAlgn="b"/>
                      <a:r>
                        <a:rPr lang="en-GB" sz="650" b="0" i="0" u="none" strike="noStrike" dirty="0">
                          <a:solidFill>
                            <a:schemeClr val="accent5"/>
                          </a:solidFill>
                          <a:effectLst/>
                          <a:latin typeface="+mn-lt"/>
                        </a:rPr>
                        <a:t>-11.1%</a:t>
                      </a:r>
                    </a:p>
                  </a:txBody>
                  <a:tcPr marL="9525" marR="9525" marT="9525" marB="0" anchor="ctr"/>
                </a:tc>
                <a:tc>
                  <a:txBody>
                    <a:bodyPr/>
                    <a:lstStyle/>
                    <a:p>
                      <a:pPr algn="ctr" fontAlgn="b"/>
                      <a:r>
                        <a:rPr lang="en-GB" sz="650" b="0" i="0" u="none" strike="noStrike">
                          <a:solidFill>
                            <a:schemeClr val="accent5"/>
                          </a:solidFill>
                          <a:effectLst/>
                          <a:latin typeface="+mn-lt"/>
                        </a:rPr>
                        <a:t>-12.7%</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11364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700" u="none" strike="noStrike" dirty="0">
                          <a:solidFill>
                            <a:schemeClr val="bg1"/>
                          </a:solidFill>
                          <a:effectLst/>
                          <a:latin typeface="+mn-lt"/>
                        </a:rPr>
                        <a:t> </a:t>
                      </a:r>
                      <a:endParaRPr lang="en-GB" sz="700" b="0" i="0" u="none" strike="noStrike" dirty="0">
                        <a:solidFill>
                          <a:schemeClr val="bg1"/>
                        </a:solidFill>
                        <a:effectLst/>
                        <a:latin typeface="+mn-lt"/>
                      </a:endParaRPr>
                    </a:p>
                  </a:txBody>
                  <a:tcPr marL="18000" marR="4655" marT="4655" marB="0" anchor="ctr">
                    <a:lnR w="6350" cap="flat" cmpd="sng" algn="ctr">
                      <a:no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b="0" i="0" u="none" strike="noStrike" kern="1200" dirty="0">
                          <a:solidFill>
                            <a:schemeClr val="bg1"/>
                          </a:solidFill>
                          <a:latin typeface="+mn-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b="0" i="0" u="none" strike="noStrike" kern="1200" dirty="0">
                        <a:solidFill>
                          <a:schemeClr val="bg1"/>
                        </a:solidFill>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n-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b="0" i="0" u="none" strike="noStrike" kern="1200" dirty="0">
                          <a:solidFill>
                            <a:schemeClr val="bg1"/>
                          </a:solidFill>
                          <a:latin typeface="+mn-lt"/>
                          <a:ea typeface="+mn-ea"/>
                          <a:cs typeface="+mn-cs"/>
                        </a:rPr>
                        <a:t>June</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0" i="0" u="none" strike="noStrike" kern="1200" dirty="0">
                        <a:solidFill>
                          <a:schemeClr val="bg1"/>
                        </a:solidFill>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2"/>
                  </a:ext>
                </a:extLst>
              </a:tr>
              <a:tr h="2069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1270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13"/>
                  </a:ext>
                </a:extLst>
              </a:tr>
              <a:tr h="11364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£2,020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£1,919</a:t>
                      </a:r>
                    </a:p>
                  </a:txBody>
                  <a:tcPr marL="9525" marR="9525" marT="9525" marB="0" anchor="ctr"/>
                </a:tc>
                <a:tc>
                  <a:txBody>
                    <a:bodyPr/>
                    <a:lstStyle/>
                    <a:p>
                      <a:pPr algn="ctr" fontAlgn="b"/>
                      <a:r>
                        <a:rPr lang="en-GB" sz="650" b="0" i="0" u="none" strike="noStrike" dirty="0">
                          <a:solidFill>
                            <a:schemeClr val="accent5"/>
                          </a:solidFill>
                          <a:effectLst/>
                          <a:latin typeface="+mj-lt"/>
                        </a:rPr>
                        <a:t>£1,883</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-6.8%</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-1.9%</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a:solidFill>
                            <a:schemeClr val="accent5"/>
                          </a:solidFill>
                          <a:latin typeface="+mn-lt"/>
                          <a:ea typeface="+mn-ea"/>
                          <a:cs typeface="+mn-cs"/>
                        </a:rPr>
                        <a:t>£2,426</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£2,389</a:t>
                      </a:r>
                    </a:p>
                  </a:txBody>
                  <a:tcPr marL="9525" marR="9525" marT="9525" marB="0" anchor="ctr"/>
                </a:tc>
                <a:tc>
                  <a:txBody>
                    <a:bodyPr/>
                    <a:lstStyle/>
                    <a:p>
                      <a:pPr algn="ctr" fontAlgn="b"/>
                      <a:r>
                        <a:rPr lang="en-GB" sz="650" b="0" i="0" u="none" strike="noStrike" dirty="0">
                          <a:solidFill>
                            <a:schemeClr val="accent5"/>
                          </a:solidFill>
                          <a:effectLst/>
                          <a:latin typeface="+mn-lt"/>
                        </a:rPr>
                        <a:t>£1,933</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-20.3%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-19.1%</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a:solidFill>
                            <a:schemeClr val="accent5"/>
                          </a:solidFill>
                          <a:latin typeface="+mn-lt"/>
                          <a:ea typeface="+mn-ea"/>
                          <a:cs typeface="+mn-cs"/>
                        </a:rPr>
                        <a:t>£2,173</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£2,075</a:t>
                      </a:r>
                    </a:p>
                  </a:txBody>
                  <a:tcPr marL="9525" marR="9525" marT="9525" marB="0" anchor="ctr"/>
                </a:tc>
                <a:tc>
                  <a:txBody>
                    <a:bodyPr/>
                    <a:lstStyle/>
                    <a:p>
                      <a:pPr algn="ctr" fontAlgn="b"/>
                      <a:r>
                        <a:rPr lang="en-GB" sz="650" b="0" i="0" u="none" strike="noStrike" dirty="0">
                          <a:solidFill>
                            <a:schemeClr val="accent5"/>
                          </a:solidFill>
                          <a:effectLst/>
                          <a:latin typeface="+mn-lt"/>
                        </a:rPr>
                        <a:t>£1,961</a:t>
                      </a:r>
                    </a:p>
                  </a:txBody>
                  <a:tcPr marL="9525" marR="9525" marT="9525" marB="0" anchor="ctr"/>
                </a:tc>
                <a:tc>
                  <a:txBody>
                    <a:bodyPr/>
                    <a:lstStyle/>
                    <a:p>
                      <a:pPr algn="ctr" fontAlgn="b"/>
                      <a:r>
                        <a:rPr lang="en-GB" sz="650" b="0" i="0" u="none" strike="noStrike" dirty="0">
                          <a:solidFill>
                            <a:schemeClr val="accent5"/>
                          </a:solidFill>
                          <a:effectLst/>
                          <a:latin typeface="+mn-lt"/>
                        </a:rPr>
                        <a:t>-9.8%</a:t>
                      </a:r>
                    </a:p>
                  </a:txBody>
                  <a:tcPr marL="9525" marR="9525" marT="9525" marB="0" anchor="ctr"/>
                </a:tc>
                <a:tc>
                  <a:txBody>
                    <a:bodyPr/>
                    <a:lstStyle/>
                    <a:p>
                      <a:pPr algn="ctr" fontAlgn="b"/>
                      <a:r>
                        <a:rPr lang="en-GB" sz="650" b="0" i="0" u="none" strike="noStrike" dirty="0">
                          <a:solidFill>
                            <a:schemeClr val="accent5"/>
                          </a:solidFill>
                          <a:effectLst/>
                          <a:latin typeface="+mn-lt"/>
                        </a:rPr>
                        <a:t>-5.5%</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14"/>
                  </a:ext>
                </a:extLst>
              </a:tr>
              <a:tr h="1252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£1,530</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j-lt"/>
                        </a:rPr>
                        <a:t>£1,452</a:t>
                      </a:r>
                    </a:p>
                  </a:txBody>
                  <a:tcPr marL="9525" marR="9525" marT="9525" marB="0" anchor="ctr"/>
                </a:tc>
                <a:tc>
                  <a:txBody>
                    <a:bodyPr/>
                    <a:lstStyle/>
                    <a:p>
                      <a:pPr algn="ctr" fontAlgn="b"/>
                      <a:r>
                        <a:rPr lang="en-GB" sz="650" b="0" i="0" u="none" strike="noStrike" dirty="0">
                          <a:solidFill>
                            <a:schemeClr val="accent5"/>
                          </a:solidFill>
                          <a:effectLst/>
                          <a:latin typeface="+mj-lt"/>
                        </a:rPr>
                        <a:t>£1,541</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+0.7%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+6.1%</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£1,883</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£1,910</a:t>
                      </a:r>
                    </a:p>
                  </a:txBody>
                  <a:tcPr marL="9525" marR="9525" marT="9525" marB="0" anchor="ctr"/>
                </a:tc>
                <a:tc>
                  <a:txBody>
                    <a:bodyPr/>
                    <a:lstStyle/>
                    <a:p>
                      <a:pPr algn="ctr" fontAlgn="b"/>
                      <a:r>
                        <a:rPr lang="en-GB" sz="650" b="0" i="0" u="none" strike="noStrike" dirty="0">
                          <a:solidFill>
                            <a:schemeClr val="accent5"/>
                          </a:solidFill>
                          <a:effectLst/>
                          <a:latin typeface="+mn-lt"/>
                        </a:rPr>
                        <a:t>£1,478</a:t>
                      </a:r>
                    </a:p>
                  </a:txBody>
                  <a:tcPr marL="9525" marR="9525" marT="9525" marB="0" anchor="ctr">
                    <a:lnR>
                      <a:noFill/>
                    </a:lnR>
                  </a:tcPr>
                </a:tc>
                <a:tc>
                  <a:txBody>
                    <a:bodyPr/>
                    <a:lstStyle/>
                    <a:p>
                      <a:pPr algn="ctr" fontAlgn="b"/>
                      <a:r>
                        <a:rPr lang="en-GB" sz="650" b="0" i="0" u="none" strike="noStrike" dirty="0">
                          <a:solidFill>
                            <a:schemeClr val="accent5"/>
                          </a:solidFill>
                          <a:effectLst/>
                          <a:latin typeface="+mn-lt"/>
                        </a:rPr>
                        <a:t>-21.5%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-22.6%</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£1,748</a:t>
                      </a:r>
                    </a:p>
                  </a:txBody>
                  <a:tcPr marL="9525" marR="9525" marT="9525" marB="0" anchor="ctr">
                    <a:lnL w="6350" cap="flat" cmpd="sng" algn="ctr">
                      <a:solidFill>
                        <a:schemeClr val="accent5"/>
                      </a:solidFill>
                      <a:prstDash val="solid"/>
                      <a:round/>
                      <a:headEnd type="none" w="med" len="med"/>
                      <a:tailEnd type="none" w="med" len="med"/>
                    </a:lnL>
                  </a:tcPr>
                </a:tc>
                <a:tc>
                  <a:txBody>
                    <a:bodyPr/>
                    <a:lstStyle/>
                    <a:p>
                      <a:pPr algn="ctr" fontAlgn="b"/>
                      <a:r>
                        <a:rPr lang="en-GB" sz="650" b="0" i="0" u="none" strike="noStrike" dirty="0">
                          <a:solidFill>
                            <a:schemeClr val="accent5"/>
                          </a:solidFill>
                          <a:effectLst/>
                          <a:latin typeface="+mn-lt"/>
                        </a:rPr>
                        <a:t>£1,690</a:t>
                      </a:r>
                    </a:p>
                  </a:txBody>
                  <a:tcPr marL="9525" marR="9525" marT="9525" marB="0" anchor="ctr"/>
                </a:tc>
                <a:tc>
                  <a:txBody>
                    <a:bodyPr/>
                    <a:lstStyle/>
                    <a:p>
                      <a:pPr algn="ctr" fontAlgn="b"/>
                      <a:r>
                        <a:rPr lang="en-GB" sz="650" b="0" i="0" u="none" strike="noStrike" dirty="0">
                          <a:solidFill>
                            <a:schemeClr val="accent5"/>
                          </a:solidFill>
                          <a:effectLst/>
                          <a:latin typeface="+mn-lt"/>
                        </a:rPr>
                        <a:t>£1,555</a:t>
                      </a:r>
                    </a:p>
                  </a:txBody>
                  <a:tcPr marL="9525" marR="9525" marT="9525" marB="0" anchor="ctr"/>
                </a:tc>
                <a:tc>
                  <a:txBody>
                    <a:bodyPr/>
                    <a:lstStyle/>
                    <a:p>
                      <a:pPr algn="ctr" fontAlgn="b"/>
                      <a:r>
                        <a:rPr lang="en-GB" sz="650" b="0" i="0" u="none" strike="noStrike">
                          <a:solidFill>
                            <a:schemeClr val="accent5"/>
                          </a:solidFill>
                          <a:effectLst/>
                          <a:latin typeface="+mn-lt"/>
                        </a:rPr>
                        <a:t>-11.0%</a:t>
                      </a:r>
                    </a:p>
                  </a:txBody>
                  <a:tcPr marL="9525" marR="9525" marT="9525" marB="0" anchor="ctr"/>
                </a:tc>
                <a:tc>
                  <a:txBody>
                    <a:bodyPr/>
                    <a:lstStyle/>
                    <a:p>
                      <a:pPr algn="ctr" fontAlgn="b"/>
                      <a:r>
                        <a:rPr lang="en-GB" sz="650" b="0" i="0" u="none" strike="noStrike" dirty="0">
                          <a:solidFill>
                            <a:schemeClr val="accent5"/>
                          </a:solidFill>
                          <a:effectLst/>
                          <a:latin typeface="+mn-lt"/>
                        </a:rPr>
                        <a:t>-8.0%</a:t>
                      </a:r>
                    </a:p>
                  </a:txBody>
                  <a:tcPr marL="7620" marR="7620" marT="7620" marB="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5846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7</a:t>
            </a:fld>
            <a:endParaRPr lang="en-AU" dirty="0"/>
          </a:p>
        </p:txBody>
      </p:sp>
      <p:sp>
        <p:nvSpPr>
          <p:cNvPr id="3" name="Title 2"/>
          <p:cNvSpPr>
            <a:spLocks noGrp="1"/>
          </p:cNvSpPr>
          <p:nvPr>
            <p:ph type="title"/>
          </p:nvPr>
        </p:nvSpPr>
        <p:spPr>
          <a:xfrm>
            <a:off x="0" y="-200676"/>
            <a:ext cx="9143999" cy="777922"/>
          </a:xfrm>
        </p:spPr>
        <p:txBody>
          <a:bodyPr/>
          <a:lstStyle/>
          <a:p>
            <a:r>
              <a:rPr lang="en-US" dirty="0"/>
              <a:t>Monthly Volume &amp; Value 2015 vs 2016</a:t>
            </a:r>
            <a:br>
              <a:rPr lang="en-US" dirty="0"/>
            </a:br>
            <a:r>
              <a:rPr lang="en-US" dirty="0">
                <a:solidFill>
                  <a:schemeClr val="accent5"/>
                </a:solidFill>
              </a:rPr>
              <a:t>ALL TOURISM</a:t>
            </a:r>
            <a:endParaRPr lang="en-GB" dirty="0">
              <a:solidFill>
                <a:schemeClr val="accent5"/>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450594090"/>
              </p:ext>
            </p:extLst>
          </p:nvPr>
        </p:nvGraphicFramePr>
        <p:xfrm>
          <a:off x="66683" y="3366251"/>
          <a:ext cx="9014976" cy="1832339"/>
        </p:xfrm>
        <a:graphic>
          <a:graphicData uri="http://schemas.openxmlformats.org/drawingml/2006/table">
            <a:tbl>
              <a:tblPr>
                <a:tableStyleId>{5A111915-BE36-4E01-A7E5-04B1672EAD32}</a:tableStyleId>
              </a:tblPr>
              <a:tblGrid>
                <a:gridCol w="920511">
                  <a:extLst>
                    <a:ext uri="{9D8B030D-6E8A-4147-A177-3AD203B41FA5}">
                      <a16:colId xmlns:a16="http://schemas.microsoft.com/office/drawing/2014/main" val="20000"/>
                    </a:ext>
                  </a:extLst>
                </a:gridCol>
                <a:gridCol w="539631">
                  <a:extLst>
                    <a:ext uri="{9D8B030D-6E8A-4147-A177-3AD203B41FA5}">
                      <a16:colId xmlns:a16="http://schemas.microsoft.com/office/drawing/2014/main" val="20010"/>
                    </a:ext>
                  </a:extLst>
                </a:gridCol>
                <a:gridCol w="539631">
                  <a:extLst>
                    <a:ext uri="{9D8B030D-6E8A-4147-A177-3AD203B41FA5}">
                      <a16:colId xmlns:a16="http://schemas.microsoft.com/office/drawing/2014/main" val="2788709636"/>
                    </a:ext>
                  </a:extLst>
                </a:gridCol>
                <a:gridCol w="539631">
                  <a:extLst>
                    <a:ext uri="{9D8B030D-6E8A-4147-A177-3AD203B41FA5}">
                      <a16:colId xmlns:a16="http://schemas.microsoft.com/office/drawing/2014/main" val="20011"/>
                    </a:ext>
                  </a:extLst>
                </a:gridCol>
                <a:gridCol w="539631">
                  <a:extLst>
                    <a:ext uri="{9D8B030D-6E8A-4147-A177-3AD203B41FA5}">
                      <a16:colId xmlns:a16="http://schemas.microsoft.com/office/drawing/2014/main" val="20012"/>
                    </a:ext>
                  </a:extLst>
                </a:gridCol>
                <a:gridCol w="539631">
                  <a:extLst>
                    <a:ext uri="{9D8B030D-6E8A-4147-A177-3AD203B41FA5}">
                      <a16:colId xmlns:a16="http://schemas.microsoft.com/office/drawing/2014/main" val="3862432933"/>
                    </a:ext>
                  </a:extLst>
                </a:gridCol>
                <a:gridCol w="539631">
                  <a:extLst>
                    <a:ext uri="{9D8B030D-6E8A-4147-A177-3AD203B41FA5}">
                      <a16:colId xmlns:a16="http://schemas.microsoft.com/office/drawing/2014/main" val="20013"/>
                    </a:ext>
                  </a:extLst>
                </a:gridCol>
                <a:gridCol w="539631">
                  <a:extLst>
                    <a:ext uri="{9D8B030D-6E8A-4147-A177-3AD203B41FA5}">
                      <a16:colId xmlns:a16="http://schemas.microsoft.com/office/drawing/2014/main" val="2739206796"/>
                    </a:ext>
                  </a:extLst>
                </a:gridCol>
                <a:gridCol w="539631">
                  <a:extLst>
                    <a:ext uri="{9D8B030D-6E8A-4147-A177-3AD203B41FA5}">
                      <a16:colId xmlns:a16="http://schemas.microsoft.com/office/drawing/2014/main" val="20014"/>
                    </a:ext>
                  </a:extLst>
                </a:gridCol>
                <a:gridCol w="539631">
                  <a:extLst>
                    <a:ext uri="{9D8B030D-6E8A-4147-A177-3AD203B41FA5}">
                      <a16:colId xmlns:a16="http://schemas.microsoft.com/office/drawing/2014/main" val="20015"/>
                    </a:ext>
                  </a:extLst>
                </a:gridCol>
                <a:gridCol w="539631">
                  <a:extLst>
                    <a:ext uri="{9D8B030D-6E8A-4147-A177-3AD203B41FA5}">
                      <a16:colId xmlns:a16="http://schemas.microsoft.com/office/drawing/2014/main" val="385481959"/>
                    </a:ext>
                  </a:extLst>
                </a:gridCol>
                <a:gridCol w="539631">
                  <a:extLst>
                    <a:ext uri="{9D8B030D-6E8A-4147-A177-3AD203B41FA5}">
                      <a16:colId xmlns:a16="http://schemas.microsoft.com/office/drawing/2014/main" val="20016"/>
                    </a:ext>
                  </a:extLst>
                </a:gridCol>
                <a:gridCol w="539631">
                  <a:extLst>
                    <a:ext uri="{9D8B030D-6E8A-4147-A177-3AD203B41FA5}">
                      <a16:colId xmlns:a16="http://schemas.microsoft.com/office/drawing/2014/main" val="668164105"/>
                    </a:ext>
                  </a:extLst>
                </a:gridCol>
                <a:gridCol w="539631">
                  <a:extLst>
                    <a:ext uri="{9D8B030D-6E8A-4147-A177-3AD203B41FA5}">
                      <a16:colId xmlns:a16="http://schemas.microsoft.com/office/drawing/2014/main" val="20017"/>
                    </a:ext>
                  </a:extLst>
                </a:gridCol>
                <a:gridCol w="539631">
                  <a:extLst>
                    <a:ext uri="{9D8B030D-6E8A-4147-A177-3AD203B41FA5}">
                      <a16:colId xmlns:a16="http://schemas.microsoft.com/office/drawing/2014/main" val="20018"/>
                    </a:ext>
                  </a:extLst>
                </a:gridCol>
                <a:gridCol w="539631">
                  <a:extLst>
                    <a:ext uri="{9D8B030D-6E8A-4147-A177-3AD203B41FA5}">
                      <a16:colId xmlns:a16="http://schemas.microsoft.com/office/drawing/2014/main" val="1113137567"/>
                    </a:ext>
                  </a:extLst>
                </a:gridCol>
              </a:tblGrid>
              <a:tr h="11654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00"/>
                  </a:ext>
                </a:extLst>
              </a:tr>
              <a:tr h="28011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dirty="0">
                          <a:solidFill>
                            <a:srgbClr val="4655A5"/>
                          </a:solidFill>
                          <a:effectLst/>
                          <a:latin typeface="Verdana"/>
                        </a:rPr>
                        <a:t>9.955</a:t>
                      </a:r>
                    </a:p>
                  </a:txBody>
                  <a:tcPr marL="9525" marR="9525" marT="9525"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j-lt"/>
                        </a:rPr>
                        <a:t>10.023</a:t>
                      </a:r>
                    </a:p>
                  </a:txBody>
                  <a:tcPr marL="9525" marR="9525" marT="9525" marB="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j-lt"/>
                        </a:rPr>
                        <a:t>10.322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+3.7%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+3.0%</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rtl="0" fontAlgn="b"/>
                      <a:r>
                        <a:rPr lang="en-GB" sz="650" b="0" i="0" u="none" strike="noStrike" dirty="0">
                          <a:solidFill>
                            <a:schemeClr val="accent5"/>
                          </a:solidFill>
                          <a:effectLst/>
                          <a:latin typeface="+mn-lt"/>
                        </a:rPr>
                        <a:t>7.195</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7.165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a:solidFill>
                            <a:schemeClr val="accent5"/>
                          </a:solidFill>
                          <a:effectLst/>
                          <a:latin typeface="+mn-lt"/>
                        </a:rPr>
                        <a:t>7.434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+3.3%</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+3.8%</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kern="1200" dirty="0">
                          <a:solidFill>
                            <a:schemeClr val="accent5"/>
                          </a:solidFill>
                          <a:effectLst/>
                          <a:latin typeface="+mn-lt"/>
                          <a:ea typeface="+mn-ea"/>
                          <a:cs typeface="+mn-cs"/>
                        </a:rPr>
                        <a:t>12.486</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12.502</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10.360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-17.0%</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-17.1%</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tcPr>
                </a:tc>
                <a:extLst>
                  <a:ext uri="{0D108BD9-81ED-4DB2-BD59-A6C34878D82A}">
                    <a16:rowId xmlns:a16="http://schemas.microsoft.com/office/drawing/2014/main" val="10002"/>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dirty="0">
                          <a:solidFill>
                            <a:srgbClr val="4655A5"/>
                          </a:solidFill>
                          <a:effectLst/>
                          <a:latin typeface="Verdana"/>
                        </a:rPr>
                        <a:t>8.197</a:t>
                      </a:r>
                    </a:p>
                  </a:txBody>
                  <a:tcPr marL="9525" marR="9525" marT="9525"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8.232</a:t>
                      </a:r>
                    </a:p>
                  </a:txBody>
                  <a:tcPr marL="9525" marR="9525" marT="9525" marB="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8.662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+5.7%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+5.2%</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dirty="0">
                          <a:solidFill>
                            <a:schemeClr val="accent5"/>
                          </a:solidFill>
                          <a:effectLst/>
                          <a:latin typeface="+mn-lt"/>
                        </a:rPr>
                        <a:t>5.956</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5.935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6.367</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+6.9%</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+7.3%</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effectLst/>
                          <a:latin typeface="+mn-lt"/>
                          <a:ea typeface="+mn-ea"/>
                          <a:cs typeface="+mn-cs"/>
                        </a:rPr>
                        <a:t>10.687</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10.645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8.740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-18.2%</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-17.9%</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1019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4655" marT="4655" marB="0" anchor="ctr">
                    <a:lnR w="9525" cap="flat" cmpd="sng" algn="ctr">
                      <a:noFill/>
                      <a:prstDash val="solid"/>
                      <a:round/>
                      <a:headEnd type="none" w="med" len="med"/>
                      <a:tailEnd type="none" w="med" len="med"/>
                    </a:lnR>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a:noFill/>
                    </a:lnB>
                    <a:solidFill>
                      <a:schemeClr val="accent5"/>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650" u="none" strike="noStrike" kern="1200" dirty="0">
                        <a:solidFill>
                          <a:schemeClr val="bg1"/>
                        </a:solidFill>
                        <a:effectLst/>
                        <a:latin typeface="+mn-lt"/>
                        <a:ea typeface="+mn-ea"/>
                        <a:cs typeface="+mn-cs"/>
                      </a:endParaRPr>
                    </a:p>
                  </a:txBody>
                  <a:tcPr marL="4655" marR="4655" marT="465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a:noFill/>
                    </a:lnB>
                    <a:solidFill>
                      <a:schemeClr val="accent5"/>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December</a:t>
                      </a:r>
                    </a:p>
                  </a:txBody>
                  <a:tcPr marL="4655" marR="4655" marT="4655"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650" u="none" strike="noStrike" kern="1200" dirty="0">
                        <a:solidFill>
                          <a:schemeClr val="bg1"/>
                        </a:solidFill>
                        <a:effectLst/>
                        <a:latin typeface="+mn-lt"/>
                        <a:ea typeface="+mn-ea"/>
                        <a:cs typeface="+mn-cs"/>
                      </a:endParaRPr>
                    </a:p>
                  </a:txBody>
                  <a:tcPr marL="4655" marR="4655" marT="4655"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06"/>
                  </a:ext>
                </a:extLst>
              </a:tr>
              <a:tr h="28011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kern="1200" dirty="0">
                          <a:solidFill>
                            <a:schemeClr val="accent5"/>
                          </a:solidFill>
                          <a:latin typeface="+mj-lt"/>
                          <a:ea typeface="+mn-ea"/>
                          <a:cs typeface="+mn-cs"/>
                        </a:rPr>
                        <a:t>27.072</a:t>
                      </a:r>
                    </a:p>
                  </a:txBody>
                  <a:tcPr marL="9525" marR="9525" marT="9525"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j-lt"/>
                        </a:rPr>
                        <a:t>28.036</a:t>
                      </a:r>
                    </a:p>
                  </a:txBody>
                  <a:tcPr marL="9525" marR="9525" marT="9525" marB="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j-lt"/>
                        </a:rPr>
                        <a:t>29.036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+7.3%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+3.6%</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16.388</a:t>
                      </a:r>
                    </a:p>
                  </a:txBody>
                  <a:tcPr marL="7620" marR="7620" marT="7620"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16.337</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a:solidFill>
                            <a:schemeClr val="accent5"/>
                          </a:solidFill>
                          <a:effectLst/>
                          <a:latin typeface="+mn-lt"/>
                        </a:rPr>
                        <a:t>18.500</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+12.9%</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+13.2%</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39.535</a:t>
                      </a:r>
                    </a:p>
                  </a:txBody>
                  <a:tcPr marL="7620" marR="7620" marT="7620"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39.794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31.184</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-21.1%</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-21.6%</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tcPr>
                </a:tc>
                <a:extLst>
                  <a:ext uri="{0D108BD9-81ED-4DB2-BD59-A6C34878D82A}">
                    <a16:rowId xmlns:a16="http://schemas.microsoft.com/office/drawing/2014/main" val="10008"/>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kern="1200" dirty="0">
                          <a:solidFill>
                            <a:schemeClr val="accent5"/>
                          </a:solidFill>
                          <a:latin typeface="+mj-lt"/>
                          <a:ea typeface="+mn-ea"/>
                          <a:cs typeface="+mn-cs"/>
                        </a:rPr>
                        <a:t>21.574</a:t>
                      </a:r>
                    </a:p>
                  </a:txBody>
                  <a:tcPr marL="9525" marR="9525" marT="9525" marB="0" anchor="ctr">
                    <a:lnL w="952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22.428</a:t>
                      </a:r>
                    </a:p>
                  </a:txBody>
                  <a:tcPr marL="9525" marR="9525" marT="9525" marB="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j-lt"/>
                        </a:rPr>
                        <a:t>23.326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+8.1%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+4.0%</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13.064</a:t>
                      </a:r>
                    </a:p>
                  </a:txBody>
                  <a:tcPr marL="7620" marR="7620" marT="7620"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13.031</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15.266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+16.9%</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+17.2%</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fontAlgn="b"/>
                      <a:r>
                        <a:rPr lang="en-GB" sz="650" b="0" i="0" u="none" strike="noStrike">
                          <a:solidFill>
                            <a:schemeClr val="accent5"/>
                          </a:solidFill>
                          <a:effectLst/>
                          <a:latin typeface="+mn-lt"/>
                        </a:rPr>
                        <a:t>33.231</a:t>
                      </a:r>
                    </a:p>
                  </a:txBody>
                  <a:tcPr marL="7620" marR="7620" marT="7620"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33.105</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25.826</a:t>
                      </a: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-22.3%</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-22.0%</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10192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4655" marT="4655" marB="0" anchor="ctr">
                    <a:lnR w="9525" cap="flat" cmpd="sng" algn="ctr">
                      <a:noFill/>
                      <a:prstDash val="solid"/>
                      <a:round/>
                      <a:headEnd type="none" w="med" len="med"/>
                      <a:tailEnd type="none" w="med" len="med"/>
                    </a:lnR>
                    <a:solidFill>
                      <a:schemeClr val="accent5"/>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bg1"/>
                          </a:solidFill>
                          <a:latin typeface="+mn-lt"/>
                          <a:ea typeface="+mn-ea"/>
                          <a:cs typeface="+mn-cs"/>
                        </a:rPr>
                        <a:t>October</a:t>
                      </a:r>
                    </a:p>
                  </a:txBody>
                  <a:tcPr marL="4655" marR="4655" marT="465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650" b="0" i="0" u="none" strike="noStrike" kern="1200" dirty="0">
                        <a:solidFill>
                          <a:schemeClr val="bg1"/>
                        </a:solidFill>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solidFill>
                      <a:schemeClr val="accent5"/>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650" u="none" strike="noStrike" kern="1200" dirty="0">
                        <a:solidFill>
                          <a:schemeClr val="bg1"/>
                        </a:solidFill>
                        <a:effectLst/>
                        <a:latin typeface="+mn-lt"/>
                        <a:ea typeface="+mn-ea"/>
                        <a:cs typeface="+mn-cs"/>
                      </a:endParaRPr>
                    </a:p>
                  </a:txBody>
                  <a:tcPr marL="4655" marR="4655" marT="465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a:noFill/>
                    </a:lnB>
                    <a:solidFill>
                      <a:schemeClr val="accent5"/>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December</a:t>
                      </a:r>
                    </a:p>
                  </a:txBody>
                  <a:tcPr marL="4655" marR="4655" marT="4655"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650" u="none" strike="noStrike" kern="1200" dirty="0">
                        <a:solidFill>
                          <a:schemeClr val="bg1"/>
                        </a:solidFill>
                        <a:effectLst/>
                        <a:latin typeface="+mn-lt"/>
                        <a:ea typeface="+mn-ea"/>
                        <a:cs typeface="+mn-cs"/>
                      </a:endParaRPr>
                    </a:p>
                  </a:txBody>
                  <a:tcPr marL="4655" marR="4655" marT="4655"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12"/>
                  </a:ext>
                </a:extLst>
              </a:tr>
              <a:tr h="28011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3"/>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kern="1200" dirty="0">
                          <a:solidFill>
                            <a:schemeClr val="accent5"/>
                          </a:solidFill>
                          <a:latin typeface="+mj-lt"/>
                          <a:ea typeface="+mn-ea"/>
                          <a:cs typeface="+mn-cs"/>
                        </a:rPr>
                        <a:t>£1,826</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£1,843</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£2,026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+11.0%</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+9.9%</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£1,443</a:t>
                      </a:r>
                    </a:p>
                  </a:txBody>
                  <a:tcPr marL="7620" marR="7620" marT="7620"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£1,368</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£1,422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-1.5%</a:t>
                      </a:r>
                    </a:p>
                  </a:txBody>
                  <a:tcPr marL="7620" marR="7620" marT="7620"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+3.9%</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£2,057</a:t>
                      </a:r>
                    </a:p>
                  </a:txBody>
                  <a:tcPr marL="7620" marR="7620" marT="7620"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£1,937</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£1,649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-14.9%</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94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rtl="0" fontAlgn="b"/>
                      <a:r>
                        <a:rPr lang="en-GB" sz="650" b="0" i="0" u="none" strike="noStrike" kern="1200" dirty="0">
                          <a:solidFill>
                            <a:schemeClr val="accent5"/>
                          </a:solidFill>
                          <a:latin typeface="+mj-lt"/>
                          <a:ea typeface="+mn-ea"/>
                          <a:cs typeface="+mn-cs"/>
                        </a:rPr>
                        <a:t>£1,466</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£1,490</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£1,650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+12.6%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+10.7%</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£1,161</a:t>
                      </a:r>
                    </a:p>
                  </a:txBody>
                  <a:tcPr marL="7620" marR="7620" marT="7620"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£1,120</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£1,208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+4.0%</a:t>
                      </a:r>
                    </a:p>
                  </a:txBody>
                  <a:tcPr marL="7620" marR="7620" marT="7620"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+7.9%</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£1,679</a:t>
                      </a:r>
                    </a:p>
                  </a:txBody>
                  <a:tcPr marL="7620" marR="7620" marT="7620"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£1,580</a:t>
                      </a:r>
                    </a:p>
                  </a:txBody>
                  <a:tcPr marL="7620" marR="7620" marT="762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£1,255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-25.3%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-20.6%</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2605047580"/>
              </p:ext>
            </p:extLst>
          </p:nvPr>
        </p:nvGraphicFramePr>
        <p:xfrm>
          <a:off x="66674" y="753256"/>
          <a:ext cx="9014985" cy="1749699"/>
        </p:xfrm>
        <a:graphic>
          <a:graphicData uri="http://schemas.openxmlformats.org/drawingml/2006/table">
            <a:tbl>
              <a:tblPr>
                <a:tableStyleId>{5A111915-BE36-4E01-A7E5-04B1672EAD32}</a:tableStyleId>
              </a:tblPr>
              <a:tblGrid>
                <a:gridCol w="920505">
                  <a:extLst>
                    <a:ext uri="{9D8B030D-6E8A-4147-A177-3AD203B41FA5}">
                      <a16:colId xmlns:a16="http://schemas.microsoft.com/office/drawing/2014/main" val="20000"/>
                    </a:ext>
                  </a:extLst>
                </a:gridCol>
                <a:gridCol w="539632">
                  <a:extLst>
                    <a:ext uri="{9D8B030D-6E8A-4147-A177-3AD203B41FA5}">
                      <a16:colId xmlns:a16="http://schemas.microsoft.com/office/drawing/2014/main" val="20001"/>
                    </a:ext>
                  </a:extLst>
                </a:gridCol>
                <a:gridCol w="539632">
                  <a:extLst>
                    <a:ext uri="{9D8B030D-6E8A-4147-A177-3AD203B41FA5}">
                      <a16:colId xmlns:a16="http://schemas.microsoft.com/office/drawing/2014/main" val="1626868695"/>
                    </a:ext>
                  </a:extLst>
                </a:gridCol>
                <a:gridCol w="539632">
                  <a:extLst>
                    <a:ext uri="{9D8B030D-6E8A-4147-A177-3AD203B41FA5}">
                      <a16:colId xmlns:a16="http://schemas.microsoft.com/office/drawing/2014/main" val="20002"/>
                    </a:ext>
                  </a:extLst>
                </a:gridCol>
                <a:gridCol w="539632">
                  <a:extLst>
                    <a:ext uri="{9D8B030D-6E8A-4147-A177-3AD203B41FA5}">
                      <a16:colId xmlns:a16="http://schemas.microsoft.com/office/drawing/2014/main" val="20003"/>
                    </a:ext>
                  </a:extLst>
                </a:gridCol>
                <a:gridCol w="539632">
                  <a:extLst>
                    <a:ext uri="{9D8B030D-6E8A-4147-A177-3AD203B41FA5}">
                      <a16:colId xmlns:a16="http://schemas.microsoft.com/office/drawing/2014/main" val="1164232162"/>
                    </a:ext>
                  </a:extLst>
                </a:gridCol>
                <a:gridCol w="539632">
                  <a:extLst>
                    <a:ext uri="{9D8B030D-6E8A-4147-A177-3AD203B41FA5}">
                      <a16:colId xmlns:a16="http://schemas.microsoft.com/office/drawing/2014/main" val="20004"/>
                    </a:ext>
                  </a:extLst>
                </a:gridCol>
                <a:gridCol w="539632">
                  <a:extLst>
                    <a:ext uri="{9D8B030D-6E8A-4147-A177-3AD203B41FA5}">
                      <a16:colId xmlns:a16="http://schemas.microsoft.com/office/drawing/2014/main" val="2600163022"/>
                    </a:ext>
                  </a:extLst>
                </a:gridCol>
                <a:gridCol w="539632">
                  <a:extLst>
                    <a:ext uri="{9D8B030D-6E8A-4147-A177-3AD203B41FA5}">
                      <a16:colId xmlns:a16="http://schemas.microsoft.com/office/drawing/2014/main" val="20005"/>
                    </a:ext>
                  </a:extLst>
                </a:gridCol>
                <a:gridCol w="539632">
                  <a:extLst>
                    <a:ext uri="{9D8B030D-6E8A-4147-A177-3AD203B41FA5}">
                      <a16:colId xmlns:a16="http://schemas.microsoft.com/office/drawing/2014/main" val="20006"/>
                    </a:ext>
                  </a:extLst>
                </a:gridCol>
                <a:gridCol w="539632">
                  <a:extLst>
                    <a:ext uri="{9D8B030D-6E8A-4147-A177-3AD203B41FA5}">
                      <a16:colId xmlns:a16="http://schemas.microsoft.com/office/drawing/2014/main" val="1663940146"/>
                    </a:ext>
                  </a:extLst>
                </a:gridCol>
                <a:gridCol w="539632">
                  <a:extLst>
                    <a:ext uri="{9D8B030D-6E8A-4147-A177-3AD203B41FA5}">
                      <a16:colId xmlns:a16="http://schemas.microsoft.com/office/drawing/2014/main" val="20007"/>
                    </a:ext>
                  </a:extLst>
                </a:gridCol>
                <a:gridCol w="539632">
                  <a:extLst>
                    <a:ext uri="{9D8B030D-6E8A-4147-A177-3AD203B41FA5}">
                      <a16:colId xmlns:a16="http://schemas.microsoft.com/office/drawing/2014/main" val="2020464584"/>
                    </a:ext>
                  </a:extLst>
                </a:gridCol>
                <a:gridCol w="539632">
                  <a:extLst>
                    <a:ext uri="{9D8B030D-6E8A-4147-A177-3AD203B41FA5}">
                      <a16:colId xmlns:a16="http://schemas.microsoft.com/office/drawing/2014/main" val="20008"/>
                    </a:ext>
                  </a:extLst>
                </a:gridCol>
                <a:gridCol w="539632">
                  <a:extLst>
                    <a:ext uri="{9D8B030D-6E8A-4147-A177-3AD203B41FA5}">
                      <a16:colId xmlns:a16="http://schemas.microsoft.com/office/drawing/2014/main" val="20009"/>
                    </a:ext>
                  </a:extLst>
                </a:gridCol>
                <a:gridCol w="539632">
                  <a:extLst>
                    <a:ext uri="{9D8B030D-6E8A-4147-A177-3AD203B41FA5}">
                      <a16:colId xmlns:a16="http://schemas.microsoft.com/office/drawing/2014/main" val="843872268"/>
                    </a:ext>
                  </a:extLst>
                </a:gridCol>
              </a:tblGrid>
              <a:tr h="14872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00"/>
                  </a:ext>
                </a:extLst>
              </a:tr>
              <a:tr h="16192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TRIPS</a:t>
                      </a:r>
                    </a:p>
                  </a:txBody>
                  <a:tcPr marL="18000" marR="4655" marT="4655" marB="0" anchor="ctr">
                    <a:lnR w="6350"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6667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13.697</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13.811</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12.723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kern="1200" dirty="0">
                          <a:solidFill>
                            <a:schemeClr val="accent5"/>
                          </a:solidFill>
                          <a:latin typeface="+mn-lt"/>
                          <a:ea typeface="+mn-ea"/>
                          <a:cs typeface="+mn-cs"/>
                        </a:rPr>
                        <a:t>14.803</a:t>
                      </a:r>
                    </a:p>
                  </a:txBody>
                  <a:tcPr marL="9525" marR="9525" marT="9525" marB="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14.890</a:t>
                      </a:r>
                    </a:p>
                  </a:txBody>
                  <a:tcPr marL="9525" marR="9525"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15.954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+7.1%</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kern="1200" dirty="0">
                          <a:solidFill>
                            <a:schemeClr val="accent5"/>
                          </a:solidFill>
                          <a:latin typeface="+mn-lt"/>
                          <a:ea typeface="+mn-ea"/>
                          <a:cs typeface="+mn-cs"/>
                        </a:rPr>
                        <a:t>9.462</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9.412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8.470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-10.5%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-10.0%</a:t>
                      </a:r>
                    </a:p>
                  </a:txBody>
                  <a:tcPr marL="7620" marR="7620" marT="7620"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11.108</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11.247</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10.624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-5.5%</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kern="1200" dirty="0">
                          <a:solidFill>
                            <a:schemeClr val="accent5"/>
                          </a:solidFill>
                          <a:latin typeface="+mn-lt"/>
                          <a:ea typeface="+mn-ea"/>
                          <a:cs typeface="+mn-cs"/>
                        </a:rPr>
                        <a:t>11.927</a:t>
                      </a:r>
                    </a:p>
                  </a:txBody>
                  <a:tcPr marL="9525" marR="9525" marT="9525" marB="0" anchor="ctr">
                    <a:lnL w="6350"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12.025</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13.072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+8.7%</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7.848</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7.734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6.956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-10.1%</a:t>
                      </a:r>
                    </a:p>
                  </a:txBody>
                  <a:tcPr marL="7620" marR="7620" marT="7620"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8542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j-lt"/>
                        <a:ea typeface="+mn-ea"/>
                        <a:cs typeface="+mn-cs"/>
                      </a:endParaRPr>
                    </a:p>
                  </a:txBody>
                  <a:tcPr marL="4655" marR="4655" marT="4655" marB="0" anchor="ctr">
                    <a:lnL w="9525"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j-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j-lt"/>
                          <a:ea typeface="+mn-ea"/>
                          <a:cs typeface="+mn-cs"/>
                        </a:rPr>
                        <a:t>July</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06"/>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48.996</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49.655</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45.989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-7.4%</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kern="1200" dirty="0">
                          <a:solidFill>
                            <a:schemeClr val="accent5"/>
                          </a:solidFill>
                          <a:latin typeface="+mn-lt"/>
                          <a:ea typeface="+mn-ea"/>
                          <a:cs typeface="+mn-cs"/>
                        </a:rPr>
                        <a:t>55.942</a:t>
                      </a:r>
                    </a:p>
                  </a:txBody>
                  <a:tcPr marL="9525" marR="9525" marT="9525" marB="0" anchor="ctr">
                    <a:lnL w="6350"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56.521</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59.787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+6.9%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+5.8%</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tcPr>
                </a:tc>
                <a:tc>
                  <a:txBody>
                    <a:bodyPr/>
                    <a:lstStyle/>
                    <a:p>
                      <a:pPr algn="ctr" fontAlgn="b"/>
                      <a:r>
                        <a:rPr lang="en-GB" sz="650" b="0" i="0" u="none" strike="noStrike" kern="1200" dirty="0">
                          <a:solidFill>
                            <a:schemeClr val="accent5"/>
                          </a:solidFill>
                          <a:latin typeface="+mn-lt"/>
                          <a:ea typeface="+mn-ea"/>
                          <a:cs typeface="+mn-cs"/>
                        </a:rPr>
                        <a:t>29.475</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27.725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27.612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-6.3%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tcPr>
                </a:tc>
                <a:tc>
                  <a:txBody>
                    <a:bodyPr/>
                    <a:lstStyle/>
                    <a:p>
                      <a:pPr algn="ctr" fontAlgn="b"/>
                      <a:r>
                        <a:rPr lang="en-GB" sz="650" b="0" i="0" u="none" strike="noStrike" dirty="0">
                          <a:solidFill>
                            <a:schemeClr val="accent5"/>
                          </a:solidFill>
                          <a:effectLst/>
                          <a:latin typeface="+mn-lt"/>
                        </a:rPr>
                        <a:t>-0.4%</a:t>
                      </a:r>
                    </a:p>
                  </a:txBody>
                  <a:tcPr marL="7620" marR="7620" marT="7620"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38.378</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39.069</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j-lt"/>
                        </a:rPr>
                        <a:t>35.044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-10.3%</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43.097</a:t>
                      </a:r>
                    </a:p>
                  </a:txBody>
                  <a:tcPr marL="9525" marR="9525" marT="9525" marB="0" anchor="ctr">
                    <a:lnL w="6350"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43.716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47.266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+9.7%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+8.1%</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n-lt"/>
                          <a:ea typeface="+mn-ea"/>
                          <a:cs typeface="+mn-cs"/>
                        </a:rPr>
                        <a:t>23.683</a:t>
                      </a:r>
                    </a:p>
                  </a:txBody>
                  <a:tcPr marL="9525" marR="9525" marT="9525" marB="0" anchor="ctr">
                    <a:lnL w="3175" cap="flat" cmpd="sng" algn="ctr">
                      <a:solidFill>
                        <a:schemeClr val="accent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21.750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22.759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-3.9%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r>
                        <a:rPr lang="en-GB" sz="650" b="0" i="0" u="none" strike="noStrike" dirty="0">
                          <a:solidFill>
                            <a:schemeClr val="accent5"/>
                          </a:solidFill>
                          <a:effectLst/>
                          <a:latin typeface="+mn-lt"/>
                        </a:rPr>
                        <a:t>+4.6%</a:t>
                      </a:r>
                    </a:p>
                  </a:txBody>
                  <a:tcPr marL="7620" marR="7620" marT="7620" marB="0" anchor="ctr">
                    <a:lnL w="317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j-lt"/>
                        <a:ea typeface="+mn-ea"/>
                        <a:cs typeface="+mn-cs"/>
                      </a:endParaRPr>
                    </a:p>
                  </a:txBody>
                  <a:tcPr marL="4655" marR="4655" marT="4655" marB="0" anchor="ctr">
                    <a:lnL w="9525"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j-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j-lt"/>
                          <a:ea typeface="+mn-ea"/>
                          <a:cs typeface="+mn-cs"/>
                        </a:rPr>
                        <a:t>July</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GB"/>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B>
                      <a:noFill/>
                    </a:lnB>
                    <a:solidFill>
                      <a:schemeClr val="accent5"/>
                    </a:solidFill>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4655" marT="4655" marB="0" anchor="ctr">
                    <a:lnR w="9525" cap="flat" cmpd="sng" algn="ctr">
                      <a:solidFill>
                        <a:schemeClr val="accent5"/>
                      </a:solidFill>
                      <a:prstDash val="solid"/>
                      <a:round/>
                      <a:headEnd type="none" w="med" len="med"/>
                      <a:tailEnd type="none" w="med" len="med"/>
                    </a:ln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£3037</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£2,974</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£2,890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-2.8%</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kern="1200" dirty="0">
                          <a:solidFill>
                            <a:schemeClr val="accent5"/>
                          </a:solidFill>
                          <a:latin typeface="+mn-lt"/>
                          <a:ea typeface="+mn-ea"/>
                          <a:cs typeface="+mn-cs"/>
                        </a:rPr>
                        <a:t>£3,318</a:t>
                      </a:r>
                    </a:p>
                  </a:txBody>
                  <a:tcPr marL="9525" marR="9525" marT="952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£3,236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£3,394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+4.9%</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kern="1200" dirty="0">
                          <a:solidFill>
                            <a:schemeClr val="accent5"/>
                          </a:solidFill>
                          <a:latin typeface="+mn-lt"/>
                          <a:ea typeface="+mn-ea"/>
                          <a:cs typeface="+mn-cs"/>
                        </a:rPr>
                        <a:t>£2,195</a:t>
                      </a:r>
                    </a:p>
                  </a:txBody>
                  <a:tcPr marL="9525" marR="9525" marT="9525"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£2,103</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£1,917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-12.7%</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-8.8%</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R w="9525" cap="flat" cmpd="sng" algn="ctr">
                      <a:solidFill>
                        <a:schemeClr val="accent5"/>
                      </a:solidFill>
                      <a:prstDash val="solid"/>
                      <a:round/>
                      <a:headEnd type="none" w="med" len="med"/>
                      <a:tailEnd type="none" w="med" len="med"/>
                    </a:lnR>
                  </a:tcPr>
                </a:tc>
                <a:tc>
                  <a:txBody>
                    <a:bodyPr/>
                    <a:lstStyle/>
                    <a:p>
                      <a:pPr algn="ctr" fontAlgn="b"/>
                      <a:r>
                        <a:rPr lang="en-GB" sz="650" b="0" i="0" u="none" strike="noStrike" kern="1200" dirty="0">
                          <a:solidFill>
                            <a:schemeClr val="accent5"/>
                          </a:solidFill>
                          <a:latin typeface="+mj-lt"/>
                          <a:ea typeface="+mn-ea"/>
                          <a:cs typeface="+mn-cs"/>
                        </a:rPr>
                        <a:t>£2350</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j-lt"/>
                        </a:rPr>
                        <a:t>£2,291</a:t>
                      </a:r>
                    </a:p>
                  </a:txBody>
                  <a:tcPr marL="9525" marR="9525" marT="9525"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j-lt"/>
                        </a:rPr>
                        <a:t>£2,323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+1.4%</a:t>
                      </a:r>
                    </a:p>
                  </a:txBody>
                  <a:tcPr marL="7620" marR="7620" marT="762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kern="1200" dirty="0">
                          <a:solidFill>
                            <a:schemeClr val="accent5"/>
                          </a:solidFill>
                          <a:latin typeface="+mn-lt"/>
                          <a:ea typeface="+mn-ea"/>
                          <a:cs typeface="+mn-cs"/>
                        </a:rPr>
                        <a:t>£2,558</a:t>
                      </a:r>
                    </a:p>
                  </a:txBody>
                  <a:tcPr marL="9525" marR="9525" marT="952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£2,522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£2,748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+7.4%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+9.0%</a:t>
                      </a:r>
                    </a:p>
                  </a:txBody>
                  <a:tcPr marL="7620" marR="7620" marT="7620" marB="0" anchor="ctr">
                    <a:lnL w="3175" cap="flat" cmpd="sng" algn="ctr">
                      <a:no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kern="1200">
                          <a:solidFill>
                            <a:schemeClr val="accent5"/>
                          </a:solidFill>
                          <a:latin typeface="+mn-lt"/>
                          <a:ea typeface="+mn-ea"/>
                          <a:cs typeface="+mn-cs"/>
                        </a:rPr>
                        <a:t>£1,737</a:t>
                      </a:r>
                    </a:p>
                  </a:txBody>
                  <a:tcPr marL="9525" marR="9525" marT="9525" marB="0" anchor="ctr">
                    <a:lnL w="317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£1,609</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£1,541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5"/>
                          </a:solidFill>
                          <a:effectLst/>
                          <a:latin typeface="+mn-lt"/>
                        </a:rPr>
                        <a:t>-11.3%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5"/>
                          </a:solidFill>
                          <a:effectLst/>
                          <a:latin typeface="+mn-lt"/>
                        </a:rPr>
                        <a:t>-4.2%</a:t>
                      </a:r>
                    </a:p>
                  </a:txBody>
                  <a:tcPr marL="7620" marR="7620" marT="7620" marB="0" anchor="ctr">
                    <a:lnL w="6350"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9926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8</a:t>
            </a:fld>
            <a:endParaRPr lang="en-AU" dirty="0"/>
          </a:p>
        </p:txBody>
      </p:sp>
      <p:sp>
        <p:nvSpPr>
          <p:cNvPr id="3" name="Title 2"/>
          <p:cNvSpPr>
            <a:spLocks noGrp="1"/>
          </p:cNvSpPr>
          <p:nvPr>
            <p:ph type="title"/>
          </p:nvPr>
        </p:nvSpPr>
        <p:spPr>
          <a:xfrm>
            <a:off x="0" y="-200889"/>
            <a:ext cx="9143999" cy="1284971"/>
          </a:xfrm>
        </p:spPr>
        <p:txBody>
          <a:bodyPr/>
          <a:lstStyle/>
          <a:p>
            <a:r>
              <a:rPr lang="en-US" dirty="0"/>
              <a:t>Monthly Volume &amp; Value 2015 vs 2016</a:t>
            </a:r>
            <a:br>
              <a:rPr lang="en-US" dirty="0"/>
            </a:br>
            <a:r>
              <a:rPr lang="en-US" dirty="0">
                <a:solidFill>
                  <a:schemeClr val="accent2"/>
                </a:solidFill>
              </a:rPr>
              <a:t>HOLIDAYS</a:t>
            </a:r>
            <a:endParaRPr lang="en-GB"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70820907"/>
              </p:ext>
            </p:extLst>
          </p:nvPr>
        </p:nvGraphicFramePr>
        <p:xfrm>
          <a:off x="51581" y="699869"/>
          <a:ext cx="9023146" cy="1786155"/>
        </p:xfrm>
        <a:graphic>
          <a:graphicData uri="http://schemas.openxmlformats.org/drawingml/2006/table">
            <a:tbl>
              <a:tblPr>
                <a:tableStyleId>{5A111915-BE36-4E01-A7E5-04B1672EAD32}</a:tableStyleId>
              </a:tblPr>
              <a:tblGrid>
                <a:gridCol w="1020826">
                  <a:extLst>
                    <a:ext uri="{9D8B030D-6E8A-4147-A177-3AD203B41FA5}">
                      <a16:colId xmlns:a16="http://schemas.microsoft.com/office/drawing/2014/main" val="20000"/>
                    </a:ext>
                  </a:extLst>
                </a:gridCol>
                <a:gridCol w="533488">
                  <a:extLst>
                    <a:ext uri="{9D8B030D-6E8A-4147-A177-3AD203B41FA5}">
                      <a16:colId xmlns:a16="http://schemas.microsoft.com/office/drawing/2014/main" val="20001"/>
                    </a:ext>
                  </a:extLst>
                </a:gridCol>
                <a:gridCol w="533488">
                  <a:extLst>
                    <a:ext uri="{9D8B030D-6E8A-4147-A177-3AD203B41FA5}">
                      <a16:colId xmlns:a16="http://schemas.microsoft.com/office/drawing/2014/main" val="2139425517"/>
                    </a:ext>
                  </a:extLst>
                </a:gridCol>
                <a:gridCol w="533488">
                  <a:extLst>
                    <a:ext uri="{9D8B030D-6E8A-4147-A177-3AD203B41FA5}">
                      <a16:colId xmlns:a16="http://schemas.microsoft.com/office/drawing/2014/main" val="20002"/>
                    </a:ext>
                  </a:extLst>
                </a:gridCol>
                <a:gridCol w="533488">
                  <a:extLst>
                    <a:ext uri="{9D8B030D-6E8A-4147-A177-3AD203B41FA5}">
                      <a16:colId xmlns:a16="http://schemas.microsoft.com/office/drawing/2014/main" val="20003"/>
                    </a:ext>
                  </a:extLst>
                </a:gridCol>
                <a:gridCol w="533488">
                  <a:extLst>
                    <a:ext uri="{9D8B030D-6E8A-4147-A177-3AD203B41FA5}">
                      <a16:colId xmlns:a16="http://schemas.microsoft.com/office/drawing/2014/main" val="3678086277"/>
                    </a:ext>
                  </a:extLst>
                </a:gridCol>
                <a:gridCol w="533488">
                  <a:extLst>
                    <a:ext uri="{9D8B030D-6E8A-4147-A177-3AD203B41FA5}">
                      <a16:colId xmlns:a16="http://schemas.microsoft.com/office/drawing/2014/main" val="20004"/>
                    </a:ext>
                  </a:extLst>
                </a:gridCol>
                <a:gridCol w="533488">
                  <a:extLst>
                    <a:ext uri="{9D8B030D-6E8A-4147-A177-3AD203B41FA5}">
                      <a16:colId xmlns:a16="http://schemas.microsoft.com/office/drawing/2014/main" val="3541710317"/>
                    </a:ext>
                  </a:extLst>
                </a:gridCol>
                <a:gridCol w="533488">
                  <a:extLst>
                    <a:ext uri="{9D8B030D-6E8A-4147-A177-3AD203B41FA5}">
                      <a16:colId xmlns:a16="http://schemas.microsoft.com/office/drawing/2014/main" val="20005"/>
                    </a:ext>
                  </a:extLst>
                </a:gridCol>
                <a:gridCol w="533488">
                  <a:extLst>
                    <a:ext uri="{9D8B030D-6E8A-4147-A177-3AD203B41FA5}">
                      <a16:colId xmlns:a16="http://schemas.microsoft.com/office/drawing/2014/main" val="20006"/>
                    </a:ext>
                  </a:extLst>
                </a:gridCol>
                <a:gridCol w="533488">
                  <a:extLst>
                    <a:ext uri="{9D8B030D-6E8A-4147-A177-3AD203B41FA5}">
                      <a16:colId xmlns:a16="http://schemas.microsoft.com/office/drawing/2014/main" val="1376263958"/>
                    </a:ext>
                  </a:extLst>
                </a:gridCol>
                <a:gridCol w="533488">
                  <a:extLst>
                    <a:ext uri="{9D8B030D-6E8A-4147-A177-3AD203B41FA5}">
                      <a16:colId xmlns:a16="http://schemas.microsoft.com/office/drawing/2014/main" val="20007"/>
                    </a:ext>
                  </a:extLst>
                </a:gridCol>
                <a:gridCol w="533488">
                  <a:extLst>
                    <a:ext uri="{9D8B030D-6E8A-4147-A177-3AD203B41FA5}">
                      <a16:colId xmlns:a16="http://schemas.microsoft.com/office/drawing/2014/main" val="641505654"/>
                    </a:ext>
                  </a:extLst>
                </a:gridCol>
                <a:gridCol w="533488">
                  <a:extLst>
                    <a:ext uri="{9D8B030D-6E8A-4147-A177-3AD203B41FA5}">
                      <a16:colId xmlns:a16="http://schemas.microsoft.com/office/drawing/2014/main" val="20008"/>
                    </a:ext>
                  </a:extLst>
                </a:gridCol>
                <a:gridCol w="533488">
                  <a:extLst>
                    <a:ext uri="{9D8B030D-6E8A-4147-A177-3AD203B41FA5}">
                      <a16:colId xmlns:a16="http://schemas.microsoft.com/office/drawing/2014/main" val="20009"/>
                    </a:ext>
                  </a:extLst>
                </a:gridCol>
                <a:gridCol w="533488">
                  <a:extLst>
                    <a:ext uri="{9D8B030D-6E8A-4147-A177-3AD203B41FA5}">
                      <a16:colId xmlns:a16="http://schemas.microsoft.com/office/drawing/2014/main" val="3652258825"/>
                    </a:ext>
                  </a:extLst>
                </a:gridCol>
              </a:tblGrid>
              <a:tr h="12296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January</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6048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2.073</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2.143</a:t>
                      </a:r>
                    </a:p>
                  </a:txBody>
                  <a:tcPr marL="9525" marR="9525" marT="9525" marB="0" anchor="ctr"/>
                </a:tc>
                <a:tc>
                  <a:txBody>
                    <a:bodyPr/>
                    <a:lstStyle/>
                    <a:p>
                      <a:pPr algn="ctr" fontAlgn="b"/>
                      <a:r>
                        <a:rPr lang="en-GB" sz="650" b="0" i="0" u="none" strike="noStrike" dirty="0">
                          <a:solidFill>
                            <a:schemeClr val="accent2"/>
                          </a:solidFill>
                          <a:effectLst/>
                          <a:latin typeface="+mj-lt"/>
                        </a:rPr>
                        <a:t>1.926</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-7.1%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-10.1%</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2.765</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2.836</a:t>
                      </a:r>
                    </a:p>
                  </a:txBody>
                  <a:tcPr marL="9525" marR="9525" marT="9525" marB="0" anchor="ctr"/>
                </a:tc>
                <a:tc>
                  <a:txBody>
                    <a:bodyPr/>
                    <a:lstStyle/>
                    <a:p>
                      <a:pPr algn="ctr" fontAlgn="b"/>
                      <a:r>
                        <a:rPr lang="en-GB" sz="650" b="0" i="0" u="none" strike="noStrike" dirty="0">
                          <a:solidFill>
                            <a:schemeClr val="accent2"/>
                          </a:solidFill>
                          <a:effectLst/>
                          <a:latin typeface="+mn-lt"/>
                        </a:rPr>
                        <a:t>2.973</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+7.5%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+4.8%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3.455</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3.504</a:t>
                      </a:r>
                    </a:p>
                  </a:txBody>
                  <a:tcPr marL="9525" marR="9525" marT="9525" marB="0" anchor="ctr"/>
                </a:tc>
                <a:tc>
                  <a:txBody>
                    <a:bodyPr/>
                    <a:lstStyle/>
                    <a:p>
                      <a:pPr algn="ctr" fontAlgn="b"/>
                      <a:r>
                        <a:rPr lang="en-GB" sz="650" b="0" i="0" u="none" strike="noStrike" dirty="0">
                          <a:solidFill>
                            <a:schemeClr val="accent2"/>
                          </a:solidFill>
                          <a:effectLst/>
                          <a:latin typeface="+mn-lt"/>
                        </a:rPr>
                        <a:t>4.189</a:t>
                      </a:r>
                    </a:p>
                  </a:txBody>
                  <a:tcPr marL="9525" marR="9525" marT="9525" marB="0" anchor="ctr"/>
                </a:tc>
                <a:tc>
                  <a:txBody>
                    <a:bodyPr/>
                    <a:lstStyle/>
                    <a:p>
                      <a:pPr algn="ctr" fontAlgn="b"/>
                      <a:r>
                        <a:rPr lang="en-GB" sz="650" b="0" i="0" u="none" strike="noStrike" dirty="0">
                          <a:solidFill>
                            <a:schemeClr val="accent2"/>
                          </a:solidFill>
                          <a:effectLst/>
                          <a:latin typeface="+mn-lt"/>
                        </a:rPr>
                        <a:t>+21.2%</a:t>
                      </a:r>
                    </a:p>
                  </a:txBody>
                  <a:tcPr marL="9525" marR="9525" marT="9525" marB="0" anchor="ctr"/>
                </a:tc>
                <a:tc>
                  <a:txBody>
                    <a:bodyPr/>
                    <a:lstStyle/>
                    <a:p>
                      <a:pPr algn="ctr" fontAlgn="b"/>
                      <a:r>
                        <a:rPr lang="en-GB" sz="650" b="0" i="0" u="none" strike="noStrike" dirty="0">
                          <a:solidFill>
                            <a:schemeClr val="accent2"/>
                          </a:solidFill>
                          <a:effectLst/>
                          <a:latin typeface="+mn-lt"/>
                        </a:rPr>
                        <a:t>+19.5%</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2"/>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j-lt"/>
                        </a:rPr>
                        <a:t>1.612</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1.664</a:t>
                      </a:r>
                    </a:p>
                  </a:txBody>
                  <a:tcPr marL="9525" marR="9525" marT="9525" marB="0" anchor="ctr"/>
                </a:tc>
                <a:tc>
                  <a:txBody>
                    <a:bodyPr/>
                    <a:lstStyle/>
                    <a:p>
                      <a:pPr algn="ctr" fontAlgn="b"/>
                      <a:r>
                        <a:rPr lang="en-GB" sz="650" b="0" i="0" u="none" strike="noStrike" dirty="0">
                          <a:solidFill>
                            <a:schemeClr val="accent2"/>
                          </a:solidFill>
                          <a:effectLst/>
                          <a:latin typeface="+mj-lt"/>
                        </a:rPr>
                        <a:t>1.632</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2.365</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2.411</a:t>
                      </a:r>
                    </a:p>
                  </a:txBody>
                  <a:tcPr marL="9525" marR="9525" marT="9525" marB="0" anchor="ctr"/>
                </a:tc>
                <a:tc>
                  <a:txBody>
                    <a:bodyPr/>
                    <a:lstStyle/>
                    <a:p>
                      <a:pPr algn="ctr" fontAlgn="b"/>
                      <a:r>
                        <a:rPr lang="en-GB" sz="650" b="0" i="0" u="none" strike="noStrike" dirty="0">
                          <a:solidFill>
                            <a:schemeClr val="accent2"/>
                          </a:solidFill>
                          <a:effectLst/>
                          <a:latin typeface="+mn-lt"/>
                        </a:rPr>
                        <a:t>2.394</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-0.7%</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2.616</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2.646</a:t>
                      </a:r>
                    </a:p>
                  </a:txBody>
                  <a:tcPr marL="9525" marR="9525" marT="9525" marB="0" anchor="ctr"/>
                </a:tc>
                <a:tc>
                  <a:txBody>
                    <a:bodyPr/>
                    <a:lstStyle/>
                    <a:p>
                      <a:pPr algn="ctr" fontAlgn="b"/>
                      <a:r>
                        <a:rPr lang="en-GB" sz="650" b="0" i="0" u="none" strike="noStrike" dirty="0">
                          <a:solidFill>
                            <a:schemeClr val="accent2"/>
                          </a:solidFill>
                          <a:effectLst/>
                          <a:latin typeface="+mn-lt"/>
                        </a:rPr>
                        <a:t>3.269</a:t>
                      </a:r>
                    </a:p>
                  </a:txBody>
                  <a:tcPr marL="9525" marR="9525" marT="9525" marB="0" anchor="ctr"/>
                </a:tc>
                <a:tc>
                  <a:txBody>
                    <a:bodyPr/>
                    <a:lstStyle/>
                    <a:p>
                      <a:pPr algn="ctr" fontAlgn="b"/>
                      <a:r>
                        <a:rPr lang="en-GB" sz="650" b="0" i="0" u="none" strike="noStrike" dirty="0">
                          <a:solidFill>
                            <a:schemeClr val="accent2"/>
                          </a:solidFill>
                          <a:effectLst/>
                          <a:latin typeface="+mn-lt"/>
                        </a:rPr>
                        <a:t>+25.0%</a:t>
                      </a:r>
                    </a:p>
                  </a:txBody>
                  <a:tcPr marL="9525" marR="9525" marT="9525" marB="0" anchor="ctr"/>
                </a:tc>
                <a:tc>
                  <a:txBody>
                    <a:bodyPr/>
                    <a:lstStyle/>
                    <a:p>
                      <a:pPr algn="ctr" fontAlgn="b"/>
                      <a:r>
                        <a:rPr lang="en-GB" sz="650" b="0" i="0" u="none" strike="noStrike" dirty="0">
                          <a:solidFill>
                            <a:schemeClr val="accent2"/>
                          </a:solidFill>
                          <a:effectLst/>
                          <a:latin typeface="+mn-lt"/>
                        </a:rPr>
                        <a:t>+23.5%</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3"/>
                  </a:ext>
                </a:extLst>
              </a:tr>
              <a:tr h="10911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p>
                      <a:pPr algn="ctr" fontAlgn="b"/>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65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6"/>
                  </a:ext>
                </a:extLst>
              </a:tr>
              <a:tr h="2478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4.982</a:t>
                      </a:r>
                    </a:p>
                  </a:txBody>
                  <a:tcPr marL="9525" marR="9525" marT="9525" marB="0" anchor="b">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5.065</a:t>
                      </a:r>
                    </a:p>
                  </a:txBody>
                  <a:tcPr marL="9525" marR="9525" marT="9525" marB="0" anchor="b"/>
                </a:tc>
                <a:tc>
                  <a:txBody>
                    <a:bodyPr/>
                    <a:lstStyle/>
                    <a:p>
                      <a:pPr algn="ctr" fontAlgn="b"/>
                      <a:r>
                        <a:rPr lang="en-GB" sz="650" b="0" i="0" u="none" strike="noStrike" dirty="0">
                          <a:solidFill>
                            <a:schemeClr val="accent2"/>
                          </a:solidFill>
                          <a:effectLst/>
                          <a:latin typeface="+mj-lt"/>
                        </a:rPr>
                        <a:t>4.425</a:t>
                      </a:r>
                    </a:p>
                  </a:txBody>
                  <a:tcPr marL="9525" marR="9525" marT="9525" marB="0" anchor="b">
                    <a:lnR>
                      <a:noFill/>
                    </a:lnR>
                  </a:tcPr>
                </a:tc>
                <a:tc>
                  <a:txBody>
                    <a:bodyPr/>
                    <a:lstStyle/>
                    <a:p>
                      <a:pPr algn="ctr" fontAlgn="b"/>
                      <a:r>
                        <a:rPr lang="en-GB" sz="650" b="0" i="0" u="none" strike="noStrike" dirty="0">
                          <a:solidFill>
                            <a:schemeClr val="accent2"/>
                          </a:solidFill>
                          <a:effectLst/>
                          <a:latin typeface="+mn-lt"/>
                        </a:rPr>
                        <a:t>-11.2%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-12.6%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6.776</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6.934</a:t>
                      </a:r>
                    </a:p>
                  </a:txBody>
                  <a:tcPr marL="9525" marR="9525" marT="9525" marB="0" anchor="ctr"/>
                </a:tc>
                <a:tc>
                  <a:txBody>
                    <a:bodyPr/>
                    <a:lstStyle/>
                    <a:p>
                      <a:pPr algn="ctr" fontAlgn="b"/>
                      <a:r>
                        <a:rPr lang="en-GB" sz="650" b="0" i="0" u="none" strike="noStrike" dirty="0">
                          <a:solidFill>
                            <a:schemeClr val="accent2"/>
                          </a:solidFill>
                          <a:effectLst/>
                          <a:latin typeface="+mn-lt"/>
                        </a:rPr>
                        <a:t>7.672</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+13.2%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+10.6%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10.241</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10.407</a:t>
                      </a:r>
                    </a:p>
                  </a:txBody>
                  <a:tcPr marL="9525" marR="9525" marT="9525" marB="0" anchor="ctr"/>
                </a:tc>
                <a:tc>
                  <a:txBody>
                    <a:bodyPr/>
                    <a:lstStyle/>
                    <a:p>
                      <a:pPr algn="ctr" fontAlgn="b"/>
                      <a:r>
                        <a:rPr lang="en-GB" sz="650" b="0" i="0" u="none" strike="noStrike" dirty="0">
                          <a:solidFill>
                            <a:schemeClr val="accent2"/>
                          </a:solidFill>
                          <a:effectLst/>
                          <a:latin typeface="+mn-lt"/>
                        </a:rPr>
                        <a:t>12.763</a:t>
                      </a:r>
                    </a:p>
                  </a:txBody>
                  <a:tcPr marL="9525" marR="9525" marT="9525" marB="0" anchor="ctr"/>
                </a:tc>
                <a:tc>
                  <a:txBody>
                    <a:bodyPr/>
                    <a:lstStyle/>
                    <a:p>
                      <a:pPr algn="ctr" fontAlgn="b"/>
                      <a:r>
                        <a:rPr lang="en-GB" sz="650" b="0" i="0" u="none" strike="noStrike" dirty="0">
                          <a:solidFill>
                            <a:schemeClr val="accent2"/>
                          </a:solidFill>
                          <a:effectLst/>
                          <a:latin typeface="+mn-lt"/>
                        </a:rPr>
                        <a:t>+24.6%</a:t>
                      </a:r>
                    </a:p>
                  </a:txBody>
                  <a:tcPr marL="9525" marR="9525" marT="9525" marB="0" anchor="ctr"/>
                </a:tc>
                <a:tc>
                  <a:txBody>
                    <a:bodyPr/>
                    <a:lstStyle/>
                    <a:p>
                      <a:pPr algn="ctr" fontAlgn="b"/>
                      <a:r>
                        <a:rPr lang="en-GB" sz="650" b="0" i="0" u="none" strike="noStrike" dirty="0">
                          <a:solidFill>
                            <a:schemeClr val="accent2"/>
                          </a:solidFill>
                          <a:effectLst/>
                          <a:latin typeface="+mn-lt"/>
                        </a:rPr>
                        <a:t>+22.6%</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8"/>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j-lt"/>
                        </a:rPr>
                        <a:t>3.637</a:t>
                      </a:r>
                    </a:p>
                  </a:txBody>
                  <a:tcPr marL="9525" marR="9525" marT="9525" marB="0" anchor="b">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3.695</a:t>
                      </a:r>
                    </a:p>
                  </a:txBody>
                  <a:tcPr marL="9525" marR="9525" marT="9525" marB="0" anchor="b"/>
                </a:tc>
                <a:tc>
                  <a:txBody>
                    <a:bodyPr/>
                    <a:lstStyle/>
                    <a:p>
                      <a:pPr algn="ctr" fontAlgn="b"/>
                      <a:r>
                        <a:rPr lang="en-GB" sz="650" b="0" i="0" u="none" strike="noStrike" dirty="0">
                          <a:solidFill>
                            <a:schemeClr val="accent2"/>
                          </a:solidFill>
                          <a:effectLst/>
                          <a:latin typeface="+mj-lt"/>
                        </a:rPr>
                        <a:t>3.750</a:t>
                      </a:r>
                    </a:p>
                  </a:txBody>
                  <a:tcPr marL="9525" marR="9525" marT="9525" marB="0" anchor="b">
                    <a:lnR>
                      <a:noFill/>
                    </a:lnR>
                  </a:tcPr>
                </a:tc>
                <a:tc>
                  <a:txBody>
                    <a:bodyPr/>
                    <a:lstStyle/>
                    <a:p>
                      <a:pPr algn="ctr" fontAlgn="b"/>
                      <a:r>
                        <a:rPr lang="en-GB" sz="650" b="0" i="0" u="none" strike="noStrike" dirty="0">
                          <a:solidFill>
                            <a:schemeClr val="accent2"/>
                          </a:solidFill>
                          <a:effectLst/>
                          <a:latin typeface="+mn-lt"/>
                        </a:rPr>
                        <a:t>+3.1%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+1.5%</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5.711</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5.799</a:t>
                      </a:r>
                    </a:p>
                  </a:txBody>
                  <a:tcPr marL="9525" marR="9525" marT="9525" marB="0" anchor="ctr"/>
                </a:tc>
                <a:tc>
                  <a:txBody>
                    <a:bodyPr/>
                    <a:lstStyle/>
                    <a:p>
                      <a:pPr algn="ctr" fontAlgn="b"/>
                      <a:r>
                        <a:rPr lang="en-GB" sz="650" b="0" i="0" u="none" strike="noStrike" dirty="0">
                          <a:solidFill>
                            <a:schemeClr val="accent2"/>
                          </a:solidFill>
                          <a:effectLst/>
                          <a:latin typeface="+mn-lt"/>
                        </a:rPr>
                        <a:t>6.033</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+5.6%</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+4.0%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7.475</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7.494</a:t>
                      </a:r>
                    </a:p>
                  </a:txBody>
                  <a:tcPr marL="9525" marR="9525" marT="9525" marB="0" anchor="ctr"/>
                </a:tc>
                <a:tc>
                  <a:txBody>
                    <a:bodyPr/>
                    <a:lstStyle/>
                    <a:p>
                      <a:pPr algn="ctr" fontAlgn="b"/>
                      <a:r>
                        <a:rPr lang="en-GB" sz="650" b="0" i="0" u="none" strike="noStrike" dirty="0">
                          <a:solidFill>
                            <a:schemeClr val="accent2"/>
                          </a:solidFill>
                          <a:effectLst/>
                          <a:latin typeface="+mn-lt"/>
                        </a:rPr>
                        <a:t>9.519</a:t>
                      </a:r>
                    </a:p>
                  </a:txBody>
                  <a:tcPr marL="9525" marR="9525" marT="9525" marB="0" anchor="ctr"/>
                </a:tc>
                <a:tc>
                  <a:txBody>
                    <a:bodyPr/>
                    <a:lstStyle/>
                    <a:p>
                      <a:pPr algn="ctr" fontAlgn="b"/>
                      <a:r>
                        <a:rPr lang="en-GB" sz="650" b="0" i="0" u="none" strike="noStrike" dirty="0">
                          <a:solidFill>
                            <a:schemeClr val="accent2"/>
                          </a:solidFill>
                          <a:effectLst/>
                          <a:latin typeface="+mn-lt"/>
                        </a:rPr>
                        <a:t>+27.3%</a:t>
                      </a:r>
                    </a:p>
                  </a:txBody>
                  <a:tcPr marL="9525" marR="9525" marT="9525" marB="0" anchor="ctr"/>
                </a:tc>
                <a:tc>
                  <a:txBody>
                    <a:bodyPr/>
                    <a:lstStyle/>
                    <a:p>
                      <a:pPr algn="ctr" fontAlgn="b"/>
                      <a:r>
                        <a:rPr lang="en-GB" sz="650" b="0" i="0" u="none" strike="noStrike" dirty="0">
                          <a:solidFill>
                            <a:schemeClr val="accent2"/>
                          </a:solidFill>
                          <a:effectLst/>
                          <a:latin typeface="+mn-lt"/>
                        </a:rPr>
                        <a:t>+27.0%</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9"/>
                  </a:ext>
                </a:extLst>
              </a:tr>
              <a:tr h="12296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2"/>
                  </a:ext>
                </a:extLst>
              </a:tr>
              <a:tr h="24759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£489</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rgbClr val="FF0000"/>
                          </a:solidFill>
                          <a:effectLst/>
                          <a:latin typeface="+mj-lt"/>
                        </a:rPr>
                        <a:t>£519</a:t>
                      </a:r>
                    </a:p>
                  </a:txBody>
                  <a:tcPr marL="9525" marR="9525" marT="9525" marB="0" anchor="ctr"/>
                </a:tc>
                <a:tc>
                  <a:txBody>
                    <a:bodyPr/>
                    <a:lstStyle/>
                    <a:p>
                      <a:pPr algn="ctr" fontAlgn="b"/>
                      <a:r>
                        <a:rPr lang="en-GB" sz="650" b="0" i="0" u="none" strike="noStrike" dirty="0">
                          <a:solidFill>
                            <a:srgbClr val="FF0000"/>
                          </a:solidFill>
                          <a:effectLst/>
                          <a:latin typeface="+mj-lt"/>
                        </a:rPr>
                        <a:t>£433</a:t>
                      </a:r>
                    </a:p>
                  </a:txBody>
                  <a:tcPr marL="9525" marR="9525" marT="9525" marB="0" anchor="ctr">
                    <a:lnR>
                      <a:noFill/>
                    </a:lnR>
                  </a:tcPr>
                </a:tc>
                <a:tc>
                  <a:txBody>
                    <a:bodyPr/>
                    <a:lstStyle/>
                    <a:p>
                      <a:pPr algn="ctr" fontAlgn="b"/>
                      <a:r>
                        <a:rPr lang="en-GB" sz="650" b="0" i="0" u="none" strike="noStrike" dirty="0">
                          <a:solidFill>
                            <a:srgbClr val="FF0000"/>
                          </a:solidFill>
                          <a:effectLst/>
                          <a:latin typeface="+mn-lt"/>
                        </a:rPr>
                        <a:t>-11.5%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-16.6%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£589</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£603</a:t>
                      </a:r>
                    </a:p>
                  </a:txBody>
                  <a:tcPr marL="9525" marR="9525" marT="9525" marB="0" anchor="ctr"/>
                </a:tc>
                <a:tc>
                  <a:txBody>
                    <a:bodyPr/>
                    <a:lstStyle/>
                    <a:p>
                      <a:pPr algn="ctr" fontAlgn="b"/>
                      <a:r>
                        <a:rPr lang="en-GB" sz="650" b="0" i="0" u="none" strike="noStrike" dirty="0">
                          <a:solidFill>
                            <a:schemeClr val="accent2"/>
                          </a:solidFill>
                          <a:effectLst/>
                          <a:latin typeface="+mn-lt"/>
                        </a:rPr>
                        <a:t>£621</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+5.4%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+3.0%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£828</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£796</a:t>
                      </a:r>
                    </a:p>
                  </a:txBody>
                  <a:tcPr marL="9525" marR="9525" marT="9525" marB="0" anchor="ctr"/>
                </a:tc>
                <a:tc>
                  <a:txBody>
                    <a:bodyPr/>
                    <a:lstStyle/>
                    <a:p>
                      <a:pPr algn="ctr" fontAlgn="b"/>
                      <a:r>
                        <a:rPr lang="en-GB" sz="650" b="0" i="0" u="none" strike="noStrike">
                          <a:solidFill>
                            <a:schemeClr val="accent2"/>
                          </a:solidFill>
                          <a:effectLst/>
                          <a:latin typeface="+mn-lt"/>
                        </a:rPr>
                        <a:t>£817</a:t>
                      </a:r>
                    </a:p>
                  </a:txBody>
                  <a:tcPr marL="9525" marR="9525" marT="9525" marB="0" anchor="ctr"/>
                </a:tc>
                <a:tc>
                  <a:txBody>
                    <a:bodyPr/>
                    <a:lstStyle/>
                    <a:p>
                      <a:pPr algn="ctr" fontAlgn="b"/>
                      <a:r>
                        <a:rPr lang="en-GB" sz="650" b="0" i="0" u="none" strike="noStrike" dirty="0">
                          <a:solidFill>
                            <a:schemeClr val="accent2"/>
                          </a:solidFill>
                          <a:effectLst/>
                          <a:latin typeface="+mn-lt"/>
                        </a:rPr>
                        <a:t>-1.3%</a:t>
                      </a:r>
                    </a:p>
                  </a:txBody>
                  <a:tcPr marL="9525" marR="9525" marT="9525" marB="0" anchor="ctr"/>
                </a:tc>
                <a:tc>
                  <a:txBody>
                    <a:bodyPr/>
                    <a:lstStyle/>
                    <a:p>
                      <a:pPr algn="ctr" fontAlgn="b"/>
                      <a:r>
                        <a:rPr lang="en-GB" sz="650" b="0" i="0" u="none" strike="noStrike" dirty="0">
                          <a:solidFill>
                            <a:schemeClr val="accent2"/>
                          </a:solidFill>
                          <a:effectLst/>
                          <a:latin typeface="+mn-lt"/>
                        </a:rPr>
                        <a:t>+2.6%</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4"/>
                  </a:ext>
                </a:extLst>
              </a:tr>
              <a:tr h="10816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£368</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rgbClr val="FF0000"/>
                          </a:solidFill>
                          <a:effectLst/>
                          <a:latin typeface="+mj-lt"/>
                        </a:rPr>
                        <a:t>£400</a:t>
                      </a:r>
                    </a:p>
                  </a:txBody>
                  <a:tcPr marL="9525" marR="9525" marT="9525" marB="0" anchor="ctr"/>
                </a:tc>
                <a:tc>
                  <a:txBody>
                    <a:bodyPr/>
                    <a:lstStyle/>
                    <a:p>
                      <a:pPr algn="ctr" fontAlgn="b"/>
                      <a:r>
                        <a:rPr lang="en-GB" sz="650" b="0" i="0" u="none" strike="noStrike" dirty="0">
                          <a:solidFill>
                            <a:srgbClr val="FF0000"/>
                          </a:solidFill>
                          <a:effectLst/>
                          <a:latin typeface="+mj-lt"/>
                        </a:rPr>
                        <a:t>£372</a:t>
                      </a:r>
                    </a:p>
                  </a:txBody>
                  <a:tcPr marL="9525" marR="9525" marT="9525" marB="0" anchor="ctr">
                    <a:lnR>
                      <a:noFill/>
                    </a:lnR>
                  </a:tcPr>
                </a:tc>
                <a:tc>
                  <a:txBody>
                    <a:bodyPr/>
                    <a:lstStyle/>
                    <a:p>
                      <a:pPr algn="ctr" fontAlgn="b"/>
                      <a:r>
                        <a:rPr lang="en-GB" sz="650" b="0" i="0" u="none" strike="noStrike" dirty="0">
                          <a:solidFill>
                            <a:srgbClr val="FF0000"/>
                          </a:solidFill>
                          <a:effectLst/>
                          <a:latin typeface="+mn-lt"/>
                        </a:rPr>
                        <a:t>+1.1%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-7.0%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£493</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£495</a:t>
                      </a:r>
                    </a:p>
                  </a:txBody>
                  <a:tcPr marL="9525" marR="9525" marT="9525" marB="0" anchor="ctr"/>
                </a:tc>
                <a:tc>
                  <a:txBody>
                    <a:bodyPr/>
                    <a:lstStyle/>
                    <a:p>
                      <a:pPr algn="ctr" fontAlgn="b"/>
                      <a:r>
                        <a:rPr lang="en-GB" sz="650" b="0" i="0" u="none" strike="noStrike" dirty="0">
                          <a:solidFill>
                            <a:schemeClr val="accent2"/>
                          </a:solidFill>
                          <a:effectLst/>
                          <a:latin typeface="+mn-lt"/>
                        </a:rPr>
                        <a:t>£454</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-7.9%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-8.3%</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£617</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£591</a:t>
                      </a:r>
                    </a:p>
                  </a:txBody>
                  <a:tcPr marL="9525" marR="9525" marT="9525" marB="0" anchor="ctr"/>
                </a:tc>
                <a:tc>
                  <a:txBody>
                    <a:bodyPr/>
                    <a:lstStyle/>
                    <a:p>
                      <a:pPr algn="ctr" fontAlgn="b"/>
                      <a:r>
                        <a:rPr lang="en-GB" sz="650" b="0" i="0" u="none" strike="noStrike" dirty="0">
                          <a:solidFill>
                            <a:schemeClr val="accent2"/>
                          </a:solidFill>
                          <a:effectLst/>
                          <a:latin typeface="+mn-lt"/>
                        </a:rPr>
                        <a:t>£641</a:t>
                      </a:r>
                    </a:p>
                  </a:txBody>
                  <a:tcPr marL="9525" marR="9525" marT="9525" marB="0" anchor="ctr"/>
                </a:tc>
                <a:tc>
                  <a:txBody>
                    <a:bodyPr/>
                    <a:lstStyle/>
                    <a:p>
                      <a:pPr algn="ctr" fontAlgn="b"/>
                      <a:r>
                        <a:rPr lang="en-GB" sz="650" b="0" i="0" u="none" strike="noStrike" dirty="0">
                          <a:solidFill>
                            <a:schemeClr val="accent2"/>
                          </a:solidFill>
                          <a:effectLst/>
                          <a:latin typeface="+mn-lt"/>
                        </a:rPr>
                        <a:t>+3.9%</a:t>
                      </a:r>
                    </a:p>
                  </a:txBody>
                  <a:tcPr marL="9525" marR="9525" marT="9525" marB="0" anchor="ctr"/>
                </a:tc>
                <a:tc>
                  <a:txBody>
                    <a:bodyPr/>
                    <a:lstStyle/>
                    <a:p>
                      <a:pPr algn="ctr" fontAlgn="b"/>
                      <a:r>
                        <a:rPr lang="en-GB" sz="650" b="0" i="0" u="none" strike="noStrike" dirty="0">
                          <a:solidFill>
                            <a:schemeClr val="accent2"/>
                          </a:solidFill>
                          <a:effectLst/>
                          <a:latin typeface="+mn-lt"/>
                        </a:rPr>
                        <a:t>+8.5%</a:t>
                      </a:r>
                    </a:p>
                  </a:txBody>
                  <a:tcPr marL="7620" marR="7620" marT="7620" marB="0" anchor="ctr">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434273334"/>
              </p:ext>
            </p:extLst>
          </p:nvPr>
        </p:nvGraphicFramePr>
        <p:xfrm>
          <a:off x="51581" y="3282354"/>
          <a:ext cx="9023147" cy="1838013"/>
        </p:xfrm>
        <a:graphic>
          <a:graphicData uri="http://schemas.openxmlformats.org/drawingml/2006/table">
            <a:tbl>
              <a:tblPr>
                <a:tableStyleId>{5A111915-BE36-4E01-A7E5-04B1672EAD32}</a:tableStyleId>
              </a:tblPr>
              <a:tblGrid>
                <a:gridCol w="1020827">
                  <a:extLst>
                    <a:ext uri="{9D8B030D-6E8A-4147-A177-3AD203B41FA5}">
                      <a16:colId xmlns:a16="http://schemas.microsoft.com/office/drawing/2014/main" val="20000"/>
                    </a:ext>
                  </a:extLst>
                </a:gridCol>
                <a:gridCol w="533488">
                  <a:extLst>
                    <a:ext uri="{9D8B030D-6E8A-4147-A177-3AD203B41FA5}">
                      <a16:colId xmlns:a16="http://schemas.microsoft.com/office/drawing/2014/main" val="20010"/>
                    </a:ext>
                  </a:extLst>
                </a:gridCol>
                <a:gridCol w="533488">
                  <a:extLst>
                    <a:ext uri="{9D8B030D-6E8A-4147-A177-3AD203B41FA5}">
                      <a16:colId xmlns:a16="http://schemas.microsoft.com/office/drawing/2014/main" val="2637554131"/>
                    </a:ext>
                  </a:extLst>
                </a:gridCol>
                <a:gridCol w="533488">
                  <a:extLst>
                    <a:ext uri="{9D8B030D-6E8A-4147-A177-3AD203B41FA5}">
                      <a16:colId xmlns:a16="http://schemas.microsoft.com/office/drawing/2014/main" val="20011"/>
                    </a:ext>
                  </a:extLst>
                </a:gridCol>
                <a:gridCol w="533488">
                  <a:extLst>
                    <a:ext uri="{9D8B030D-6E8A-4147-A177-3AD203B41FA5}">
                      <a16:colId xmlns:a16="http://schemas.microsoft.com/office/drawing/2014/main" val="20012"/>
                    </a:ext>
                  </a:extLst>
                </a:gridCol>
                <a:gridCol w="533488">
                  <a:extLst>
                    <a:ext uri="{9D8B030D-6E8A-4147-A177-3AD203B41FA5}">
                      <a16:colId xmlns:a16="http://schemas.microsoft.com/office/drawing/2014/main" val="877662998"/>
                    </a:ext>
                  </a:extLst>
                </a:gridCol>
                <a:gridCol w="533488">
                  <a:extLst>
                    <a:ext uri="{9D8B030D-6E8A-4147-A177-3AD203B41FA5}">
                      <a16:colId xmlns:a16="http://schemas.microsoft.com/office/drawing/2014/main" val="20013"/>
                    </a:ext>
                  </a:extLst>
                </a:gridCol>
                <a:gridCol w="533488">
                  <a:extLst>
                    <a:ext uri="{9D8B030D-6E8A-4147-A177-3AD203B41FA5}">
                      <a16:colId xmlns:a16="http://schemas.microsoft.com/office/drawing/2014/main" val="3517252839"/>
                    </a:ext>
                  </a:extLst>
                </a:gridCol>
                <a:gridCol w="533488">
                  <a:extLst>
                    <a:ext uri="{9D8B030D-6E8A-4147-A177-3AD203B41FA5}">
                      <a16:colId xmlns:a16="http://schemas.microsoft.com/office/drawing/2014/main" val="20014"/>
                    </a:ext>
                  </a:extLst>
                </a:gridCol>
                <a:gridCol w="533488">
                  <a:extLst>
                    <a:ext uri="{9D8B030D-6E8A-4147-A177-3AD203B41FA5}">
                      <a16:colId xmlns:a16="http://schemas.microsoft.com/office/drawing/2014/main" val="20015"/>
                    </a:ext>
                  </a:extLst>
                </a:gridCol>
                <a:gridCol w="533488">
                  <a:extLst>
                    <a:ext uri="{9D8B030D-6E8A-4147-A177-3AD203B41FA5}">
                      <a16:colId xmlns:a16="http://schemas.microsoft.com/office/drawing/2014/main" val="3810946656"/>
                    </a:ext>
                  </a:extLst>
                </a:gridCol>
                <a:gridCol w="533488">
                  <a:extLst>
                    <a:ext uri="{9D8B030D-6E8A-4147-A177-3AD203B41FA5}">
                      <a16:colId xmlns:a16="http://schemas.microsoft.com/office/drawing/2014/main" val="20016"/>
                    </a:ext>
                  </a:extLst>
                </a:gridCol>
                <a:gridCol w="533488">
                  <a:extLst>
                    <a:ext uri="{9D8B030D-6E8A-4147-A177-3AD203B41FA5}">
                      <a16:colId xmlns:a16="http://schemas.microsoft.com/office/drawing/2014/main" val="3360609040"/>
                    </a:ext>
                  </a:extLst>
                </a:gridCol>
                <a:gridCol w="533488">
                  <a:extLst>
                    <a:ext uri="{9D8B030D-6E8A-4147-A177-3AD203B41FA5}">
                      <a16:colId xmlns:a16="http://schemas.microsoft.com/office/drawing/2014/main" val="20017"/>
                    </a:ext>
                  </a:extLst>
                </a:gridCol>
                <a:gridCol w="533488">
                  <a:extLst>
                    <a:ext uri="{9D8B030D-6E8A-4147-A177-3AD203B41FA5}">
                      <a16:colId xmlns:a16="http://schemas.microsoft.com/office/drawing/2014/main" val="20018"/>
                    </a:ext>
                  </a:extLst>
                </a:gridCol>
                <a:gridCol w="533488">
                  <a:extLst>
                    <a:ext uri="{9D8B030D-6E8A-4147-A177-3AD203B41FA5}">
                      <a16:colId xmlns:a16="http://schemas.microsoft.com/office/drawing/2014/main" val="3206393363"/>
                    </a:ext>
                  </a:extLst>
                </a:gridCol>
              </a:tblGrid>
              <a:tr h="12358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6592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140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4.890</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4.931</a:t>
                      </a:r>
                    </a:p>
                  </a:txBody>
                  <a:tcPr marL="9525" marR="9525" marT="9525" marB="0" anchor="ctr"/>
                </a:tc>
                <a:tc>
                  <a:txBody>
                    <a:bodyPr/>
                    <a:lstStyle/>
                    <a:p>
                      <a:pPr algn="ctr" fontAlgn="b"/>
                      <a:r>
                        <a:rPr lang="en-GB" sz="650" b="0" i="0" u="none" strike="noStrike" dirty="0">
                          <a:solidFill>
                            <a:schemeClr val="accent2"/>
                          </a:solidFill>
                          <a:effectLst/>
                          <a:latin typeface="+mj-lt"/>
                        </a:rPr>
                        <a:t>4.837</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5.788</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5.960</a:t>
                      </a:r>
                    </a:p>
                  </a:txBody>
                  <a:tcPr marL="9525" marR="9525" marT="9525" marB="0" anchor="ctr"/>
                </a:tc>
                <a:tc>
                  <a:txBody>
                    <a:bodyPr/>
                    <a:lstStyle/>
                    <a:p>
                      <a:pPr algn="ctr" fontAlgn="b"/>
                      <a:r>
                        <a:rPr lang="en-GB" sz="650" b="0" i="0" u="none" strike="noStrike" dirty="0">
                          <a:solidFill>
                            <a:schemeClr val="accent2"/>
                          </a:solidFill>
                          <a:effectLst/>
                          <a:latin typeface="+mn-lt"/>
                        </a:rPr>
                        <a:t>5.021</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-13.3%</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-15.8%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4.640</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4.779</a:t>
                      </a:r>
                    </a:p>
                  </a:txBody>
                  <a:tcPr marL="9525" marR="9525" marT="9525" marB="0" anchor="ctr"/>
                </a:tc>
                <a:tc>
                  <a:txBody>
                    <a:bodyPr/>
                    <a:lstStyle/>
                    <a:p>
                      <a:pPr algn="ctr" fontAlgn="b"/>
                      <a:r>
                        <a:rPr lang="en-GB" sz="650" b="0" i="0" u="none" strike="noStrike" dirty="0">
                          <a:solidFill>
                            <a:schemeClr val="accent2"/>
                          </a:solidFill>
                          <a:effectLst/>
                          <a:latin typeface="+mn-lt"/>
                        </a:rPr>
                        <a:t>4.920</a:t>
                      </a:r>
                    </a:p>
                  </a:txBody>
                  <a:tcPr marL="9525" marR="9525" marT="9525" marB="0" anchor="ctr"/>
                </a:tc>
                <a:tc>
                  <a:txBody>
                    <a:bodyPr/>
                    <a:lstStyle/>
                    <a:p>
                      <a:pPr algn="ctr" fontAlgn="b"/>
                      <a:r>
                        <a:rPr lang="en-GB" sz="650" b="0" i="0" u="none" strike="noStrike" dirty="0">
                          <a:solidFill>
                            <a:schemeClr val="accent2"/>
                          </a:solidFill>
                          <a:effectLst/>
                          <a:latin typeface="+mn-lt"/>
                        </a:rPr>
                        <a:t>+6.0%</a:t>
                      </a:r>
                    </a:p>
                  </a:txBody>
                  <a:tcPr marL="9525" marR="9525" marT="9525" marB="0" anchor="ctr"/>
                </a:tc>
                <a:tc>
                  <a:txBody>
                    <a:bodyPr/>
                    <a:lstStyle/>
                    <a:p>
                      <a:pPr algn="ctr" fontAlgn="b"/>
                      <a:r>
                        <a:rPr lang="en-GB" sz="650" b="0" i="0" u="none" strike="noStrike" dirty="0">
                          <a:solidFill>
                            <a:schemeClr val="accent2"/>
                          </a:solidFill>
                          <a:effectLst/>
                          <a:latin typeface="+mn-lt"/>
                        </a:rPr>
                        <a:t>+3.0%</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2"/>
                  </a:ext>
                </a:extLst>
              </a:tr>
              <a:tr h="1140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3.744</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3.751</a:t>
                      </a:r>
                    </a:p>
                  </a:txBody>
                  <a:tcPr marL="9525" marR="9525" marT="9525" marB="0" anchor="ctr"/>
                </a:tc>
                <a:tc>
                  <a:txBody>
                    <a:bodyPr/>
                    <a:lstStyle/>
                    <a:p>
                      <a:pPr algn="ctr" fontAlgn="b"/>
                      <a:r>
                        <a:rPr lang="en-GB" sz="650" b="0" i="0" u="none" strike="noStrike" dirty="0">
                          <a:solidFill>
                            <a:schemeClr val="accent2"/>
                          </a:solidFill>
                          <a:effectLst/>
                          <a:latin typeface="+mj-lt"/>
                        </a:rPr>
                        <a:t>3.996</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+6.7%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+6.5%</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4.403</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4.574</a:t>
                      </a:r>
                    </a:p>
                  </a:txBody>
                  <a:tcPr marL="9525" marR="9525" marT="9525" marB="0" anchor="ctr"/>
                </a:tc>
                <a:tc>
                  <a:txBody>
                    <a:bodyPr/>
                    <a:lstStyle/>
                    <a:p>
                      <a:pPr algn="ctr" fontAlgn="b"/>
                      <a:r>
                        <a:rPr lang="en-GB" sz="650" b="0" i="0" u="none" strike="noStrike" dirty="0">
                          <a:solidFill>
                            <a:schemeClr val="accent2"/>
                          </a:solidFill>
                          <a:effectLst/>
                          <a:latin typeface="+mn-lt"/>
                        </a:rPr>
                        <a:t>3.984</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-9.5%</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-12.9%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3.608</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3.780</a:t>
                      </a:r>
                    </a:p>
                  </a:txBody>
                  <a:tcPr marL="9525" marR="9525" marT="9525" marB="0" anchor="ctr"/>
                </a:tc>
                <a:tc>
                  <a:txBody>
                    <a:bodyPr/>
                    <a:lstStyle/>
                    <a:p>
                      <a:pPr algn="ctr" fontAlgn="b"/>
                      <a:r>
                        <a:rPr lang="en-GB" sz="650" b="0" i="0" u="none" strike="noStrike" dirty="0">
                          <a:solidFill>
                            <a:schemeClr val="accent2"/>
                          </a:solidFill>
                          <a:effectLst/>
                          <a:latin typeface="+mn-lt"/>
                        </a:rPr>
                        <a:t>3.835</a:t>
                      </a:r>
                    </a:p>
                  </a:txBody>
                  <a:tcPr marL="9525" marR="9525" marT="9525" marB="0" anchor="ctr"/>
                </a:tc>
                <a:tc>
                  <a:txBody>
                    <a:bodyPr/>
                    <a:lstStyle/>
                    <a:p>
                      <a:pPr algn="ctr" fontAlgn="b"/>
                      <a:r>
                        <a:rPr lang="en-GB" sz="650" b="0" i="0" u="none" strike="noStrike" dirty="0">
                          <a:solidFill>
                            <a:schemeClr val="accent2"/>
                          </a:solidFill>
                          <a:effectLst/>
                          <a:latin typeface="+mn-lt"/>
                        </a:rPr>
                        <a:t>+6.3%</a:t>
                      </a:r>
                    </a:p>
                  </a:txBody>
                  <a:tcPr marL="9525" marR="9525" marT="9525" marB="0" anchor="ctr"/>
                </a:tc>
                <a:tc>
                  <a:txBody>
                    <a:bodyPr/>
                    <a:lstStyle/>
                    <a:p>
                      <a:pPr algn="ctr" fontAlgn="b"/>
                      <a:r>
                        <a:rPr lang="en-GB" sz="650" b="0" i="0" u="none" strike="noStrike" dirty="0">
                          <a:solidFill>
                            <a:schemeClr val="accent2"/>
                          </a:solidFill>
                          <a:effectLst/>
                          <a:latin typeface="+mn-lt"/>
                        </a:rPr>
                        <a:t>+1.5%</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3"/>
                  </a:ext>
                </a:extLst>
              </a:tr>
              <a:tr h="11849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June</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6"/>
                  </a:ext>
                </a:extLst>
              </a:tr>
              <a:tr h="262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BEDNIGHTS</a:t>
                      </a: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127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17.073</a:t>
                      </a:r>
                    </a:p>
                  </a:txBody>
                  <a:tcPr marL="9525" marR="9525" marT="9525" marB="0" anchor="b">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17.072</a:t>
                      </a:r>
                    </a:p>
                  </a:txBody>
                  <a:tcPr marL="9525" marR="9525" marT="9525" marB="0" anchor="b"/>
                </a:tc>
                <a:tc>
                  <a:txBody>
                    <a:bodyPr/>
                    <a:lstStyle/>
                    <a:p>
                      <a:pPr algn="ctr" fontAlgn="b"/>
                      <a:r>
                        <a:rPr lang="en-GB" sz="650" b="0" i="0" u="none" strike="noStrike" dirty="0">
                          <a:solidFill>
                            <a:schemeClr val="accent2"/>
                          </a:solidFill>
                          <a:effectLst/>
                          <a:latin typeface="+mj-lt"/>
                        </a:rPr>
                        <a:t>13.965</a:t>
                      </a:r>
                    </a:p>
                  </a:txBody>
                  <a:tcPr marL="9525" marR="9525" marT="9525" marB="0" anchor="b">
                    <a:lnR>
                      <a:noFill/>
                    </a:lnR>
                  </a:tcPr>
                </a:tc>
                <a:tc>
                  <a:txBody>
                    <a:bodyPr/>
                    <a:lstStyle/>
                    <a:p>
                      <a:pPr algn="ctr" fontAlgn="b"/>
                      <a:r>
                        <a:rPr lang="en-GB" sz="650" b="0" i="0" u="none" strike="noStrike" dirty="0">
                          <a:solidFill>
                            <a:schemeClr val="accent2"/>
                          </a:solidFill>
                          <a:effectLst/>
                          <a:latin typeface="+mn-lt"/>
                        </a:rPr>
                        <a:t>-18.2%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-18.2%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20.940</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21.211</a:t>
                      </a:r>
                    </a:p>
                  </a:txBody>
                  <a:tcPr marL="9525" marR="9525" marT="9525" marB="0" anchor="ctr"/>
                </a:tc>
                <a:tc>
                  <a:txBody>
                    <a:bodyPr/>
                    <a:lstStyle/>
                    <a:p>
                      <a:pPr algn="ctr" fontAlgn="b"/>
                      <a:r>
                        <a:rPr lang="en-GB" sz="650" b="0" i="0" u="none" strike="noStrike" dirty="0">
                          <a:solidFill>
                            <a:schemeClr val="accent2"/>
                          </a:solidFill>
                          <a:effectLst/>
                          <a:latin typeface="+mn-lt"/>
                        </a:rPr>
                        <a:t>16.982</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-18.9%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-19.9%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16.590</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16.861</a:t>
                      </a:r>
                    </a:p>
                  </a:txBody>
                  <a:tcPr marL="9525" marR="9525" marT="9525" marB="0" anchor="ctr"/>
                </a:tc>
                <a:tc>
                  <a:txBody>
                    <a:bodyPr/>
                    <a:lstStyle/>
                    <a:p>
                      <a:pPr algn="ctr" fontAlgn="b"/>
                      <a:r>
                        <a:rPr lang="en-GB" sz="650" b="0" i="0" u="none" strike="noStrike" dirty="0">
                          <a:solidFill>
                            <a:schemeClr val="accent2"/>
                          </a:solidFill>
                          <a:effectLst/>
                          <a:latin typeface="+mn-lt"/>
                        </a:rPr>
                        <a:t>16.547</a:t>
                      </a:r>
                    </a:p>
                  </a:txBody>
                  <a:tcPr marL="9525" marR="9525" marT="9525" marB="0" anchor="ctr"/>
                </a:tc>
                <a:tc>
                  <a:txBody>
                    <a:bodyPr/>
                    <a:lstStyle/>
                    <a:p>
                      <a:pPr algn="ctr" fontAlgn="b"/>
                      <a:r>
                        <a:rPr lang="en-GB" sz="650" b="0" i="0" u="none" strike="noStrike" dirty="0">
                          <a:solidFill>
                            <a:schemeClr val="accent2"/>
                          </a:solidFill>
                          <a:effectLst/>
                          <a:latin typeface="+mn-lt"/>
                        </a:rPr>
                        <a:t>-0.3%</a:t>
                      </a:r>
                    </a:p>
                  </a:txBody>
                  <a:tcPr marL="9525" marR="9525" marT="9525" marB="0" anchor="ctr"/>
                </a:tc>
                <a:tc>
                  <a:txBody>
                    <a:bodyPr/>
                    <a:lstStyle/>
                    <a:p>
                      <a:pPr algn="ctr" fontAlgn="b"/>
                      <a:r>
                        <a:rPr lang="en-GB" sz="650" b="0" i="0" u="none" strike="noStrike" dirty="0">
                          <a:solidFill>
                            <a:schemeClr val="accent2"/>
                          </a:solidFill>
                          <a:effectLst/>
                          <a:latin typeface="+mn-lt"/>
                        </a:rPr>
                        <a:t>-1.9%</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8"/>
                  </a:ext>
                </a:extLst>
              </a:tr>
              <a:tr h="1140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12.315</a:t>
                      </a:r>
                    </a:p>
                  </a:txBody>
                  <a:tcPr marL="9525" marR="9525" marT="9525" marB="0" anchor="b">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12.252</a:t>
                      </a:r>
                    </a:p>
                  </a:txBody>
                  <a:tcPr marL="9525" marR="9525" marT="9525" marB="0" anchor="b"/>
                </a:tc>
                <a:tc>
                  <a:txBody>
                    <a:bodyPr/>
                    <a:lstStyle/>
                    <a:p>
                      <a:pPr algn="ctr" fontAlgn="b"/>
                      <a:r>
                        <a:rPr lang="en-GB" sz="650" b="0" i="0" u="none" strike="noStrike" dirty="0">
                          <a:solidFill>
                            <a:schemeClr val="accent2"/>
                          </a:solidFill>
                          <a:effectLst/>
                          <a:latin typeface="+mj-lt"/>
                        </a:rPr>
                        <a:t>11.163</a:t>
                      </a:r>
                    </a:p>
                  </a:txBody>
                  <a:tcPr marL="9525" marR="9525" marT="9525" marB="0" anchor="b">
                    <a:lnR>
                      <a:noFill/>
                    </a:lnR>
                  </a:tcPr>
                </a:tc>
                <a:tc>
                  <a:txBody>
                    <a:bodyPr/>
                    <a:lstStyle/>
                    <a:p>
                      <a:pPr algn="ctr" fontAlgn="b"/>
                      <a:r>
                        <a:rPr lang="en-GB" sz="650" b="0" i="0" u="none" strike="noStrike" dirty="0">
                          <a:solidFill>
                            <a:schemeClr val="accent2"/>
                          </a:solidFill>
                          <a:effectLst/>
                          <a:latin typeface="+mn-lt"/>
                        </a:rPr>
                        <a:t>-9.4%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14.759</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15.055</a:t>
                      </a:r>
                    </a:p>
                  </a:txBody>
                  <a:tcPr marL="9525" marR="9525" marT="9525" marB="0" anchor="ctr"/>
                </a:tc>
                <a:tc>
                  <a:txBody>
                    <a:bodyPr/>
                    <a:lstStyle/>
                    <a:p>
                      <a:pPr algn="ctr" fontAlgn="b"/>
                      <a:r>
                        <a:rPr lang="en-GB" sz="650" b="0" i="0" u="none" strike="noStrike" dirty="0">
                          <a:solidFill>
                            <a:schemeClr val="accent2"/>
                          </a:solidFill>
                          <a:effectLst/>
                          <a:latin typeface="+mn-lt"/>
                        </a:rPr>
                        <a:t>12.715</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-13.8%</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-15.5%</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12.034</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12.377</a:t>
                      </a:r>
                    </a:p>
                  </a:txBody>
                  <a:tcPr marL="9525" marR="9525" marT="9525" marB="0" anchor="ctr"/>
                </a:tc>
                <a:tc>
                  <a:txBody>
                    <a:bodyPr/>
                    <a:lstStyle/>
                    <a:p>
                      <a:pPr algn="ctr" fontAlgn="b"/>
                      <a:r>
                        <a:rPr lang="en-GB" sz="650" b="0" i="0" u="none" strike="noStrike" dirty="0">
                          <a:solidFill>
                            <a:schemeClr val="accent2"/>
                          </a:solidFill>
                          <a:effectLst/>
                          <a:latin typeface="+mn-lt"/>
                        </a:rPr>
                        <a:t>12.656</a:t>
                      </a:r>
                    </a:p>
                  </a:txBody>
                  <a:tcPr marL="9525" marR="9525" marT="9525" marB="0" anchor="ctr"/>
                </a:tc>
                <a:tc>
                  <a:txBody>
                    <a:bodyPr/>
                    <a:lstStyle/>
                    <a:p>
                      <a:pPr algn="ctr" fontAlgn="b"/>
                      <a:r>
                        <a:rPr lang="en-GB" sz="650" b="0" i="0" u="none" strike="noStrike" dirty="0">
                          <a:solidFill>
                            <a:schemeClr val="accent2"/>
                          </a:solidFill>
                          <a:effectLst/>
                          <a:latin typeface="+mn-lt"/>
                        </a:rPr>
                        <a:t>+5.2%</a:t>
                      </a:r>
                    </a:p>
                  </a:txBody>
                  <a:tcPr marL="9525" marR="9525" marT="9525" marB="0" anchor="ctr"/>
                </a:tc>
                <a:tc>
                  <a:txBody>
                    <a:bodyPr/>
                    <a:lstStyle/>
                    <a:p>
                      <a:pPr algn="ctr" fontAlgn="b"/>
                      <a:r>
                        <a:rPr lang="en-GB" sz="650" b="0" i="0" u="none" strike="noStrike" dirty="0">
                          <a:solidFill>
                            <a:schemeClr val="accent2"/>
                          </a:solidFill>
                          <a:effectLst/>
                          <a:latin typeface="+mn-lt"/>
                        </a:rPr>
                        <a:t>+2.3%</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9"/>
                  </a:ext>
                </a:extLst>
              </a:tr>
              <a:tr h="12358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April</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May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June</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2"/>
                  </a:ext>
                </a:extLst>
              </a:tr>
              <a:tr h="25544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650" u="none" strike="noStrike" kern="1200" dirty="0">
                          <a:solidFill>
                            <a:schemeClr val="bg1"/>
                          </a:solidFill>
                          <a:effectLst/>
                          <a:latin typeface="+mn-lt"/>
                          <a:ea typeface="+mn-ea"/>
                          <a:cs typeface="+mn-cs"/>
                        </a:rPr>
                        <a:t>EXPENDITURE</a:t>
                      </a: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9525"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140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£1,130</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£1,092</a:t>
                      </a:r>
                    </a:p>
                  </a:txBody>
                  <a:tcPr marL="9525" marR="9525" marT="9525" marB="0" anchor="ctr"/>
                </a:tc>
                <a:tc>
                  <a:txBody>
                    <a:bodyPr/>
                    <a:lstStyle/>
                    <a:p>
                      <a:pPr algn="ctr" fontAlgn="b"/>
                      <a:r>
                        <a:rPr lang="en-GB" sz="650" b="0" i="0" u="none" strike="noStrike" dirty="0">
                          <a:solidFill>
                            <a:schemeClr val="accent2"/>
                          </a:solidFill>
                          <a:effectLst/>
                          <a:latin typeface="+mj-lt"/>
                        </a:rPr>
                        <a:t>£992</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-12.2%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-9.2%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£1,515</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£1,444</a:t>
                      </a:r>
                    </a:p>
                  </a:txBody>
                  <a:tcPr marL="9525" marR="9525" marT="9525" marB="0" anchor="ctr"/>
                </a:tc>
                <a:tc>
                  <a:txBody>
                    <a:bodyPr/>
                    <a:lstStyle/>
                    <a:p>
                      <a:pPr algn="ctr" fontAlgn="b"/>
                      <a:r>
                        <a:rPr lang="en-GB" sz="650" b="0" i="0" u="none" strike="noStrike" dirty="0">
                          <a:solidFill>
                            <a:schemeClr val="accent2"/>
                          </a:solidFill>
                          <a:effectLst/>
                          <a:latin typeface="+mn-lt"/>
                        </a:rPr>
                        <a:t>£1,079</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-28.8%</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-25.3%</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£1,242</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£1,224</a:t>
                      </a:r>
                    </a:p>
                  </a:txBody>
                  <a:tcPr marL="9525" marR="9525" marT="9525" marB="0" anchor="ctr"/>
                </a:tc>
                <a:tc>
                  <a:txBody>
                    <a:bodyPr/>
                    <a:lstStyle/>
                    <a:p>
                      <a:pPr algn="ctr" fontAlgn="b"/>
                      <a:r>
                        <a:rPr lang="en-GB" sz="650" b="0" i="0" u="none" strike="noStrike">
                          <a:solidFill>
                            <a:schemeClr val="accent2"/>
                          </a:solidFill>
                          <a:effectLst/>
                          <a:latin typeface="+mn-lt"/>
                        </a:rPr>
                        <a:t>£1,149</a:t>
                      </a:r>
                    </a:p>
                  </a:txBody>
                  <a:tcPr marL="9525" marR="9525" marT="9525" marB="0" anchor="ctr"/>
                </a:tc>
                <a:tc>
                  <a:txBody>
                    <a:bodyPr/>
                    <a:lstStyle/>
                    <a:p>
                      <a:pPr algn="ctr" fontAlgn="b"/>
                      <a:r>
                        <a:rPr lang="en-GB" sz="650" b="0" i="0" u="none" strike="noStrike" dirty="0">
                          <a:solidFill>
                            <a:schemeClr val="accent2"/>
                          </a:solidFill>
                          <a:effectLst/>
                          <a:latin typeface="+mn-lt"/>
                        </a:rPr>
                        <a:t>-7.5%</a:t>
                      </a:r>
                    </a:p>
                  </a:txBody>
                  <a:tcPr marL="9525" marR="9525" marT="9525" marB="0" anchor="ctr"/>
                </a:tc>
                <a:tc>
                  <a:txBody>
                    <a:bodyPr/>
                    <a:lstStyle/>
                    <a:p>
                      <a:pPr algn="ctr" fontAlgn="b"/>
                      <a:r>
                        <a:rPr lang="en-GB" sz="650" b="0" i="0" u="none" strike="noStrike" dirty="0">
                          <a:solidFill>
                            <a:schemeClr val="accent2"/>
                          </a:solidFill>
                          <a:effectLst/>
                          <a:latin typeface="+mn-lt"/>
                        </a:rPr>
                        <a:t>-6.1%</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4"/>
                  </a:ext>
                </a:extLst>
              </a:tr>
              <a:tr h="11400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j-lt"/>
                        </a:rPr>
                        <a:t>£808</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j-lt"/>
                        </a:rPr>
                        <a:t>£776</a:t>
                      </a:r>
                    </a:p>
                  </a:txBody>
                  <a:tcPr marL="9525" marR="9525" marT="9525" marB="0" anchor="ctr"/>
                </a:tc>
                <a:tc>
                  <a:txBody>
                    <a:bodyPr/>
                    <a:lstStyle/>
                    <a:p>
                      <a:pPr algn="ctr" fontAlgn="b"/>
                      <a:r>
                        <a:rPr lang="en-GB" sz="650" b="0" i="0" u="none" strike="noStrike" dirty="0">
                          <a:solidFill>
                            <a:schemeClr val="accent2"/>
                          </a:solidFill>
                          <a:effectLst/>
                          <a:latin typeface="+mj-lt"/>
                        </a:rPr>
                        <a:t>£798</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-1.2%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£1,092</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£1,079</a:t>
                      </a:r>
                    </a:p>
                  </a:txBody>
                  <a:tcPr marL="9525" marR="9525" marT="9525" marB="0" anchor="ctr"/>
                </a:tc>
                <a:tc>
                  <a:txBody>
                    <a:bodyPr/>
                    <a:lstStyle/>
                    <a:p>
                      <a:pPr algn="ctr" fontAlgn="b"/>
                      <a:r>
                        <a:rPr lang="en-GB" sz="650" b="0" i="0" u="none" strike="noStrike" dirty="0">
                          <a:solidFill>
                            <a:schemeClr val="accent2"/>
                          </a:solidFill>
                          <a:effectLst/>
                          <a:latin typeface="+mn-lt"/>
                        </a:rPr>
                        <a:t>£777</a:t>
                      </a:r>
                    </a:p>
                  </a:txBody>
                  <a:tcPr marL="9525" marR="9525" marT="9525" marB="0" anchor="ctr">
                    <a:lnR>
                      <a:noFill/>
                    </a:lnR>
                  </a:tcPr>
                </a:tc>
                <a:tc>
                  <a:txBody>
                    <a:bodyPr/>
                    <a:lstStyle/>
                    <a:p>
                      <a:pPr algn="ctr" fontAlgn="b"/>
                      <a:r>
                        <a:rPr lang="en-GB" sz="650" b="0" i="0" u="none" strike="noStrike" dirty="0">
                          <a:solidFill>
                            <a:schemeClr val="accent2"/>
                          </a:solidFill>
                          <a:effectLst/>
                          <a:latin typeface="+mn-lt"/>
                        </a:rPr>
                        <a:t>-28.8%</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-28.0%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£974</a:t>
                      </a:r>
                    </a:p>
                  </a:txBody>
                  <a:tcPr marL="9525" marR="9525" marT="9525" marB="0" anchor="ctr">
                    <a:lnL w="6350" cap="flat" cmpd="sng" algn="ctr">
                      <a:solidFill>
                        <a:schemeClr val="accent2"/>
                      </a:solidFill>
                      <a:prstDash val="solid"/>
                      <a:round/>
                      <a:headEnd type="none" w="med" len="med"/>
                      <a:tailEnd type="none" w="med" len="med"/>
                    </a:lnL>
                  </a:tcPr>
                </a:tc>
                <a:tc>
                  <a:txBody>
                    <a:bodyPr/>
                    <a:lstStyle/>
                    <a:p>
                      <a:pPr algn="ctr" fontAlgn="b"/>
                      <a:r>
                        <a:rPr lang="en-GB" sz="650" b="0" i="0" u="none" strike="noStrike" dirty="0">
                          <a:solidFill>
                            <a:schemeClr val="accent2"/>
                          </a:solidFill>
                          <a:effectLst/>
                          <a:latin typeface="+mn-lt"/>
                        </a:rPr>
                        <a:t>£976</a:t>
                      </a:r>
                    </a:p>
                  </a:txBody>
                  <a:tcPr marL="9525" marR="9525" marT="9525" marB="0" anchor="ctr"/>
                </a:tc>
                <a:tc>
                  <a:txBody>
                    <a:bodyPr/>
                    <a:lstStyle/>
                    <a:p>
                      <a:pPr algn="ctr" fontAlgn="b"/>
                      <a:r>
                        <a:rPr lang="en-GB" sz="650" b="0" i="0" u="none" strike="noStrike" dirty="0">
                          <a:solidFill>
                            <a:schemeClr val="accent2"/>
                          </a:solidFill>
                          <a:effectLst/>
                          <a:latin typeface="+mn-lt"/>
                        </a:rPr>
                        <a:t>£879</a:t>
                      </a:r>
                    </a:p>
                  </a:txBody>
                  <a:tcPr marL="9525" marR="9525" marT="9525" marB="0" anchor="ctr"/>
                </a:tc>
                <a:tc>
                  <a:txBody>
                    <a:bodyPr/>
                    <a:lstStyle/>
                    <a:p>
                      <a:pPr algn="ctr" fontAlgn="b"/>
                      <a:r>
                        <a:rPr lang="en-GB" sz="650" b="0" i="0" u="none" strike="noStrike" dirty="0">
                          <a:solidFill>
                            <a:schemeClr val="accent2"/>
                          </a:solidFill>
                          <a:effectLst/>
                          <a:latin typeface="+mn-lt"/>
                        </a:rPr>
                        <a:t>-9.8%</a:t>
                      </a:r>
                    </a:p>
                  </a:txBody>
                  <a:tcPr marL="9525" marR="9525" marT="9525" marB="0" anchor="ctr"/>
                </a:tc>
                <a:tc>
                  <a:txBody>
                    <a:bodyPr/>
                    <a:lstStyle/>
                    <a:p>
                      <a:pPr algn="ctr" fontAlgn="b"/>
                      <a:r>
                        <a:rPr lang="en-GB" sz="650" b="0" i="0" u="none" strike="noStrike" dirty="0">
                          <a:solidFill>
                            <a:schemeClr val="accent2"/>
                          </a:solidFill>
                          <a:effectLst/>
                          <a:latin typeface="+mn-lt"/>
                        </a:rPr>
                        <a:t>-9.9%</a:t>
                      </a:r>
                    </a:p>
                  </a:txBody>
                  <a:tcPr marL="7620" marR="7620" marT="7620" marB="0" anchor="ctr">
                    <a:lnR w="9525"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9</a:t>
            </a:fld>
            <a:endParaRPr lang="en-AU" dirty="0"/>
          </a:p>
        </p:txBody>
      </p:sp>
      <p:sp>
        <p:nvSpPr>
          <p:cNvPr id="3" name="Title 2"/>
          <p:cNvSpPr>
            <a:spLocks noGrp="1"/>
          </p:cNvSpPr>
          <p:nvPr>
            <p:ph type="title"/>
          </p:nvPr>
        </p:nvSpPr>
        <p:spPr>
          <a:xfrm>
            <a:off x="0" y="-214744"/>
            <a:ext cx="9143999" cy="1284971"/>
          </a:xfrm>
        </p:spPr>
        <p:txBody>
          <a:bodyPr/>
          <a:lstStyle/>
          <a:p>
            <a:r>
              <a:rPr lang="en-US" dirty="0"/>
              <a:t>Monthly Volume &amp; Value 2015 vs 2016</a:t>
            </a:r>
            <a:br>
              <a:rPr lang="en-US" dirty="0"/>
            </a:br>
            <a:r>
              <a:rPr lang="en-US" dirty="0">
                <a:solidFill>
                  <a:schemeClr val="accent2"/>
                </a:solidFill>
              </a:rPr>
              <a:t>HOLIDAYS</a:t>
            </a:r>
            <a:endParaRPr lang="en-GB" dirty="0">
              <a:solidFill>
                <a:schemeClr val="accent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18765407"/>
              </p:ext>
            </p:extLst>
          </p:nvPr>
        </p:nvGraphicFramePr>
        <p:xfrm>
          <a:off x="51591" y="3321113"/>
          <a:ext cx="8988502" cy="1761463"/>
        </p:xfrm>
        <a:graphic>
          <a:graphicData uri="http://schemas.openxmlformats.org/drawingml/2006/table">
            <a:tbl>
              <a:tblPr>
                <a:tableStyleId>{5A111915-BE36-4E01-A7E5-04B1672EAD32}</a:tableStyleId>
              </a:tblPr>
              <a:tblGrid>
                <a:gridCol w="1017442">
                  <a:extLst>
                    <a:ext uri="{9D8B030D-6E8A-4147-A177-3AD203B41FA5}">
                      <a16:colId xmlns:a16="http://schemas.microsoft.com/office/drawing/2014/main" val="20000"/>
                    </a:ext>
                  </a:extLst>
                </a:gridCol>
                <a:gridCol w="531404">
                  <a:extLst>
                    <a:ext uri="{9D8B030D-6E8A-4147-A177-3AD203B41FA5}">
                      <a16:colId xmlns:a16="http://schemas.microsoft.com/office/drawing/2014/main" val="20010"/>
                    </a:ext>
                  </a:extLst>
                </a:gridCol>
                <a:gridCol w="531404">
                  <a:extLst>
                    <a:ext uri="{9D8B030D-6E8A-4147-A177-3AD203B41FA5}">
                      <a16:colId xmlns:a16="http://schemas.microsoft.com/office/drawing/2014/main" val="1742775352"/>
                    </a:ext>
                  </a:extLst>
                </a:gridCol>
                <a:gridCol w="531404">
                  <a:extLst>
                    <a:ext uri="{9D8B030D-6E8A-4147-A177-3AD203B41FA5}">
                      <a16:colId xmlns:a16="http://schemas.microsoft.com/office/drawing/2014/main" val="20011"/>
                    </a:ext>
                  </a:extLst>
                </a:gridCol>
                <a:gridCol w="563034">
                  <a:extLst>
                    <a:ext uri="{9D8B030D-6E8A-4147-A177-3AD203B41FA5}">
                      <a16:colId xmlns:a16="http://schemas.microsoft.com/office/drawing/2014/main" val="20012"/>
                    </a:ext>
                  </a:extLst>
                </a:gridCol>
                <a:gridCol w="499774">
                  <a:extLst>
                    <a:ext uri="{9D8B030D-6E8A-4147-A177-3AD203B41FA5}">
                      <a16:colId xmlns:a16="http://schemas.microsoft.com/office/drawing/2014/main" val="4103342971"/>
                    </a:ext>
                  </a:extLst>
                </a:gridCol>
                <a:gridCol w="531404">
                  <a:extLst>
                    <a:ext uri="{9D8B030D-6E8A-4147-A177-3AD203B41FA5}">
                      <a16:colId xmlns:a16="http://schemas.microsoft.com/office/drawing/2014/main" val="20013"/>
                    </a:ext>
                  </a:extLst>
                </a:gridCol>
                <a:gridCol w="531404">
                  <a:extLst>
                    <a:ext uri="{9D8B030D-6E8A-4147-A177-3AD203B41FA5}">
                      <a16:colId xmlns:a16="http://schemas.microsoft.com/office/drawing/2014/main" val="4119364021"/>
                    </a:ext>
                  </a:extLst>
                </a:gridCol>
                <a:gridCol w="531404">
                  <a:extLst>
                    <a:ext uri="{9D8B030D-6E8A-4147-A177-3AD203B41FA5}">
                      <a16:colId xmlns:a16="http://schemas.microsoft.com/office/drawing/2014/main" val="20014"/>
                    </a:ext>
                  </a:extLst>
                </a:gridCol>
                <a:gridCol w="537071">
                  <a:extLst>
                    <a:ext uri="{9D8B030D-6E8A-4147-A177-3AD203B41FA5}">
                      <a16:colId xmlns:a16="http://schemas.microsoft.com/office/drawing/2014/main" val="20015"/>
                    </a:ext>
                  </a:extLst>
                </a:gridCol>
                <a:gridCol w="525737">
                  <a:extLst>
                    <a:ext uri="{9D8B030D-6E8A-4147-A177-3AD203B41FA5}">
                      <a16:colId xmlns:a16="http://schemas.microsoft.com/office/drawing/2014/main" val="2873996140"/>
                    </a:ext>
                  </a:extLst>
                </a:gridCol>
                <a:gridCol w="531404">
                  <a:extLst>
                    <a:ext uri="{9D8B030D-6E8A-4147-A177-3AD203B41FA5}">
                      <a16:colId xmlns:a16="http://schemas.microsoft.com/office/drawing/2014/main" val="20016"/>
                    </a:ext>
                  </a:extLst>
                </a:gridCol>
                <a:gridCol w="531404">
                  <a:extLst>
                    <a:ext uri="{9D8B030D-6E8A-4147-A177-3AD203B41FA5}">
                      <a16:colId xmlns:a16="http://schemas.microsoft.com/office/drawing/2014/main" val="2859645893"/>
                    </a:ext>
                  </a:extLst>
                </a:gridCol>
                <a:gridCol w="531404">
                  <a:extLst>
                    <a:ext uri="{9D8B030D-6E8A-4147-A177-3AD203B41FA5}">
                      <a16:colId xmlns:a16="http://schemas.microsoft.com/office/drawing/2014/main" val="20017"/>
                    </a:ext>
                  </a:extLst>
                </a:gridCol>
                <a:gridCol w="545613">
                  <a:extLst>
                    <a:ext uri="{9D8B030D-6E8A-4147-A177-3AD203B41FA5}">
                      <a16:colId xmlns:a16="http://schemas.microsoft.com/office/drawing/2014/main" val="20018"/>
                    </a:ext>
                  </a:extLst>
                </a:gridCol>
                <a:gridCol w="517195">
                  <a:extLst>
                    <a:ext uri="{9D8B030D-6E8A-4147-A177-3AD203B41FA5}">
                      <a16:colId xmlns:a16="http://schemas.microsoft.com/office/drawing/2014/main" val="1155991660"/>
                    </a:ext>
                  </a:extLst>
                </a:gridCol>
              </a:tblGrid>
              <a:tr h="123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4441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4.776</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4.837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5.169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+6.9%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2.530</a:t>
                      </a:r>
                    </a:p>
                  </a:txBody>
                  <a:tcPr marL="7620" marR="7620" marT="762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2.566</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2.607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+3.0%</a:t>
                      </a: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3.585</a:t>
                      </a:r>
                    </a:p>
                  </a:txBody>
                  <a:tcPr marL="7620" marR="7620" marT="762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3.697</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3.147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-14.9%</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3.718</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3.757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4.184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+11.4%</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2.011</a:t>
                      </a:r>
                    </a:p>
                  </a:txBody>
                  <a:tcPr marL="7620" marR="7620" marT="762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2.056</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2.093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+4.1%</a:t>
                      </a: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2.834</a:t>
                      </a:r>
                    </a:p>
                  </a:txBody>
                  <a:tcPr marL="7620" marR="7620" marT="762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2.875</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2.313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-18.4%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-19.5%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123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6"/>
                  </a:ext>
                </a:extLst>
              </a:tr>
              <a:tr h="23896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14.623</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14.810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16.021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n-lt"/>
                        </a:rPr>
                        <a:t>+9.6%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5.806</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5.868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6.516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+11.0%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10.681</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11.127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8.555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-19.9%</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-23.1%</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8"/>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11.076</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11.187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12.405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n-lt"/>
                        </a:rPr>
                        <a:t>+12.0%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+10.9%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4.705</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4.784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5.180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+8.3%</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8.124</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8.163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6.084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-25.1%</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-25.5%</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9"/>
                  </a:ext>
                </a:extLst>
              </a:tr>
              <a:tr h="1230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2"/>
                  </a:ext>
                </a:extLst>
              </a:tr>
              <a:tr h="23034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EXPENDITURE</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£1,041</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£1,031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£1,129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n-lt"/>
                        </a:rPr>
                        <a:t>+8.5%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+9.5%</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£578</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£579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+7.3%</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£986</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-19.1%</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-15.6%</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4"/>
                  </a:ext>
                </a:extLst>
              </a:tr>
              <a:tr h="10822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£802</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£790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£914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n-lt"/>
                        </a:rPr>
                        <a:t>+14.0%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+15.7%</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£473</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£480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£512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+6.7%</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£735</a:t>
                      </a:r>
                    </a:p>
                  </a:txBody>
                  <a:tcPr marL="7620" marR="7620" marT="762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£548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-25.4%</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-22.2%</a:t>
                      </a:r>
                    </a:p>
                  </a:txBody>
                  <a:tcPr marL="7620" marR="7620" marT="762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endParaRPr lang="en-GB" sz="450" b="0" dirty="0">
              <a:solidFill>
                <a:schemeClr val="tx1">
                  <a:lumMod val="65000"/>
                  <a:lumOff val="35000"/>
                </a:schemeClr>
              </a:solidFill>
            </a:endParaRPr>
          </a:p>
          <a:p>
            <a:pPr>
              <a:buFont typeface="Arial" pitchFamily="34" charset="0"/>
              <a:buChar char="•"/>
            </a:pPr>
            <a:r>
              <a:rPr lang="en-GB" sz="450" b="0" dirty="0">
                <a:solidFill>
                  <a:schemeClr val="tx1">
                    <a:lumMod val="65000"/>
                    <a:lumOff val="35000"/>
                  </a:schemeClr>
                </a:solidFill>
                <a:latin typeface="+mj-lt"/>
              </a:rPr>
              <a:t>All expenditure figures are in HISTORIC PRICES.</a:t>
            </a:r>
          </a:p>
          <a:p>
            <a:pPr>
              <a:buFont typeface="Arial" pitchFamily="34" charset="0"/>
              <a:buChar char="•"/>
            </a:pPr>
            <a:r>
              <a:rPr lang="en-GB" sz="450" b="0" dirty="0">
                <a:solidFill>
                  <a:schemeClr val="tx1">
                    <a:lumMod val="65000"/>
                    <a:lumOff val="35000"/>
                  </a:schemeClr>
                </a:solidFill>
                <a:latin typeface="+mj-lt"/>
              </a:rPr>
              <a:t> NB. TRIPS, NIGHTS and EXPENDITURE are all shown in units of millions</a:t>
            </a:r>
          </a:p>
          <a:p>
            <a:pPr>
              <a:buFont typeface="Arial" pitchFamily="34" charset="0"/>
              <a:buChar char="•"/>
            </a:pPr>
            <a:endParaRPr lang="en-GB" sz="450" b="0" dirty="0">
              <a:solidFill>
                <a:srgbClr val="333333"/>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2963845480"/>
              </p:ext>
            </p:extLst>
          </p:nvPr>
        </p:nvGraphicFramePr>
        <p:xfrm>
          <a:off x="51584" y="702789"/>
          <a:ext cx="8988507" cy="1757356"/>
        </p:xfrm>
        <a:graphic>
          <a:graphicData uri="http://schemas.openxmlformats.org/drawingml/2006/table">
            <a:tbl>
              <a:tblPr>
                <a:tableStyleId>{5A111915-BE36-4E01-A7E5-04B1672EAD32}</a:tableStyleId>
              </a:tblPr>
              <a:tblGrid>
                <a:gridCol w="1017447">
                  <a:extLst>
                    <a:ext uri="{9D8B030D-6E8A-4147-A177-3AD203B41FA5}">
                      <a16:colId xmlns:a16="http://schemas.microsoft.com/office/drawing/2014/main" val="20000"/>
                    </a:ext>
                  </a:extLst>
                </a:gridCol>
                <a:gridCol w="531404">
                  <a:extLst>
                    <a:ext uri="{9D8B030D-6E8A-4147-A177-3AD203B41FA5}">
                      <a16:colId xmlns:a16="http://schemas.microsoft.com/office/drawing/2014/main" val="20001"/>
                    </a:ext>
                  </a:extLst>
                </a:gridCol>
                <a:gridCol w="531404">
                  <a:extLst>
                    <a:ext uri="{9D8B030D-6E8A-4147-A177-3AD203B41FA5}">
                      <a16:colId xmlns:a16="http://schemas.microsoft.com/office/drawing/2014/main" val="1862246923"/>
                    </a:ext>
                  </a:extLst>
                </a:gridCol>
                <a:gridCol w="531404">
                  <a:extLst>
                    <a:ext uri="{9D8B030D-6E8A-4147-A177-3AD203B41FA5}">
                      <a16:colId xmlns:a16="http://schemas.microsoft.com/office/drawing/2014/main" val="20002"/>
                    </a:ext>
                  </a:extLst>
                </a:gridCol>
                <a:gridCol w="554410">
                  <a:extLst>
                    <a:ext uri="{9D8B030D-6E8A-4147-A177-3AD203B41FA5}">
                      <a16:colId xmlns:a16="http://schemas.microsoft.com/office/drawing/2014/main" val="20003"/>
                    </a:ext>
                  </a:extLst>
                </a:gridCol>
                <a:gridCol w="508398">
                  <a:extLst>
                    <a:ext uri="{9D8B030D-6E8A-4147-A177-3AD203B41FA5}">
                      <a16:colId xmlns:a16="http://schemas.microsoft.com/office/drawing/2014/main" val="3860718111"/>
                    </a:ext>
                  </a:extLst>
                </a:gridCol>
                <a:gridCol w="531404">
                  <a:extLst>
                    <a:ext uri="{9D8B030D-6E8A-4147-A177-3AD203B41FA5}">
                      <a16:colId xmlns:a16="http://schemas.microsoft.com/office/drawing/2014/main" val="20004"/>
                    </a:ext>
                  </a:extLst>
                </a:gridCol>
                <a:gridCol w="531404">
                  <a:extLst>
                    <a:ext uri="{9D8B030D-6E8A-4147-A177-3AD203B41FA5}">
                      <a16:colId xmlns:a16="http://schemas.microsoft.com/office/drawing/2014/main" val="1397568185"/>
                    </a:ext>
                  </a:extLst>
                </a:gridCol>
                <a:gridCol w="531404">
                  <a:extLst>
                    <a:ext uri="{9D8B030D-6E8A-4147-A177-3AD203B41FA5}">
                      <a16:colId xmlns:a16="http://schemas.microsoft.com/office/drawing/2014/main" val="20005"/>
                    </a:ext>
                  </a:extLst>
                </a:gridCol>
                <a:gridCol w="545699">
                  <a:extLst>
                    <a:ext uri="{9D8B030D-6E8A-4147-A177-3AD203B41FA5}">
                      <a16:colId xmlns:a16="http://schemas.microsoft.com/office/drawing/2014/main" val="20006"/>
                    </a:ext>
                  </a:extLst>
                </a:gridCol>
                <a:gridCol w="517109">
                  <a:extLst>
                    <a:ext uri="{9D8B030D-6E8A-4147-A177-3AD203B41FA5}">
                      <a16:colId xmlns:a16="http://schemas.microsoft.com/office/drawing/2014/main" val="4224455882"/>
                    </a:ext>
                  </a:extLst>
                </a:gridCol>
                <a:gridCol w="531404">
                  <a:extLst>
                    <a:ext uri="{9D8B030D-6E8A-4147-A177-3AD203B41FA5}">
                      <a16:colId xmlns:a16="http://schemas.microsoft.com/office/drawing/2014/main" val="20007"/>
                    </a:ext>
                  </a:extLst>
                </a:gridCol>
                <a:gridCol w="531404">
                  <a:extLst>
                    <a:ext uri="{9D8B030D-6E8A-4147-A177-3AD203B41FA5}">
                      <a16:colId xmlns:a16="http://schemas.microsoft.com/office/drawing/2014/main" val="1524837479"/>
                    </a:ext>
                  </a:extLst>
                </a:gridCol>
                <a:gridCol w="531404">
                  <a:extLst>
                    <a:ext uri="{9D8B030D-6E8A-4147-A177-3AD203B41FA5}">
                      <a16:colId xmlns:a16="http://schemas.microsoft.com/office/drawing/2014/main" val="20008"/>
                    </a:ext>
                  </a:extLst>
                </a:gridCol>
                <a:gridCol w="562868">
                  <a:extLst>
                    <a:ext uri="{9D8B030D-6E8A-4147-A177-3AD203B41FA5}">
                      <a16:colId xmlns:a16="http://schemas.microsoft.com/office/drawing/2014/main" val="20009"/>
                    </a:ext>
                  </a:extLst>
                </a:gridCol>
                <a:gridCol w="499940">
                  <a:extLst>
                    <a:ext uri="{9D8B030D-6E8A-4147-A177-3AD203B41FA5}">
                      <a16:colId xmlns:a16="http://schemas.microsoft.com/office/drawing/2014/main" val="3912406659"/>
                    </a:ext>
                  </a:extLst>
                </a:gridCol>
              </a:tblGrid>
              <a:tr h="12056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4655" marR="4655"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a:txBody>
                    <a:bodyPr/>
                    <a:lstStyle/>
                    <a:p>
                      <a:pPr algn="ctr" rtl="0" fontAlgn="b"/>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4031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TRIPS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R w="6350" cap="flat" cmpd="sng" algn="ctr">
                      <a:solidFill>
                        <a:schemeClr val="accent2"/>
                      </a:solidFill>
                      <a:prstDash val="solid"/>
                      <a:round/>
                      <a:headEnd type="none" w="med" len="med"/>
                      <a:tailEnd type="none" w="med" len="med"/>
                    </a:lnR>
                    <a:lnB>
                      <a:noFill/>
                    </a:lnB>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Arial"/>
                          <a:ea typeface="+mn-ea"/>
                          <a:cs typeface="+mn-cs"/>
                        </a:rPr>
                        <a:t>2015</a:t>
                      </a:r>
                    </a:p>
                    <a:p>
                      <a:pPr marL="0" algn="ctr" defTabSz="914400" rtl="0" eaLnBrk="1" fontAlgn="b" latinLnBrk="0" hangingPunct="1"/>
                      <a:r>
                        <a:rPr lang="en-GB" sz="650" u="none" strike="noStrike" kern="1200" dirty="0">
                          <a:solidFill>
                            <a:schemeClr val="bg1"/>
                          </a:solidFill>
                          <a:effectLst/>
                          <a:latin typeface="Arial"/>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1"/>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7.624</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7.821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6.896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-11.8%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8.837</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9.008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9.720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+7.9%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4.998</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4.992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4.482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-10.2%</a:t>
                      </a:r>
                    </a:p>
                  </a:txBody>
                  <a:tcPr marL="7620" marR="7620" marT="7620" marB="0" anchor="ctr">
                    <a:lnL w="1270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2"/>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6.041</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6.251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5.586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-10.6%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6.792</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6.955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7.904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+16.4%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+13.6%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3.980</a:t>
                      </a:r>
                    </a:p>
                  </a:txBody>
                  <a:tcPr marL="9525" marR="9525" marT="9525"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3.958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3.515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-11.2%</a:t>
                      </a:r>
                    </a:p>
                  </a:txBody>
                  <a:tcPr marL="7620" marR="7620" marT="7620" marB="0" anchor="ctr">
                    <a:lnL w="1270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3"/>
                  </a:ext>
                </a:extLst>
              </a:tr>
              <a:tr h="12056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6"/>
                  </a:ext>
                </a:extLst>
              </a:tr>
              <a:tr h="22629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BEDNIGHTS</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07"/>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30.414</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31.050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29.805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-4.0%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37.540</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38.340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41.487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18.969</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17.357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16.161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-6.9%</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8"/>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23.593</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24.312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22.315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a:solidFill>
                            <a:schemeClr val="accent2"/>
                          </a:solidFill>
                          <a:effectLst/>
                          <a:latin typeface="+mn-lt"/>
                        </a:rPr>
                        <a:t>-5.4%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-8.2%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28.110</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28.872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32.559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+12.8%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14.954</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13.253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12.699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-4.2%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9"/>
                  </a:ext>
                </a:extLst>
              </a:tr>
              <a:tr h="12056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800" u="none" strike="noStrike" dirty="0">
                          <a:solidFill>
                            <a:schemeClr val="bg1"/>
                          </a:solidFill>
                          <a:effectLst/>
                          <a:latin typeface="+mn-lt"/>
                        </a:rPr>
                        <a:t> </a:t>
                      </a:r>
                      <a:endParaRPr lang="en-GB" sz="800" b="0"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gridSpan="4">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2"/>
                  </a:ext>
                </a:extLst>
              </a:tr>
              <a:tr h="2430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solidFill>
                            <a:schemeClr val="bg1"/>
                          </a:solidFill>
                          <a:effectLst/>
                          <a:latin typeface="+mn-lt"/>
                        </a:rPr>
                        <a:t>EXPENDITURE</a:t>
                      </a:r>
                      <a:endParaRPr lang="en-GB" sz="700" b="1" i="0" u="none" strike="noStrike" dirty="0">
                        <a:solidFill>
                          <a:schemeClr val="bg1"/>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lnR>
                      <a:noFill/>
                    </a:lnR>
                    <a:lnT>
                      <a:noFill/>
                    </a:lnT>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Quantum</a:t>
                      </a:r>
                    </a:p>
                  </a:txBody>
                  <a:tcPr marL="4655" marR="4655" marT="4655" marB="0" anchor="ctr">
                    <a:lnL w="6350" cap="flat" cmpd="sng" algn="ctr">
                      <a:solidFill>
                        <a:schemeClr val="accent2"/>
                      </a:solidFill>
                      <a:prstDash val="solid"/>
                      <a:round/>
                      <a:headEnd type="none" w="med" len="med"/>
                      <a:tailEnd type="none" w="med" len="med"/>
                    </a:lnL>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2015</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2016</a:t>
                      </a:r>
                    </a:p>
                    <a:p>
                      <a:pPr marL="0" algn="ctr" defTabSz="914400" rtl="0" eaLnBrk="1" fontAlgn="b" latinLnBrk="0" hangingPunct="1"/>
                      <a:r>
                        <a:rPr lang="en-GB" sz="650" u="none" strike="noStrike" kern="1200" dirty="0">
                          <a:solidFill>
                            <a:schemeClr val="bg1"/>
                          </a:solidFill>
                          <a:effectLst/>
                          <a:latin typeface="+mn-lt"/>
                          <a:ea typeface="+mn-ea"/>
                          <a:cs typeface="+mn-cs"/>
                        </a:rPr>
                        <a:t>Dimensions</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Quant v Dim</a:t>
                      </a:r>
                    </a:p>
                  </a:txBody>
                  <a:tcPr marL="4655" marR="4655" marT="4655" marB="0" anchor="ctr">
                    <a:solidFill>
                      <a:schemeClr val="accent2"/>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YoY %</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p>
                      <a:pPr marL="0" algn="ctr" defTabSz="914400" rtl="0" eaLnBrk="1" fontAlgn="b" latinLnBrk="0" hangingPunct="1"/>
                      <a:r>
                        <a:rPr lang="en-GB" sz="650" u="none" strike="noStrike" kern="1200" dirty="0">
                          <a:solidFill>
                            <a:schemeClr val="bg1"/>
                          </a:solidFill>
                          <a:effectLst/>
                          <a:latin typeface="+mn-lt"/>
                          <a:ea typeface="+mn-ea"/>
                          <a:cs typeface="+mn-cs"/>
                        </a:rPr>
                        <a:t>Dim v Dim</a:t>
                      </a:r>
                    </a:p>
                  </a:txBody>
                  <a:tcPr marL="4655" marR="4655" marT="4655" marB="0" anchor="ctr">
                    <a:lnR w="6350" cap="flat" cmpd="sng" algn="ctr">
                      <a:solidFill>
                        <a:schemeClr val="accent2"/>
                      </a:solidFill>
                      <a:prstDash val="solid"/>
                      <a:round/>
                      <a:headEnd type="none" w="med" len="med"/>
                      <a:tailEnd type="none" w="med" len="med"/>
                    </a:lnR>
                    <a:solidFill>
                      <a:schemeClr val="accent2"/>
                    </a:solidFill>
                  </a:tcPr>
                </a:tc>
                <a:extLst>
                  <a:ext uri="{0D108BD9-81ED-4DB2-BD59-A6C34878D82A}">
                    <a16:rowId xmlns:a16="http://schemas.microsoft.com/office/drawing/2014/main" val="10013"/>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£1,978</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£1,945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£2,000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+2.8%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£2,377</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£2,332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£2,443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+2.8%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+4.8%</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£1,420</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£1,360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£1,230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-9.6%</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4"/>
                  </a:ext>
                </a:extLst>
              </a:tr>
              <a:tr h="1060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3600" marT="465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rgbClr val="FF0000"/>
                          </a:solidFill>
                          <a:effectLst/>
                          <a:latin typeface="+mj-lt"/>
                        </a:rPr>
                        <a:t>£1,507</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rgbClr val="FF0000"/>
                          </a:solidFill>
                          <a:effectLst/>
                          <a:latin typeface="+mj-lt"/>
                        </a:rPr>
                        <a:t>£1,481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rgbClr val="FF0000"/>
                          </a:solidFill>
                          <a:effectLst/>
                          <a:latin typeface="+mj-lt"/>
                        </a:rPr>
                        <a:t>£1,588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+7.2%</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£1,773</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£1,756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£1,967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650" b="0" i="0" u="none" strike="noStrike" dirty="0">
                          <a:solidFill>
                            <a:schemeClr val="accent2"/>
                          </a:solidFill>
                          <a:effectLst/>
                          <a:latin typeface="+mn-lt"/>
                        </a:rPr>
                        <a:t>+12.0%</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GB" sz="650" b="0" i="0" u="none" strike="noStrike">
                          <a:solidFill>
                            <a:schemeClr val="accent2"/>
                          </a:solidFill>
                          <a:effectLst/>
                          <a:latin typeface="+mn-lt"/>
                        </a:rPr>
                        <a:t>£1,083</a:t>
                      </a:r>
                    </a:p>
                  </a:txBody>
                  <a:tcPr marL="9525" marR="9525" marT="9525"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£964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-11.0%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r>
                        <a:rPr lang="en-GB" sz="650" b="0" i="0" u="none" strike="noStrike" dirty="0">
                          <a:solidFill>
                            <a:schemeClr val="accent2"/>
                          </a:solidFill>
                          <a:effectLst/>
                          <a:latin typeface="+mn-lt"/>
                        </a:rPr>
                        <a:t>-3.5%</a:t>
                      </a:r>
                    </a:p>
                  </a:txBody>
                  <a:tcPr marL="7620" marR="7620" marT="762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556105378"/>
      </p:ext>
    </p:extLst>
  </p:cSld>
  <p:clrMapOvr>
    <a:masterClrMapping/>
  </p:clrMapOvr>
</p:sld>
</file>

<file path=ppt/theme/theme1.xml><?xml version="1.0" encoding="utf-8"?>
<a:theme xmlns:a="http://schemas.openxmlformats.org/drawingml/2006/main" name="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4.xml><?xml version="1.0" encoding="utf-8"?>
<a:theme xmlns:a="http://schemas.openxmlformats.org/drawingml/2006/main" name="GRID LAYOUT">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8334</TotalTime>
  <Words>8374</Words>
  <Application>Microsoft Office PowerPoint</Application>
  <PresentationFormat>On-screen Show (4:3)</PresentationFormat>
  <Paragraphs>4074</Paragraphs>
  <Slides>16</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Times New Roman</vt:lpstr>
      <vt:lpstr>Verdana</vt:lpstr>
      <vt:lpstr>Wingdings</vt:lpstr>
      <vt:lpstr>blank</vt:lpstr>
      <vt:lpstr>Grey Box Masters</vt:lpstr>
      <vt:lpstr>NO Grey Box Masters</vt:lpstr>
      <vt:lpstr>GRID LAYOUT</vt:lpstr>
      <vt:lpstr>1_blank</vt:lpstr>
      <vt:lpstr>Great Britain  Tourism Survey 2015 – 2016 Comparison</vt:lpstr>
      <vt:lpstr>Impact of change in GBTS data processing approach on year on year change  </vt:lpstr>
      <vt:lpstr>Definition of terminology</vt:lpstr>
      <vt:lpstr>How to interpret the results</vt:lpstr>
      <vt:lpstr>Annual Volume &amp; Value 2015 vs 2016</vt:lpstr>
      <vt:lpstr>Monthly Volume &amp; Value 2015 vs 2016 ALL TOURISM</vt:lpstr>
      <vt:lpstr>Monthly Volume &amp; Value 2015 vs 2016 ALL TOURISM</vt:lpstr>
      <vt:lpstr>Monthly Volume &amp; Value 2015 vs 2016 HOLIDAYS</vt:lpstr>
      <vt:lpstr>Monthly Volume &amp; Value 2015 vs 2016 HOLIDAYS</vt:lpstr>
      <vt:lpstr>Monthly Volume &amp; Value 2015 vs 2016 VISITING FRIENDS &amp; RELATIVES</vt:lpstr>
      <vt:lpstr>Monthly Volume &amp; Value 2015 vs 2016 VISITING FRIENDS &amp; RELATIVES</vt:lpstr>
      <vt:lpstr>Monthly Volume &amp; Value 2015 vs 2016 BUSINESS TOURISM</vt:lpstr>
      <vt:lpstr>Monthly Volume &amp; Value 2015 vs 2016 BUSINESS TOURISM</vt:lpstr>
      <vt:lpstr>Annual Volume &amp; Value 2015 vs 2016</vt:lpstr>
      <vt:lpstr>GB Domestic Tourism: Monthly Volume 2015 ALL TOURISM – English Regions</vt:lpstr>
      <vt:lpstr>GB Domestic Tourism: Trip Characteristics, Jan-Dec</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Tourism Survey February 2012 Update</dc:title>
  <dc:creator>katie.linshits</dc:creator>
  <cp:lastModifiedBy>Nathan Bryan</cp:lastModifiedBy>
  <cp:revision>1246</cp:revision>
  <cp:lastPrinted>2017-09-01T14:01:50Z</cp:lastPrinted>
  <dcterms:created xsi:type="dcterms:W3CDTF">2012-05-21T18:01:37Z</dcterms:created>
  <dcterms:modified xsi:type="dcterms:W3CDTF">2023-08-09T12:08:02Z</dcterms:modified>
</cp:coreProperties>
</file>