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2.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3.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notesSlides/notesSlide4.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notesSlides/notesSlide5.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theme/themeOverride8.xml" ContentType="application/vnd.openxmlformats-officedocument.themeOverride+xml"/>
  <Override PartName="/ppt/charts/chart13.xml" ContentType="application/vnd.openxmlformats-officedocument.drawingml.chart+xml"/>
  <Override PartName="/ppt/theme/themeOverride9.xml" ContentType="application/vnd.openxmlformats-officedocument.themeOverride+xml"/>
  <Override PartName="/ppt/charts/chart14.xml" ContentType="application/vnd.openxmlformats-officedocument.drawingml.chart+xml"/>
  <Override PartName="/ppt/theme/themeOverride10.xml" ContentType="application/vnd.openxmlformats-officedocument.themeOverride+xml"/>
  <Override PartName="/ppt/charts/chart15.xml" ContentType="application/vnd.openxmlformats-officedocument.drawingml.chart+xml"/>
  <Override PartName="/ppt/theme/themeOverride11.xml" ContentType="application/vnd.openxmlformats-officedocument.themeOverride+xml"/>
  <Override PartName="/ppt/charts/chart16.xml" ContentType="application/vnd.openxmlformats-officedocument.drawingml.chart+xml"/>
  <Override PartName="/ppt/theme/themeOverride12.xml" ContentType="application/vnd.openxmlformats-officedocument.themeOverride+xml"/>
  <Override PartName="/ppt/charts/chart17.xml" ContentType="application/vnd.openxmlformats-officedocument.drawingml.chart+xml"/>
  <Override PartName="/ppt/theme/themeOverride13.xml" ContentType="application/vnd.openxmlformats-officedocument.themeOverride+xml"/>
  <Override PartName="/ppt/charts/chart18.xml" ContentType="application/vnd.openxmlformats-officedocument.drawingml.chart+xml"/>
  <Override PartName="/ppt/theme/themeOverride14.xml" ContentType="application/vnd.openxmlformats-officedocument.themeOverride+xml"/>
  <Override PartName="/ppt/charts/chart19.xml" ContentType="application/vnd.openxmlformats-officedocument.drawingml.chart+xml"/>
  <Override PartName="/ppt/theme/themeOverride15.xml" ContentType="application/vnd.openxmlformats-officedocument.themeOverride+xml"/>
  <Override PartName="/ppt/notesSlides/notesSlide6.xml" ContentType="application/vnd.openxmlformats-officedocument.presentationml.notesSlide+xml"/>
  <Override PartName="/ppt/charts/chart20.xml" ContentType="application/vnd.openxmlformats-officedocument.drawingml.chart+xml"/>
  <Override PartName="/ppt/theme/themeOverride16.xml" ContentType="application/vnd.openxmlformats-officedocument.themeOverr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705" r:id="rId2"/>
    <p:sldMasterId id="2147483745" r:id="rId3"/>
    <p:sldMasterId id="2147483751" r:id="rId4"/>
  </p:sldMasterIdLst>
  <p:notesMasterIdLst>
    <p:notesMasterId r:id="rId27"/>
  </p:notesMasterIdLst>
  <p:handoutMasterIdLst>
    <p:handoutMasterId r:id="rId28"/>
  </p:handoutMasterIdLst>
  <p:sldIdLst>
    <p:sldId id="326" r:id="rId5"/>
    <p:sldId id="347" r:id="rId6"/>
    <p:sldId id="328" r:id="rId7"/>
    <p:sldId id="341" r:id="rId8"/>
    <p:sldId id="313" r:id="rId9"/>
    <p:sldId id="348" r:id="rId10"/>
    <p:sldId id="349" r:id="rId11"/>
    <p:sldId id="332" r:id="rId12"/>
    <p:sldId id="345" r:id="rId13"/>
    <p:sldId id="308" r:id="rId14"/>
    <p:sldId id="299" r:id="rId15"/>
    <p:sldId id="334" r:id="rId16"/>
    <p:sldId id="352" r:id="rId17"/>
    <p:sldId id="346" r:id="rId18"/>
    <p:sldId id="350" r:id="rId19"/>
    <p:sldId id="351" r:id="rId20"/>
    <p:sldId id="338" r:id="rId21"/>
    <p:sldId id="339" r:id="rId22"/>
    <p:sldId id="340" r:id="rId23"/>
    <p:sldId id="301" r:id="rId24"/>
    <p:sldId id="342" r:id="rId25"/>
    <p:sldId id="343" r:id="rId26"/>
  </p:sldIdLst>
  <p:sldSz cx="9144000" cy="6858000" type="screen4x3"/>
  <p:notesSz cx="6797675" cy="9926638"/>
  <p:defaultTextStyle>
    <a:defPPr>
      <a:defRPr lang="en-AU"/>
    </a:defPPr>
    <a:lvl1pPr algn="l" rtl="0" fontAlgn="base">
      <a:spcBef>
        <a:spcPct val="0"/>
      </a:spcBef>
      <a:spcAft>
        <a:spcPct val="0"/>
      </a:spcAft>
      <a:defRPr b="1" kern="1200">
        <a:solidFill>
          <a:schemeClr val="tx1"/>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Default Section" id="{A6586422-389B-4F42-9B63-6FAB91DE5D89}">
          <p14:sldIdLst>
            <p14:sldId id="326"/>
            <p14:sldId id="347"/>
            <p14:sldId id="328"/>
            <p14:sldId id="341"/>
            <p14:sldId id="313"/>
            <p14:sldId id="348"/>
            <p14:sldId id="349"/>
            <p14:sldId id="332"/>
            <p14:sldId id="345"/>
            <p14:sldId id="308"/>
            <p14:sldId id="299"/>
            <p14:sldId id="334"/>
            <p14:sldId id="352"/>
            <p14:sldId id="346"/>
            <p14:sldId id="350"/>
            <p14:sldId id="351"/>
            <p14:sldId id="338"/>
            <p14:sldId id="339"/>
            <p14:sldId id="340"/>
            <p14:sldId id="301"/>
            <p14:sldId id="342"/>
            <p14:sldId id="343"/>
          </p14:sldIdLst>
        </p14:section>
      </p14:sectionLst>
    </p:ext>
    <p:ext uri="{EFAFB233-063F-42B5-8137-9DF3F51BA10A}">
      <p15:sldGuideLst xmlns:p15="http://schemas.microsoft.com/office/powerpoint/2012/main">
        <p15:guide id="1" orient="horz" pos="4144">
          <p15:clr>
            <a:srgbClr val="A4A3A4"/>
          </p15:clr>
        </p15:guide>
        <p15:guide id="2" orient="horz" pos="174">
          <p15:clr>
            <a:srgbClr val="A4A3A4"/>
          </p15:clr>
        </p15:guide>
        <p15:guide id="3" orient="horz" pos="3192">
          <p15:clr>
            <a:srgbClr val="A4A3A4"/>
          </p15:clr>
        </p15:guide>
        <p15:guide id="4" orient="horz" pos="2873">
          <p15:clr>
            <a:srgbClr val="A4A3A4"/>
          </p15:clr>
        </p15:guide>
        <p15:guide id="5" orient="horz" pos="1128">
          <p15:clr>
            <a:srgbClr val="A4A3A4"/>
          </p15:clr>
        </p15:guide>
        <p15:guide id="6" orient="horz" pos="810">
          <p15:clr>
            <a:srgbClr val="A4A3A4"/>
          </p15:clr>
        </p15:guide>
        <p15:guide id="7" orient="horz" pos="3509">
          <p15:clr>
            <a:srgbClr val="A4A3A4"/>
          </p15:clr>
        </p15:guide>
        <p15:guide id="8" orient="horz" pos="3668">
          <p15:clr>
            <a:srgbClr val="A4A3A4"/>
          </p15:clr>
        </p15:guide>
        <p15:guide id="9" pos="180">
          <p15:clr>
            <a:srgbClr val="A4A3A4"/>
          </p15:clr>
        </p15:guide>
        <p15:guide id="10" pos="5578">
          <p15:clr>
            <a:srgbClr val="A4A3A4"/>
          </p15:clr>
        </p15:guide>
        <p15:guide id="11" pos="2880">
          <p15:clr>
            <a:srgbClr val="A4A3A4"/>
          </p15:clr>
        </p15:guide>
        <p15:guide id="12" pos="814">
          <p15:clr>
            <a:srgbClr val="A4A3A4"/>
          </p15:clr>
        </p15:guide>
        <p15:guide id="13" pos="5260">
          <p15:clr>
            <a:srgbClr val="A4A3A4"/>
          </p15:clr>
        </p15:guide>
        <p15:guide id="14" pos="3196">
          <p15:clr>
            <a:srgbClr val="A4A3A4"/>
          </p15:clr>
        </p15:guide>
        <p15:guide id="15" pos="495">
          <p15:clr>
            <a:srgbClr val="A4A3A4"/>
          </p15:clr>
        </p15:guide>
        <p15:guide id="16" pos="383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A6A6"/>
    <a:srgbClr val="BFBFBF"/>
    <a:srgbClr val="262626"/>
    <a:srgbClr val="941678"/>
    <a:srgbClr val="C61678"/>
    <a:srgbClr val="C50017"/>
    <a:srgbClr val="F7911E"/>
    <a:srgbClr val="FF8480"/>
    <a:srgbClr val="FF6D6D"/>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88" autoAdjust="0"/>
    <p:restoredTop sz="94629" autoAdjust="0"/>
  </p:normalViewPr>
  <p:slideViewPr>
    <p:cSldViewPr snapToGrid="0" showGuides="1">
      <p:cViewPr varScale="1">
        <p:scale>
          <a:sx n="110" d="100"/>
          <a:sy n="110" d="100"/>
        </p:scale>
        <p:origin x="1848" y="102"/>
      </p:cViewPr>
      <p:guideLst>
        <p:guide orient="horz" pos="4144"/>
        <p:guide orient="horz" pos="174"/>
        <p:guide orient="horz" pos="3192"/>
        <p:guide orient="horz" pos="2873"/>
        <p:guide orient="horz" pos="1128"/>
        <p:guide orient="horz" pos="810"/>
        <p:guide orient="horz" pos="3509"/>
        <p:guide orient="horz" pos="3668"/>
        <p:guide pos="180"/>
        <p:guide pos="5578"/>
        <p:guide pos="2880"/>
        <p:guide pos="814"/>
        <p:guide pos="5260"/>
        <p:guide pos="3196"/>
        <p:guide pos="495"/>
        <p:guide pos="383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2" d="100"/>
          <a:sy n="82" d="100"/>
        </p:scale>
        <p:origin x="397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8.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9.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0.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1.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2.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3.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14.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15.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16.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000" b="0">
                <a:solidFill>
                  <a:schemeClr val="tx1">
                    <a:lumMod val="85000"/>
                    <a:lumOff val="15000"/>
                  </a:schemeClr>
                </a:solidFill>
              </a:defRPr>
            </a:pPr>
            <a:r>
              <a:rPr lang="en-US" sz="1000" b="0">
                <a:solidFill>
                  <a:schemeClr val="tx1">
                    <a:lumMod val="85000"/>
                    <a:lumOff val="15000"/>
                  </a:schemeClr>
                </a:solidFill>
              </a:rPr>
              <a:t>Trip Volume (millions)</a:t>
            </a:r>
          </a:p>
        </c:rich>
      </c:tx>
      <c:layout>
        <c:manualLayout>
          <c:xMode val="edge"/>
          <c:yMode val="edge"/>
          <c:x val="0.27436093977568698"/>
          <c:y val="2.1694564076822201E-2"/>
        </c:manualLayout>
      </c:layout>
      <c:overlay val="0"/>
    </c:title>
    <c:autoTitleDeleted val="0"/>
    <c:plotArea>
      <c:layout>
        <c:manualLayout>
          <c:layoutTarget val="inner"/>
          <c:xMode val="edge"/>
          <c:yMode val="edge"/>
          <c:x val="0.27356948746068899"/>
          <c:y val="0.13520015211495701"/>
          <c:w val="0.68999192436134804"/>
          <c:h val="0.81597757073242005"/>
        </c:manualLayout>
      </c:layout>
      <c:barChart>
        <c:barDir val="bar"/>
        <c:grouping val="clustered"/>
        <c:varyColors val="0"/>
        <c:ser>
          <c:idx val="3"/>
          <c:order val="0"/>
          <c:tx>
            <c:strRef>
              <c:f>Sheet1!$C$1</c:f>
              <c:strCache>
                <c:ptCount val="1"/>
                <c:pt idx="0">
                  <c:v>England 16</c:v>
                </c:pt>
              </c:strCache>
            </c:strRef>
          </c:tx>
          <c:spPr>
            <a:solidFill>
              <a:srgbClr val="C50017">
                <a:lumMod val="75000"/>
              </a:srgbClr>
            </a:solidFill>
            <a:ln>
              <a:noFill/>
            </a:ln>
          </c:spPr>
          <c:invertIfNegative val="0"/>
          <c:dLbls>
            <c:spPr>
              <a:noFill/>
              <a:ln>
                <a:noFill/>
              </a:ln>
              <a:effectLst/>
            </c:spPr>
            <c:txPr>
              <a:bodyPr/>
              <a:lstStyle/>
              <a:p>
                <a:pPr>
                  <a:defRPr sz="800">
                    <a:solidFill>
                      <a:srgbClr val="40404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Year to Date</c:v>
                </c:pt>
                <c:pt idx="1">
                  <c:v>Past 3 months</c:v>
                </c:pt>
                <c:pt idx="2">
                  <c:v>December '16</c:v>
                </c:pt>
              </c:strCache>
            </c:strRef>
          </c:cat>
          <c:val>
            <c:numRef>
              <c:f>Sheet1!$C$2:$C$4</c:f>
              <c:numCache>
                <c:formatCode>General</c:formatCode>
                <c:ptCount val="3"/>
                <c:pt idx="0">
                  <c:v>99.3</c:v>
                </c:pt>
                <c:pt idx="1">
                  <c:v>23.8</c:v>
                </c:pt>
                <c:pt idx="2">
                  <c:v>8.6999999999999993</c:v>
                </c:pt>
              </c:numCache>
            </c:numRef>
          </c:val>
        </c:ser>
        <c:ser>
          <c:idx val="2"/>
          <c:order val="1"/>
          <c:tx>
            <c:strRef>
              <c:f>Sheet1!$B$1</c:f>
              <c:strCache>
                <c:ptCount val="1"/>
                <c:pt idx="0">
                  <c:v>England 15</c:v>
                </c:pt>
              </c:strCache>
            </c:strRef>
          </c:tx>
          <c:spPr>
            <a:solidFill>
              <a:srgbClr val="C50017"/>
            </a:solidFill>
            <a:ln>
              <a:noFill/>
            </a:ln>
          </c:spPr>
          <c:invertIfNegative val="0"/>
          <c:dLbls>
            <c:spPr>
              <a:noFill/>
              <a:ln>
                <a:noFill/>
              </a:ln>
              <a:effectLst/>
            </c:spPr>
            <c:txPr>
              <a:bodyPr/>
              <a:lstStyle/>
              <a:p>
                <a:pPr>
                  <a:defRPr sz="800">
                    <a:solidFill>
                      <a:srgbClr val="40404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Year to Date</c:v>
                </c:pt>
                <c:pt idx="1">
                  <c:v>Past 3 months</c:v>
                </c:pt>
                <c:pt idx="2">
                  <c:v>December '16</c:v>
                </c:pt>
              </c:strCache>
            </c:strRef>
          </c:cat>
          <c:val>
            <c:numRef>
              <c:f>Sheet1!$B$2:$B$4</c:f>
              <c:numCache>
                <c:formatCode>General</c:formatCode>
                <c:ptCount val="3"/>
                <c:pt idx="0">
                  <c:v>102.7</c:v>
                </c:pt>
                <c:pt idx="1">
                  <c:v>24.9</c:v>
                </c:pt>
                <c:pt idx="2">
                  <c:v>10.7</c:v>
                </c:pt>
              </c:numCache>
            </c:numRef>
          </c:val>
        </c:ser>
        <c:dLbls>
          <c:showLegendKey val="0"/>
          <c:showVal val="1"/>
          <c:showCatName val="0"/>
          <c:showSerName val="0"/>
          <c:showPercent val="0"/>
          <c:showBubbleSize val="0"/>
        </c:dLbls>
        <c:gapWidth val="120"/>
        <c:axId val="426102912"/>
        <c:axId val="426100560"/>
      </c:barChart>
      <c:catAx>
        <c:axId val="426102912"/>
        <c:scaling>
          <c:orientation val="minMax"/>
        </c:scaling>
        <c:delete val="0"/>
        <c:axPos val="l"/>
        <c:numFmt formatCode="General" sourceLinked="0"/>
        <c:majorTickMark val="none"/>
        <c:minorTickMark val="none"/>
        <c:tickLblPos val="nextTo"/>
        <c:spPr>
          <a:ln w="19050" cmpd="sng">
            <a:solidFill>
              <a:sysClr val="windowText" lastClr="000000">
                <a:lumMod val="75000"/>
                <a:lumOff val="25000"/>
              </a:sysClr>
            </a:solidFill>
            <a:headEnd type="none"/>
            <a:tailEnd type="none"/>
          </a:ln>
        </c:spPr>
        <c:txPr>
          <a:bodyPr/>
          <a:lstStyle/>
          <a:p>
            <a:pPr>
              <a:defRPr sz="800" b="0" baseline="0">
                <a:solidFill>
                  <a:schemeClr val="bg1">
                    <a:lumMod val="95000"/>
                  </a:schemeClr>
                </a:solidFill>
              </a:defRPr>
            </a:pPr>
            <a:endParaRPr lang="en-US"/>
          </a:p>
        </c:txPr>
        <c:crossAx val="426100560"/>
        <c:crosses val="autoZero"/>
        <c:auto val="1"/>
        <c:lblAlgn val="ctr"/>
        <c:lblOffset val="1000"/>
        <c:tickLblSkip val="1"/>
        <c:tickMarkSkip val="1"/>
        <c:noMultiLvlLbl val="0"/>
      </c:catAx>
      <c:valAx>
        <c:axId val="426100560"/>
        <c:scaling>
          <c:orientation val="minMax"/>
          <c:max val="140"/>
        </c:scaling>
        <c:delete val="1"/>
        <c:axPos val="b"/>
        <c:majorGridlines>
          <c:spPr>
            <a:ln w="9525" cmpd="sng">
              <a:solidFill>
                <a:sysClr val="window" lastClr="FFFFFF"/>
              </a:solidFill>
            </a:ln>
          </c:spPr>
        </c:majorGridlines>
        <c:numFmt formatCode="General" sourceLinked="1"/>
        <c:majorTickMark val="out"/>
        <c:minorTickMark val="none"/>
        <c:tickLblPos val="nextTo"/>
        <c:crossAx val="426102912"/>
        <c:crossesAt val="1"/>
        <c:crossBetween val="between"/>
        <c:majorUnit val="20"/>
      </c:valAx>
      <c:spPr>
        <a:solidFill>
          <a:sysClr val="window" lastClr="FFFFFF">
            <a:lumMod val="85000"/>
            <a:alpha val="30000"/>
          </a:sysClr>
        </a:solidFill>
        <a:ln>
          <a:noFill/>
        </a:ln>
      </c:spPr>
    </c:plotArea>
    <c:plotVisOnly val="1"/>
    <c:dispBlanksAs val="gap"/>
    <c:showDLblsOverMax val="0"/>
  </c:chart>
  <c:txPr>
    <a:bodyPr/>
    <a:lstStyle/>
    <a:p>
      <a:pPr>
        <a:defRPr sz="1800"/>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lgn="l">
              <a:defRPr sz="1000" b="0">
                <a:solidFill>
                  <a:schemeClr val="tx1">
                    <a:lumMod val="85000"/>
                    <a:lumOff val="15000"/>
                  </a:schemeClr>
                </a:solidFill>
              </a:defRPr>
            </a:pPr>
            <a:r>
              <a:rPr lang="en-US" sz="1000" b="0" dirty="0" smtClean="0">
                <a:solidFill>
                  <a:schemeClr val="tx1">
                    <a:lumMod val="85000"/>
                    <a:lumOff val="15000"/>
                  </a:schemeClr>
                </a:solidFill>
              </a:rPr>
              <a:t>Spend (£m)*</a:t>
            </a:r>
            <a:endParaRPr lang="en-US" sz="1000" b="0" dirty="0">
              <a:solidFill>
                <a:schemeClr val="tx1">
                  <a:lumMod val="85000"/>
                  <a:lumOff val="15000"/>
                </a:schemeClr>
              </a:solidFill>
            </a:endParaRPr>
          </a:p>
        </c:rich>
      </c:tx>
      <c:layout>
        <c:manualLayout>
          <c:xMode val="edge"/>
          <c:yMode val="edge"/>
          <c:x val="4.9351441520867997E-2"/>
          <c:y val="2.5000000000000001E-2"/>
        </c:manualLayout>
      </c:layout>
      <c:overlay val="0"/>
    </c:title>
    <c:autoTitleDeleted val="0"/>
    <c:plotArea>
      <c:layout/>
      <c:lineChart>
        <c:grouping val="standard"/>
        <c:varyColors val="0"/>
        <c:ser>
          <c:idx val="0"/>
          <c:order val="0"/>
          <c:tx>
            <c:strRef>
              <c:f>Sheet1!$A$2</c:f>
              <c:strCache>
                <c:ptCount val="1"/>
                <c:pt idx="0">
                  <c:v>All Trips</c:v>
                </c:pt>
              </c:strCache>
            </c:strRef>
          </c:tx>
          <c:spPr>
            <a:ln w="31750">
              <a:solidFill>
                <a:schemeClr val="accent1"/>
              </a:solidFill>
            </a:ln>
            <a:effectLst/>
          </c:spPr>
          <c:marker>
            <c:symbol val="circle"/>
            <c:size val="10"/>
            <c:spPr>
              <a:solidFill>
                <a:schemeClr val="bg1">
                  <a:lumMod val="95000"/>
                </a:schemeClr>
              </a:solidFill>
              <a:ln w="22225">
                <a:solidFill>
                  <a:schemeClr val="accent1"/>
                </a:solidFill>
              </a:ln>
              <a:effectLst/>
            </c:spPr>
          </c:marker>
          <c:dLbls>
            <c:spPr>
              <a:noFill/>
              <a:ln>
                <a:noFill/>
              </a:ln>
              <a:effectLst/>
            </c:spPr>
            <c:txPr>
              <a:bodyPr/>
              <a:lstStyle/>
              <a:p>
                <a:pPr>
                  <a:defRPr sz="700">
                    <a:solidFill>
                      <a:schemeClr val="accent1"/>
                    </a:solidFil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Sheet1!$B$1:$J$1</c:f>
              <c:strCache>
                <c:ptCount val="9"/>
                <c:pt idx="0">
                  <c:v>Jan-Dec '08</c:v>
                </c:pt>
                <c:pt idx="1">
                  <c:v>Jan-Dec'09</c:v>
                </c:pt>
                <c:pt idx="2">
                  <c:v>Jan-Dec '10</c:v>
                </c:pt>
                <c:pt idx="3">
                  <c:v>Jan-Dec '11</c:v>
                </c:pt>
                <c:pt idx="4">
                  <c:v>Jan-Dec '12</c:v>
                </c:pt>
                <c:pt idx="5">
                  <c:v>Jan-Dec '13</c:v>
                </c:pt>
                <c:pt idx="6">
                  <c:v>Jan-Dec '14</c:v>
                </c:pt>
                <c:pt idx="7">
                  <c:v>Jan-Dec '15</c:v>
                </c:pt>
                <c:pt idx="8">
                  <c:v>Jan-Dec '16</c:v>
                </c:pt>
              </c:strCache>
            </c:strRef>
          </c:cat>
          <c:val>
            <c:numRef>
              <c:f>Sheet1!$B$2:$J$2</c:f>
              <c:numCache>
                <c:formatCode>"£"#,##0</c:formatCode>
                <c:ptCount val="9"/>
                <c:pt idx="0">
                  <c:v>16079</c:v>
                </c:pt>
                <c:pt idx="1">
                  <c:v>17016</c:v>
                </c:pt>
                <c:pt idx="2">
                  <c:v>15842</c:v>
                </c:pt>
                <c:pt idx="3">
                  <c:v>17914</c:v>
                </c:pt>
                <c:pt idx="4">
                  <c:v>19497</c:v>
                </c:pt>
                <c:pt idx="5">
                  <c:v>18710</c:v>
                </c:pt>
                <c:pt idx="6">
                  <c:v>18085</c:v>
                </c:pt>
                <c:pt idx="7" formatCode="&quot;£&quot;#,##0_);[Red]\(&quot;£&quot;#,##0\)">
                  <c:v>19570</c:v>
                </c:pt>
                <c:pt idx="8" formatCode="&quot;£&quot;#,##0_);[Red]\(&quot;£&quot;#,##0\)">
                  <c:v>18493</c:v>
                </c:pt>
              </c:numCache>
            </c:numRef>
          </c:val>
          <c:smooth val="0"/>
        </c:ser>
        <c:ser>
          <c:idx val="1"/>
          <c:order val="1"/>
          <c:tx>
            <c:strRef>
              <c:f>Sheet1!$A$3</c:f>
              <c:strCache>
                <c:ptCount val="1"/>
                <c:pt idx="0">
                  <c:v>Holiday Trips</c:v>
                </c:pt>
              </c:strCache>
            </c:strRef>
          </c:tx>
          <c:spPr>
            <a:ln w="31750">
              <a:solidFill>
                <a:schemeClr val="accent2"/>
              </a:solidFill>
            </a:ln>
            <a:effectLst/>
          </c:spPr>
          <c:marker>
            <c:symbol val="circle"/>
            <c:size val="10"/>
            <c:spPr>
              <a:solidFill>
                <a:schemeClr val="bg1">
                  <a:lumMod val="95000"/>
                </a:schemeClr>
              </a:solidFill>
              <a:ln w="22225">
                <a:solidFill>
                  <a:schemeClr val="accent2"/>
                </a:solidFill>
              </a:ln>
              <a:effectLst/>
            </c:spPr>
          </c:marker>
          <c:dLbls>
            <c:spPr>
              <a:noFill/>
              <a:ln>
                <a:noFill/>
              </a:ln>
              <a:effectLst/>
            </c:spPr>
            <c:txPr>
              <a:bodyPr/>
              <a:lstStyle/>
              <a:p>
                <a:pPr>
                  <a:defRPr sz="700">
                    <a:solidFill>
                      <a:schemeClr val="accent2"/>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Sheet1!$B$1:$J$1</c:f>
              <c:strCache>
                <c:ptCount val="9"/>
                <c:pt idx="0">
                  <c:v>Jan-Dec '08</c:v>
                </c:pt>
                <c:pt idx="1">
                  <c:v>Jan-Dec'09</c:v>
                </c:pt>
                <c:pt idx="2">
                  <c:v>Jan-Dec '10</c:v>
                </c:pt>
                <c:pt idx="3">
                  <c:v>Jan-Dec '11</c:v>
                </c:pt>
                <c:pt idx="4">
                  <c:v>Jan-Dec '12</c:v>
                </c:pt>
                <c:pt idx="5">
                  <c:v>Jan-Dec '13</c:v>
                </c:pt>
                <c:pt idx="6">
                  <c:v>Jan-Dec '14</c:v>
                </c:pt>
                <c:pt idx="7">
                  <c:v>Jan-Dec '15</c:v>
                </c:pt>
                <c:pt idx="8">
                  <c:v>Jan-Dec '16</c:v>
                </c:pt>
              </c:strCache>
            </c:strRef>
          </c:cat>
          <c:val>
            <c:numRef>
              <c:f>Sheet1!$B$3:$J$3</c:f>
              <c:numCache>
                <c:formatCode>"£"#,##0</c:formatCode>
                <c:ptCount val="9"/>
                <c:pt idx="0">
                  <c:v>8479</c:v>
                </c:pt>
                <c:pt idx="1">
                  <c:v>9615</c:v>
                </c:pt>
                <c:pt idx="2">
                  <c:v>9072</c:v>
                </c:pt>
                <c:pt idx="3">
                  <c:v>10031</c:v>
                </c:pt>
                <c:pt idx="4">
                  <c:v>11007</c:v>
                </c:pt>
                <c:pt idx="5">
                  <c:v>10463</c:v>
                </c:pt>
                <c:pt idx="6">
                  <c:v>10046</c:v>
                </c:pt>
                <c:pt idx="7" formatCode="&quot;£&quot;#,##0_);[Red]\(&quot;£&quot;#,##0\)">
                  <c:v>10725</c:v>
                </c:pt>
                <c:pt idx="8" formatCode="&quot;£&quot;#,##0_);[Red]\(&quot;£&quot;#,##0\)">
                  <c:v>10414</c:v>
                </c:pt>
              </c:numCache>
            </c:numRef>
          </c:val>
          <c:smooth val="0"/>
        </c:ser>
        <c:ser>
          <c:idx val="2"/>
          <c:order val="2"/>
          <c:tx>
            <c:strRef>
              <c:f>Sheet1!$A$4</c:f>
              <c:strCache>
                <c:ptCount val="1"/>
                <c:pt idx="0">
                  <c:v>Business Trips</c:v>
                </c:pt>
              </c:strCache>
            </c:strRef>
          </c:tx>
          <c:spPr>
            <a:ln w="31750">
              <a:solidFill>
                <a:schemeClr val="accent4"/>
              </a:solidFill>
            </a:ln>
            <a:effectLst/>
          </c:spPr>
          <c:marker>
            <c:symbol val="circle"/>
            <c:size val="10"/>
            <c:spPr>
              <a:solidFill>
                <a:schemeClr val="bg1">
                  <a:lumMod val="95000"/>
                </a:schemeClr>
              </a:solidFill>
              <a:ln w="22225">
                <a:solidFill>
                  <a:schemeClr val="accent4"/>
                </a:solidFill>
              </a:ln>
              <a:effectLst/>
            </c:spPr>
          </c:marker>
          <c:dLbls>
            <c:spPr>
              <a:noFill/>
              <a:ln>
                <a:noFill/>
              </a:ln>
              <a:effectLst/>
            </c:spPr>
            <c:txPr>
              <a:bodyPr/>
              <a:lstStyle/>
              <a:p>
                <a:pPr>
                  <a:defRPr sz="700">
                    <a:solidFill>
                      <a:schemeClr val="accent4"/>
                    </a:solidFil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Sheet1!$B$1:$J$1</c:f>
              <c:strCache>
                <c:ptCount val="9"/>
                <c:pt idx="0">
                  <c:v>Jan-Dec '08</c:v>
                </c:pt>
                <c:pt idx="1">
                  <c:v>Jan-Dec'09</c:v>
                </c:pt>
                <c:pt idx="2">
                  <c:v>Jan-Dec '10</c:v>
                </c:pt>
                <c:pt idx="3">
                  <c:v>Jan-Dec '11</c:v>
                </c:pt>
                <c:pt idx="4">
                  <c:v>Jan-Dec '12</c:v>
                </c:pt>
                <c:pt idx="5">
                  <c:v>Jan-Dec '13</c:v>
                </c:pt>
                <c:pt idx="6">
                  <c:v>Jan-Dec '14</c:v>
                </c:pt>
                <c:pt idx="7">
                  <c:v>Jan-Dec '15</c:v>
                </c:pt>
                <c:pt idx="8">
                  <c:v>Jan-Dec '16</c:v>
                </c:pt>
              </c:strCache>
            </c:strRef>
          </c:cat>
          <c:val>
            <c:numRef>
              <c:f>Sheet1!$B$4:$J$4</c:f>
              <c:numCache>
                <c:formatCode>"£"#,##0</c:formatCode>
                <c:ptCount val="9"/>
                <c:pt idx="0">
                  <c:v>3510</c:v>
                </c:pt>
                <c:pt idx="1">
                  <c:v>3467</c:v>
                </c:pt>
                <c:pt idx="2">
                  <c:v>2961</c:v>
                </c:pt>
                <c:pt idx="3">
                  <c:v>3538</c:v>
                </c:pt>
                <c:pt idx="4">
                  <c:v>3750</c:v>
                </c:pt>
                <c:pt idx="5">
                  <c:v>3655</c:v>
                </c:pt>
                <c:pt idx="6">
                  <c:v>3499</c:v>
                </c:pt>
                <c:pt idx="7">
                  <c:v>3341</c:v>
                </c:pt>
                <c:pt idx="8" formatCode="&quot;£&quot;#,##0_);[Red]\(&quot;£&quot;#,##0\)">
                  <c:v>3630</c:v>
                </c:pt>
              </c:numCache>
            </c:numRef>
          </c:val>
          <c:smooth val="0"/>
        </c:ser>
        <c:ser>
          <c:idx val="3"/>
          <c:order val="3"/>
          <c:tx>
            <c:strRef>
              <c:f>Sheet1!$A$5</c:f>
              <c:strCache>
                <c:ptCount val="1"/>
                <c:pt idx="0">
                  <c:v>VFR Trips</c:v>
                </c:pt>
              </c:strCache>
            </c:strRef>
          </c:tx>
          <c:spPr>
            <a:ln w="34925">
              <a:solidFill>
                <a:schemeClr val="bg2"/>
              </a:solidFill>
            </a:ln>
            <a:effectLst/>
          </c:spPr>
          <c:marker>
            <c:symbol val="circle"/>
            <c:size val="10"/>
            <c:spPr>
              <a:solidFill>
                <a:schemeClr val="bg1">
                  <a:lumMod val="95000"/>
                </a:schemeClr>
              </a:solidFill>
              <a:ln w="22225">
                <a:solidFill>
                  <a:schemeClr val="bg2"/>
                </a:solidFill>
              </a:ln>
              <a:effectLst/>
            </c:spPr>
          </c:marker>
          <c:dLbls>
            <c:spPr>
              <a:noFill/>
            </c:spPr>
            <c:txPr>
              <a:bodyPr/>
              <a:lstStyle/>
              <a:p>
                <a:pPr>
                  <a:defRPr sz="700">
                    <a:solidFill>
                      <a:schemeClr val="bg2"/>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Sheet1!$B$1:$J$1</c:f>
              <c:strCache>
                <c:ptCount val="9"/>
                <c:pt idx="0">
                  <c:v>Jan-Dec '08</c:v>
                </c:pt>
                <c:pt idx="1">
                  <c:v>Jan-Dec'09</c:v>
                </c:pt>
                <c:pt idx="2">
                  <c:v>Jan-Dec '10</c:v>
                </c:pt>
                <c:pt idx="3">
                  <c:v>Jan-Dec '11</c:v>
                </c:pt>
                <c:pt idx="4">
                  <c:v>Jan-Dec '12</c:v>
                </c:pt>
                <c:pt idx="5">
                  <c:v>Jan-Dec '13</c:v>
                </c:pt>
                <c:pt idx="6">
                  <c:v>Jan-Dec '14</c:v>
                </c:pt>
                <c:pt idx="7">
                  <c:v>Jan-Dec '15</c:v>
                </c:pt>
                <c:pt idx="8">
                  <c:v>Jan-Dec '16</c:v>
                </c:pt>
              </c:strCache>
            </c:strRef>
          </c:cat>
          <c:val>
            <c:numRef>
              <c:f>Sheet1!$B$5:$J$5</c:f>
              <c:numCache>
                <c:formatCode>"£"#,##0</c:formatCode>
                <c:ptCount val="9"/>
                <c:pt idx="0">
                  <c:v>3711</c:v>
                </c:pt>
                <c:pt idx="1">
                  <c:v>3626</c:v>
                </c:pt>
                <c:pt idx="2">
                  <c:v>3478</c:v>
                </c:pt>
                <c:pt idx="3">
                  <c:v>3903</c:v>
                </c:pt>
                <c:pt idx="4">
                  <c:v>4192</c:v>
                </c:pt>
                <c:pt idx="5">
                  <c:v>4078</c:v>
                </c:pt>
                <c:pt idx="6">
                  <c:v>4064</c:v>
                </c:pt>
                <c:pt idx="7" formatCode="&quot;£&quot;#,##0_);[Red]\(&quot;£&quot;#,##0\)">
                  <c:v>4657</c:v>
                </c:pt>
                <c:pt idx="8" formatCode="&quot;£&quot;#,##0_);[Red]\(&quot;£&quot;#,##0\)">
                  <c:v>3905</c:v>
                </c:pt>
              </c:numCache>
            </c:numRef>
          </c:val>
          <c:smooth val="0"/>
        </c:ser>
        <c:dLbls>
          <c:showLegendKey val="0"/>
          <c:showVal val="0"/>
          <c:showCatName val="0"/>
          <c:showSerName val="0"/>
          <c:showPercent val="0"/>
          <c:showBubbleSize val="0"/>
        </c:dLbls>
        <c:marker val="1"/>
        <c:smooth val="0"/>
        <c:axId val="383500472"/>
        <c:axId val="383501256"/>
      </c:lineChart>
      <c:catAx>
        <c:axId val="383500472"/>
        <c:scaling>
          <c:orientation val="minMax"/>
        </c:scaling>
        <c:delete val="0"/>
        <c:axPos val="b"/>
        <c:numFmt formatCode="General" sourceLinked="0"/>
        <c:majorTickMark val="none"/>
        <c:minorTickMark val="none"/>
        <c:tickLblPos val="nextTo"/>
        <c:spPr>
          <a:ln w="22225">
            <a:solidFill>
              <a:schemeClr val="tx1">
                <a:lumMod val="85000"/>
                <a:lumOff val="15000"/>
              </a:schemeClr>
            </a:solidFill>
          </a:ln>
        </c:spPr>
        <c:txPr>
          <a:bodyPr rot="-5400000" vert="horz"/>
          <a:lstStyle/>
          <a:p>
            <a:pPr>
              <a:defRPr sz="700">
                <a:solidFill>
                  <a:schemeClr val="bg1"/>
                </a:solidFill>
              </a:defRPr>
            </a:pPr>
            <a:endParaRPr lang="en-US"/>
          </a:p>
        </c:txPr>
        <c:crossAx val="383501256"/>
        <c:crosses val="autoZero"/>
        <c:auto val="1"/>
        <c:lblAlgn val="ctr"/>
        <c:lblOffset val="100"/>
        <c:tickLblSkip val="1"/>
        <c:tickMarkSkip val="1"/>
        <c:noMultiLvlLbl val="0"/>
      </c:catAx>
      <c:valAx>
        <c:axId val="383501256"/>
        <c:scaling>
          <c:orientation val="minMax"/>
          <c:min val="1"/>
        </c:scaling>
        <c:delete val="1"/>
        <c:axPos val="l"/>
        <c:majorGridlines>
          <c:spPr>
            <a:ln>
              <a:solidFill>
                <a:schemeClr val="bg1"/>
              </a:solidFill>
            </a:ln>
          </c:spPr>
        </c:majorGridlines>
        <c:numFmt formatCode="&quot;£&quot;#,##0" sourceLinked="1"/>
        <c:majorTickMark val="out"/>
        <c:minorTickMark val="none"/>
        <c:tickLblPos val="nextTo"/>
        <c:crossAx val="383500472"/>
        <c:crossesAt val="6"/>
        <c:crossBetween val="between"/>
      </c:valAx>
      <c:spPr>
        <a:solidFill>
          <a:schemeClr val="bg1">
            <a:lumMod val="85000"/>
            <a:alpha val="30000"/>
          </a:schemeClr>
        </a:solidFill>
        <a:ln>
          <a:noFill/>
        </a:ln>
      </c:spPr>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lgn="l">
              <a:defRPr sz="1000" b="0">
                <a:solidFill>
                  <a:schemeClr val="tx1">
                    <a:lumMod val="85000"/>
                    <a:lumOff val="15000"/>
                  </a:schemeClr>
                </a:solidFill>
              </a:defRPr>
            </a:pPr>
            <a:r>
              <a:rPr lang="en-US" sz="1000" b="0" dirty="0">
                <a:solidFill>
                  <a:schemeClr val="tx1">
                    <a:lumMod val="85000"/>
                    <a:lumOff val="15000"/>
                  </a:schemeClr>
                </a:solidFill>
              </a:rPr>
              <a:t>Trip Volume (millions</a:t>
            </a:r>
            <a:r>
              <a:rPr lang="en-US" sz="1000" b="0" dirty="0" smtClean="0">
                <a:solidFill>
                  <a:schemeClr val="tx1">
                    <a:lumMod val="85000"/>
                    <a:lumOff val="15000"/>
                  </a:schemeClr>
                </a:solidFill>
              </a:rPr>
              <a:t>)*</a:t>
            </a:r>
            <a:endParaRPr lang="en-US" sz="1000" b="0" dirty="0">
              <a:solidFill>
                <a:schemeClr val="tx1">
                  <a:lumMod val="85000"/>
                  <a:lumOff val="15000"/>
                </a:schemeClr>
              </a:solidFill>
            </a:endParaRPr>
          </a:p>
        </c:rich>
      </c:tx>
      <c:layout>
        <c:manualLayout>
          <c:xMode val="edge"/>
          <c:yMode val="edge"/>
          <c:x val="4.9351441520867997E-2"/>
          <c:y val="2.5000000000000001E-2"/>
        </c:manualLayout>
      </c:layout>
      <c:overlay val="0"/>
    </c:title>
    <c:autoTitleDeleted val="0"/>
    <c:plotArea>
      <c:layout/>
      <c:lineChart>
        <c:grouping val="standard"/>
        <c:varyColors val="0"/>
        <c:ser>
          <c:idx val="0"/>
          <c:order val="0"/>
          <c:tx>
            <c:strRef>
              <c:f>Sheet1!$A$2</c:f>
              <c:strCache>
                <c:ptCount val="1"/>
                <c:pt idx="0">
                  <c:v>All Trips</c:v>
                </c:pt>
              </c:strCache>
            </c:strRef>
          </c:tx>
          <c:spPr>
            <a:ln w="31750">
              <a:solidFill>
                <a:schemeClr val="accent1"/>
              </a:solidFill>
            </a:ln>
            <a:effectLst/>
          </c:spPr>
          <c:marker>
            <c:symbol val="circle"/>
            <c:size val="10"/>
            <c:spPr>
              <a:solidFill>
                <a:schemeClr val="bg1">
                  <a:lumMod val="95000"/>
                </a:schemeClr>
              </a:solidFill>
              <a:ln w="22225">
                <a:solidFill>
                  <a:schemeClr val="accent1"/>
                </a:solidFill>
              </a:ln>
              <a:effectLst/>
            </c:spPr>
          </c:marker>
          <c:dLbls>
            <c:spPr>
              <a:noFill/>
              <a:ln>
                <a:noFill/>
              </a:ln>
              <a:effectLst/>
            </c:spPr>
            <c:txPr>
              <a:bodyPr/>
              <a:lstStyle/>
              <a:p>
                <a:pPr>
                  <a:defRPr sz="700">
                    <a:solidFill>
                      <a:schemeClr val="accent1"/>
                    </a:solidFil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Sheet1!$B$1:$J$1</c:f>
              <c:strCache>
                <c:ptCount val="9"/>
                <c:pt idx="0">
                  <c:v>Jan-Dec '08</c:v>
                </c:pt>
                <c:pt idx="1">
                  <c:v>Jan-Dec'09</c:v>
                </c:pt>
                <c:pt idx="2">
                  <c:v>Jan-Dec '10</c:v>
                </c:pt>
                <c:pt idx="3">
                  <c:v>Jan-Dec '11</c:v>
                </c:pt>
                <c:pt idx="4">
                  <c:v>Jan-Dec '12</c:v>
                </c:pt>
                <c:pt idx="5">
                  <c:v>Jan-Dec '13</c:v>
                </c:pt>
                <c:pt idx="6">
                  <c:v>Jan-Dec '14</c:v>
                </c:pt>
                <c:pt idx="7">
                  <c:v>Jan-Dec '15</c:v>
                </c:pt>
                <c:pt idx="8">
                  <c:v>Jan-Dec '16</c:v>
                </c:pt>
              </c:strCache>
            </c:strRef>
          </c:cat>
          <c:val>
            <c:numRef>
              <c:f>Sheet1!$B$2:$J$2</c:f>
              <c:numCache>
                <c:formatCode>0.00</c:formatCode>
                <c:ptCount val="9"/>
                <c:pt idx="0">
                  <c:v>94.781999999999996</c:v>
                </c:pt>
                <c:pt idx="1">
                  <c:v>102.249</c:v>
                </c:pt>
                <c:pt idx="2">
                  <c:v>95.503</c:v>
                </c:pt>
                <c:pt idx="3">
                  <c:v>104.28</c:v>
                </c:pt>
                <c:pt idx="4">
                  <c:v>104.458</c:v>
                </c:pt>
                <c:pt idx="5">
                  <c:v>101.756</c:v>
                </c:pt>
                <c:pt idx="6">
                  <c:v>92.613</c:v>
                </c:pt>
                <c:pt idx="7">
                  <c:v>102.73099999999999</c:v>
                </c:pt>
                <c:pt idx="8">
                  <c:v>99.341999999999999</c:v>
                </c:pt>
              </c:numCache>
            </c:numRef>
          </c:val>
          <c:smooth val="0"/>
        </c:ser>
        <c:ser>
          <c:idx val="1"/>
          <c:order val="1"/>
          <c:tx>
            <c:strRef>
              <c:f>Sheet1!$A$3</c:f>
              <c:strCache>
                <c:ptCount val="1"/>
                <c:pt idx="0">
                  <c:v>Holiday Trips</c:v>
                </c:pt>
              </c:strCache>
            </c:strRef>
          </c:tx>
          <c:spPr>
            <a:ln w="31750">
              <a:solidFill>
                <a:schemeClr val="accent2"/>
              </a:solidFill>
            </a:ln>
            <a:effectLst/>
          </c:spPr>
          <c:marker>
            <c:symbol val="circle"/>
            <c:size val="10"/>
            <c:spPr>
              <a:solidFill>
                <a:schemeClr val="bg1">
                  <a:lumMod val="95000"/>
                </a:schemeClr>
              </a:solidFill>
              <a:ln w="22225">
                <a:solidFill>
                  <a:schemeClr val="accent2"/>
                </a:solidFill>
              </a:ln>
              <a:effectLst/>
            </c:spPr>
          </c:marker>
          <c:dLbls>
            <c:spPr>
              <a:noFill/>
              <a:ln>
                <a:noFill/>
              </a:ln>
              <a:effectLst/>
            </c:spPr>
            <c:txPr>
              <a:bodyPr/>
              <a:lstStyle/>
              <a:p>
                <a:pPr>
                  <a:defRPr sz="700">
                    <a:solidFill>
                      <a:schemeClr val="accent2"/>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Sheet1!$B$1:$J$1</c:f>
              <c:strCache>
                <c:ptCount val="9"/>
                <c:pt idx="0">
                  <c:v>Jan-Dec '08</c:v>
                </c:pt>
                <c:pt idx="1">
                  <c:v>Jan-Dec'09</c:v>
                </c:pt>
                <c:pt idx="2">
                  <c:v>Jan-Dec '10</c:v>
                </c:pt>
                <c:pt idx="3">
                  <c:v>Jan-Dec '11</c:v>
                </c:pt>
                <c:pt idx="4">
                  <c:v>Jan-Dec '12</c:v>
                </c:pt>
                <c:pt idx="5">
                  <c:v>Jan-Dec '13</c:v>
                </c:pt>
                <c:pt idx="6">
                  <c:v>Jan-Dec '14</c:v>
                </c:pt>
                <c:pt idx="7">
                  <c:v>Jan-Dec '15</c:v>
                </c:pt>
                <c:pt idx="8">
                  <c:v>Jan-Dec '16</c:v>
                </c:pt>
              </c:strCache>
            </c:strRef>
          </c:cat>
          <c:val>
            <c:numRef>
              <c:f>Sheet1!$B$3:$J$3</c:f>
              <c:numCache>
                <c:formatCode>0.00</c:formatCode>
                <c:ptCount val="9"/>
                <c:pt idx="0">
                  <c:v>39.753</c:v>
                </c:pt>
                <c:pt idx="1">
                  <c:v>47.01</c:v>
                </c:pt>
                <c:pt idx="2">
                  <c:v>43.543999999999997</c:v>
                </c:pt>
                <c:pt idx="3">
                  <c:v>46.156999999999996</c:v>
                </c:pt>
                <c:pt idx="4">
                  <c:v>45.991999999999997</c:v>
                </c:pt>
                <c:pt idx="5">
                  <c:v>44.926000000000002</c:v>
                </c:pt>
                <c:pt idx="6">
                  <c:v>40.74</c:v>
                </c:pt>
                <c:pt idx="7">
                  <c:v>43.723999999999997</c:v>
                </c:pt>
                <c:pt idx="8">
                  <c:v>44.704999999999998</c:v>
                </c:pt>
              </c:numCache>
            </c:numRef>
          </c:val>
          <c:smooth val="0"/>
        </c:ser>
        <c:ser>
          <c:idx val="2"/>
          <c:order val="2"/>
          <c:tx>
            <c:strRef>
              <c:f>Sheet1!$A$4</c:f>
              <c:strCache>
                <c:ptCount val="1"/>
                <c:pt idx="0">
                  <c:v>Business Trips</c:v>
                </c:pt>
              </c:strCache>
            </c:strRef>
          </c:tx>
          <c:spPr>
            <a:ln w="31750">
              <a:solidFill>
                <a:schemeClr val="accent4"/>
              </a:solidFill>
            </a:ln>
            <a:effectLst/>
          </c:spPr>
          <c:marker>
            <c:symbol val="circle"/>
            <c:size val="10"/>
            <c:spPr>
              <a:solidFill>
                <a:schemeClr val="bg1">
                  <a:lumMod val="95000"/>
                </a:schemeClr>
              </a:solidFill>
              <a:ln w="22225">
                <a:solidFill>
                  <a:schemeClr val="accent4"/>
                </a:solidFill>
              </a:ln>
              <a:effectLst/>
            </c:spPr>
          </c:marker>
          <c:dLbls>
            <c:spPr>
              <a:noFill/>
              <a:ln>
                <a:noFill/>
              </a:ln>
              <a:effectLst/>
            </c:spPr>
            <c:txPr>
              <a:bodyPr/>
              <a:lstStyle/>
              <a:p>
                <a:pPr>
                  <a:defRPr sz="700">
                    <a:solidFill>
                      <a:schemeClr val="accent4"/>
                    </a:solidFil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Sheet1!$B$1:$J$1</c:f>
              <c:strCache>
                <c:ptCount val="9"/>
                <c:pt idx="0">
                  <c:v>Jan-Dec '08</c:v>
                </c:pt>
                <c:pt idx="1">
                  <c:v>Jan-Dec'09</c:v>
                </c:pt>
                <c:pt idx="2">
                  <c:v>Jan-Dec '10</c:v>
                </c:pt>
                <c:pt idx="3">
                  <c:v>Jan-Dec '11</c:v>
                </c:pt>
                <c:pt idx="4">
                  <c:v>Jan-Dec '12</c:v>
                </c:pt>
                <c:pt idx="5">
                  <c:v>Jan-Dec '13</c:v>
                </c:pt>
                <c:pt idx="6">
                  <c:v>Jan-Dec '14</c:v>
                </c:pt>
                <c:pt idx="7">
                  <c:v>Jan-Dec '15</c:v>
                </c:pt>
                <c:pt idx="8">
                  <c:v>Jan-Dec '16</c:v>
                </c:pt>
              </c:strCache>
            </c:strRef>
          </c:cat>
          <c:val>
            <c:numRef>
              <c:f>Sheet1!$B$4:$J$4</c:f>
              <c:numCache>
                <c:formatCode>0.00</c:formatCode>
                <c:ptCount val="9"/>
                <c:pt idx="0">
                  <c:v>14.965999999999999</c:v>
                </c:pt>
                <c:pt idx="1">
                  <c:v>14.872999999999999</c:v>
                </c:pt>
                <c:pt idx="2">
                  <c:v>13.454000000000001</c:v>
                </c:pt>
                <c:pt idx="3">
                  <c:v>15.502000000000001</c:v>
                </c:pt>
                <c:pt idx="4">
                  <c:v>15.901</c:v>
                </c:pt>
                <c:pt idx="5">
                  <c:v>15.122</c:v>
                </c:pt>
                <c:pt idx="6">
                  <c:v>13.547000000000001</c:v>
                </c:pt>
                <c:pt idx="7">
                  <c:v>13.868</c:v>
                </c:pt>
                <c:pt idx="8">
                  <c:v>14.124000000000001</c:v>
                </c:pt>
              </c:numCache>
            </c:numRef>
          </c:val>
          <c:smooth val="0"/>
        </c:ser>
        <c:ser>
          <c:idx val="3"/>
          <c:order val="3"/>
          <c:tx>
            <c:strRef>
              <c:f>Sheet1!$A$5</c:f>
              <c:strCache>
                <c:ptCount val="1"/>
                <c:pt idx="0">
                  <c:v>VFR Trips</c:v>
                </c:pt>
              </c:strCache>
            </c:strRef>
          </c:tx>
          <c:spPr>
            <a:ln w="34925">
              <a:solidFill>
                <a:schemeClr val="bg2"/>
              </a:solidFill>
            </a:ln>
            <a:effectLst/>
          </c:spPr>
          <c:marker>
            <c:symbol val="circle"/>
            <c:size val="10"/>
            <c:spPr>
              <a:solidFill>
                <a:schemeClr val="bg1">
                  <a:lumMod val="95000"/>
                </a:schemeClr>
              </a:solidFill>
              <a:ln w="22225">
                <a:solidFill>
                  <a:schemeClr val="bg2"/>
                </a:solidFill>
              </a:ln>
              <a:effectLst/>
            </c:spPr>
          </c:marker>
          <c:dLbls>
            <c:spPr>
              <a:noFill/>
            </c:spPr>
            <c:txPr>
              <a:bodyPr/>
              <a:lstStyle/>
              <a:p>
                <a:pPr>
                  <a:defRPr sz="700">
                    <a:solidFill>
                      <a:schemeClr val="bg2"/>
                    </a:solidFil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Sheet1!$B$1:$J$1</c:f>
              <c:strCache>
                <c:ptCount val="9"/>
                <c:pt idx="0">
                  <c:v>Jan-Dec '08</c:v>
                </c:pt>
                <c:pt idx="1">
                  <c:v>Jan-Dec'09</c:v>
                </c:pt>
                <c:pt idx="2">
                  <c:v>Jan-Dec '10</c:v>
                </c:pt>
                <c:pt idx="3">
                  <c:v>Jan-Dec '11</c:v>
                </c:pt>
                <c:pt idx="4">
                  <c:v>Jan-Dec '12</c:v>
                </c:pt>
                <c:pt idx="5">
                  <c:v>Jan-Dec '13</c:v>
                </c:pt>
                <c:pt idx="6">
                  <c:v>Jan-Dec '14</c:v>
                </c:pt>
                <c:pt idx="7">
                  <c:v>Jan-Dec '15</c:v>
                </c:pt>
                <c:pt idx="8">
                  <c:v>Jan-Dec '16</c:v>
                </c:pt>
              </c:strCache>
            </c:strRef>
          </c:cat>
          <c:val>
            <c:numRef>
              <c:f>Sheet1!$B$5:$J$5</c:f>
              <c:numCache>
                <c:formatCode>General</c:formatCode>
                <c:ptCount val="9"/>
                <c:pt idx="0">
                  <c:v>37.18</c:v>
                </c:pt>
                <c:pt idx="1">
                  <c:v>37.997</c:v>
                </c:pt>
                <c:pt idx="2">
                  <c:v>35.963000000000001</c:v>
                </c:pt>
                <c:pt idx="3">
                  <c:v>39.381999999999998</c:v>
                </c:pt>
                <c:pt idx="4">
                  <c:v>38.92</c:v>
                </c:pt>
                <c:pt idx="5">
                  <c:v>38.194000000000003</c:v>
                </c:pt>
                <c:pt idx="6">
                  <c:v>35.908000000000001</c:v>
                </c:pt>
                <c:pt idx="7">
                  <c:v>40.549999999999997</c:v>
                </c:pt>
                <c:pt idx="8">
                  <c:v>36.914000000000001</c:v>
                </c:pt>
              </c:numCache>
            </c:numRef>
          </c:val>
          <c:smooth val="0"/>
        </c:ser>
        <c:dLbls>
          <c:showLegendKey val="0"/>
          <c:showVal val="0"/>
          <c:showCatName val="0"/>
          <c:showSerName val="0"/>
          <c:showPercent val="0"/>
          <c:showBubbleSize val="0"/>
        </c:dLbls>
        <c:marker val="1"/>
        <c:smooth val="0"/>
        <c:axId val="281481144"/>
        <c:axId val="281482320"/>
      </c:lineChart>
      <c:catAx>
        <c:axId val="281481144"/>
        <c:scaling>
          <c:orientation val="minMax"/>
        </c:scaling>
        <c:delete val="0"/>
        <c:axPos val="b"/>
        <c:numFmt formatCode="General" sourceLinked="0"/>
        <c:majorTickMark val="none"/>
        <c:minorTickMark val="none"/>
        <c:tickLblPos val="nextTo"/>
        <c:spPr>
          <a:ln w="22225">
            <a:solidFill>
              <a:schemeClr val="tx1">
                <a:lumMod val="85000"/>
                <a:lumOff val="15000"/>
              </a:schemeClr>
            </a:solidFill>
          </a:ln>
        </c:spPr>
        <c:txPr>
          <a:bodyPr rot="-5400000" vert="horz"/>
          <a:lstStyle/>
          <a:p>
            <a:pPr>
              <a:defRPr sz="700">
                <a:solidFill>
                  <a:schemeClr val="bg1"/>
                </a:solidFill>
              </a:defRPr>
            </a:pPr>
            <a:endParaRPr lang="en-US"/>
          </a:p>
        </c:txPr>
        <c:crossAx val="281482320"/>
        <c:crosses val="autoZero"/>
        <c:auto val="1"/>
        <c:lblAlgn val="ctr"/>
        <c:lblOffset val="100"/>
        <c:tickLblSkip val="1"/>
        <c:tickMarkSkip val="1"/>
        <c:noMultiLvlLbl val="0"/>
      </c:catAx>
      <c:valAx>
        <c:axId val="281482320"/>
        <c:scaling>
          <c:orientation val="minMax"/>
          <c:min val="1"/>
        </c:scaling>
        <c:delete val="1"/>
        <c:axPos val="l"/>
        <c:majorGridlines>
          <c:spPr>
            <a:ln>
              <a:solidFill>
                <a:schemeClr val="bg1"/>
              </a:solidFill>
            </a:ln>
          </c:spPr>
        </c:majorGridlines>
        <c:numFmt formatCode="0.00" sourceLinked="1"/>
        <c:majorTickMark val="out"/>
        <c:minorTickMark val="none"/>
        <c:tickLblPos val="nextTo"/>
        <c:crossAx val="281481144"/>
        <c:crossesAt val="6"/>
        <c:crossBetween val="between"/>
      </c:valAx>
      <c:spPr>
        <a:solidFill>
          <a:schemeClr val="bg1">
            <a:lumMod val="85000"/>
            <a:alpha val="30000"/>
          </a:schemeClr>
        </a:solidFill>
        <a:ln>
          <a:noFill/>
        </a:ln>
      </c:spPr>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lgn="l">
              <a:defRPr sz="1000" b="0">
                <a:solidFill>
                  <a:schemeClr val="tx1">
                    <a:lumMod val="85000"/>
                    <a:lumOff val="15000"/>
                  </a:schemeClr>
                </a:solidFill>
              </a:defRPr>
            </a:pPr>
            <a:r>
              <a:rPr lang="en-US" sz="1000" b="0" dirty="0" smtClean="0">
                <a:solidFill>
                  <a:schemeClr val="tx1">
                    <a:lumMod val="85000"/>
                    <a:lumOff val="15000"/>
                  </a:schemeClr>
                </a:solidFill>
              </a:rPr>
              <a:t>Spend (£</a:t>
            </a:r>
            <a:r>
              <a:rPr lang="en-US" sz="1000" b="0" baseline="0" dirty="0" smtClean="0">
                <a:solidFill>
                  <a:schemeClr val="tx1">
                    <a:lumMod val="85000"/>
                    <a:lumOff val="15000"/>
                  </a:schemeClr>
                </a:solidFill>
              </a:rPr>
              <a:t>millions</a:t>
            </a:r>
            <a:r>
              <a:rPr lang="en-US" sz="1000" b="0" dirty="0" smtClean="0">
                <a:solidFill>
                  <a:schemeClr val="tx1">
                    <a:lumMod val="85000"/>
                    <a:lumOff val="15000"/>
                  </a:schemeClr>
                </a:solidFill>
              </a:rPr>
              <a:t>)*</a:t>
            </a:r>
            <a:endParaRPr lang="en-US" sz="1000" b="0" dirty="0">
              <a:solidFill>
                <a:schemeClr val="tx1">
                  <a:lumMod val="85000"/>
                  <a:lumOff val="15000"/>
                </a:schemeClr>
              </a:solidFill>
            </a:endParaRPr>
          </a:p>
        </c:rich>
      </c:tx>
      <c:layout>
        <c:manualLayout>
          <c:xMode val="edge"/>
          <c:yMode val="edge"/>
          <c:x val="4.5845583427889303E-2"/>
          <c:y val="9.3442582532729506E-3"/>
        </c:manualLayout>
      </c:layout>
      <c:overlay val="0"/>
    </c:title>
    <c:autoTitleDeleted val="0"/>
    <c:plotArea>
      <c:layout>
        <c:manualLayout>
          <c:layoutTarget val="inner"/>
          <c:xMode val="edge"/>
          <c:yMode val="edge"/>
          <c:x val="1.9775162037150702E-2"/>
          <c:y val="0.10959163043746201"/>
          <c:w val="0.96044967592569797"/>
          <c:h val="0.73897961028608095"/>
        </c:manualLayout>
      </c:layout>
      <c:lineChart>
        <c:grouping val="standard"/>
        <c:varyColors val="0"/>
        <c:ser>
          <c:idx val="0"/>
          <c:order val="0"/>
          <c:tx>
            <c:strRef>
              <c:f>Sheet1!$A$2</c:f>
              <c:strCache>
                <c:ptCount val="1"/>
                <c:pt idx="0">
                  <c:v>All trips</c:v>
                </c:pt>
              </c:strCache>
            </c:strRef>
          </c:tx>
          <c:spPr>
            <a:ln w="12700">
              <a:solidFill>
                <a:srgbClr val="00AEEF"/>
              </a:solidFill>
            </a:ln>
            <a:effectLst/>
          </c:spPr>
          <c:marker>
            <c:symbol val="circle"/>
            <c:size val="5"/>
            <c:spPr>
              <a:solidFill>
                <a:srgbClr val="00AEEF"/>
              </a:solidFill>
              <a:ln w="22225">
                <a:noFill/>
              </a:ln>
              <a:effectLst/>
            </c:spPr>
          </c:marker>
          <c:dPt>
            <c:idx val="5"/>
            <c:bubble3D val="0"/>
          </c:dPt>
          <c:dPt>
            <c:idx val="17"/>
            <c:bubble3D val="0"/>
          </c:dPt>
          <c:dPt>
            <c:idx val="29"/>
            <c:bubble3D val="0"/>
          </c:dPt>
          <c:dPt>
            <c:idx val="41"/>
            <c:bubble3D val="0"/>
          </c:dPt>
          <c:dPt>
            <c:idx val="53"/>
            <c:bubble3D val="0"/>
          </c:dPt>
          <c:dPt>
            <c:idx val="65"/>
            <c:bubble3D val="0"/>
          </c:dPt>
          <c:dPt>
            <c:idx val="77"/>
            <c:bubble3D val="0"/>
          </c:dPt>
          <c:dPt>
            <c:idx val="89"/>
            <c:bubble3D val="0"/>
          </c:dPt>
          <c:dPt>
            <c:idx val="101"/>
            <c:bubble3D val="0"/>
          </c:dPt>
          <c:cat>
            <c:strRef>
              <c:f>Sheet1!$B$1:$DZ$1</c:f>
              <c:strCache>
                <c:ptCount val="129"/>
                <c:pt idx="0">
                  <c:v>Apr-06</c:v>
                </c:pt>
                <c:pt idx="1">
                  <c:v>May-06</c:v>
                </c:pt>
                <c:pt idx="2">
                  <c:v>Jun-06</c:v>
                </c:pt>
                <c:pt idx="3">
                  <c:v>Jul-06</c:v>
                </c:pt>
                <c:pt idx="4">
                  <c:v>Aug-06</c:v>
                </c:pt>
                <c:pt idx="5">
                  <c:v>Sep-06</c:v>
                </c:pt>
                <c:pt idx="6">
                  <c:v>Oct-06</c:v>
                </c:pt>
                <c:pt idx="7">
                  <c:v>Nov-06</c:v>
                </c:pt>
                <c:pt idx="8">
                  <c:v>Dec-06</c:v>
                </c:pt>
                <c:pt idx="9">
                  <c:v>Jan-07</c:v>
                </c:pt>
                <c:pt idx="10">
                  <c:v>Feb-07</c:v>
                </c:pt>
                <c:pt idx="11">
                  <c:v>Mar-07</c:v>
                </c:pt>
                <c:pt idx="12">
                  <c:v>Apr-07</c:v>
                </c:pt>
                <c:pt idx="13">
                  <c:v>May-07</c:v>
                </c:pt>
                <c:pt idx="14">
                  <c:v>Jun-07</c:v>
                </c:pt>
                <c:pt idx="15">
                  <c:v>Jul-07</c:v>
                </c:pt>
                <c:pt idx="16">
                  <c:v>Aug-07</c:v>
                </c:pt>
                <c:pt idx="17">
                  <c:v>Sep-07</c:v>
                </c:pt>
                <c:pt idx="18">
                  <c:v>Oct-07</c:v>
                </c:pt>
                <c:pt idx="19">
                  <c:v>Nov-07</c:v>
                </c:pt>
                <c:pt idx="20">
                  <c:v>Dec-07</c:v>
                </c:pt>
                <c:pt idx="21">
                  <c:v>Jan-08</c:v>
                </c:pt>
                <c:pt idx="22">
                  <c:v>Feb-08</c:v>
                </c:pt>
                <c:pt idx="23">
                  <c:v>Mar-08</c:v>
                </c:pt>
                <c:pt idx="24">
                  <c:v>Apr-08</c:v>
                </c:pt>
                <c:pt idx="25">
                  <c:v>May-08</c:v>
                </c:pt>
                <c:pt idx="26">
                  <c:v>Jun-08</c:v>
                </c:pt>
                <c:pt idx="27">
                  <c:v>Jul-08</c:v>
                </c:pt>
                <c:pt idx="28">
                  <c:v>Aug-08</c:v>
                </c:pt>
                <c:pt idx="29">
                  <c:v>Sep-08</c:v>
                </c:pt>
                <c:pt idx="30">
                  <c:v>Oct-08</c:v>
                </c:pt>
                <c:pt idx="31">
                  <c:v>Nov-08</c:v>
                </c:pt>
                <c:pt idx="32">
                  <c:v>Dec-08</c:v>
                </c:pt>
                <c:pt idx="33">
                  <c:v>Jan-09</c:v>
                </c:pt>
                <c:pt idx="34">
                  <c:v>Feb-09</c:v>
                </c:pt>
                <c:pt idx="35">
                  <c:v>Mar-09</c:v>
                </c:pt>
                <c:pt idx="36">
                  <c:v>Apr-09</c:v>
                </c:pt>
                <c:pt idx="37">
                  <c:v>May-09</c:v>
                </c:pt>
                <c:pt idx="38">
                  <c:v>Jun-09</c:v>
                </c:pt>
                <c:pt idx="39">
                  <c:v>Jul-09</c:v>
                </c:pt>
                <c:pt idx="40">
                  <c:v>Aug-09</c:v>
                </c:pt>
                <c:pt idx="41">
                  <c:v>Sep-09</c:v>
                </c:pt>
                <c:pt idx="42">
                  <c:v>Oct-09</c:v>
                </c:pt>
                <c:pt idx="43">
                  <c:v>Nov-09</c:v>
                </c:pt>
                <c:pt idx="44">
                  <c:v>Dec-09</c:v>
                </c:pt>
                <c:pt idx="45">
                  <c:v>Jan-10</c:v>
                </c:pt>
                <c:pt idx="46">
                  <c:v>Feb-10</c:v>
                </c:pt>
                <c:pt idx="47">
                  <c:v>Mar-10</c:v>
                </c:pt>
                <c:pt idx="48">
                  <c:v>Apr-10</c:v>
                </c:pt>
                <c:pt idx="49">
                  <c:v>May-10</c:v>
                </c:pt>
                <c:pt idx="50">
                  <c:v>Jun-10</c:v>
                </c:pt>
                <c:pt idx="51">
                  <c:v>Jul-10</c:v>
                </c:pt>
                <c:pt idx="52">
                  <c:v>Aug-10</c:v>
                </c:pt>
                <c:pt idx="53">
                  <c:v>Sep-10</c:v>
                </c:pt>
                <c:pt idx="54">
                  <c:v>Oct-10</c:v>
                </c:pt>
                <c:pt idx="55">
                  <c:v>Nov-10</c:v>
                </c:pt>
                <c:pt idx="56">
                  <c:v>Dec-10</c:v>
                </c:pt>
                <c:pt idx="57">
                  <c:v>Jan-11</c:v>
                </c:pt>
                <c:pt idx="58">
                  <c:v>Feb-11</c:v>
                </c:pt>
                <c:pt idx="59">
                  <c:v>Mar-11</c:v>
                </c:pt>
                <c:pt idx="60">
                  <c:v>Apr-11</c:v>
                </c:pt>
                <c:pt idx="61">
                  <c:v>May-11</c:v>
                </c:pt>
                <c:pt idx="62">
                  <c:v>Jun-11</c:v>
                </c:pt>
                <c:pt idx="63">
                  <c:v>Jul-11</c:v>
                </c:pt>
                <c:pt idx="64">
                  <c:v>Aug-11</c:v>
                </c:pt>
                <c:pt idx="65">
                  <c:v>Sep-11</c:v>
                </c:pt>
                <c:pt idx="66">
                  <c:v>Oct-11</c:v>
                </c:pt>
                <c:pt idx="67">
                  <c:v>Nov-11</c:v>
                </c:pt>
                <c:pt idx="68">
                  <c:v>Dec-11</c:v>
                </c:pt>
                <c:pt idx="69">
                  <c:v>Jan-12</c:v>
                </c:pt>
                <c:pt idx="70">
                  <c:v>Feb-12</c:v>
                </c:pt>
                <c:pt idx="71">
                  <c:v>Mar-12</c:v>
                </c:pt>
                <c:pt idx="72">
                  <c:v>Apr-12</c:v>
                </c:pt>
                <c:pt idx="73">
                  <c:v>May-12</c:v>
                </c:pt>
                <c:pt idx="74">
                  <c:v>Jun-12</c:v>
                </c:pt>
                <c:pt idx="75">
                  <c:v>Jul-12</c:v>
                </c:pt>
                <c:pt idx="76">
                  <c:v>Aug-12</c:v>
                </c:pt>
                <c:pt idx="77">
                  <c:v>Sep-12</c:v>
                </c:pt>
                <c:pt idx="78">
                  <c:v>Oct-12</c:v>
                </c:pt>
                <c:pt idx="79">
                  <c:v>Nov-12</c:v>
                </c:pt>
                <c:pt idx="80">
                  <c:v>Dec-12</c:v>
                </c:pt>
                <c:pt idx="81">
                  <c:v>Jan-13</c:v>
                </c:pt>
                <c:pt idx="82">
                  <c:v>Feb-13</c:v>
                </c:pt>
                <c:pt idx="83">
                  <c:v>Mar-13</c:v>
                </c:pt>
                <c:pt idx="84">
                  <c:v>Apr-13</c:v>
                </c:pt>
                <c:pt idx="85">
                  <c:v>May-13</c:v>
                </c:pt>
                <c:pt idx="86">
                  <c:v>Jun-13</c:v>
                </c:pt>
                <c:pt idx="87">
                  <c:v>Jul-13</c:v>
                </c:pt>
                <c:pt idx="88">
                  <c:v>Aug-13</c:v>
                </c:pt>
                <c:pt idx="89">
                  <c:v>Sep-13</c:v>
                </c:pt>
                <c:pt idx="90">
                  <c:v>Oct-13</c:v>
                </c:pt>
                <c:pt idx="91">
                  <c:v>Nov-13</c:v>
                </c:pt>
                <c:pt idx="92">
                  <c:v>Dec-13</c:v>
                </c:pt>
                <c:pt idx="93">
                  <c:v>Jan-14</c:v>
                </c:pt>
                <c:pt idx="94">
                  <c:v>Feb-14</c:v>
                </c:pt>
                <c:pt idx="95">
                  <c:v>Mar-14</c:v>
                </c:pt>
                <c:pt idx="96">
                  <c:v>Apr-14</c:v>
                </c:pt>
                <c:pt idx="97">
                  <c:v>May-14</c:v>
                </c:pt>
                <c:pt idx="98">
                  <c:v>Jun-14</c:v>
                </c:pt>
                <c:pt idx="99">
                  <c:v>Jul-14</c:v>
                </c:pt>
                <c:pt idx="100">
                  <c:v>Aug-14</c:v>
                </c:pt>
                <c:pt idx="101">
                  <c:v>Sep-14</c:v>
                </c:pt>
                <c:pt idx="102">
                  <c:v>Oct-14</c:v>
                </c:pt>
                <c:pt idx="103">
                  <c:v>Nov-14</c:v>
                </c:pt>
                <c:pt idx="104">
                  <c:v>Dec-14</c:v>
                </c:pt>
                <c:pt idx="105">
                  <c:v>Jan-15</c:v>
                </c:pt>
                <c:pt idx="106">
                  <c:v>Feb-15</c:v>
                </c:pt>
                <c:pt idx="107">
                  <c:v>Mar-15</c:v>
                </c:pt>
                <c:pt idx="108">
                  <c:v>Apr-15</c:v>
                </c:pt>
                <c:pt idx="109">
                  <c:v>May-15</c:v>
                </c:pt>
                <c:pt idx="110">
                  <c:v>Jun-15</c:v>
                </c:pt>
                <c:pt idx="111">
                  <c:v>Jul-15</c:v>
                </c:pt>
                <c:pt idx="112">
                  <c:v>Aug-15</c:v>
                </c:pt>
                <c:pt idx="113">
                  <c:v>Sep-15</c:v>
                </c:pt>
                <c:pt idx="114">
                  <c:v>Oct-15</c:v>
                </c:pt>
                <c:pt idx="115">
                  <c:v>Nov-15</c:v>
                </c:pt>
                <c:pt idx="116">
                  <c:v>Dec-15</c:v>
                </c:pt>
                <c:pt idx="117">
                  <c:v>Jan-16</c:v>
                </c:pt>
                <c:pt idx="118">
                  <c:v>Feb-16</c:v>
                </c:pt>
                <c:pt idx="119">
                  <c:v>Mar-16</c:v>
                </c:pt>
                <c:pt idx="120">
                  <c:v>Apr-16</c:v>
                </c:pt>
                <c:pt idx="121">
                  <c:v>May-16</c:v>
                </c:pt>
                <c:pt idx="122">
                  <c:v>Jun-16</c:v>
                </c:pt>
                <c:pt idx="123">
                  <c:v>Jul-16</c:v>
                </c:pt>
                <c:pt idx="124">
                  <c:v>Aug-16</c:v>
                </c:pt>
                <c:pt idx="125">
                  <c:v>Sep-16</c:v>
                </c:pt>
                <c:pt idx="126">
                  <c:v>Oct-16</c:v>
                </c:pt>
                <c:pt idx="127">
                  <c:v>Nov-16</c:v>
                </c:pt>
                <c:pt idx="128">
                  <c:v>Dec-16</c:v>
                </c:pt>
              </c:strCache>
            </c:strRef>
          </c:cat>
          <c:val>
            <c:numRef>
              <c:f>Sheet1!$B$2:$DZ$2</c:f>
              <c:numCache>
                <c:formatCode>"£"#,##0</c:formatCode>
                <c:ptCount val="129"/>
                <c:pt idx="0">
                  <c:v>16194</c:v>
                </c:pt>
                <c:pt idx="1">
                  <c:v>16013</c:v>
                </c:pt>
                <c:pt idx="2">
                  <c:v>15969</c:v>
                </c:pt>
                <c:pt idx="3">
                  <c:v>15676</c:v>
                </c:pt>
                <c:pt idx="4">
                  <c:v>15935</c:v>
                </c:pt>
                <c:pt idx="5">
                  <c:v>15950</c:v>
                </c:pt>
                <c:pt idx="6">
                  <c:v>15752</c:v>
                </c:pt>
                <c:pt idx="7">
                  <c:v>15798</c:v>
                </c:pt>
                <c:pt idx="8">
                  <c:v>15900</c:v>
                </c:pt>
                <c:pt idx="9">
                  <c:v>15846</c:v>
                </c:pt>
                <c:pt idx="10">
                  <c:v>15991</c:v>
                </c:pt>
                <c:pt idx="11">
                  <c:v>16282</c:v>
                </c:pt>
                <c:pt idx="12">
                  <c:v>16225</c:v>
                </c:pt>
                <c:pt idx="13">
                  <c:v>16248</c:v>
                </c:pt>
                <c:pt idx="14">
                  <c:v>16203</c:v>
                </c:pt>
                <c:pt idx="15">
                  <c:v>16222</c:v>
                </c:pt>
                <c:pt idx="16">
                  <c:v>16226</c:v>
                </c:pt>
                <c:pt idx="17">
                  <c:v>16075</c:v>
                </c:pt>
                <c:pt idx="18">
                  <c:v>16151</c:v>
                </c:pt>
                <c:pt idx="19">
                  <c:v>16224</c:v>
                </c:pt>
                <c:pt idx="20">
                  <c:v>16134</c:v>
                </c:pt>
                <c:pt idx="21">
                  <c:v>16285</c:v>
                </c:pt>
                <c:pt idx="22">
                  <c:v>16341</c:v>
                </c:pt>
                <c:pt idx="23">
                  <c:v>16341</c:v>
                </c:pt>
                <c:pt idx="24">
                  <c:v>16407</c:v>
                </c:pt>
                <c:pt idx="25">
                  <c:v>16679</c:v>
                </c:pt>
                <c:pt idx="26">
                  <c:v>16814</c:v>
                </c:pt>
                <c:pt idx="27">
                  <c:v>16716</c:v>
                </c:pt>
                <c:pt idx="28">
                  <c:v>16393</c:v>
                </c:pt>
                <c:pt idx="29">
                  <c:v>16509</c:v>
                </c:pt>
                <c:pt idx="30">
                  <c:v>16460</c:v>
                </c:pt>
                <c:pt idx="31">
                  <c:v>16262</c:v>
                </c:pt>
                <c:pt idx="32">
                  <c:v>16079</c:v>
                </c:pt>
                <c:pt idx="33">
                  <c:v>15880</c:v>
                </c:pt>
                <c:pt idx="34">
                  <c:v>15829</c:v>
                </c:pt>
                <c:pt idx="35">
                  <c:v>15670</c:v>
                </c:pt>
                <c:pt idx="36">
                  <c:v>15939</c:v>
                </c:pt>
                <c:pt idx="37">
                  <c:v>15968</c:v>
                </c:pt>
                <c:pt idx="38">
                  <c:v>16075</c:v>
                </c:pt>
                <c:pt idx="39">
                  <c:v>16391</c:v>
                </c:pt>
                <c:pt idx="40">
                  <c:v>16697</c:v>
                </c:pt>
                <c:pt idx="41">
                  <c:v>16671</c:v>
                </c:pt>
                <c:pt idx="42">
                  <c:v>16833</c:v>
                </c:pt>
                <c:pt idx="43">
                  <c:v>16847</c:v>
                </c:pt>
                <c:pt idx="44">
                  <c:v>17017</c:v>
                </c:pt>
                <c:pt idx="45">
                  <c:v>16969</c:v>
                </c:pt>
                <c:pt idx="46">
                  <c:v>16839</c:v>
                </c:pt>
                <c:pt idx="47">
                  <c:v>16980</c:v>
                </c:pt>
                <c:pt idx="48">
                  <c:v>16868</c:v>
                </c:pt>
                <c:pt idx="49">
                  <c:v>16772</c:v>
                </c:pt>
                <c:pt idx="50">
                  <c:v>16425</c:v>
                </c:pt>
                <c:pt idx="51">
                  <c:v>16182</c:v>
                </c:pt>
                <c:pt idx="52">
                  <c:v>16027</c:v>
                </c:pt>
                <c:pt idx="53">
                  <c:v>16026</c:v>
                </c:pt>
                <c:pt idx="54">
                  <c:v>15960</c:v>
                </c:pt>
                <c:pt idx="55">
                  <c:v>16091</c:v>
                </c:pt>
                <c:pt idx="56">
                  <c:v>15840</c:v>
                </c:pt>
                <c:pt idx="57">
                  <c:v>15999</c:v>
                </c:pt>
                <c:pt idx="58">
                  <c:v>16145</c:v>
                </c:pt>
                <c:pt idx="59">
                  <c:v>16026</c:v>
                </c:pt>
                <c:pt idx="60">
                  <c:v>16236</c:v>
                </c:pt>
                <c:pt idx="61">
                  <c:v>16219</c:v>
                </c:pt>
                <c:pt idx="62">
                  <c:v>16487</c:v>
                </c:pt>
                <c:pt idx="63">
                  <c:v>16970</c:v>
                </c:pt>
                <c:pt idx="64">
                  <c:v>17287</c:v>
                </c:pt>
                <c:pt idx="65">
                  <c:v>17479</c:v>
                </c:pt>
                <c:pt idx="66">
                  <c:v>17543</c:v>
                </c:pt>
                <c:pt idx="67">
                  <c:v>17583</c:v>
                </c:pt>
                <c:pt idx="68">
                  <c:v>17914</c:v>
                </c:pt>
                <c:pt idx="69">
                  <c:v>18036</c:v>
                </c:pt>
                <c:pt idx="70">
                  <c:v>17973</c:v>
                </c:pt>
                <c:pt idx="71">
                  <c:v>18171</c:v>
                </c:pt>
                <c:pt idx="72">
                  <c:v>18194</c:v>
                </c:pt>
                <c:pt idx="73">
                  <c:v>18110</c:v>
                </c:pt>
                <c:pt idx="74">
                  <c:v>18325</c:v>
                </c:pt>
                <c:pt idx="75">
                  <c:v>18161</c:v>
                </c:pt>
                <c:pt idx="76">
                  <c:v>18462</c:v>
                </c:pt>
                <c:pt idx="77">
                  <c:v>18519</c:v>
                </c:pt>
                <c:pt idx="78">
                  <c:v>18652</c:v>
                </c:pt>
                <c:pt idx="79">
                  <c:v>19244</c:v>
                </c:pt>
                <c:pt idx="80">
                  <c:v>19497</c:v>
                </c:pt>
                <c:pt idx="81">
                  <c:v>19386</c:v>
                </c:pt>
                <c:pt idx="82">
                  <c:v>19625</c:v>
                </c:pt>
                <c:pt idx="83">
                  <c:v>19559</c:v>
                </c:pt>
                <c:pt idx="84">
                  <c:v>19355</c:v>
                </c:pt>
                <c:pt idx="85">
                  <c:v>19451</c:v>
                </c:pt>
                <c:pt idx="86">
                  <c:v>19405</c:v>
                </c:pt>
                <c:pt idx="87">
                  <c:v>19400</c:v>
                </c:pt>
                <c:pt idx="88">
                  <c:v>19377</c:v>
                </c:pt>
                <c:pt idx="89">
                  <c:v>19471</c:v>
                </c:pt>
                <c:pt idx="90">
                  <c:v>19322</c:v>
                </c:pt>
                <c:pt idx="91">
                  <c:v>19029</c:v>
                </c:pt>
                <c:pt idx="92">
                  <c:v>18709</c:v>
                </c:pt>
                <c:pt idx="93">
                  <c:v>18777</c:v>
                </c:pt>
                <c:pt idx="94">
                  <c:v>18593</c:v>
                </c:pt>
                <c:pt idx="95">
                  <c:v>18375</c:v>
                </c:pt>
                <c:pt idx="96">
                  <c:v>18366</c:v>
                </c:pt>
                <c:pt idx="97">
                  <c:v>18421</c:v>
                </c:pt>
                <c:pt idx="98">
                  <c:v>18344</c:v>
                </c:pt>
                <c:pt idx="99">
                  <c:v>18398</c:v>
                </c:pt>
                <c:pt idx="100">
                  <c:v>18235</c:v>
                </c:pt>
                <c:pt idx="101">
                  <c:v>18031</c:v>
                </c:pt>
                <c:pt idx="102">
                  <c:v>18354</c:v>
                </c:pt>
                <c:pt idx="103">
                  <c:v>18145</c:v>
                </c:pt>
                <c:pt idx="104">
                  <c:v>18066</c:v>
                </c:pt>
                <c:pt idx="105">
                  <c:v>18232</c:v>
                </c:pt>
                <c:pt idx="106">
                  <c:v>18349</c:v>
                </c:pt>
                <c:pt idx="107">
                  <c:v>18737</c:v>
                </c:pt>
                <c:pt idx="108">
                  <c:v>18812</c:v>
                </c:pt>
                <c:pt idx="109">
                  <c:v>19050</c:v>
                </c:pt>
                <c:pt idx="110">
                  <c:v>19040</c:v>
                </c:pt>
                <c:pt idx="111">
                  <c:v>19161</c:v>
                </c:pt>
                <c:pt idx="112">
                  <c:v>19201</c:v>
                </c:pt>
                <c:pt idx="113">
                  <c:v>19351</c:v>
                </c:pt>
                <c:pt idx="114">
                  <c:v>19080</c:v>
                </c:pt>
                <c:pt idx="115">
                  <c:v>19066</c:v>
                </c:pt>
                <c:pt idx="116">
                  <c:v>19570</c:v>
                </c:pt>
                <c:pt idx="117">
                  <c:v>19489</c:v>
                </c:pt>
                <c:pt idx="118">
                  <c:v>19366</c:v>
                </c:pt>
                <c:pt idx="119">
                  <c:v>19306</c:v>
                </c:pt>
                <c:pt idx="120">
                  <c:v>19317</c:v>
                </c:pt>
                <c:pt idx="121">
                  <c:v>18912</c:v>
                </c:pt>
                <c:pt idx="122">
                  <c:v>18719</c:v>
                </c:pt>
                <c:pt idx="123">
                  <c:v>18692</c:v>
                </c:pt>
                <c:pt idx="124">
                  <c:v>18882</c:v>
                </c:pt>
                <c:pt idx="125">
                  <c:v>18686</c:v>
                </c:pt>
                <c:pt idx="126">
                  <c:v>18870</c:v>
                </c:pt>
                <c:pt idx="127">
                  <c:v>18917</c:v>
                </c:pt>
                <c:pt idx="128">
                  <c:v>18492</c:v>
                </c:pt>
              </c:numCache>
            </c:numRef>
          </c:val>
          <c:smooth val="0"/>
        </c:ser>
        <c:dLbls>
          <c:showLegendKey val="0"/>
          <c:showVal val="0"/>
          <c:showCatName val="0"/>
          <c:showSerName val="0"/>
          <c:showPercent val="0"/>
          <c:showBubbleSize val="0"/>
        </c:dLbls>
        <c:marker val="1"/>
        <c:smooth val="0"/>
        <c:axId val="434391808"/>
        <c:axId val="434389848"/>
      </c:lineChart>
      <c:catAx>
        <c:axId val="434391808"/>
        <c:scaling>
          <c:orientation val="minMax"/>
        </c:scaling>
        <c:delete val="0"/>
        <c:axPos val="b"/>
        <c:numFmt formatCode="General" sourceLinked="0"/>
        <c:majorTickMark val="none"/>
        <c:minorTickMark val="none"/>
        <c:tickLblPos val="nextTo"/>
        <c:spPr>
          <a:ln w="22225">
            <a:solidFill>
              <a:schemeClr val="tx1">
                <a:lumMod val="85000"/>
                <a:lumOff val="15000"/>
              </a:schemeClr>
            </a:solidFill>
          </a:ln>
        </c:spPr>
        <c:txPr>
          <a:bodyPr rot="-5400000" vert="horz"/>
          <a:lstStyle/>
          <a:p>
            <a:pPr algn="l">
              <a:defRPr sz="500">
                <a:solidFill>
                  <a:schemeClr val="tx1">
                    <a:lumMod val="50000"/>
                    <a:lumOff val="50000"/>
                  </a:schemeClr>
                </a:solidFill>
              </a:defRPr>
            </a:pPr>
            <a:endParaRPr lang="en-US"/>
          </a:p>
        </c:txPr>
        <c:crossAx val="434389848"/>
        <c:crosses val="autoZero"/>
        <c:auto val="1"/>
        <c:lblAlgn val="ctr"/>
        <c:lblOffset val="100"/>
        <c:noMultiLvlLbl val="0"/>
      </c:catAx>
      <c:valAx>
        <c:axId val="434389848"/>
        <c:scaling>
          <c:orientation val="minMax"/>
          <c:max val="20000"/>
          <c:min val="15000"/>
        </c:scaling>
        <c:delete val="0"/>
        <c:axPos val="l"/>
        <c:majorGridlines>
          <c:spPr>
            <a:ln>
              <a:solidFill>
                <a:schemeClr val="bg1"/>
              </a:solidFill>
            </a:ln>
          </c:spPr>
        </c:majorGridlines>
        <c:numFmt formatCode="&quot;£&quot;#,##0" sourceLinked="1"/>
        <c:majorTickMark val="none"/>
        <c:minorTickMark val="none"/>
        <c:tickLblPos val="nextTo"/>
        <c:spPr>
          <a:ln>
            <a:noFill/>
          </a:ln>
        </c:spPr>
        <c:txPr>
          <a:bodyPr/>
          <a:lstStyle/>
          <a:p>
            <a:pPr>
              <a:defRPr sz="600">
                <a:solidFill>
                  <a:schemeClr val="bg1">
                    <a:lumMod val="65000"/>
                  </a:schemeClr>
                </a:solidFill>
              </a:defRPr>
            </a:pPr>
            <a:endParaRPr lang="en-US"/>
          </a:p>
        </c:txPr>
        <c:crossAx val="434391808"/>
        <c:crosses val="autoZero"/>
        <c:crossBetween val="between"/>
        <c:majorUnit val="1000"/>
      </c:valAx>
      <c:spPr>
        <a:solidFill>
          <a:sysClr val="window" lastClr="FFFFFF">
            <a:lumMod val="85000"/>
            <a:alpha val="30000"/>
          </a:sysClr>
        </a:solidFill>
        <a:ln>
          <a:noFill/>
        </a:ln>
      </c:spPr>
    </c:plotArea>
    <c:plotVisOnly val="1"/>
    <c:dispBlanksAs val="gap"/>
    <c:showDLblsOverMax val="0"/>
  </c:chart>
  <c:txPr>
    <a:bodyPr/>
    <a:lstStyle/>
    <a:p>
      <a:pPr>
        <a:defRPr sz="1800"/>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9775162037150702E-2"/>
          <c:y val="0.10959163043746201"/>
          <c:w val="0.94408110113293697"/>
          <c:h val="0.73897961028608095"/>
        </c:manualLayout>
      </c:layout>
      <c:lineChart>
        <c:grouping val="standard"/>
        <c:varyColors val="0"/>
        <c:ser>
          <c:idx val="0"/>
          <c:order val="0"/>
          <c:tx>
            <c:strRef>
              <c:f>Sheet1!$A$2</c:f>
              <c:strCache>
                <c:ptCount val="1"/>
                <c:pt idx="0">
                  <c:v>All trips</c:v>
                </c:pt>
              </c:strCache>
            </c:strRef>
          </c:tx>
          <c:spPr>
            <a:ln w="12700">
              <a:solidFill>
                <a:srgbClr val="00AEEF"/>
              </a:solidFill>
            </a:ln>
            <a:effectLst/>
          </c:spPr>
          <c:marker>
            <c:symbol val="circle"/>
            <c:size val="7"/>
            <c:spPr>
              <a:solidFill>
                <a:sysClr val="windowText" lastClr="000000">
                  <a:lumMod val="85000"/>
                  <a:lumOff val="15000"/>
                </a:sysClr>
              </a:solidFill>
              <a:ln w="22225">
                <a:noFill/>
              </a:ln>
              <a:effectLst/>
            </c:spPr>
          </c:marker>
          <c:dPt>
            <c:idx val="5"/>
            <c:bubble3D val="0"/>
          </c:dPt>
          <c:dPt>
            <c:idx val="17"/>
            <c:bubble3D val="0"/>
          </c:dPt>
          <c:dPt>
            <c:idx val="29"/>
            <c:bubble3D val="0"/>
          </c:dPt>
          <c:dPt>
            <c:idx val="41"/>
            <c:bubble3D val="0"/>
          </c:dPt>
          <c:dPt>
            <c:idx val="53"/>
            <c:bubble3D val="0"/>
          </c:dPt>
          <c:dPt>
            <c:idx val="65"/>
            <c:bubble3D val="0"/>
          </c:dPt>
          <c:dPt>
            <c:idx val="77"/>
            <c:bubble3D val="0"/>
          </c:dPt>
          <c:dPt>
            <c:idx val="89"/>
            <c:bubble3D val="0"/>
          </c:dPt>
          <c:dPt>
            <c:idx val="101"/>
            <c:bubble3D val="0"/>
          </c:dPt>
          <c:dLbls>
            <c:dLbl>
              <c:idx val="5"/>
              <c:dLblPos val="t"/>
              <c:showLegendKey val="0"/>
              <c:showVal val="1"/>
              <c:showCatName val="1"/>
              <c:showSerName val="0"/>
              <c:showPercent val="0"/>
              <c:showBubbleSize val="0"/>
              <c:separator>
</c:separator>
              <c:extLst>
                <c:ext xmlns:c15="http://schemas.microsoft.com/office/drawing/2012/chart" uri="{CE6537A1-D6FC-4f65-9D91-7224C49458BB}"/>
              </c:extLst>
            </c:dLbl>
            <c:dLbl>
              <c:idx val="17"/>
              <c:dLblPos val="t"/>
              <c:showLegendKey val="0"/>
              <c:showVal val="1"/>
              <c:showCatName val="1"/>
              <c:showSerName val="0"/>
              <c:showPercent val="0"/>
              <c:showBubbleSize val="0"/>
              <c:separator>
</c:separator>
              <c:extLst>
                <c:ext xmlns:c15="http://schemas.microsoft.com/office/drawing/2012/chart" uri="{CE6537A1-D6FC-4f65-9D91-7224C49458BB}"/>
              </c:extLst>
            </c:dLbl>
            <c:dLbl>
              <c:idx val="29"/>
              <c:dLblPos val="t"/>
              <c:showLegendKey val="0"/>
              <c:showVal val="1"/>
              <c:showCatName val="1"/>
              <c:showSerName val="0"/>
              <c:showPercent val="0"/>
              <c:showBubbleSize val="0"/>
              <c:separator>
</c:separator>
              <c:extLst>
                <c:ext xmlns:c15="http://schemas.microsoft.com/office/drawing/2012/chart" uri="{CE6537A1-D6FC-4f65-9D91-7224C49458BB}"/>
              </c:extLst>
            </c:dLbl>
            <c:dLbl>
              <c:idx val="41"/>
              <c:dLblPos val="t"/>
              <c:showLegendKey val="0"/>
              <c:showVal val="1"/>
              <c:showCatName val="1"/>
              <c:showSerName val="0"/>
              <c:showPercent val="0"/>
              <c:showBubbleSize val="0"/>
              <c:separator>
</c:separator>
              <c:extLst>
                <c:ext xmlns:c15="http://schemas.microsoft.com/office/drawing/2012/chart" uri="{CE6537A1-D6FC-4f65-9D91-7224C49458BB}"/>
              </c:extLst>
            </c:dLbl>
            <c:dLbl>
              <c:idx val="53"/>
              <c:dLblPos val="t"/>
              <c:showLegendKey val="0"/>
              <c:showVal val="1"/>
              <c:showCatName val="1"/>
              <c:showSerName val="0"/>
              <c:showPercent val="0"/>
              <c:showBubbleSize val="0"/>
              <c:separator>
</c:separator>
              <c:extLst>
                <c:ext xmlns:c15="http://schemas.microsoft.com/office/drawing/2012/chart" uri="{CE6537A1-D6FC-4f65-9D91-7224C49458BB}"/>
              </c:extLst>
            </c:dLbl>
            <c:dLbl>
              <c:idx val="65"/>
              <c:dLblPos val="t"/>
              <c:showLegendKey val="0"/>
              <c:showVal val="1"/>
              <c:showCatName val="1"/>
              <c:showSerName val="0"/>
              <c:showPercent val="0"/>
              <c:showBubbleSize val="0"/>
              <c:separator>
</c:separator>
              <c:extLst>
                <c:ext xmlns:c15="http://schemas.microsoft.com/office/drawing/2012/chart" uri="{CE6537A1-D6FC-4f65-9D91-7224C49458BB}"/>
              </c:extLst>
            </c:dLbl>
            <c:dLbl>
              <c:idx val="77"/>
              <c:dLblPos val="t"/>
              <c:showLegendKey val="0"/>
              <c:showVal val="1"/>
              <c:showCatName val="1"/>
              <c:showSerName val="0"/>
              <c:showPercent val="0"/>
              <c:showBubbleSize val="0"/>
              <c:separator>
</c:separator>
              <c:extLst>
                <c:ext xmlns:c15="http://schemas.microsoft.com/office/drawing/2012/chart" uri="{CE6537A1-D6FC-4f65-9D91-7224C49458BB}"/>
              </c:extLst>
            </c:dLbl>
            <c:dLbl>
              <c:idx val="89"/>
              <c:dLblPos val="t"/>
              <c:showLegendKey val="0"/>
              <c:showVal val="1"/>
              <c:showCatName val="1"/>
              <c:showSerName val="0"/>
              <c:showPercent val="0"/>
              <c:showBubbleSize val="0"/>
              <c:separator>
</c:separator>
              <c:extLst>
                <c:ext xmlns:c15="http://schemas.microsoft.com/office/drawing/2012/chart" uri="{CE6537A1-D6FC-4f65-9D91-7224C49458BB}"/>
              </c:extLst>
            </c:dLbl>
            <c:dLbl>
              <c:idx val="101"/>
              <c:dLblPos val="t"/>
              <c:showLegendKey val="0"/>
              <c:showVal val="1"/>
              <c:showCatName val="1"/>
              <c:showSerName val="0"/>
              <c:showPercent val="0"/>
              <c:showBubbleSize val="0"/>
              <c:separator>
</c:separator>
              <c:extLst>
                <c:ext xmlns:c15="http://schemas.microsoft.com/office/drawing/2012/chart" uri="{CE6537A1-D6FC-4f65-9D91-7224C49458BB}"/>
              </c:extLst>
            </c:dLbl>
            <c:spPr>
              <a:noFill/>
              <a:ln>
                <a:noFill/>
              </a:ln>
              <a:effectLst/>
            </c:spPr>
            <c:txPr>
              <a:bodyPr/>
              <a:lstStyle/>
              <a:p>
                <a:pPr>
                  <a:defRPr sz="600">
                    <a:solidFill>
                      <a:schemeClr val="tx1">
                        <a:lumMod val="85000"/>
                        <a:lumOff val="15000"/>
                      </a:schemeClr>
                    </a:solidFill>
                  </a:defRPr>
                </a:pPr>
                <a:endParaRPr lang="en-US"/>
              </a:p>
            </c:txPr>
            <c:dLblPos val="t"/>
            <c:showLegendKey val="0"/>
            <c:showVal val="1"/>
            <c:showCatName val="1"/>
            <c:showSerName val="0"/>
            <c:showPercent val="0"/>
            <c:showBubbleSize val="0"/>
            <c:showLeaderLines val="0"/>
            <c:extLst>
              <c:ext xmlns:c15="http://schemas.microsoft.com/office/drawing/2012/chart" uri="{CE6537A1-D6FC-4f65-9D91-7224C49458BB}">
                <c15:layout/>
                <c15:showLeaderLines val="0"/>
              </c:ext>
            </c:extLst>
          </c:dLbls>
          <c:cat>
            <c:strRef>
              <c:f>Sheet1!$B$1:$DZ$1</c:f>
              <c:strCache>
                <c:ptCount val="129"/>
                <c:pt idx="0">
                  <c:v>Apr-06</c:v>
                </c:pt>
                <c:pt idx="1">
                  <c:v>May-06</c:v>
                </c:pt>
                <c:pt idx="2">
                  <c:v>Jun-06</c:v>
                </c:pt>
                <c:pt idx="3">
                  <c:v>Jul-06</c:v>
                </c:pt>
                <c:pt idx="4">
                  <c:v>Aug-06</c:v>
                </c:pt>
                <c:pt idx="5">
                  <c:v>Sep-06</c:v>
                </c:pt>
                <c:pt idx="6">
                  <c:v>Oct-06</c:v>
                </c:pt>
                <c:pt idx="7">
                  <c:v>Nov-06</c:v>
                </c:pt>
                <c:pt idx="8">
                  <c:v>Dec-06</c:v>
                </c:pt>
                <c:pt idx="9">
                  <c:v>Jan-07</c:v>
                </c:pt>
                <c:pt idx="10">
                  <c:v>Feb-07</c:v>
                </c:pt>
                <c:pt idx="11">
                  <c:v>Mar-07</c:v>
                </c:pt>
                <c:pt idx="12">
                  <c:v>Apr-07</c:v>
                </c:pt>
                <c:pt idx="13">
                  <c:v>May-07</c:v>
                </c:pt>
                <c:pt idx="14">
                  <c:v>Jun-07</c:v>
                </c:pt>
                <c:pt idx="15">
                  <c:v>Jul-07</c:v>
                </c:pt>
                <c:pt idx="16">
                  <c:v>Aug-07</c:v>
                </c:pt>
                <c:pt idx="17">
                  <c:v>Sep-07</c:v>
                </c:pt>
                <c:pt idx="18">
                  <c:v>Oct-07</c:v>
                </c:pt>
                <c:pt idx="19">
                  <c:v>Nov-07</c:v>
                </c:pt>
                <c:pt idx="20">
                  <c:v>Dec-07</c:v>
                </c:pt>
                <c:pt idx="21">
                  <c:v>Jan-08</c:v>
                </c:pt>
                <c:pt idx="22">
                  <c:v>Feb-08</c:v>
                </c:pt>
                <c:pt idx="23">
                  <c:v>Mar-08</c:v>
                </c:pt>
                <c:pt idx="24">
                  <c:v>Apr-08</c:v>
                </c:pt>
                <c:pt idx="25">
                  <c:v>May-08</c:v>
                </c:pt>
                <c:pt idx="26">
                  <c:v>Jun-08</c:v>
                </c:pt>
                <c:pt idx="27">
                  <c:v>Jul-08</c:v>
                </c:pt>
                <c:pt idx="28">
                  <c:v>Aug-08</c:v>
                </c:pt>
                <c:pt idx="29">
                  <c:v>Sep-08</c:v>
                </c:pt>
                <c:pt idx="30">
                  <c:v>Oct-08</c:v>
                </c:pt>
                <c:pt idx="31">
                  <c:v>Nov-08</c:v>
                </c:pt>
                <c:pt idx="32">
                  <c:v>Dec-08</c:v>
                </c:pt>
                <c:pt idx="33">
                  <c:v>Jan-09</c:v>
                </c:pt>
                <c:pt idx="34">
                  <c:v>Feb-09</c:v>
                </c:pt>
                <c:pt idx="35">
                  <c:v>Mar-09</c:v>
                </c:pt>
                <c:pt idx="36">
                  <c:v>Apr-09</c:v>
                </c:pt>
                <c:pt idx="37">
                  <c:v>May-09</c:v>
                </c:pt>
                <c:pt idx="38">
                  <c:v>Jun-09</c:v>
                </c:pt>
                <c:pt idx="39">
                  <c:v>Jul-09</c:v>
                </c:pt>
                <c:pt idx="40">
                  <c:v>Aug-09</c:v>
                </c:pt>
                <c:pt idx="41">
                  <c:v>Sep-09</c:v>
                </c:pt>
                <c:pt idx="42">
                  <c:v>Oct-09</c:v>
                </c:pt>
                <c:pt idx="43">
                  <c:v>Nov-09</c:v>
                </c:pt>
                <c:pt idx="44">
                  <c:v>Dec-09</c:v>
                </c:pt>
                <c:pt idx="45">
                  <c:v>Jan-10</c:v>
                </c:pt>
                <c:pt idx="46">
                  <c:v>Feb-10</c:v>
                </c:pt>
                <c:pt idx="47">
                  <c:v>Mar-10</c:v>
                </c:pt>
                <c:pt idx="48">
                  <c:v>Apr-10</c:v>
                </c:pt>
                <c:pt idx="49">
                  <c:v>May-10</c:v>
                </c:pt>
                <c:pt idx="50">
                  <c:v>Jun-10</c:v>
                </c:pt>
                <c:pt idx="51">
                  <c:v>Jul-10</c:v>
                </c:pt>
                <c:pt idx="52">
                  <c:v>Aug-10</c:v>
                </c:pt>
                <c:pt idx="53">
                  <c:v>Sep-10</c:v>
                </c:pt>
                <c:pt idx="54">
                  <c:v>Oct-10</c:v>
                </c:pt>
                <c:pt idx="55">
                  <c:v>Nov-10</c:v>
                </c:pt>
                <c:pt idx="56">
                  <c:v>Dec-10</c:v>
                </c:pt>
                <c:pt idx="57">
                  <c:v>Jan-11</c:v>
                </c:pt>
                <c:pt idx="58">
                  <c:v>Feb-11</c:v>
                </c:pt>
                <c:pt idx="59">
                  <c:v>Mar-11</c:v>
                </c:pt>
                <c:pt idx="60">
                  <c:v>Apr-11</c:v>
                </c:pt>
                <c:pt idx="61">
                  <c:v>May-11</c:v>
                </c:pt>
                <c:pt idx="62">
                  <c:v>Jun-11</c:v>
                </c:pt>
                <c:pt idx="63">
                  <c:v>Jul-11</c:v>
                </c:pt>
                <c:pt idx="64">
                  <c:v>Aug-11</c:v>
                </c:pt>
                <c:pt idx="65">
                  <c:v>Sep-11</c:v>
                </c:pt>
                <c:pt idx="66">
                  <c:v>Oct-11</c:v>
                </c:pt>
                <c:pt idx="67">
                  <c:v>Nov-11</c:v>
                </c:pt>
                <c:pt idx="68">
                  <c:v>Dec-11</c:v>
                </c:pt>
                <c:pt idx="69">
                  <c:v>Jan-12</c:v>
                </c:pt>
                <c:pt idx="70">
                  <c:v>Feb-12</c:v>
                </c:pt>
                <c:pt idx="71">
                  <c:v>Mar-12</c:v>
                </c:pt>
                <c:pt idx="72">
                  <c:v>Apr-12</c:v>
                </c:pt>
                <c:pt idx="73">
                  <c:v>May-12</c:v>
                </c:pt>
                <c:pt idx="74">
                  <c:v>Jun-12</c:v>
                </c:pt>
                <c:pt idx="75">
                  <c:v>Jul-12</c:v>
                </c:pt>
                <c:pt idx="76">
                  <c:v>Aug-12</c:v>
                </c:pt>
                <c:pt idx="77">
                  <c:v>Sep-12</c:v>
                </c:pt>
                <c:pt idx="78">
                  <c:v>Oct-12</c:v>
                </c:pt>
                <c:pt idx="79">
                  <c:v>Nov-12</c:v>
                </c:pt>
                <c:pt idx="80">
                  <c:v>Dec-12</c:v>
                </c:pt>
                <c:pt idx="81">
                  <c:v>Jan-13</c:v>
                </c:pt>
                <c:pt idx="82">
                  <c:v>Feb-13</c:v>
                </c:pt>
                <c:pt idx="83">
                  <c:v>Mar-13</c:v>
                </c:pt>
                <c:pt idx="84">
                  <c:v>Apr-13</c:v>
                </c:pt>
                <c:pt idx="85">
                  <c:v>May-13</c:v>
                </c:pt>
                <c:pt idx="86">
                  <c:v>Jun-13</c:v>
                </c:pt>
                <c:pt idx="87">
                  <c:v>Jul-13</c:v>
                </c:pt>
                <c:pt idx="88">
                  <c:v>Aug-13</c:v>
                </c:pt>
                <c:pt idx="89">
                  <c:v>Sep-13</c:v>
                </c:pt>
                <c:pt idx="90">
                  <c:v>Oct-13</c:v>
                </c:pt>
                <c:pt idx="91">
                  <c:v>Nov-13</c:v>
                </c:pt>
                <c:pt idx="92">
                  <c:v>Dec-13</c:v>
                </c:pt>
                <c:pt idx="93">
                  <c:v>Jan-14</c:v>
                </c:pt>
                <c:pt idx="94">
                  <c:v>Feb-14</c:v>
                </c:pt>
                <c:pt idx="95">
                  <c:v>Mar-14</c:v>
                </c:pt>
                <c:pt idx="96">
                  <c:v>Apr-14</c:v>
                </c:pt>
                <c:pt idx="97">
                  <c:v>May-14</c:v>
                </c:pt>
                <c:pt idx="98">
                  <c:v>Jun-14</c:v>
                </c:pt>
                <c:pt idx="99">
                  <c:v>Jul-14</c:v>
                </c:pt>
                <c:pt idx="100">
                  <c:v>Aug-14</c:v>
                </c:pt>
                <c:pt idx="101">
                  <c:v>Sep-14</c:v>
                </c:pt>
                <c:pt idx="102">
                  <c:v>Oct-14</c:v>
                </c:pt>
                <c:pt idx="103">
                  <c:v>Nov-14</c:v>
                </c:pt>
                <c:pt idx="104">
                  <c:v>Dec-14</c:v>
                </c:pt>
                <c:pt idx="105">
                  <c:v>Jan-15</c:v>
                </c:pt>
                <c:pt idx="106">
                  <c:v>Feb-15</c:v>
                </c:pt>
                <c:pt idx="107">
                  <c:v>Mar-15</c:v>
                </c:pt>
                <c:pt idx="108">
                  <c:v>Apr-15</c:v>
                </c:pt>
                <c:pt idx="109">
                  <c:v>May-15</c:v>
                </c:pt>
                <c:pt idx="110">
                  <c:v>Jun-15</c:v>
                </c:pt>
                <c:pt idx="111">
                  <c:v>Jul-15</c:v>
                </c:pt>
                <c:pt idx="112">
                  <c:v>Aug-15</c:v>
                </c:pt>
                <c:pt idx="113">
                  <c:v>Sep-15</c:v>
                </c:pt>
                <c:pt idx="114">
                  <c:v>Oct-15</c:v>
                </c:pt>
                <c:pt idx="115">
                  <c:v>Nov-15</c:v>
                </c:pt>
                <c:pt idx="116">
                  <c:v>Dec-15</c:v>
                </c:pt>
                <c:pt idx="117">
                  <c:v>Jan-16</c:v>
                </c:pt>
                <c:pt idx="118">
                  <c:v>Feb-16</c:v>
                </c:pt>
                <c:pt idx="119">
                  <c:v>Mar-16</c:v>
                </c:pt>
                <c:pt idx="120">
                  <c:v>Apr-16</c:v>
                </c:pt>
                <c:pt idx="121">
                  <c:v>May-16</c:v>
                </c:pt>
                <c:pt idx="122">
                  <c:v>Jun-16</c:v>
                </c:pt>
                <c:pt idx="123">
                  <c:v>Jul-16</c:v>
                </c:pt>
                <c:pt idx="124">
                  <c:v>Aug-16</c:v>
                </c:pt>
                <c:pt idx="125">
                  <c:v>Sep-16</c:v>
                </c:pt>
                <c:pt idx="126">
                  <c:v>Oct-16</c:v>
                </c:pt>
                <c:pt idx="127">
                  <c:v>Nov-16</c:v>
                </c:pt>
                <c:pt idx="128">
                  <c:v>Dec-16</c:v>
                </c:pt>
              </c:strCache>
            </c:strRef>
          </c:cat>
          <c:val>
            <c:numRef>
              <c:f>Sheet1!$B$2:$DZ$2</c:f>
              <c:numCache>
                <c:formatCode>General</c:formatCode>
                <c:ptCount val="129"/>
                <c:pt idx="8" formatCode="&quot;£&quot;#,##0">
                  <c:v>15900</c:v>
                </c:pt>
                <c:pt idx="20" formatCode="&quot;£&quot;#,##0">
                  <c:v>16134</c:v>
                </c:pt>
                <c:pt idx="32" formatCode="&quot;£&quot;#,##0">
                  <c:v>16079</c:v>
                </c:pt>
                <c:pt idx="44" formatCode="&quot;£&quot;#,##0">
                  <c:v>17017</c:v>
                </c:pt>
                <c:pt idx="56" formatCode="&quot;£&quot;#,##0">
                  <c:v>15840</c:v>
                </c:pt>
                <c:pt idx="68" formatCode="&quot;£&quot;#,##0">
                  <c:v>17914</c:v>
                </c:pt>
                <c:pt idx="80" formatCode="&quot;£&quot;#,##0">
                  <c:v>19497</c:v>
                </c:pt>
                <c:pt idx="92" formatCode="&quot;£&quot;#,##0">
                  <c:v>18709</c:v>
                </c:pt>
                <c:pt idx="104" formatCode="&quot;£&quot;#,##0">
                  <c:v>18066</c:v>
                </c:pt>
                <c:pt idx="116" formatCode="&quot;£&quot;#,##0">
                  <c:v>19570</c:v>
                </c:pt>
                <c:pt idx="128" formatCode="&quot;£&quot;#,##0">
                  <c:v>18493</c:v>
                </c:pt>
              </c:numCache>
            </c:numRef>
          </c:val>
          <c:smooth val="0"/>
        </c:ser>
        <c:dLbls>
          <c:showLegendKey val="0"/>
          <c:showVal val="0"/>
          <c:showCatName val="0"/>
          <c:showSerName val="0"/>
          <c:showPercent val="0"/>
          <c:showBubbleSize val="0"/>
        </c:dLbls>
        <c:marker val="1"/>
        <c:smooth val="0"/>
        <c:axId val="434389456"/>
        <c:axId val="434392200"/>
      </c:lineChart>
      <c:catAx>
        <c:axId val="434389456"/>
        <c:scaling>
          <c:orientation val="minMax"/>
        </c:scaling>
        <c:delete val="1"/>
        <c:axPos val="b"/>
        <c:numFmt formatCode="General" sourceLinked="0"/>
        <c:majorTickMark val="none"/>
        <c:minorTickMark val="none"/>
        <c:tickLblPos val="nextTo"/>
        <c:crossAx val="434392200"/>
        <c:crosses val="autoZero"/>
        <c:auto val="1"/>
        <c:lblAlgn val="ctr"/>
        <c:lblOffset val="100"/>
        <c:noMultiLvlLbl val="0"/>
      </c:catAx>
      <c:valAx>
        <c:axId val="434392200"/>
        <c:scaling>
          <c:orientation val="minMax"/>
          <c:max val="20000"/>
          <c:min val="15000"/>
        </c:scaling>
        <c:delete val="1"/>
        <c:axPos val="l"/>
        <c:numFmt formatCode="General" sourceLinked="1"/>
        <c:majorTickMark val="none"/>
        <c:minorTickMark val="none"/>
        <c:tickLblPos val="nextTo"/>
        <c:crossAx val="434389456"/>
        <c:crosses val="autoZero"/>
        <c:crossBetween val="between"/>
        <c:majorUnit val="1000"/>
      </c:valAx>
      <c:spPr>
        <a:noFill/>
        <a:ln>
          <a:noFill/>
        </a:ln>
      </c:spPr>
    </c:plotArea>
    <c:plotVisOnly val="1"/>
    <c:dispBlanksAs val="gap"/>
    <c:showDLblsOverMax val="0"/>
  </c:chart>
  <c:txPr>
    <a:bodyPr/>
    <a:lstStyle/>
    <a:p>
      <a:pPr>
        <a:defRPr sz="1800"/>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lgn="l">
              <a:defRPr sz="1000" b="0">
                <a:solidFill>
                  <a:schemeClr val="tx1">
                    <a:lumMod val="85000"/>
                    <a:lumOff val="15000"/>
                  </a:schemeClr>
                </a:solidFill>
              </a:defRPr>
            </a:pPr>
            <a:r>
              <a:rPr lang="en-US" sz="1000" b="0">
                <a:solidFill>
                  <a:schemeClr val="tx1">
                    <a:lumMod val="85000"/>
                    <a:lumOff val="15000"/>
                  </a:schemeClr>
                </a:solidFill>
              </a:rPr>
              <a:t>All</a:t>
            </a:r>
            <a:r>
              <a:rPr lang="en-US" sz="1000" b="0" baseline="0">
                <a:solidFill>
                  <a:schemeClr val="tx1">
                    <a:lumMod val="85000"/>
                    <a:lumOff val="15000"/>
                  </a:schemeClr>
                </a:solidFill>
              </a:rPr>
              <a:t> </a:t>
            </a:r>
            <a:r>
              <a:rPr lang="en-US" sz="1000" b="0">
                <a:solidFill>
                  <a:schemeClr val="tx1">
                    <a:lumMod val="85000"/>
                    <a:lumOff val="15000"/>
                  </a:schemeClr>
                </a:solidFill>
              </a:rPr>
              <a:t>Trips (millions)</a:t>
            </a:r>
          </a:p>
        </c:rich>
      </c:tx>
      <c:layout>
        <c:manualLayout>
          <c:xMode val="edge"/>
          <c:yMode val="edge"/>
          <c:x val="2.50127652204368E-2"/>
          <c:y val="9.3442582532729506E-3"/>
        </c:manualLayout>
      </c:layout>
      <c:overlay val="0"/>
    </c:title>
    <c:autoTitleDeleted val="0"/>
    <c:plotArea>
      <c:layout>
        <c:manualLayout>
          <c:layoutTarget val="inner"/>
          <c:xMode val="edge"/>
          <c:yMode val="edge"/>
          <c:x val="3.1415917172853698E-2"/>
          <c:y val="0.10437298136901201"/>
          <c:w val="0.96044967592569797"/>
          <c:h val="0.73897961028608095"/>
        </c:manualLayout>
      </c:layout>
      <c:lineChart>
        <c:grouping val="standard"/>
        <c:varyColors val="0"/>
        <c:ser>
          <c:idx val="0"/>
          <c:order val="0"/>
          <c:tx>
            <c:strRef>
              <c:f>Sheet1!$A$2</c:f>
              <c:strCache>
                <c:ptCount val="1"/>
                <c:pt idx="0">
                  <c:v>All trips</c:v>
                </c:pt>
              </c:strCache>
            </c:strRef>
          </c:tx>
          <c:spPr>
            <a:ln w="12700">
              <a:solidFill>
                <a:schemeClr val="accent1"/>
              </a:solidFill>
            </a:ln>
            <a:effectLst/>
          </c:spPr>
          <c:marker>
            <c:symbol val="circle"/>
            <c:size val="5"/>
            <c:spPr>
              <a:solidFill>
                <a:srgbClr val="F7911E"/>
              </a:solidFill>
              <a:ln w="22225">
                <a:noFill/>
              </a:ln>
              <a:effectLst/>
            </c:spPr>
          </c:marker>
          <c:dPt>
            <c:idx val="5"/>
            <c:bubble3D val="0"/>
          </c:dPt>
          <c:dPt>
            <c:idx val="17"/>
            <c:bubble3D val="0"/>
          </c:dPt>
          <c:dPt>
            <c:idx val="29"/>
            <c:bubble3D val="0"/>
          </c:dPt>
          <c:dPt>
            <c:idx val="41"/>
            <c:bubble3D val="0"/>
          </c:dPt>
          <c:dPt>
            <c:idx val="53"/>
            <c:bubble3D val="0"/>
          </c:dPt>
          <c:dPt>
            <c:idx val="65"/>
            <c:bubble3D val="0"/>
          </c:dPt>
          <c:dPt>
            <c:idx val="77"/>
            <c:bubble3D val="0"/>
          </c:dPt>
          <c:dPt>
            <c:idx val="89"/>
            <c:bubble3D val="0"/>
          </c:dPt>
          <c:dPt>
            <c:idx val="101"/>
            <c:bubble3D val="0"/>
          </c:dPt>
          <c:cat>
            <c:strRef>
              <c:f>Sheet1!$B$1:$DZ$1</c:f>
              <c:strCache>
                <c:ptCount val="129"/>
                <c:pt idx="0">
                  <c:v>Apr-06</c:v>
                </c:pt>
                <c:pt idx="1">
                  <c:v>May-06</c:v>
                </c:pt>
                <c:pt idx="2">
                  <c:v>Jun-06</c:v>
                </c:pt>
                <c:pt idx="3">
                  <c:v>Jul-06</c:v>
                </c:pt>
                <c:pt idx="4">
                  <c:v>Aug-06</c:v>
                </c:pt>
                <c:pt idx="5">
                  <c:v>Sep-06</c:v>
                </c:pt>
                <c:pt idx="6">
                  <c:v>Oct-06</c:v>
                </c:pt>
                <c:pt idx="7">
                  <c:v>Nov-06</c:v>
                </c:pt>
                <c:pt idx="8">
                  <c:v>Dec-06</c:v>
                </c:pt>
                <c:pt idx="9">
                  <c:v>Jan-07</c:v>
                </c:pt>
                <c:pt idx="10">
                  <c:v>Feb-07</c:v>
                </c:pt>
                <c:pt idx="11">
                  <c:v>Mar-07</c:v>
                </c:pt>
                <c:pt idx="12">
                  <c:v>Apr-07</c:v>
                </c:pt>
                <c:pt idx="13">
                  <c:v>May-07</c:v>
                </c:pt>
                <c:pt idx="14">
                  <c:v>Jun-07</c:v>
                </c:pt>
                <c:pt idx="15">
                  <c:v>Jul-07</c:v>
                </c:pt>
                <c:pt idx="16">
                  <c:v>Aug-07</c:v>
                </c:pt>
                <c:pt idx="17">
                  <c:v>Sep-07</c:v>
                </c:pt>
                <c:pt idx="18">
                  <c:v>Oct-07</c:v>
                </c:pt>
                <c:pt idx="19">
                  <c:v>Nov-07</c:v>
                </c:pt>
                <c:pt idx="20">
                  <c:v>Dec-07</c:v>
                </c:pt>
                <c:pt idx="21">
                  <c:v>Jan-08</c:v>
                </c:pt>
                <c:pt idx="22">
                  <c:v>Feb-08</c:v>
                </c:pt>
                <c:pt idx="23">
                  <c:v>Mar-08</c:v>
                </c:pt>
                <c:pt idx="24">
                  <c:v>Apr-08</c:v>
                </c:pt>
                <c:pt idx="25">
                  <c:v>May-08</c:v>
                </c:pt>
                <c:pt idx="26">
                  <c:v>Jun-08</c:v>
                </c:pt>
                <c:pt idx="27">
                  <c:v>Jul-08</c:v>
                </c:pt>
                <c:pt idx="28">
                  <c:v>Aug-08</c:v>
                </c:pt>
                <c:pt idx="29">
                  <c:v>Sep-08</c:v>
                </c:pt>
                <c:pt idx="30">
                  <c:v>Oct-08</c:v>
                </c:pt>
                <c:pt idx="31">
                  <c:v>Nov-08</c:v>
                </c:pt>
                <c:pt idx="32">
                  <c:v>Dec-08</c:v>
                </c:pt>
                <c:pt idx="33">
                  <c:v>Jan-09</c:v>
                </c:pt>
                <c:pt idx="34">
                  <c:v>Feb-09</c:v>
                </c:pt>
                <c:pt idx="35">
                  <c:v>Mar-09</c:v>
                </c:pt>
                <c:pt idx="36">
                  <c:v>Apr-09</c:v>
                </c:pt>
                <c:pt idx="37">
                  <c:v>May-09</c:v>
                </c:pt>
                <c:pt idx="38">
                  <c:v>Jun-09</c:v>
                </c:pt>
                <c:pt idx="39">
                  <c:v>Jul-09</c:v>
                </c:pt>
                <c:pt idx="40">
                  <c:v>Aug-09</c:v>
                </c:pt>
                <c:pt idx="41">
                  <c:v>Sep-09</c:v>
                </c:pt>
                <c:pt idx="42">
                  <c:v>Oct-09</c:v>
                </c:pt>
                <c:pt idx="43">
                  <c:v>Nov-09</c:v>
                </c:pt>
                <c:pt idx="44">
                  <c:v>Dec-09</c:v>
                </c:pt>
                <c:pt idx="45">
                  <c:v>Jan-10</c:v>
                </c:pt>
                <c:pt idx="46">
                  <c:v>Feb-10</c:v>
                </c:pt>
                <c:pt idx="47">
                  <c:v>Mar-10</c:v>
                </c:pt>
                <c:pt idx="48">
                  <c:v>Apr-10</c:v>
                </c:pt>
                <c:pt idx="49">
                  <c:v>May-10</c:v>
                </c:pt>
                <c:pt idx="50">
                  <c:v>Jun-10</c:v>
                </c:pt>
                <c:pt idx="51">
                  <c:v>Jul-10</c:v>
                </c:pt>
                <c:pt idx="52">
                  <c:v>Aug-10</c:v>
                </c:pt>
                <c:pt idx="53">
                  <c:v>Sep-10</c:v>
                </c:pt>
                <c:pt idx="54">
                  <c:v>Oct-10</c:v>
                </c:pt>
                <c:pt idx="55">
                  <c:v>Nov-10</c:v>
                </c:pt>
                <c:pt idx="56">
                  <c:v>Dec-10</c:v>
                </c:pt>
                <c:pt idx="57">
                  <c:v>Jan-11</c:v>
                </c:pt>
                <c:pt idx="58">
                  <c:v>Feb-11</c:v>
                </c:pt>
                <c:pt idx="59">
                  <c:v>Mar-11</c:v>
                </c:pt>
                <c:pt idx="60">
                  <c:v>Apr-11</c:v>
                </c:pt>
                <c:pt idx="61">
                  <c:v>May-11</c:v>
                </c:pt>
                <c:pt idx="62">
                  <c:v>Jun-11</c:v>
                </c:pt>
                <c:pt idx="63">
                  <c:v>Jul-11</c:v>
                </c:pt>
                <c:pt idx="64">
                  <c:v>Aug-11</c:v>
                </c:pt>
                <c:pt idx="65">
                  <c:v>Sep-11</c:v>
                </c:pt>
                <c:pt idx="66">
                  <c:v>Oct-11</c:v>
                </c:pt>
                <c:pt idx="67">
                  <c:v>Nov-11</c:v>
                </c:pt>
                <c:pt idx="68">
                  <c:v>Dec-11</c:v>
                </c:pt>
                <c:pt idx="69">
                  <c:v>Jan-12</c:v>
                </c:pt>
                <c:pt idx="70">
                  <c:v>Feb-12</c:v>
                </c:pt>
                <c:pt idx="71">
                  <c:v>Mar-12</c:v>
                </c:pt>
                <c:pt idx="72">
                  <c:v>Apr-12</c:v>
                </c:pt>
                <c:pt idx="73">
                  <c:v>May-12</c:v>
                </c:pt>
                <c:pt idx="74">
                  <c:v>Jun-12</c:v>
                </c:pt>
                <c:pt idx="75">
                  <c:v>Jul-12</c:v>
                </c:pt>
                <c:pt idx="76">
                  <c:v>Aug-12</c:v>
                </c:pt>
                <c:pt idx="77">
                  <c:v>Sep-12</c:v>
                </c:pt>
                <c:pt idx="78">
                  <c:v>Oct-12</c:v>
                </c:pt>
                <c:pt idx="79">
                  <c:v>Nov-12</c:v>
                </c:pt>
                <c:pt idx="80">
                  <c:v>Dec-12</c:v>
                </c:pt>
                <c:pt idx="81">
                  <c:v>Jan-13</c:v>
                </c:pt>
                <c:pt idx="82">
                  <c:v>Feb-13</c:v>
                </c:pt>
                <c:pt idx="83">
                  <c:v>Mar-13</c:v>
                </c:pt>
                <c:pt idx="84">
                  <c:v>Apr-13</c:v>
                </c:pt>
                <c:pt idx="85">
                  <c:v>May-13</c:v>
                </c:pt>
                <c:pt idx="86">
                  <c:v>Jun-13</c:v>
                </c:pt>
                <c:pt idx="87">
                  <c:v>Jul-13</c:v>
                </c:pt>
                <c:pt idx="88">
                  <c:v>Aug-13</c:v>
                </c:pt>
                <c:pt idx="89">
                  <c:v>Sep-13</c:v>
                </c:pt>
                <c:pt idx="90">
                  <c:v>Oct-13</c:v>
                </c:pt>
                <c:pt idx="91">
                  <c:v>Nov-13</c:v>
                </c:pt>
                <c:pt idx="92">
                  <c:v>Dec-13</c:v>
                </c:pt>
                <c:pt idx="93">
                  <c:v>Jan-14</c:v>
                </c:pt>
                <c:pt idx="94">
                  <c:v>Feb-14</c:v>
                </c:pt>
                <c:pt idx="95">
                  <c:v>Mar-14</c:v>
                </c:pt>
                <c:pt idx="96">
                  <c:v>Apr-14</c:v>
                </c:pt>
                <c:pt idx="97">
                  <c:v>May-14</c:v>
                </c:pt>
                <c:pt idx="98">
                  <c:v>Jun-14</c:v>
                </c:pt>
                <c:pt idx="99">
                  <c:v>Jul-14</c:v>
                </c:pt>
                <c:pt idx="100">
                  <c:v>Aug-14</c:v>
                </c:pt>
                <c:pt idx="101">
                  <c:v>Sep-14</c:v>
                </c:pt>
                <c:pt idx="102">
                  <c:v>Oct-14</c:v>
                </c:pt>
                <c:pt idx="103">
                  <c:v>Nov-14</c:v>
                </c:pt>
                <c:pt idx="104">
                  <c:v>Dec-14</c:v>
                </c:pt>
                <c:pt idx="105">
                  <c:v>Jan-15</c:v>
                </c:pt>
                <c:pt idx="106">
                  <c:v>Feb-15</c:v>
                </c:pt>
                <c:pt idx="107">
                  <c:v>Mar-15</c:v>
                </c:pt>
                <c:pt idx="108">
                  <c:v>Apr-15</c:v>
                </c:pt>
                <c:pt idx="109">
                  <c:v>May-15</c:v>
                </c:pt>
                <c:pt idx="110">
                  <c:v>Jun-15</c:v>
                </c:pt>
                <c:pt idx="111">
                  <c:v>Jul-15</c:v>
                </c:pt>
                <c:pt idx="112">
                  <c:v>Aug-15</c:v>
                </c:pt>
                <c:pt idx="113">
                  <c:v>Sep-15</c:v>
                </c:pt>
                <c:pt idx="114">
                  <c:v>Oct-15</c:v>
                </c:pt>
                <c:pt idx="115">
                  <c:v>Nov-15</c:v>
                </c:pt>
                <c:pt idx="116">
                  <c:v>Dec-15</c:v>
                </c:pt>
                <c:pt idx="117">
                  <c:v>Jan-16</c:v>
                </c:pt>
                <c:pt idx="118">
                  <c:v>Feb-16</c:v>
                </c:pt>
                <c:pt idx="119">
                  <c:v>Mar-16</c:v>
                </c:pt>
                <c:pt idx="120">
                  <c:v>Apr-16</c:v>
                </c:pt>
                <c:pt idx="121">
                  <c:v>May-16</c:v>
                </c:pt>
                <c:pt idx="122">
                  <c:v>Jun-16</c:v>
                </c:pt>
                <c:pt idx="123">
                  <c:v>Jul-16</c:v>
                </c:pt>
                <c:pt idx="124">
                  <c:v>Aug-16</c:v>
                </c:pt>
                <c:pt idx="125">
                  <c:v>Sep-16</c:v>
                </c:pt>
                <c:pt idx="126">
                  <c:v>Oct-16</c:v>
                </c:pt>
                <c:pt idx="127">
                  <c:v>Nov-16</c:v>
                </c:pt>
                <c:pt idx="128">
                  <c:v>Dec-16</c:v>
                </c:pt>
              </c:strCache>
            </c:strRef>
          </c:cat>
          <c:val>
            <c:numRef>
              <c:f>Sheet1!$B$2:$DZ$2</c:f>
              <c:numCache>
                <c:formatCode>General</c:formatCode>
                <c:ptCount val="129"/>
                <c:pt idx="0">
                  <c:v>103.88800000000001</c:v>
                </c:pt>
                <c:pt idx="1">
                  <c:v>102.33199999999999</c:v>
                </c:pt>
                <c:pt idx="2">
                  <c:v>101.997</c:v>
                </c:pt>
                <c:pt idx="3">
                  <c:v>100.23</c:v>
                </c:pt>
                <c:pt idx="4">
                  <c:v>100.773</c:v>
                </c:pt>
                <c:pt idx="5">
                  <c:v>100.175</c:v>
                </c:pt>
                <c:pt idx="6" formatCode="0.00">
                  <c:v>99.347999999999999</c:v>
                </c:pt>
                <c:pt idx="7" formatCode="0.00">
                  <c:v>99.77</c:v>
                </c:pt>
                <c:pt idx="8" formatCode="0.00">
                  <c:v>100.872</c:v>
                </c:pt>
                <c:pt idx="9" formatCode="0.00">
                  <c:v>100.416</c:v>
                </c:pt>
                <c:pt idx="10" formatCode="0.00">
                  <c:v>100.69499999999999</c:v>
                </c:pt>
                <c:pt idx="11" formatCode="0.00">
                  <c:v>101.92400000000001</c:v>
                </c:pt>
                <c:pt idx="12" formatCode="0.00">
                  <c:v>101.599</c:v>
                </c:pt>
                <c:pt idx="13" formatCode="0.00">
                  <c:v>102.158</c:v>
                </c:pt>
                <c:pt idx="14" formatCode="0.00">
                  <c:v>101.49</c:v>
                </c:pt>
                <c:pt idx="15" formatCode="0.00">
                  <c:v>101.182</c:v>
                </c:pt>
                <c:pt idx="16" formatCode="0.00">
                  <c:v>101.29600000000001</c:v>
                </c:pt>
                <c:pt idx="17" formatCode="0.00">
                  <c:v>100.89100000000001</c:v>
                </c:pt>
                <c:pt idx="18" formatCode="0.00">
                  <c:v>101.069</c:v>
                </c:pt>
                <c:pt idx="19" formatCode="0.00">
                  <c:v>101.255</c:v>
                </c:pt>
                <c:pt idx="20" formatCode="0.00">
                  <c:v>99.126000000000005</c:v>
                </c:pt>
                <c:pt idx="21" formatCode="0.00">
                  <c:v>99.539000000000001</c:v>
                </c:pt>
                <c:pt idx="22" formatCode="0.00">
                  <c:v>100.10299999999999</c:v>
                </c:pt>
                <c:pt idx="23" formatCode="0.00">
                  <c:v>100.148</c:v>
                </c:pt>
                <c:pt idx="24" formatCode="0.00">
                  <c:v>98.765000000000001</c:v>
                </c:pt>
                <c:pt idx="25" formatCode="0.00">
                  <c:v>99.683000000000007</c:v>
                </c:pt>
                <c:pt idx="26" formatCode="0.00">
                  <c:v>99.525999999999996</c:v>
                </c:pt>
                <c:pt idx="27" formatCode="0.00">
                  <c:v>98.808999999999997</c:v>
                </c:pt>
                <c:pt idx="28" formatCode="0.00">
                  <c:v>96.918000000000006</c:v>
                </c:pt>
                <c:pt idx="29" formatCode="0.00">
                  <c:v>97.001000000000005</c:v>
                </c:pt>
                <c:pt idx="30" formatCode="0.00">
                  <c:v>96.629000000000005</c:v>
                </c:pt>
                <c:pt idx="31" formatCode="0.00">
                  <c:v>95.018000000000001</c:v>
                </c:pt>
                <c:pt idx="32" formatCode="0.00">
                  <c:v>94.78</c:v>
                </c:pt>
                <c:pt idx="33" formatCode="0.00">
                  <c:v>94.24</c:v>
                </c:pt>
                <c:pt idx="34" formatCode="0.00">
                  <c:v>93.262</c:v>
                </c:pt>
                <c:pt idx="35" formatCode="0.00">
                  <c:v>92.503</c:v>
                </c:pt>
                <c:pt idx="36" formatCode="0.00">
                  <c:v>94.915000000000006</c:v>
                </c:pt>
                <c:pt idx="37" formatCode="0.00">
                  <c:v>95.355999999999995</c:v>
                </c:pt>
                <c:pt idx="38" formatCode="0.00">
                  <c:v>95.55</c:v>
                </c:pt>
                <c:pt idx="39" formatCode="0.00">
                  <c:v>97.77</c:v>
                </c:pt>
                <c:pt idx="40" formatCode="0.00">
                  <c:v>99.349000000000004</c:v>
                </c:pt>
                <c:pt idx="41" formatCode="0.00">
                  <c:v>99.867000000000004</c:v>
                </c:pt>
                <c:pt idx="42" formatCode="0.00">
                  <c:v>100.651</c:v>
                </c:pt>
                <c:pt idx="43" formatCode="0.00">
                  <c:v>101.334</c:v>
                </c:pt>
                <c:pt idx="44" formatCode="0.00">
                  <c:v>102.249</c:v>
                </c:pt>
                <c:pt idx="45" formatCode="0.00">
                  <c:v>102.06</c:v>
                </c:pt>
                <c:pt idx="46" formatCode="0.00">
                  <c:v>102.081</c:v>
                </c:pt>
                <c:pt idx="47" formatCode="0.00">
                  <c:v>102.497</c:v>
                </c:pt>
                <c:pt idx="48" formatCode="0.00">
                  <c:v>102.318</c:v>
                </c:pt>
                <c:pt idx="49" formatCode="0.00">
                  <c:v>101.916</c:v>
                </c:pt>
                <c:pt idx="50" formatCode="0.00">
                  <c:v>101.21</c:v>
                </c:pt>
                <c:pt idx="51" formatCode="0.00">
                  <c:v>99.997</c:v>
                </c:pt>
                <c:pt idx="52" formatCode="0.00">
                  <c:v>99.287000000000006</c:v>
                </c:pt>
                <c:pt idx="53" formatCode="0.00">
                  <c:v>98.364999999999995</c:v>
                </c:pt>
                <c:pt idx="54" formatCode="0.00">
                  <c:v>97.869</c:v>
                </c:pt>
                <c:pt idx="55" formatCode="0.00">
                  <c:v>97.698999999999998</c:v>
                </c:pt>
                <c:pt idx="56" formatCode="0.00">
                  <c:v>95.501999999999995</c:v>
                </c:pt>
                <c:pt idx="57" formatCode="0.00">
                  <c:v>96.106999999999999</c:v>
                </c:pt>
                <c:pt idx="58" formatCode="0.00">
                  <c:v>96.944000000000003</c:v>
                </c:pt>
                <c:pt idx="59" formatCode="0.00">
                  <c:v>96.236999999999995</c:v>
                </c:pt>
                <c:pt idx="60" formatCode="0.00">
                  <c:v>96.96</c:v>
                </c:pt>
                <c:pt idx="61" formatCode="0.00">
                  <c:v>96.021000000000001</c:v>
                </c:pt>
                <c:pt idx="62" formatCode="0.00">
                  <c:v>97.046999999999997</c:v>
                </c:pt>
                <c:pt idx="63" formatCode="0.00">
                  <c:v>98.29</c:v>
                </c:pt>
                <c:pt idx="64" formatCode="0.00">
                  <c:v>98.822999999999993</c:v>
                </c:pt>
                <c:pt idx="65" formatCode="0.00">
                  <c:v>100.45399999999999</c:v>
                </c:pt>
                <c:pt idx="66" formatCode="0.00">
                  <c:v>101.196</c:v>
                </c:pt>
                <c:pt idx="67" formatCode="0.00">
                  <c:v>102.01</c:v>
                </c:pt>
                <c:pt idx="68" formatCode="0.00">
                  <c:v>104.28100000000001</c:v>
                </c:pt>
                <c:pt idx="69" formatCode="0.00">
                  <c:v>104.54</c:v>
                </c:pt>
                <c:pt idx="70" formatCode="0.00">
                  <c:v>103.548</c:v>
                </c:pt>
                <c:pt idx="71" formatCode="0.00">
                  <c:v>104.425</c:v>
                </c:pt>
                <c:pt idx="72" formatCode="0.00">
                  <c:v>103.54900000000001</c:v>
                </c:pt>
                <c:pt idx="73" formatCode="0.00">
                  <c:v>102.96599999999999</c:v>
                </c:pt>
                <c:pt idx="74" formatCode="0.00">
                  <c:v>103.316</c:v>
                </c:pt>
                <c:pt idx="75" formatCode="0.00">
                  <c:v>101.80800000000001</c:v>
                </c:pt>
                <c:pt idx="76" formatCode="0.00">
                  <c:v>102.779</c:v>
                </c:pt>
                <c:pt idx="77" formatCode="0.00">
                  <c:v>102.26900000000001</c:v>
                </c:pt>
                <c:pt idx="78" formatCode="0.00">
                  <c:v>101.402</c:v>
                </c:pt>
                <c:pt idx="79" formatCode="0.00">
                  <c:v>103.405</c:v>
                </c:pt>
                <c:pt idx="80" formatCode="0.00">
                  <c:v>104.458</c:v>
                </c:pt>
                <c:pt idx="81" formatCode="0.00">
                  <c:v>103.836</c:v>
                </c:pt>
                <c:pt idx="82" formatCode="0.00">
                  <c:v>104.425</c:v>
                </c:pt>
                <c:pt idx="83" formatCode="0.00">
                  <c:v>103.907</c:v>
                </c:pt>
                <c:pt idx="84" formatCode="0.00">
                  <c:v>102.667</c:v>
                </c:pt>
                <c:pt idx="85" formatCode="0.00">
                  <c:v>103.56100000000001</c:v>
                </c:pt>
                <c:pt idx="86" formatCode="0.00">
                  <c:v>103.119</c:v>
                </c:pt>
                <c:pt idx="87" formatCode="0.00">
                  <c:v>103.453</c:v>
                </c:pt>
                <c:pt idx="88" formatCode="0.00">
                  <c:v>103.63500000000001</c:v>
                </c:pt>
                <c:pt idx="89" formatCode="0.00">
                  <c:v>103.904</c:v>
                </c:pt>
                <c:pt idx="90" formatCode="0.00">
                  <c:v>104.05500000000001</c:v>
                </c:pt>
                <c:pt idx="91" formatCode="0.00">
                  <c:v>103.06399999999999</c:v>
                </c:pt>
                <c:pt idx="92" formatCode="0.00">
                  <c:v>101.756</c:v>
                </c:pt>
                <c:pt idx="93" formatCode="0.00">
                  <c:v>101.82599999999999</c:v>
                </c:pt>
                <c:pt idx="94" formatCode="0.00">
                  <c:v>101.246</c:v>
                </c:pt>
                <c:pt idx="95" formatCode="0.00">
                  <c:v>99.778999999999996</c:v>
                </c:pt>
                <c:pt idx="96" formatCode="0.00">
                  <c:v>100.188</c:v>
                </c:pt>
                <c:pt idx="97" formatCode="0.00">
                  <c:v>100.15900000000001</c:v>
                </c:pt>
                <c:pt idx="98" formatCode="0.00">
                  <c:v>99.036000000000001</c:v>
                </c:pt>
                <c:pt idx="99" formatCode="0.00">
                  <c:v>98.623000000000005</c:v>
                </c:pt>
                <c:pt idx="100" formatCode="0.00">
                  <c:v>96.626000000000005</c:v>
                </c:pt>
                <c:pt idx="101" formatCode="0.00">
                  <c:v>95.436000000000007</c:v>
                </c:pt>
                <c:pt idx="102" formatCode="0.00">
                  <c:v>96.343000000000004</c:v>
                </c:pt>
                <c:pt idx="103" formatCode="0.00">
                  <c:v>94.977999999999994</c:v>
                </c:pt>
                <c:pt idx="104" formatCode="0.00">
                  <c:v>92.504000000000005</c:v>
                </c:pt>
                <c:pt idx="105" formatCode="0.00">
                  <c:v>93.57</c:v>
                </c:pt>
                <c:pt idx="106" formatCode="0.00">
                  <c:v>94.51</c:v>
                </c:pt>
                <c:pt idx="107" formatCode="0.00">
                  <c:v>96.08</c:v>
                </c:pt>
                <c:pt idx="108" formatCode="0.00">
                  <c:v>96.89</c:v>
                </c:pt>
                <c:pt idx="109" formatCode="0.00">
                  <c:v>97.697999999999993</c:v>
                </c:pt>
                <c:pt idx="110" formatCode="0.00">
                  <c:v>99.02</c:v>
                </c:pt>
                <c:pt idx="111" formatCode="0.00">
                  <c:v>99.382000000000005</c:v>
                </c:pt>
                <c:pt idx="112" formatCode="0.00">
                  <c:v>99.94</c:v>
                </c:pt>
                <c:pt idx="113" formatCode="0.00">
                  <c:v>100.14</c:v>
                </c:pt>
                <c:pt idx="114" formatCode="0.00">
                  <c:v>98.936000000000007</c:v>
                </c:pt>
                <c:pt idx="115" formatCode="0.00">
                  <c:v>101.062</c:v>
                </c:pt>
                <c:pt idx="116" formatCode="0.00">
                  <c:v>102.73</c:v>
                </c:pt>
                <c:pt idx="117" formatCode="0.00">
                  <c:v>102.19800000000001</c:v>
                </c:pt>
                <c:pt idx="118" formatCode="0.00">
                  <c:v>101.762</c:v>
                </c:pt>
                <c:pt idx="119" formatCode="0.00">
                  <c:v>102.682</c:v>
                </c:pt>
                <c:pt idx="120" formatCode="0.00">
                  <c:v>102.693</c:v>
                </c:pt>
                <c:pt idx="121" formatCode="0.00">
                  <c:v>101.202</c:v>
                </c:pt>
                <c:pt idx="122" formatCode="0.00">
                  <c:v>100.64399999999999</c:v>
                </c:pt>
                <c:pt idx="123" formatCode="0.00">
                  <c:v>100.15999999999998</c:v>
                </c:pt>
                <c:pt idx="124" formatCode="0.00">
                  <c:v>101.30499999999999</c:v>
                </c:pt>
                <c:pt idx="125" formatCode="0.00">
                  <c:v>100.39699999999999</c:v>
                </c:pt>
                <c:pt idx="126" formatCode="0.00">
                  <c:v>100.846</c:v>
                </c:pt>
                <c:pt idx="127" formatCode="0.00">
                  <c:v>101.25700000000001</c:v>
                </c:pt>
                <c:pt idx="128" formatCode="0.00">
                  <c:v>99.34</c:v>
                </c:pt>
              </c:numCache>
            </c:numRef>
          </c:val>
          <c:smooth val="0"/>
        </c:ser>
        <c:dLbls>
          <c:showLegendKey val="0"/>
          <c:showVal val="0"/>
          <c:showCatName val="0"/>
          <c:showSerName val="0"/>
          <c:showPercent val="0"/>
          <c:showBubbleSize val="0"/>
        </c:dLbls>
        <c:marker val="1"/>
        <c:smooth val="0"/>
        <c:axId val="434389064"/>
        <c:axId val="434390240"/>
      </c:lineChart>
      <c:catAx>
        <c:axId val="434389064"/>
        <c:scaling>
          <c:orientation val="minMax"/>
        </c:scaling>
        <c:delete val="0"/>
        <c:axPos val="b"/>
        <c:numFmt formatCode="General" sourceLinked="0"/>
        <c:majorTickMark val="none"/>
        <c:minorTickMark val="none"/>
        <c:tickLblPos val="nextTo"/>
        <c:spPr>
          <a:ln w="22225">
            <a:solidFill>
              <a:schemeClr val="tx1">
                <a:lumMod val="85000"/>
                <a:lumOff val="15000"/>
              </a:schemeClr>
            </a:solidFill>
          </a:ln>
        </c:spPr>
        <c:txPr>
          <a:bodyPr rot="-5400000" vert="horz"/>
          <a:lstStyle/>
          <a:p>
            <a:pPr algn="l">
              <a:defRPr sz="500">
                <a:solidFill>
                  <a:srgbClr val="7F7F7F"/>
                </a:solidFill>
              </a:defRPr>
            </a:pPr>
            <a:endParaRPr lang="en-US"/>
          </a:p>
        </c:txPr>
        <c:crossAx val="434390240"/>
        <c:crosses val="autoZero"/>
        <c:auto val="1"/>
        <c:lblAlgn val="ctr"/>
        <c:lblOffset val="100"/>
        <c:noMultiLvlLbl val="0"/>
      </c:catAx>
      <c:valAx>
        <c:axId val="434390240"/>
        <c:scaling>
          <c:orientation val="minMax"/>
          <c:max val="110"/>
          <c:min val="90"/>
        </c:scaling>
        <c:delete val="0"/>
        <c:axPos val="l"/>
        <c:majorGridlines>
          <c:spPr>
            <a:ln>
              <a:solidFill>
                <a:schemeClr val="bg1"/>
              </a:solidFill>
            </a:ln>
          </c:spPr>
        </c:majorGridlines>
        <c:numFmt formatCode="General" sourceLinked="1"/>
        <c:majorTickMark val="none"/>
        <c:minorTickMark val="none"/>
        <c:tickLblPos val="nextTo"/>
        <c:spPr>
          <a:ln>
            <a:noFill/>
          </a:ln>
        </c:spPr>
        <c:txPr>
          <a:bodyPr/>
          <a:lstStyle/>
          <a:p>
            <a:pPr>
              <a:defRPr sz="600">
                <a:solidFill>
                  <a:schemeClr val="bg1">
                    <a:lumMod val="65000"/>
                  </a:schemeClr>
                </a:solidFill>
              </a:defRPr>
            </a:pPr>
            <a:endParaRPr lang="en-US"/>
          </a:p>
        </c:txPr>
        <c:crossAx val="434389064"/>
        <c:crosses val="autoZero"/>
        <c:crossBetween val="between"/>
        <c:majorUnit val="5"/>
      </c:valAx>
      <c:spPr>
        <a:solidFill>
          <a:sysClr val="window" lastClr="FFFFFF">
            <a:lumMod val="85000"/>
            <a:alpha val="30000"/>
          </a:sysClr>
        </a:solidFill>
        <a:ln>
          <a:noFill/>
        </a:ln>
      </c:spPr>
    </c:plotArea>
    <c:plotVisOnly val="1"/>
    <c:dispBlanksAs val="gap"/>
    <c:showDLblsOverMax val="0"/>
  </c:chart>
  <c:txPr>
    <a:bodyPr/>
    <a:lstStyle/>
    <a:p>
      <a:pPr>
        <a:defRPr sz="1800"/>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9775162037150702E-2"/>
          <c:y val="0.10959163043746201"/>
          <c:w val="0.94854526758518354"/>
          <c:h val="0.73897961028608095"/>
        </c:manualLayout>
      </c:layout>
      <c:lineChart>
        <c:grouping val="standard"/>
        <c:varyColors val="0"/>
        <c:ser>
          <c:idx val="0"/>
          <c:order val="0"/>
          <c:tx>
            <c:strRef>
              <c:f>Sheet1!$A$2</c:f>
              <c:strCache>
                <c:ptCount val="1"/>
              </c:strCache>
            </c:strRef>
          </c:tx>
          <c:spPr>
            <a:ln w="12700">
              <a:solidFill>
                <a:srgbClr val="00AEEF"/>
              </a:solidFill>
            </a:ln>
            <a:effectLst/>
          </c:spPr>
          <c:marker>
            <c:symbol val="circle"/>
            <c:size val="7"/>
            <c:spPr>
              <a:solidFill>
                <a:sysClr val="windowText" lastClr="000000">
                  <a:lumMod val="85000"/>
                  <a:lumOff val="15000"/>
                </a:sysClr>
              </a:solidFill>
              <a:ln w="22225">
                <a:noFill/>
              </a:ln>
              <a:effectLst/>
            </c:spPr>
          </c:marker>
          <c:dPt>
            <c:idx val="5"/>
            <c:bubble3D val="0"/>
          </c:dPt>
          <c:dPt>
            <c:idx val="17"/>
            <c:bubble3D val="0"/>
          </c:dPt>
          <c:dPt>
            <c:idx val="29"/>
            <c:bubble3D val="0"/>
          </c:dPt>
          <c:dPt>
            <c:idx val="41"/>
            <c:bubble3D val="0"/>
          </c:dPt>
          <c:dPt>
            <c:idx val="53"/>
            <c:bubble3D val="0"/>
          </c:dPt>
          <c:dPt>
            <c:idx val="65"/>
            <c:bubble3D val="0"/>
          </c:dPt>
          <c:dPt>
            <c:idx val="77"/>
            <c:bubble3D val="0"/>
          </c:dPt>
          <c:dPt>
            <c:idx val="89"/>
            <c:bubble3D val="0"/>
          </c:dPt>
          <c:dPt>
            <c:idx val="101"/>
            <c:bubble3D val="0"/>
          </c:dPt>
          <c:dLbls>
            <c:dLbl>
              <c:idx val="5"/>
              <c:dLblPos val="t"/>
              <c:showLegendKey val="0"/>
              <c:showVal val="1"/>
              <c:showCatName val="1"/>
              <c:showSerName val="0"/>
              <c:showPercent val="0"/>
              <c:showBubbleSize val="0"/>
              <c:separator>
</c:separator>
              <c:extLst>
                <c:ext xmlns:c15="http://schemas.microsoft.com/office/drawing/2012/chart" uri="{CE6537A1-D6FC-4f65-9D91-7224C49458BB}"/>
              </c:extLst>
            </c:dLbl>
            <c:dLbl>
              <c:idx val="17"/>
              <c:dLblPos val="t"/>
              <c:showLegendKey val="0"/>
              <c:showVal val="1"/>
              <c:showCatName val="1"/>
              <c:showSerName val="0"/>
              <c:showPercent val="0"/>
              <c:showBubbleSize val="0"/>
              <c:separator>
</c:separator>
              <c:extLst>
                <c:ext xmlns:c15="http://schemas.microsoft.com/office/drawing/2012/chart" uri="{CE6537A1-D6FC-4f65-9D91-7224C49458BB}"/>
              </c:extLst>
            </c:dLbl>
            <c:dLbl>
              <c:idx val="29"/>
              <c:dLblPos val="t"/>
              <c:showLegendKey val="0"/>
              <c:showVal val="1"/>
              <c:showCatName val="1"/>
              <c:showSerName val="0"/>
              <c:showPercent val="0"/>
              <c:showBubbleSize val="0"/>
              <c:separator>
</c:separator>
              <c:extLst>
                <c:ext xmlns:c15="http://schemas.microsoft.com/office/drawing/2012/chart" uri="{CE6537A1-D6FC-4f65-9D91-7224C49458BB}"/>
              </c:extLst>
            </c:dLbl>
            <c:dLbl>
              <c:idx val="41"/>
              <c:dLblPos val="t"/>
              <c:showLegendKey val="0"/>
              <c:showVal val="1"/>
              <c:showCatName val="1"/>
              <c:showSerName val="0"/>
              <c:showPercent val="0"/>
              <c:showBubbleSize val="0"/>
              <c:separator>
</c:separator>
              <c:extLst>
                <c:ext xmlns:c15="http://schemas.microsoft.com/office/drawing/2012/chart" uri="{CE6537A1-D6FC-4f65-9D91-7224C49458BB}"/>
              </c:extLst>
            </c:dLbl>
            <c:dLbl>
              <c:idx val="53"/>
              <c:dLblPos val="t"/>
              <c:showLegendKey val="0"/>
              <c:showVal val="1"/>
              <c:showCatName val="1"/>
              <c:showSerName val="0"/>
              <c:showPercent val="0"/>
              <c:showBubbleSize val="0"/>
              <c:separator>
</c:separator>
              <c:extLst>
                <c:ext xmlns:c15="http://schemas.microsoft.com/office/drawing/2012/chart" uri="{CE6537A1-D6FC-4f65-9D91-7224C49458BB}"/>
              </c:extLst>
            </c:dLbl>
            <c:dLbl>
              <c:idx val="65"/>
              <c:dLblPos val="t"/>
              <c:showLegendKey val="0"/>
              <c:showVal val="1"/>
              <c:showCatName val="1"/>
              <c:showSerName val="0"/>
              <c:showPercent val="0"/>
              <c:showBubbleSize val="0"/>
              <c:separator>
</c:separator>
              <c:extLst>
                <c:ext xmlns:c15="http://schemas.microsoft.com/office/drawing/2012/chart" uri="{CE6537A1-D6FC-4f65-9D91-7224C49458BB}"/>
              </c:extLst>
            </c:dLbl>
            <c:dLbl>
              <c:idx val="77"/>
              <c:dLblPos val="t"/>
              <c:showLegendKey val="0"/>
              <c:showVal val="1"/>
              <c:showCatName val="1"/>
              <c:showSerName val="0"/>
              <c:showPercent val="0"/>
              <c:showBubbleSize val="0"/>
              <c:separator>
</c:separator>
              <c:extLst>
                <c:ext xmlns:c15="http://schemas.microsoft.com/office/drawing/2012/chart" uri="{CE6537A1-D6FC-4f65-9D91-7224C49458BB}"/>
              </c:extLst>
            </c:dLbl>
            <c:dLbl>
              <c:idx val="89"/>
              <c:dLblPos val="t"/>
              <c:showLegendKey val="0"/>
              <c:showVal val="1"/>
              <c:showCatName val="1"/>
              <c:showSerName val="0"/>
              <c:showPercent val="0"/>
              <c:showBubbleSize val="0"/>
              <c:separator>
</c:separator>
              <c:extLst>
                <c:ext xmlns:c15="http://schemas.microsoft.com/office/drawing/2012/chart" uri="{CE6537A1-D6FC-4f65-9D91-7224C49458BB}"/>
              </c:extLst>
            </c:dLbl>
            <c:dLbl>
              <c:idx val="101"/>
              <c:dLblPos val="t"/>
              <c:showLegendKey val="0"/>
              <c:showVal val="1"/>
              <c:showCatName val="1"/>
              <c:showSerName val="0"/>
              <c:showPercent val="0"/>
              <c:showBubbleSize val="0"/>
              <c:separator>
</c:separator>
              <c:extLst>
                <c:ext xmlns:c15="http://schemas.microsoft.com/office/drawing/2012/chart" uri="{CE6537A1-D6FC-4f65-9D91-7224C49458BB}"/>
              </c:extLst>
            </c:dLbl>
            <c:spPr>
              <a:noFill/>
              <a:ln>
                <a:noFill/>
              </a:ln>
              <a:effectLst/>
            </c:spPr>
            <c:txPr>
              <a:bodyPr/>
              <a:lstStyle/>
              <a:p>
                <a:pPr>
                  <a:defRPr sz="600">
                    <a:solidFill>
                      <a:schemeClr val="tx1">
                        <a:lumMod val="85000"/>
                        <a:lumOff val="15000"/>
                      </a:schemeClr>
                    </a:solidFill>
                  </a:defRPr>
                </a:pPr>
                <a:endParaRPr lang="en-US"/>
              </a:p>
            </c:txPr>
            <c:dLblPos val="t"/>
            <c:showLegendKey val="0"/>
            <c:showVal val="1"/>
            <c:showCatName val="1"/>
            <c:showSerName val="0"/>
            <c:showPercent val="0"/>
            <c:showBubbleSize val="0"/>
            <c:showLeaderLines val="0"/>
            <c:extLst>
              <c:ext xmlns:c15="http://schemas.microsoft.com/office/drawing/2012/chart" uri="{CE6537A1-D6FC-4f65-9D91-7224C49458BB}">
                <c15:layout/>
                <c15:showLeaderLines val="0"/>
              </c:ext>
            </c:extLst>
          </c:dLbls>
          <c:cat>
            <c:strRef>
              <c:f>Sheet1!$B$1:$DZ$1</c:f>
              <c:strCache>
                <c:ptCount val="129"/>
                <c:pt idx="0">
                  <c:v>Apr-06</c:v>
                </c:pt>
                <c:pt idx="1">
                  <c:v>May-06</c:v>
                </c:pt>
                <c:pt idx="2">
                  <c:v>Jun-06</c:v>
                </c:pt>
                <c:pt idx="3">
                  <c:v>Jul-06</c:v>
                </c:pt>
                <c:pt idx="4">
                  <c:v>Aug-06</c:v>
                </c:pt>
                <c:pt idx="5">
                  <c:v>Sep-06</c:v>
                </c:pt>
                <c:pt idx="6">
                  <c:v>Oct-06</c:v>
                </c:pt>
                <c:pt idx="7">
                  <c:v>Nov-06</c:v>
                </c:pt>
                <c:pt idx="8">
                  <c:v>Dec-06</c:v>
                </c:pt>
                <c:pt idx="9">
                  <c:v>Jan-07</c:v>
                </c:pt>
                <c:pt idx="10">
                  <c:v>Feb-07</c:v>
                </c:pt>
                <c:pt idx="11">
                  <c:v>Mar-07</c:v>
                </c:pt>
                <c:pt idx="12">
                  <c:v>Apr-07</c:v>
                </c:pt>
                <c:pt idx="13">
                  <c:v>May-07</c:v>
                </c:pt>
                <c:pt idx="14">
                  <c:v>Jun-07</c:v>
                </c:pt>
                <c:pt idx="15">
                  <c:v>Jul-07</c:v>
                </c:pt>
                <c:pt idx="16">
                  <c:v>Aug-07</c:v>
                </c:pt>
                <c:pt idx="17">
                  <c:v>Sep-07</c:v>
                </c:pt>
                <c:pt idx="18">
                  <c:v>Oct-07</c:v>
                </c:pt>
                <c:pt idx="19">
                  <c:v>Nov-07</c:v>
                </c:pt>
                <c:pt idx="20">
                  <c:v>Dec-07</c:v>
                </c:pt>
                <c:pt idx="21">
                  <c:v>Jan-08</c:v>
                </c:pt>
                <c:pt idx="22">
                  <c:v>Feb-08</c:v>
                </c:pt>
                <c:pt idx="23">
                  <c:v>Mar-08</c:v>
                </c:pt>
                <c:pt idx="24">
                  <c:v>Apr-08</c:v>
                </c:pt>
                <c:pt idx="25">
                  <c:v>May-08</c:v>
                </c:pt>
                <c:pt idx="26">
                  <c:v>Jun-08</c:v>
                </c:pt>
                <c:pt idx="27">
                  <c:v>Jul-08</c:v>
                </c:pt>
                <c:pt idx="28">
                  <c:v>Aug-08</c:v>
                </c:pt>
                <c:pt idx="29">
                  <c:v>Sep-08</c:v>
                </c:pt>
                <c:pt idx="30">
                  <c:v>Oct-08</c:v>
                </c:pt>
                <c:pt idx="31">
                  <c:v>Nov-08</c:v>
                </c:pt>
                <c:pt idx="32">
                  <c:v>Dec-08</c:v>
                </c:pt>
                <c:pt idx="33">
                  <c:v>Jan-09</c:v>
                </c:pt>
                <c:pt idx="34">
                  <c:v>Feb-09</c:v>
                </c:pt>
                <c:pt idx="35">
                  <c:v>Mar-09</c:v>
                </c:pt>
                <c:pt idx="36">
                  <c:v>Apr-09</c:v>
                </c:pt>
                <c:pt idx="37">
                  <c:v>May-09</c:v>
                </c:pt>
                <c:pt idx="38">
                  <c:v>Jun-09</c:v>
                </c:pt>
                <c:pt idx="39">
                  <c:v>Jul-09</c:v>
                </c:pt>
                <c:pt idx="40">
                  <c:v>Aug-09</c:v>
                </c:pt>
                <c:pt idx="41">
                  <c:v>Sep-09</c:v>
                </c:pt>
                <c:pt idx="42">
                  <c:v>Oct-09</c:v>
                </c:pt>
                <c:pt idx="43">
                  <c:v>Nov-09</c:v>
                </c:pt>
                <c:pt idx="44">
                  <c:v>Dec-09</c:v>
                </c:pt>
                <c:pt idx="45">
                  <c:v>Jan-10</c:v>
                </c:pt>
                <c:pt idx="46">
                  <c:v>Feb-10</c:v>
                </c:pt>
                <c:pt idx="47">
                  <c:v>Mar-10</c:v>
                </c:pt>
                <c:pt idx="48">
                  <c:v>Apr-10</c:v>
                </c:pt>
                <c:pt idx="49">
                  <c:v>May-10</c:v>
                </c:pt>
                <c:pt idx="50">
                  <c:v>Jun-10</c:v>
                </c:pt>
                <c:pt idx="51">
                  <c:v>Jul-10</c:v>
                </c:pt>
                <c:pt idx="52">
                  <c:v>Aug-10</c:v>
                </c:pt>
                <c:pt idx="53">
                  <c:v>Sep-10</c:v>
                </c:pt>
                <c:pt idx="54">
                  <c:v>Oct-10</c:v>
                </c:pt>
                <c:pt idx="55">
                  <c:v>Nov-10</c:v>
                </c:pt>
                <c:pt idx="56">
                  <c:v>Dec-10</c:v>
                </c:pt>
                <c:pt idx="57">
                  <c:v>Jan-11</c:v>
                </c:pt>
                <c:pt idx="58">
                  <c:v>Feb-11</c:v>
                </c:pt>
                <c:pt idx="59">
                  <c:v>Mar-11</c:v>
                </c:pt>
                <c:pt idx="60">
                  <c:v>Apr-11</c:v>
                </c:pt>
                <c:pt idx="61">
                  <c:v>May-11</c:v>
                </c:pt>
                <c:pt idx="62">
                  <c:v>Jun-11</c:v>
                </c:pt>
                <c:pt idx="63">
                  <c:v>Jul-11</c:v>
                </c:pt>
                <c:pt idx="64">
                  <c:v>Aug-11</c:v>
                </c:pt>
                <c:pt idx="65">
                  <c:v>Sep-11</c:v>
                </c:pt>
                <c:pt idx="66">
                  <c:v>Oct-11</c:v>
                </c:pt>
                <c:pt idx="67">
                  <c:v>Nov-11</c:v>
                </c:pt>
                <c:pt idx="68">
                  <c:v>Dec-11</c:v>
                </c:pt>
                <c:pt idx="69">
                  <c:v>Jan-12</c:v>
                </c:pt>
                <c:pt idx="70">
                  <c:v>Feb-12</c:v>
                </c:pt>
                <c:pt idx="71">
                  <c:v>Mar-12</c:v>
                </c:pt>
                <c:pt idx="72">
                  <c:v>Apr-12</c:v>
                </c:pt>
                <c:pt idx="73">
                  <c:v>May-12</c:v>
                </c:pt>
                <c:pt idx="74">
                  <c:v>Jun-12</c:v>
                </c:pt>
                <c:pt idx="75">
                  <c:v>Jul-12</c:v>
                </c:pt>
                <c:pt idx="76">
                  <c:v>Aug-12</c:v>
                </c:pt>
                <c:pt idx="77">
                  <c:v>Sep-12</c:v>
                </c:pt>
                <c:pt idx="78">
                  <c:v>Oct-12</c:v>
                </c:pt>
                <c:pt idx="79">
                  <c:v>Nov-12</c:v>
                </c:pt>
                <c:pt idx="80">
                  <c:v>Dec-12</c:v>
                </c:pt>
                <c:pt idx="81">
                  <c:v>Jan-13</c:v>
                </c:pt>
                <c:pt idx="82">
                  <c:v>Feb-13</c:v>
                </c:pt>
                <c:pt idx="83">
                  <c:v>Mar-13</c:v>
                </c:pt>
                <c:pt idx="84">
                  <c:v>Apr-13</c:v>
                </c:pt>
                <c:pt idx="85">
                  <c:v>May-13</c:v>
                </c:pt>
                <c:pt idx="86">
                  <c:v>Jun-13</c:v>
                </c:pt>
                <c:pt idx="87">
                  <c:v>Jul-13</c:v>
                </c:pt>
                <c:pt idx="88">
                  <c:v>Aug-13</c:v>
                </c:pt>
                <c:pt idx="89">
                  <c:v>Sep-13</c:v>
                </c:pt>
                <c:pt idx="90">
                  <c:v>Oct-13</c:v>
                </c:pt>
                <c:pt idx="91">
                  <c:v>Nov-13</c:v>
                </c:pt>
                <c:pt idx="92">
                  <c:v>Dec-13</c:v>
                </c:pt>
                <c:pt idx="93">
                  <c:v>Jan-14</c:v>
                </c:pt>
                <c:pt idx="94">
                  <c:v>Feb-14</c:v>
                </c:pt>
                <c:pt idx="95">
                  <c:v>Mar-14</c:v>
                </c:pt>
                <c:pt idx="96">
                  <c:v>Apr-14</c:v>
                </c:pt>
                <c:pt idx="97">
                  <c:v>May-14</c:v>
                </c:pt>
                <c:pt idx="98">
                  <c:v>Jun-14</c:v>
                </c:pt>
                <c:pt idx="99">
                  <c:v>Jul-14</c:v>
                </c:pt>
                <c:pt idx="100">
                  <c:v>Aug-14</c:v>
                </c:pt>
                <c:pt idx="101">
                  <c:v>Sep-14</c:v>
                </c:pt>
                <c:pt idx="102">
                  <c:v>Oct-14</c:v>
                </c:pt>
                <c:pt idx="103">
                  <c:v>Nov-14</c:v>
                </c:pt>
                <c:pt idx="104">
                  <c:v>Dec-14</c:v>
                </c:pt>
                <c:pt idx="105">
                  <c:v>Jan-15</c:v>
                </c:pt>
                <c:pt idx="106">
                  <c:v>Feb-15</c:v>
                </c:pt>
                <c:pt idx="107">
                  <c:v>Mar-15</c:v>
                </c:pt>
                <c:pt idx="108">
                  <c:v>Apr-15</c:v>
                </c:pt>
                <c:pt idx="109">
                  <c:v>May-15</c:v>
                </c:pt>
                <c:pt idx="110">
                  <c:v>Jun-15</c:v>
                </c:pt>
                <c:pt idx="111">
                  <c:v>Jul-15</c:v>
                </c:pt>
                <c:pt idx="112">
                  <c:v>Aug-15</c:v>
                </c:pt>
                <c:pt idx="113">
                  <c:v>Sep-15</c:v>
                </c:pt>
                <c:pt idx="114">
                  <c:v>Oct-15</c:v>
                </c:pt>
                <c:pt idx="115">
                  <c:v>Nov-15</c:v>
                </c:pt>
                <c:pt idx="116">
                  <c:v>Dec-15</c:v>
                </c:pt>
                <c:pt idx="117">
                  <c:v>Jan-16</c:v>
                </c:pt>
                <c:pt idx="118">
                  <c:v>Feb-16</c:v>
                </c:pt>
                <c:pt idx="119">
                  <c:v>Mar-16</c:v>
                </c:pt>
                <c:pt idx="120">
                  <c:v>Apr-16</c:v>
                </c:pt>
                <c:pt idx="121">
                  <c:v>May-16</c:v>
                </c:pt>
                <c:pt idx="122">
                  <c:v>Jun-16</c:v>
                </c:pt>
                <c:pt idx="123">
                  <c:v>Jul-16</c:v>
                </c:pt>
                <c:pt idx="124">
                  <c:v>Aug-16</c:v>
                </c:pt>
                <c:pt idx="125">
                  <c:v>Sep-16</c:v>
                </c:pt>
                <c:pt idx="126">
                  <c:v>Oct-16</c:v>
                </c:pt>
                <c:pt idx="127">
                  <c:v>Nov-16</c:v>
                </c:pt>
                <c:pt idx="128">
                  <c:v>Dec-16</c:v>
                </c:pt>
              </c:strCache>
            </c:strRef>
          </c:cat>
          <c:val>
            <c:numRef>
              <c:f>Sheet1!$B$2:$DZ$2</c:f>
              <c:numCache>
                <c:formatCode>General</c:formatCode>
                <c:ptCount val="129"/>
                <c:pt idx="8" formatCode="0.00">
                  <c:v>100.872</c:v>
                </c:pt>
                <c:pt idx="20" formatCode="0.00">
                  <c:v>99.126000000000005</c:v>
                </c:pt>
                <c:pt idx="32" formatCode="0.00">
                  <c:v>94.78</c:v>
                </c:pt>
                <c:pt idx="44" formatCode="0.00">
                  <c:v>102.249</c:v>
                </c:pt>
                <c:pt idx="56" formatCode="0.00">
                  <c:v>95.501999999999995</c:v>
                </c:pt>
                <c:pt idx="68" formatCode="0.00">
                  <c:v>104.28100000000001</c:v>
                </c:pt>
                <c:pt idx="80" formatCode="0.00">
                  <c:v>104.458</c:v>
                </c:pt>
                <c:pt idx="92" formatCode="0.00">
                  <c:v>101.756</c:v>
                </c:pt>
                <c:pt idx="104" formatCode="0.00">
                  <c:v>92.504000000000005</c:v>
                </c:pt>
                <c:pt idx="116" formatCode="0.00">
                  <c:v>102.73</c:v>
                </c:pt>
                <c:pt idx="128" formatCode="0.00">
                  <c:v>99.34</c:v>
                </c:pt>
              </c:numCache>
            </c:numRef>
          </c:val>
          <c:smooth val="0"/>
        </c:ser>
        <c:dLbls>
          <c:showLegendKey val="0"/>
          <c:showVal val="0"/>
          <c:showCatName val="0"/>
          <c:showSerName val="0"/>
          <c:showPercent val="0"/>
          <c:showBubbleSize val="0"/>
        </c:dLbls>
        <c:marker val="1"/>
        <c:smooth val="0"/>
        <c:axId val="419850312"/>
        <c:axId val="419849136"/>
      </c:lineChart>
      <c:catAx>
        <c:axId val="419850312"/>
        <c:scaling>
          <c:orientation val="minMax"/>
        </c:scaling>
        <c:delete val="1"/>
        <c:axPos val="b"/>
        <c:numFmt formatCode="General" sourceLinked="0"/>
        <c:majorTickMark val="none"/>
        <c:minorTickMark val="none"/>
        <c:tickLblPos val="nextTo"/>
        <c:crossAx val="419849136"/>
        <c:crosses val="autoZero"/>
        <c:auto val="1"/>
        <c:lblAlgn val="ctr"/>
        <c:lblOffset val="100"/>
        <c:noMultiLvlLbl val="0"/>
      </c:catAx>
      <c:valAx>
        <c:axId val="419849136"/>
        <c:scaling>
          <c:orientation val="minMax"/>
          <c:max val="110"/>
          <c:min val="90"/>
        </c:scaling>
        <c:delete val="1"/>
        <c:axPos val="l"/>
        <c:numFmt formatCode="General" sourceLinked="1"/>
        <c:majorTickMark val="none"/>
        <c:minorTickMark val="none"/>
        <c:tickLblPos val="nextTo"/>
        <c:crossAx val="419850312"/>
        <c:crosses val="autoZero"/>
        <c:crossBetween val="between"/>
        <c:majorUnit val="1000"/>
      </c:valAx>
      <c:spPr>
        <a:noFill/>
        <a:ln>
          <a:noFill/>
        </a:ln>
      </c:spPr>
    </c:plotArea>
    <c:plotVisOnly val="1"/>
    <c:dispBlanksAs val="gap"/>
    <c:showDLblsOverMax val="0"/>
  </c:chart>
  <c:txPr>
    <a:bodyPr/>
    <a:lstStyle/>
    <a:p>
      <a:pPr>
        <a:defRPr sz="1800"/>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1415917172853698E-2"/>
          <c:y val="0.10437298136901201"/>
          <c:w val="0.96044967592569797"/>
          <c:h val="0.73897961028608095"/>
        </c:manualLayout>
      </c:layout>
      <c:lineChart>
        <c:grouping val="standard"/>
        <c:varyColors val="0"/>
        <c:ser>
          <c:idx val="0"/>
          <c:order val="0"/>
          <c:tx>
            <c:strRef>
              <c:f>Sheet1!$A$2</c:f>
              <c:strCache>
                <c:ptCount val="1"/>
                <c:pt idx="0">
                  <c:v>Hol trips</c:v>
                </c:pt>
              </c:strCache>
            </c:strRef>
          </c:tx>
          <c:spPr>
            <a:ln w="12700">
              <a:solidFill>
                <a:srgbClr val="C61678"/>
              </a:solidFill>
            </a:ln>
            <a:effectLst/>
          </c:spPr>
          <c:marker>
            <c:symbol val="circle"/>
            <c:size val="5"/>
            <c:spPr>
              <a:solidFill>
                <a:srgbClr val="C61678"/>
              </a:solidFill>
              <a:ln w="22225">
                <a:noFill/>
              </a:ln>
              <a:effectLst/>
            </c:spPr>
          </c:marker>
          <c:dPt>
            <c:idx val="5"/>
            <c:bubble3D val="0"/>
          </c:dPt>
          <c:dPt>
            <c:idx val="17"/>
            <c:bubble3D val="0"/>
          </c:dPt>
          <c:dPt>
            <c:idx val="29"/>
            <c:bubble3D val="0"/>
          </c:dPt>
          <c:dPt>
            <c:idx val="41"/>
            <c:bubble3D val="0"/>
          </c:dPt>
          <c:dPt>
            <c:idx val="53"/>
            <c:bubble3D val="0"/>
          </c:dPt>
          <c:dPt>
            <c:idx val="65"/>
            <c:bubble3D val="0"/>
          </c:dPt>
          <c:dPt>
            <c:idx val="77"/>
            <c:bubble3D val="0"/>
          </c:dPt>
          <c:dPt>
            <c:idx val="89"/>
            <c:bubble3D val="0"/>
          </c:dPt>
          <c:dPt>
            <c:idx val="101"/>
            <c:bubble3D val="0"/>
          </c:dPt>
          <c:cat>
            <c:strRef>
              <c:f>Sheet1!$B$1:$DZ$1</c:f>
              <c:strCache>
                <c:ptCount val="129"/>
                <c:pt idx="0">
                  <c:v>Apr-06</c:v>
                </c:pt>
                <c:pt idx="1">
                  <c:v>May-06</c:v>
                </c:pt>
                <c:pt idx="2">
                  <c:v>Jun-06</c:v>
                </c:pt>
                <c:pt idx="3">
                  <c:v>Jul-06</c:v>
                </c:pt>
                <c:pt idx="4">
                  <c:v>Aug-06</c:v>
                </c:pt>
                <c:pt idx="5">
                  <c:v>Sep-06</c:v>
                </c:pt>
                <c:pt idx="6">
                  <c:v>Oct-06</c:v>
                </c:pt>
                <c:pt idx="7">
                  <c:v>Nov-06</c:v>
                </c:pt>
                <c:pt idx="8">
                  <c:v>Dec-06</c:v>
                </c:pt>
                <c:pt idx="9">
                  <c:v>Jan-07</c:v>
                </c:pt>
                <c:pt idx="10">
                  <c:v>Feb-07</c:v>
                </c:pt>
                <c:pt idx="11">
                  <c:v>Mar-07</c:v>
                </c:pt>
                <c:pt idx="12">
                  <c:v>Apr-07</c:v>
                </c:pt>
                <c:pt idx="13">
                  <c:v>May-07</c:v>
                </c:pt>
                <c:pt idx="14">
                  <c:v>Jun-07</c:v>
                </c:pt>
                <c:pt idx="15">
                  <c:v>Jul-07</c:v>
                </c:pt>
                <c:pt idx="16">
                  <c:v>Aug-07</c:v>
                </c:pt>
                <c:pt idx="17">
                  <c:v>Sep-07</c:v>
                </c:pt>
                <c:pt idx="18">
                  <c:v>Oct-07</c:v>
                </c:pt>
                <c:pt idx="19">
                  <c:v>Nov-07</c:v>
                </c:pt>
                <c:pt idx="20">
                  <c:v>Dec-07</c:v>
                </c:pt>
                <c:pt idx="21">
                  <c:v>Jan-08</c:v>
                </c:pt>
                <c:pt idx="22">
                  <c:v>Feb-08</c:v>
                </c:pt>
                <c:pt idx="23">
                  <c:v>Mar-08</c:v>
                </c:pt>
                <c:pt idx="24">
                  <c:v>Apr-08</c:v>
                </c:pt>
                <c:pt idx="25">
                  <c:v>May-08</c:v>
                </c:pt>
                <c:pt idx="26">
                  <c:v>Jun-08</c:v>
                </c:pt>
                <c:pt idx="27">
                  <c:v>Jul-08</c:v>
                </c:pt>
                <c:pt idx="28">
                  <c:v>Aug-08</c:v>
                </c:pt>
                <c:pt idx="29">
                  <c:v>Sep-08</c:v>
                </c:pt>
                <c:pt idx="30">
                  <c:v>Oct-08</c:v>
                </c:pt>
                <c:pt idx="31">
                  <c:v>Nov-08</c:v>
                </c:pt>
                <c:pt idx="32">
                  <c:v>Dec-08</c:v>
                </c:pt>
                <c:pt idx="33">
                  <c:v>Jan-09</c:v>
                </c:pt>
                <c:pt idx="34">
                  <c:v>Feb-09</c:v>
                </c:pt>
                <c:pt idx="35">
                  <c:v>Mar-09</c:v>
                </c:pt>
                <c:pt idx="36">
                  <c:v>Apr-09</c:v>
                </c:pt>
                <c:pt idx="37">
                  <c:v>May-09</c:v>
                </c:pt>
                <c:pt idx="38">
                  <c:v>Jun-09</c:v>
                </c:pt>
                <c:pt idx="39">
                  <c:v>Jul-09</c:v>
                </c:pt>
                <c:pt idx="40">
                  <c:v>Aug-09</c:v>
                </c:pt>
                <c:pt idx="41">
                  <c:v>Sep-09</c:v>
                </c:pt>
                <c:pt idx="42">
                  <c:v>Oct-09</c:v>
                </c:pt>
                <c:pt idx="43">
                  <c:v>Nov-09</c:v>
                </c:pt>
                <c:pt idx="44">
                  <c:v>Dec-09</c:v>
                </c:pt>
                <c:pt idx="45">
                  <c:v>Jan-10</c:v>
                </c:pt>
                <c:pt idx="46">
                  <c:v>Feb-10</c:v>
                </c:pt>
                <c:pt idx="47">
                  <c:v>Mar-10</c:v>
                </c:pt>
                <c:pt idx="48">
                  <c:v>Apr-10</c:v>
                </c:pt>
                <c:pt idx="49">
                  <c:v>May-10</c:v>
                </c:pt>
                <c:pt idx="50">
                  <c:v>Jun-10</c:v>
                </c:pt>
                <c:pt idx="51">
                  <c:v>Jul-10</c:v>
                </c:pt>
                <c:pt idx="52">
                  <c:v>Aug-10</c:v>
                </c:pt>
                <c:pt idx="53">
                  <c:v>Sep-10</c:v>
                </c:pt>
                <c:pt idx="54">
                  <c:v>Oct-10</c:v>
                </c:pt>
                <c:pt idx="55">
                  <c:v>Nov-10</c:v>
                </c:pt>
                <c:pt idx="56">
                  <c:v>Dec-10</c:v>
                </c:pt>
                <c:pt idx="57">
                  <c:v>Jan-11</c:v>
                </c:pt>
                <c:pt idx="58">
                  <c:v>Feb-11</c:v>
                </c:pt>
                <c:pt idx="59">
                  <c:v>Mar-11</c:v>
                </c:pt>
                <c:pt idx="60">
                  <c:v>Apr-11</c:v>
                </c:pt>
                <c:pt idx="61">
                  <c:v>May-11</c:v>
                </c:pt>
                <c:pt idx="62">
                  <c:v>Jun-11</c:v>
                </c:pt>
                <c:pt idx="63">
                  <c:v>Jul-11</c:v>
                </c:pt>
                <c:pt idx="64">
                  <c:v>Aug-11</c:v>
                </c:pt>
                <c:pt idx="65">
                  <c:v>Sep-11</c:v>
                </c:pt>
                <c:pt idx="66">
                  <c:v>Oct-11</c:v>
                </c:pt>
                <c:pt idx="67">
                  <c:v>Nov-11</c:v>
                </c:pt>
                <c:pt idx="68">
                  <c:v>Dec-11</c:v>
                </c:pt>
                <c:pt idx="69">
                  <c:v>Jan-12</c:v>
                </c:pt>
                <c:pt idx="70">
                  <c:v>Feb-12</c:v>
                </c:pt>
                <c:pt idx="71">
                  <c:v>Mar-12</c:v>
                </c:pt>
                <c:pt idx="72">
                  <c:v>Apr-12</c:v>
                </c:pt>
                <c:pt idx="73">
                  <c:v>May-12</c:v>
                </c:pt>
                <c:pt idx="74">
                  <c:v>Jun-12</c:v>
                </c:pt>
                <c:pt idx="75">
                  <c:v>Jul-12</c:v>
                </c:pt>
                <c:pt idx="76">
                  <c:v>Aug-12</c:v>
                </c:pt>
                <c:pt idx="77">
                  <c:v>Sep-12</c:v>
                </c:pt>
                <c:pt idx="78">
                  <c:v>Oct-12</c:v>
                </c:pt>
                <c:pt idx="79">
                  <c:v>Nov-12</c:v>
                </c:pt>
                <c:pt idx="80">
                  <c:v>Dec-12</c:v>
                </c:pt>
                <c:pt idx="81">
                  <c:v>Jan-13</c:v>
                </c:pt>
                <c:pt idx="82">
                  <c:v>Feb-13</c:v>
                </c:pt>
                <c:pt idx="83">
                  <c:v>Mar-13</c:v>
                </c:pt>
                <c:pt idx="84">
                  <c:v>Apr-13</c:v>
                </c:pt>
                <c:pt idx="85">
                  <c:v>May-13</c:v>
                </c:pt>
                <c:pt idx="86">
                  <c:v>Jun-13</c:v>
                </c:pt>
                <c:pt idx="87">
                  <c:v>Jul-13</c:v>
                </c:pt>
                <c:pt idx="88">
                  <c:v>Aug-13</c:v>
                </c:pt>
                <c:pt idx="89">
                  <c:v>Sep-13</c:v>
                </c:pt>
                <c:pt idx="90">
                  <c:v>Oct-13</c:v>
                </c:pt>
                <c:pt idx="91">
                  <c:v>Nov-13</c:v>
                </c:pt>
                <c:pt idx="92">
                  <c:v>Dec-13</c:v>
                </c:pt>
                <c:pt idx="93">
                  <c:v>Jan-14</c:v>
                </c:pt>
                <c:pt idx="94">
                  <c:v>Feb-14</c:v>
                </c:pt>
                <c:pt idx="95">
                  <c:v>Mar-14</c:v>
                </c:pt>
                <c:pt idx="96">
                  <c:v>Apr-14</c:v>
                </c:pt>
                <c:pt idx="97">
                  <c:v>May-14</c:v>
                </c:pt>
                <c:pt idx="98">
                  <c:v>Jun-14</c:v>
                </c:pt>
                <c:pt idx="99">
                  <c:v>Jul-14</c:v>
                </c:pt>
                <c:pt idx="100">
                  <c:v>Aug-14</c:v>
                </c:pt>
                <c:pt idx="101">
                  <c:v>Sep-14</c:v>
                </c:pt>
                <c:pt idx="102">
                  <c:v>Oct-14</c:v>
                </c:pt>
                <c:pt idx="103">
                  <c:v>Nov-14</c:v>
                </c:pt>
                <c:pt idx="104">
                  <c:v>Dec-14</c:v>
                </c:pt>
                <c:pt idx="105">
                  <c:v>Jan-15</c:v>
                </c:pt>
                <c:pt idx="106">
                  <c:v>Feb-15</c:v>
                </c:pt>
                <c:pt idx="107">
                  <c:v>Mar-15</c:v>
                </c:pt>
                <c:pt idx="108">
                  <c:v>Apr-15</c:v>
                </c:pt>
                <c:pt idx="109">
                  <c:v>May-15</c:v>
                </c:pt>
                <c:pt idx="110">
                  <c:v>Jun-15</c:v>
                </c:pt>
                <c:pt idx="111">
                  <c:v>Jul-15</c:v>
                </c:pt>
                <c:pt idx="112">
                  <c:v>Aug-15</c:v>
                </c:pt>
                <c:pt idx="113">
                  <c:v>Sep-15</c:v>
                </c:pt>
                <c:pt idx="114">
                  <c:v>Oct-15</c:v>
                </c:pt>
                <c:pt idx="115">
                  <c:v>Nov-15</c:v>
                </c:pt>
                <c:pt idx="116">
                  <c:v>Dec-15</c:v>
                </c:pt>
                <c:pt idx="117">
                  <c:v>Jan-16</c:v>
                </c:pt>
                <c:pt idx="118">
                  <c:v>Feb-16</c:v>
                </c:pt>
                <c:pt idx="119">
                  <c:v>Mar-16</c:v>
                </c:pt>
                <c:pt idx="120">
                  <c:v>Apr-16</c:v>
                </c:pt>
                <c:pt idx="121">
                  <c:v>May-16</c:v>
                </c:pt>
                <c:pt idx="122">
                  <c:v>Jun-16</c:v>
                </c:pt>
                <c:pt idx="123">
                  <c:v>Jul-16</c:v>
                </c:pt>
                <c:pt idx="124">
                  <c:v>Aug-16</c:v>
                </c:pt>
                <c:pt idx="125">
                  <c:v>Sep-16</c:v>
                </c:pt>
                <c:pt idx="126">
                  <c:v>Oct-16</c:v>
                </c:pt>
                <c:pt idx="127">
                  <c:v>Nov-16</c:v>
                </c:pt>
                <c:pt idx="128">
                  <c:v>Dec-16</c:v>
                </c:pt>
              </c:strCache>
            </c:strRef>
          </c:cat>
          <c:val>
            <c:numRef>
              <c:f>Sheet1!$B$2:$DZ$2</c:f>
              <c:numCache>
                <c:formatCode>General</c:formatCode>
                <c:ptCount val="129"/>
                <c:pt idx="0">
                  <c:v>43.025000000000006</c:v>
                </c:pt>
                <c:pt idx="1">
                  <c:v>41.667999999999999</c:v>
                </c:pt>
                <c:pt idx="2">
                  <c:v>41.495000000000005</c:v>
                </c:pt>
                <c:pt idx="3">
                  <c:v>40.727000000000004</c:v>
                </c:pt>
                <c:pt idx="4">
                  <c:v>40.593000000000004</c:v>
                </c:pt>
                <c:pt idx="5">
                  <c:v>40.323999999999998</c:v>
                </c:pt>
                <c:pt idx="6">
                  <c:v>40.210999999999999</c:v>
                </c:pt>
                <c:pt idx="7">
                  <c:v>40.402999999999999</c:v>
                </c:pt>
                <c:pt idx="8">
                  <c:v>40.396000000000001</c:v>
                </c:pt>
                <c:pt idx="9">
                  <c:v>40.44</c:v>
                </c:pt>
                <c:pt idx="10">
                  <c:v>40.380000000000003</c:v>
                </c:pt>
                <c:pt idx="11">
                  <c:v>41.008000000000003</c:v>
                </c:pt>
                <c:pt idx="12">
                  <c:v>41.001000000000005</c:v>
                </c:pt>
                <c:pt idx="13">
                  <c:v>41.490000000000009</c:v>
                </c:pt>
                <c:pt idx="14">
                  <c:v>41.611000000000004</c:v>
                </c:pt>
                <c:pt idx="15">
                  <c:v>41.507000000000005</c:v>
                </c:pt>
                <c:pt idx="16">
                  <c:v>41.412000000000006</c:v>
                </c:pt>
                <c:pt idx="17">
                  <c:v>41.228999999999992</c:v>
                </c:pt>
                <c:pt idx="18">
                  <c:v>41.216999999999999</c:v>
                </c:pt>
                <c:pt idx="19">
                  <c:v>41.502999999999993</c:v>
                </c:pt>
                <c:pt idx="20">
                  <c:v>41.262</c:v>
                </c:pt>
                <c:pt idx="21">
                  <c:v>41.348999999999997</c:v>
                </c:pt>
                <c:pt idx="22">
                  <c:v>41.72</c:v>
                </c:pt>
                <c:pt idx="23">
                  <c:v>42.084000000000003</c:v>
                </c:pt>
                <c:pt idx="24">
                  <c:v>41.158000000000001</c:v>
                </c:pt>
                <c:pt idx="25">
                  <c:v>41.927999999999997</c:v>
                </c:pt>
                <c:pt idx="26">
                  <c:v>41.381999999999998</c:v>
                </c:pt>
                <c:pt idx="27">
                  <c:v>41.023999999999994</c:v>
                </c:pt>
                <c:pt idx="28">
                  <c:v>40.57</c:v>
                </c:pt>
                <c:pt idx="29">
                  <c:v>40.407999999999994</c:v>
                </c:pt>
                <c:pt idx="30">
                  <c:v>40.329999999999991</c:v>
                </c:pt>
                <c:pt idx="31">
                  <c:v>39.836999999999996</c:v>
                </c:pt>
                <c:pt idx="32">
                  <c:v>39.753999999999991</c:v>
                </c:pt>
                <c:pt idx="33">
                  <c:v>39.815999999999995</c:v>
                </c:pt>
                <c:pt idx="34">
                  <c:v>39.606999999999999</c:v>
                </c:pt>
                <c:pt idx="35">
                  <c:v>39.290999999999997</c:v>
                </c:pt>
                <c:pt idx="36">
                  <c:v>41.067999999999998</c:v>
                </c:pt>
                <c:pt idx="37">
                  <c:v>41.866999999999997</c:v>
                </c:pt>
                <c:pt idx="38">
                  <c:v>42.349999999999994</c:v>
                </c:pt>
                <c:pt idx="39">
                  <c:v>44.263000000000005</c:v>
                </c:pt>
                <c:pt idx="40">
                  <c:v>45.222000000000008</c:v>
                </c:pt>
                <c:pt idx="41">
                  <c:v>45.758000000000003</c:v>
                </c:pt>
                <c:pt idx="42">
                  <c:v>46.341000000000001</c:v>
                </c:pt>
                <c:pt idx="43">
                  <c:v>46.885000000000005</c:v>
                </c:pt>
                <c:pt idx="44">
                  <c:v>47.008000000000003</c:v>
                </c:pt>
                <c:pt idx="45">
                  <c:v>46.913000000000004</c:v>
                </c:pt>
                <c:pt idx="46">
                  <c:v>46.816000000000003</c:v>
                </c:pt>
                <c:pt idx="47">
                  <c:v>46.853000000000009</c:v>
                </c:pt>
                <c:pt idx="48">
                  <c:v>46.414999999999999</c:v>
                </c:pt>
                <c:pt idx="49">
                  <c:v>46.091000000000001</c:v>
                </c:pt>
                <c:pt idx="50">
                  <c:v>46.078000000000003</c:v>
                </c:pt>
                <c:pt idx="51">
                  <c:v>45.098000000000006</c:v>
                </c:pt>
                <c:pt idx="52">
                  <c:v>44.753</c:v>
                </c:pt>
                <c:pt idx="53">
                  <c:v>44.457999999999998</c:v>
                </c:pt>
                <c:pt idx="54">
                  <c:v>44.293999999999997</c:v>
                </c:pt>
                <c:pt idx="55">
                  <c:v>43.944999999999993</c:v>
                </c:pt>
                <c:pt idx="56">
                  <c:v>43.542999999999999</c:v>
                </c:pt>
                <c:pt idx="57">
                  <c:v>43.665000000000006</c:v>
                </c:pt>
                <c:pt idx="58">
                  <c:v>44.048000000000009</c:v>
                </c:pt>
                <c:pt idx="59">
                  <c:v>43.954999999999998</c:v>
                </c:pt>
                <c:pt idx="60">
                  <c:v>44.771999999999998</c:v>
                </c:pt>
                <c:pt idx="61">
                  <c:v>44.015999999999998</c:v>
                </c:pt>
                <c:pt idx="62">
                  <c:v>44.187000000000005</c:v>
                </c:pt>
                <c:pt idx="63">
                  <c:v>44.766000000000005</c:v>
                </c:pt>
                <c:pt idx="64">
                  <c:v>44.763999999999996</c:v>
                </c:pt>
                <c:pt idx="65">
                  <c:v>45.480999999999995</c:v>
                </c:pt>
                <c:pt idx="66">
                  <c:v>45.491999999999997</c:v>
                </c:pt>
                <c:pt idx="67">
                  <c:v>45.625999999999991</c:v>
                </c:pt>
                <c:pt idx="68">
                  <c:v>46.156999999999989</c:v>
                </c:pt>
                <c:pt idx="69">
                  <c:v>46.293999999999997</c:v>
                </c:pt>
                <c:pt idx="70">
                  <c:v>45.972999999999992</c:v>
                </c:pt>
                <c:pt idx="71">
                  <c:v>46.394999999999996</c:v>
                </c:pt>
                <c:pt idx="72">
                  <c:v>45.929000000000002</c:v>
                </c:pt>
                <c:pt idx="73">
                  <c:v>45.362000000000002</c:v>
                </c:pt>
                <c:pt idx="74">
                  <c:v>45.606000000000002</c:v>
                </c:pt>
                <c:pt idx="75">
                  <c:v>44.437000000000005</c:v>
                </c:pt>
                <c:pt idx="76">
                  <c:v>45.32</c:v>
                </c:pt>
                <c:pt idx="77">
                  <c:v>45.243000000000002</c:v>
                </c:pt>
                <c:pt idx="78">
                  <c:v>45.077999999999996</c:v>
                </c:pt>
                <c:pt idx="79">
                  <c:v>45.658000000000001</c:v>
                </c:pt>
                <c:pt idx="80">
                  <c:v>45.993000000000002</c:v>
                </c:pt>
                <c:pt idx="81">
                  <c:v>45.893999999999998</c:v>
                </c:pt>
                <c:pt idx="82">
                  <c:v>46.028000000000006</c:v>
                </c:pt>
                <c:pt idx="83">
                  <c:v>45.783000000000008</c:v>
                </c:pt>
                <c:pt idx="84">
                  <c:v>44.799000000000007</c:v>
                </c:pt>
                <c:pt idx="85">
                  <c:v>45.510000000000005</c:v>
                </c:pt>
                <c:pt idx="86">
                  <c:v>45.255000000000003</c:v>
                </c:pt>
                <c:pt idx="87">
                  <c:v>45.698999999999998</c:v>
                </c:pt>
                <c:pt idx="88">
                  <c:v>45.588999999999992</c:v>
                </c:pt>
                <c:pt idx="89">
                  <c:v>45.250999999999998</c:v>
                </c:pt>
                <c:pt idx="90">
                  <c:v>45.331999999999994</c:v>
                </c:pt>
                <c:pt idx="91">
                  <c:v>45.473999999999997</c:v>
                </c:pt>
                <c:pt idx="92">
                  <c:v>44.925999999999995</c:v>
                </c:pt>
                <c:pt idx="93">
                  <c:v>44.989999999999995</c:v>
                </c:pt>
                <c:pt idx="94">
                  <c:v>45.17499999999999</c:v>
                </c:pt>
                <c:pt idx="95">
                  <c:v>44.602999999999994</c:v>
                </c:pt>
                <c:pt idx="96">
                  <c:v>44.932000000000002</c:v>
                </c:pt>
                <c:pt idx="97">
                  <c:v>44.90100000000001</c:v>
                </c:pt>
                <c:pt idx="98">
                  <c:v>44.229000000000013</c:v>
                </c:pt>
                <c:pt idx="99">
                  <c:v>44.099000000000004</c:v>
                </c:pt>
                <c:pt idx="100">
                  <c:v>42.885999999999996</c:v>
                </c:pt>
                <c:pt idx="101">
                  <c:v>42.331999999999994</c:v>
                </c:pt>
                <c:pt idx="102" formatCode="0.00">
                  <c:v>42.23</c:v>
                </c:pt>
                <c:pt idx="103" formatCode="0.00">
                  <c:v>41.186999999999998</c:v>
                </c:pt>
                <c:pt idx="104" formatCode="0.00">
                  <c:v>40.741</c:v>
                </c:pt>
                <c:pt idx="105" formatCode="0.00">
                  <c:v>40.856000000000002</c:v>
                </c:pt>
                <c:pt idx="106" formatCode="0.00">
                  <c:v>41.015999999999998</c:v>
                </c:pt>
                <c:pt idx="107" formatCode="0.00">
                  <c:v>41.426000000000002</c:v>
                </c:pt>
                <c:pt idx="108" formatCode="0.00">
                  <c:v>41.387999999999998</c:v>
                </c:pt>
                <c:pt idx="109" formatCode="0.00">
                  <c:v>41.3</c:v>
                </c:pt>
                <c:pt idx="110" formatCode="0.00">
                  <c:v>41.1</c:v>
                </c:pt>
                <c:pt idx="111" formatCode="0.00">
                  <c:v>41.7</c:v>
                </c:pt>
                <c:pt idx="112" formatCode="0.00">
                  <c:v>41.875999999999998</c:v>
                </c:pt>
                <c:pt idx="113" formatCode="0.00">
                  <c:v>42.35</c:v>
                </c:pt>
                <c:pt idx="114" formatCode="0.00">
                  <c:v>42.372999999999998</c:v>
                </c:pt>
                <c:pt idx="115" formatCode="0.00">
                  <c:v>42.947000000000003</c:v>
                </c:pt>
                <c:pt idx="116" formatCode="0.00">
                  <c:v>43.723999999999997</c:v>
                </c:pt>
                <c:pt idx="117" formatCode="0.00">
                  <c:v>43.745000000000005</c:v>
                </c:pt>
                <c:pt idx="118" formatCode="0.00">
                  <c:v>43.774000000000008</c:v>
                </c:pt>
                <c:pt idx="119" formatCode="0.00">
                  <c:v>44.427000000000007</c:v>
                </c:pt>
                <c:pt idx="120" formatCode="0.00">
                  <c:v>44.677999999999997</c:v>
                </c:pt>
                <c:pt idx="121" formatCode="0.00">
                  <c:v>44.259</c:v>
                </c:pt>
                <c:pt idx="122" formatCode="0.00">
                  <c:v>44.485999999999997</c:v>
                </c:pt>
                <c:pt idx="123" formatCode="0.00">
                  <c:v>44.030999999999999</c:v>
                </c:pt>
                <c:pt idx="124" formatCode="0.00">
                  <c:v>45.143000000000001</c:v>
                </c:pt>
                <c:pt idx="125" formatCode="0.00">
                  <c:v>44.677999999999997</c:v>
                </c:pt>
                <c:pt idx="126" formatCode="0.00">
                  <c:v>45.143999999999991</c:v>
                </c:pt>
                <c:pt idx="127" formatCode="0.00">
                  <c:v>45.225999999999999</c:v>
                </c:pt>
                <c:pt idx="128" formatCode="0.00">
                  <c:v>44.706000000000003</c:v>
                </c:pt>
              </c:numCache>
            </c:numRef>
          </c:val>
          <c:smooth val="0"/>
        </c:ser>
        <c:ser>
          <c:idx val="1"/>
          <c:order val="1"/>
          <c:tx>
            <c:strRef>
              <c:f>Sheet1!$A$3</c:f>
              <c:strCache>
                <c:ptCount val="1"/>
                <c:pt idx="0">
                  <c:v>VFR trips</c:v>
                </c:pt>
              </c:strCache>
            </c:strRef>
          </c:tx>
          <c:spPr>
            <a:ln w="12700">
              <a:solidFill>
                <a:srgbClr val="7A2280"/>
              </a:solidFill>
            </a:ln>
            <a:effectLst/>
          </c:spPr>
          <c:marker>
            <c:symbol val="circle"/>
            <c:size val="5"/>
            <c:spPr>
              <a:solidFill>
                <a:srgbClr val="7A2280"/>
              </a:solidFill>
              <a:ln w="19050">
                <a:noFill/>
              </a:ln>
              <a:effectLst/>
            </c:spPr>
          </c:marker>
          <c:cat>
            <c:strRef>
              <c:f>Sheet1!$B$1:$DZ$1</c:f>
              <c:strCache>
                <c:ptCount val="129"/>
                <c:pt idx="0">
                  <c:v>Apr-06</c:v>
                </c:pt>
                <c:pt idx="1">
                  <c:v>May-06</c:v>
                </c:pt>
                <c:pt idx="2">
                  <c:v>Jun-06</c:v>
                </c:pt>
                <c:pt idx="3">
                  <c:v>Jul-06</c:v>
                </c:pt>
                <c:pt idx="4">
                  <c:v>Aug-06</c:v>
                </c:pt>
                <c:pt idx="5">
                  <c:v>Sep-06</c:v>
                </c:pt>
                <c:pt idx="6">
                  <c:v>Oct-06</c:v>
                </c:pt>
                <c:pt idx="7">
                  <c:v>Nov-06</c:v>
                </c:pt>
                <c:pt idx="8">
                  <c:v>Dec-06</c:v>
                </c:pt>
                <c:pt idx="9">
                  <c:v>Jan-07</c:v>
                </c:pt>
                <c:pt idx="10">
                  <c:v>Feb-07</c:v>
                </c:pt>
                <c:pt idx="11">
                  <c:v>Mar-07</c:v>
                </c:pt>
                <c:pt idx="12">
                  <c:v>Apr-07</c:v>
                </c:pt>
                <c:pt idx="13">
                  <c:v>May-07</c:v>
                </c:pt>
                <c:pt idx="14">
                  <c:v>Jun-07</c:v>
                </c:pt>
                <c:pt idx="15">
                  <c:v>Jul-07</c:v>
                </c:pt>
                <c:pt idx="16">
                  <c:v>Aug-07</c:v>
                </c:pt>
                <c:pt idx="17">
                  <c:v>Sep-07</c:v>
                </c:pt>
                <c:pt idx="18">
                  <c:v>Oct-07</c:v>
                </c:pt>
                <c:pt idx="19">
                  <c:v>Nov-07</c:v>
                </c:pt>
                <c:pt idx="20">
                  <c:v>Dec-07</c:v>
                </c:pt>
                <c:pt idx="21">
                  <c:v>Jan-08</c:v>
                </c:pt>
                <c:pt idx="22">
                  <c:v>Feb-08</c:v>
                </c:pt>
                <c:pt idx="23">
                  <c:v>Mar-08</c:v>
                </c:pt>
                <c:pt idx="24">
                  <c:v>Apr-08</c:v>
                </c:pt>
                <c:pt idx="25">
                  <c:v>May-08</c:v>
                </c:pt>
                <c:pt idx="26">
                  <c:v>Jun-08</c:v>
                </c:pt>
                <c:pt idx="27">
                  <c:v>Jul-08</c:v>
                </c:pt>
                <c:pt idx="28">
                  <c:v>Aug-08</c:v>
                </c:pt>
                <c:pt idx="29">
                  <c:v>Sep-08</c:v>
                </c:pt>
                <c:pt idx="30">
                  <c:v>Oct-08</c:v>
                </c:pt>
                <c:pt idx="31">
                  <c:v>Nov-08</c:v>
                </c:pt>
                <c:pt idx="32">
                  <c:v>Dec-08</c:v>
                </c:pt>
                <c:pt idx="33">
                  <c:v>Jan-09</c:v>
                </c:pt>
                <c:pt idx="34">
                  <c:v>Feb-09</c:v>
                </c:pt>
                <c:pt idx="35">
                  <c:v>Mar-09</c:v>
                </c:pt>
                <c:pt idx="36">
                  <c:v>Apr-09</c:v>
                </c:pt>
                <c:pt idx="37">
                  <c:v>May-09</c:v>
                </c:pt>
                <c:pt idx="38">
                  <c:v>Jun-09</c:v>
                </c:pt>
                <c:pt idx="39">
                  <c:v>Jul-09</c:v>
                </c:pt>
                <c:pt idx="40">
                  <c:v>Aug-09</c:v>
                </c:pt>
                <c:pt idx="41">
                  <c:v>Sep-09</c:v>
                </c:pt>
                <c:pt idx="42">
                  <c:v>Oct-09</c:v>
                </c:pt>
                <c:pt idx="43">
                  <c:v>Nov-09</c:v>
                </c:pt>
                <c:pt idx="44">
                  <c:v>Dec-09</c:v>
                </c:pt>
                <c:pt idx="45">
                  <c:v>Jan-10</c:v>
                </c:pt>
                <c:pt idx="46">
                  <c:v>Feb-10</c:v>
                </c:pt>
                <c:pt idx="47">
                  <c:v>Mar-10</c:v>
                </c:pt>
                <c:pt idx="48">
                  <c:v>Apr-10</c:v>
                </c:pt>
                <c:pt idx="49">
                  <c:v>May-10</c:v>
                </c:pt>
                <c:pt idx="50">
                  <c:v>Jun-10</c:v>
                </c:pt>
                <c:pt idx="51">
                  <c:v>Jul-10</c:v>
                </c:pt>
                <c:pt idx="52">
                  <c:v>Aug-10</c:v>
                </c:pt>
                <c:pt idx="53">
                  <c:v>Sep-10</c:v>
                </c:pt>
                <c:pt idx="54">
                  <c:v>Oct-10</c:v>
                </c:pt>
                <c:pt idx="55">
                  <c:v>Nov-10</c:v>
                </c:pt>
                <c:pt idx="56">
                  <c:v>Dec-10</c:v>
                </c:pt>
                <c:pt idx="57">
                  <c:v>Jan-11</c:v>
                </c:pt>
                <c:pt idx="58">
                  <c:v>Feb-11</c:v>
                </c:pt>
                <c:pt idx="59">
                  <c:v>Mar-11</c:v>
                </c:pt>
                <c:pt idx="60">
                  <c:v>Apr-11</c:v>
                </c:pt>
                <c:pt idx="61">
                  <c:v>May-11</c:v>
                </c:pt>
                <c:pt idx="62">
                  <c:v>Jun-11</c:v>
                </c:pt>
                <c:pt idx="63">
                  <c:v>Jul-11</c:v>
                </c:pt>
                <c:pt idx="64">
                  <c:v>Aug-11</c:v>
                </c:pt>
                <c:pt idx="65">
                  <c:v>Sep-11</c:v>
                </c:pt>
                <c:pt idx="66">
                  <c:v>Oct-11</c:v>
                </c:pt>
                <c:pt idx="67">
                  <c:v>Nov-11</c:v>
                </c:pt>
                <c:pt idx="68">
                  <c:v>Dec-11</c:v>
                </c:pt>
                <c:pt idx="69">
                  <c:v>Jan-12</c:v>
                </c:pt>
                <c:pt idx="70">
                  <c:v>Feb-12</c:v>
                </c:pt>
                <c:pt idx="71">
                  <c:v>Mar-12</c:v>
                </c:pt>
                <c:pt idx="72">
                  <c:v>Apr-12</c:v>
                </c:pt>
                <c:pt idx="73">
                  <c:v>May-12</c:v>
                </c:pt>
                <c:pt idx="74">
                  <c:v>Jun-12</c:v>
                </c:pt>
                <c:pt idx="75">
                  <c:v>Jul-12</c:v>
                </c:pt>
                <c:pt idx="76">
                  <c:v>Aug-12</c:v>
                </c:pt>
                <c:pt idx="77">
                  <c:v>Sep-12</c:v>
                </c:pt>
                <c:pt idx="78">
                  <c:v>Oct-12</c:v>
                </c:pt>
                <c:pt idx="79">
                  <c:v>Nov-12</c:v>
                </c:pt>
                <c:pt idx="80">
                  <c:v>Dec-12</c:v>
                </c:pt>
                <c:pt idx="81">
                  <c:v>Jan-13</c:v>
                </c:pt>
                <c:pt idx="82">
                  <c:v>Feb-13</c:v>
                </c:pt>
                <c:pt idx="83">
                  <c:v>Mar-13</c:v>
                </c:pt>
                <c:pt idx="84">
                  <c:v>Apr-13</c:v>
                </c:pt>
                <c:pt idx="85">
                  <c:v>May-13</c:v>
                </c:pt>
                <c:pt idx="86">
                  <c:v>Jun-13</c:v>
                </c:pt>
                <c:pt idx="87">
                  <c:v>Jul-13</c:v>
                </c:pt>
                <c:pt idx="88">
                  <c:v>Aug-13</c:v>
                </c:pt>
                <c:pt idx="89">
                  <c:v>Sep-13</c:v>
                </c:pt>
                <c:pt idx="90">
                  <c:v>Oct-13</c:v>
                </c:pt>
                <c:pt idx="91">
                  <c:v>Nov-13</c:v>
                </c:pt>
                <c:pt idx="92">
                  <c:v>Dec-13</c:v>
                </c:pt>
                <c:pt idx="93">
                  <c:v>Jan-14</c:v>
                </c:pt>
                <c:pt idx="94">
                  <c:v>Feb-14</c:v>
                </c:pt>
                <c:pt idx="95">
                  <c:v>Mar-14</c:v>
                </c:pt>
                <c:pt idx="96">
                  <c:v>Apr-14</c:v>
                </c:pt>
                <c:pt idx="97">
                  <c:v>May-14</c:v>
                </c:pt>
                <c:pt idx="98">
                  <c:v>Jun-14</c:v>
                </c:pt>
                <c:pt idx="99">
                  <c:v>Jul-14</c:v>
                </c:pt>
                <c:pt idx="100">
                  <c:v>Aug-14</c:v>
                </c:pt>
                <c:pt idx="101">
                  <c:v>Sep-14</c:v>
                </c:pt>
                <c:pt idx="102">
                  <c:v>Oct-14</c:v>
                </c:pt>
                <c:pt idx="103">
                  <c:v>Nov-14</c:v>
                </c:pt>
                <c:pt idx="104">
                  <c:v>Dec-14</c:v>
                </c:pt>
                <c:pt idx="105">
                  <c:v>Jan-15</c:v>
                </c:pt>
                <c:pt idx="106">
                  <c:v>Feb-15</c:v>
                </c:pt>
                <c:pt idx="107">
                  <c:v>Mar-15</c:v>
                </c:pt>
                <c:pt idx="108">
                  <c:v>Apr-15</c:v>
                </c:pt>
                <c:pt idx="109">
                  <c:v>May-15</c:v>
                </c:pt>
                <c:pt idx="110">
                  <c:v>Jun-15</c:v>
                </c:pt>
                <c:pt idx="111">
                  <c:v>Jul-15</c:v>
                </c:pt>
                <c:pt idx="112">
                  <c:v>Aug-15</c:v>
                </c:pt>
                <c:pt idx="113">
                  <c:v>Sep-15</c:v>
                </c:pt>
                <c:pt idx="114">
                  <c:v>Oct-15</c:v>
                </c:pt>
                <c:pt idx="115">
                  <c:v>Nov-15</c:v>
                </c:pt>
                <c:pt idx="116">
                  <c:v>Dec-15</c:v>
                </c:pt>
                <c:pt idx="117">
                  <c:v>Jan-16</c:v>
                </c:pt>
                <c:pt idx="118">
                  <c:v>Feb-16</c:v>
                </c:pt>
                <c:pt idx="119">
                  <c:v>Mar-16</c:v>
                </c:pt>
                <c:pt idx="120">
                  <c:v>Apr-16</c:v>
                </c:pt>
                <c:pt idx="121">
                  <c:v>May-16</c:v>
                </c:pt>
                <c:pt idx="122">
                  <c:v>Jun-16</c:v>
                </c:pt>
                <c:pt idx="123">
                  <c:v>Jul-16</c:v>
                </c:pt>
                <c:pt idx="124">
                  <c:v>Aug-16</c:v>
                </c:pt>
                <c:pt idx="125">
                  <c:v>Sep-16</c:v>
                </c:pt>
                <c:pt idx="126">
                  <c:v>Oct-16</c:v>
                </c:pt>
                <c:pt idx="127">
                  <c:v>Nov-16</c:v>
                </c:pt>
                <c:pt idx="128">
                  <c:v>Dec-16</c:v>
                </c:pt>
              </c:strCache>
            </c:strRef>
          </c:cat>
          <c:val>
            <c:numRef>
              <c:f>Sheet1!$B$3:$DZ$3</c:f>
              <c:numCache>
                <c:formatCode>General</c:formatCode>
                <c:ptCount val="129"/>
                <c:pt idx="0">
                  <c:v>40.695999999999998</c:v>
                </c:pt>
                <c:pt idx="1">
                  <c:v>40.632000000000005</c:v>
                </c:pt>
                <c:pt idx="2">
                  <c:v>40.420999999999999</c:v>
                </c:pt>
                <c:pt idx="3">
                  <c:v>39.952000000000005</c:v>
                </c:pt>
                <c:pt idx="4">
                  <c:v>40.384000000000015</c:v>
                </c:pt>
                <c:pt idx="5">
                  <c:v>40.305000000000007</c:v>
                </c:pt>
                <c:pt idx="6">
                  <c:v>40.148000000000003</c:v>
                </c:pt>
                <c:pt idx="7">
                  <c:v>40.347000000000001</c:v>
                </c:pt>
                <c:pt idx="8">
                  <c:v>41.530999999999999</c:v>
                </c:pt>
                <c:pt idx="9">
                  <c:v>41.135999999999996</c:v>
                </c:pt>
                <c:pt idx="10">
                  <c:v>41.43</c:v>
                </c:pt>
                <c:pt idx="11">
                  <c:v>41.788999999999994</c:v>
                </c:pt>
                <c:pt idx="12">
                  <c:v>41.766999999999996</c:v>
                </c:pt>
                <c:pt idx="13">
                  <c:v>41.853000000000002</c:v>
                </c:pt>
                <c:pt idx="14">
                  <c:v>41.753</c:v>
                </c:pt>
                <c:pt idx="15">
                  <c:v>41.418000000000006</c:v>
                </c:pt>
                <c:pt idx="16">
                  <c:v>41.525000000000006</c:v>
                </c:pt>
                <c:pt idx="17">
                  <c:v>41.302000000000007</c:v>
                </c:pt>
                <c:pt idx="18">
                  <c:v>41.506999999999998</c:v>
                </c:pt>
                <c:pt idx="19">
                  <c:v>41.724999999999994</c:v>
                </c:pt>
                <c:pt idx="20">
                  <c:v>40.117000000000004</c:v>
                </c:pt>
                <c:pt idx="21">
                  <c:v>40.375999999999998</c:v>
                </c:pt>
                <c:pt idx="22">
                  <c:v>40.472999999999992</c:v>
                </c:pt>
                <c:pt idx="23">
                  <c:v>40.286000000000001</c:v>
                </c:pt>
                <c:pt idx="24">
                  <c:v>39.76</c:v>
                </c:pt>
                <c:pt idx="25">
                  <c:v>39.903999999999996</c:v>
                </c:pt>
                <c:pt idx="26">
                  <c:v>39.76</c:v>
                </c:pt>
                <c:pt idx="27">
                  <c:v>39.36</c:v>
                </c:pt>
                <c:pt idx="28">
                  <c:v>38.187000000000005</c:v>
                </c:pt>
                <c:pt idx="29">
                  <c:v>38.286999999999999</c:v>
                </c:pt>
                <c:pt idx="30">
                  <c:v>38.317999999999998</c:v>
                </c:pt>
                <c:pt idx="31">
                  <c:v>37.435000000000002</c:v>
                </c:pt>
                <c:pt idx="32">
                  <c:v>37.18</c:v>
                </c:pt>
                <c:pt idx="33">
                  <c:v>36.958000000000006</c:v>
                </c:pt>
                <c:pt idx="34">
                  <c:v>36.347000000000001</c:v>
                </c:pt>
                <c:pt idx="35">
                  <c:v>36.146999999999998</c:v>
                </c:pt>
                <c:pt idx="36">
                  <c:v>36.814</c:v>
                </c:pt>
                <c:pt idx="37">
                  <c:v>36.608999999999995</c:v>
                </c:pt>
                <c:pt idx="38">
                  <c:v>36.494999999999997</c:v>
                </c:pt>
                <c:pt idx="39">
                  <c:v>36.947000000000003</c:v>
                </c:pt>
                <c:pt idx="40">
                  <c:v>37.713999999999999</c:v>
                </c:pt>
                <c:pt idx="41">
                  <c:v>37.647999999999996</c:v>
                </c:pt>
                <c:pt idx="42">
                  <c:v>37.626999999999995</c:v>
                </c:pt>
                <c:pt idx="43">
                  <c:v>37.417000000000002</c:v>
                </c:pt>
                <c:pt idx="44">
                  <c:v>37.997</c:v>
                </c:pt>
                <c:pt idx="45">
                  <c:v>37.940999999999995</c:v>
                </c:pt>
                <c:pt idx="46">
                  <c:v>38.197999999999993</c:v>
                </c:pt>
                <c:pt idx="47">
                  <c:v>38.172000000000004</c:v>
                </c:pt>
                <c:pt idx="48">
                  <c:v>38.526000000000003</c:v>
                </c:pt>
                <c:pt idx="49">
                  <c:v>38.364000000000004</c:v>
                </c:pt>
                <c:pt idx="50">
                  <c:v>38.045999999999999</c:v>
                </c:pt>
                <c:pt idx="51">
                  <c:v>38.215999999999994</c:v>
                </c:pt>
                <c:pt idx="52">
                  <c:v>37.852000000000004</c:v>
                </c:pt>
                <c:pt idx="53">
                  <c:v>37.449000000000005</c:v>
                </c:pt>
                <c:pt idx="54">
                  <c:v>37.189</c:v>
                </c:pt>
                <c:pt idx="55">
                  <c:v>37.339999999999996</c:v>
                </c:pt>
                <c:pt idx="56">
                  <c:v>35.963000000000001</c:v>
                </c:pt>
                <c:pt idx="57">
                  <c:v>36.249999999999993</c:v>
                </c:pt>
                <c:pt idx="58">
                  <c:v>36.626999999999995</c:v>
                </c:pt>
                <c:pt idx="59">
                  <c:v>36.281999999999996</c:v>
                </c:pt>
                <c:pt idx="60">
                  <c:v>35.923999999999999</c:v>
                </c:pt>
                <c:pt idx="61">
                  <c:v>35.839999999999996</c:v>
                </c:pt>
                <c:pt idx="62">
                  <c:v>36.265999999999998</c:v>
                </c:pt>
                <c:pt idx="63">
                  <c:v>36.375</c:v>
                </c:pt>
                <c:pt idx="64">
                  <c:v>36.417999999999999</c:v>
                </c:pt>
                <c:pt idx="65">
                  <c:v>37.192</c:v>
                </c:pt>
                <c:pt idx="66">
                  <c:v>37.369</c:v>
                </c:pt>
                <c:pt idx="67">
                  <c:v>37.771999999999998</c:v>
                </c:pt>
                <c:pt idx="68">
                  <c:v>39.384</c:v>
                </c:pt>
                <c:pt idx="69">
                  <c:v>39.264999999999993</c:v>
                </c:pt>
                <c:pt idx="70">
                  <c:v>38.522999999999996</c:v>
                </c:pt>
                <c:pt idx="71">
                  <c:v>38.908999999999999</c:v>
                </c:pt>
                <c:pt idx="72">
                  <c:v>38.472000000000001</c:v>
                </c:pt>
                <c:pt idx="73">
                  <c:v>38.19</c:v>
                </c:pt>
                <c:pt idx="74">
                  <c:v>38.381999999999998</c:v>
                </c:pt>
                <c:pt idx="75">
                  <c:v>37.905000000000001</c:v>
                </c:pt>
                <c:pt idx="76">
                  <c:v>38.274000000000001</c:v>
                </c:pt>
                <c:pt idx="77">
                  <c:v>37.946999999999996</c:v>
                </c:pt>
                <c:pt idx="78">
                  <c:v>37.631</c:v>
                </c:pt>
                <c:pt idx="79">
                  <c:v>38.439</c:v>
                </c:pt>
                <c:pt idx="80">
                  <c:v>38.92</c:v>
                </c:pt>
                <c:pt idx="81">
                  <c:v>38.530999999999999</c:v>
                </c:pt>
                <c:pt idx="82">
                  <c:v>38.764000000000003</c:v>
                </c:pt>
                <c:pt idx="83">
                  <c:v>38.639000000000003</c:v>
                </c:pt>
                <c:pt idx="84">
                  <c:v>38.302000000000007</c:v>
                </c:pt>
                <c:pt idx="85">
                  <c:v>38.728000000000009</c:v>
                </c:pt>
                <c:pt idx="86">
                  <c:v>38.637</c:v>
                </c:pt>
                <c:pt idx="87">
                  <c:v>38.668999999999997</c:v>
                </c:pt>
                <c:pt idx="88">
                  <c:v>38.835000000000001</c:v>
                </c:pt>
                <c:pt idx="89">
                  <c:v>38.968000000000004</c:v>
                </c:pt>
                <c:pt idx="90">
                  <c:v>39.042000000000002</c:v>
                </c:pt>
                <c:pt idx="91">
                  <c:v>38.735999999999997</c:v>
                </c:pt>
                <c:pt idx="92">
                  <c:v>38.192999999999998</c:v>
                </c:pt>
                <c:pt idx="93">
                  <c:v>38.459999999999994</c:v>
                </c:pt>
                <c:pt idx="94">
                  <c:v>38.318999999999996</c:v>
                </c:pt>
                <c:pt idx="95">
                  <c:v>37.837999999999994</c:v>
                </c:pt>
                <c:pt idx="96">
                  <c:v>38.36</c:v>
                </c:pt>
                <c:pt idx="97">
                  <c:v>38.424000000000007</c:v>
                </c:pt>
                <c:pt idx="98">
                  <c:v>37.765999999999998</c:v>
                </c:pt>
                <c:pt idx="99">
                  <c:v>37.552</c:v>
                </c:pt>
                <c:pt idx="100">
                  <c:v>36.989000000000004</c:v>
                </c:pt>
                <c:pt idx="101">
                  <c:v>36.702000000000005</c:v>
                </c:pt>
                <c:pt idx="102" formatCode="0.00">
                  <c:v>37.555999999999997</c:v>
                </c:pt>
                <c:pt idx="103" formatCode="0.00">
                  <c:v>37.871000000000002</c:v>
                </c:pt>
                <c:pt idx="104" formatCode="0.00">
                  <c:v>35.908000000000001</c:v>
                </c:pt>
                <c:pt idx="105" formatCode="0.00">
                  <c:v>36.496000000000002</c:v>
                </c:pt>
                <c:pt idx="106" formatCode="0.00">
                  <c:v>37.024999999999999</c:v>
                </c:pt>
                <c:pt idx="107" formatCode="0.00">
                  <c:v>37.341000000000001</c:v>
                </c:pt>
                <c:pt idx="108" formatCode="0.00">
                  <c:v>37.700000000000003</c:v>
                </c:pt>
                <c:pt idx="109" formatCode="0.00">
                  <c:v>38.084000000000003</c:v>
                </c:pt>
                <c:pt idx="110" formatCode="0.00">
                  <c:v>38.909999999999997</c:v>
                </c:pt>
                <c:pt idx="111" formatCode="0.00">
                  <c:v>39.49</c:v>
                </c:pt>
                <c:pt idx="112" formatCode="0.00">
                  <c:v>39.89</c:v>
                </c:pt>
                <c:pt idx="113" formatCode="0.00">
                  <c:v>39.67</c:v>
                </c:pt>
                <c:pt idx="114" formatCode="0.00">
                  <c:v>38.603999999999999</c:v>
                </c:pt>
                <c:pt idx="115" formatCode="0.00">
                  <c:v>39.594000000000001</c:v>
                </c:pt>
                <c:pt idx="116" formatCode="0.00">
                  <c:v>40.552</c:v>
                </c:pt>
                <c:pt idx="117" formatCode="0.00">
                  <c:v>40.190999999999995</c:v>
                </c:pt>
                <c:pt idx="118" formatCode="0.00">
                  <c:v>39.709999999999994</c:v>
                </c:pt>
                <c:pt idx="119" formatCode="0.00">
                  <c:v>40.242999999999995</c:v>
                </c:pt>
                <c:pt idx="120" formatCode="0.00">
                  <c:v>39.967999999999996</c:v>
                </c:pt>
                <c:pt idx="121" formatCode="0.00">
                  <c:v>39.195</c:v>
                </c:pt>
                <c:pt idx="122" formatCode="0.00">
                  <c:v>38.51</c:v>
                </c:pt>
                <c:pt idx="123" formatCode="0.00">
                  <c:v>38.445999999999998</c:v>
                </c:pt>
                <c:pt idx="124" formatCode="0.00">
                  <c:v>38.078999999999994</c:v>
                </c:pt>
                <c:pt idx="125" formatCode="0.00">
                  <c:v>37.960999999999999</c:v>
                </c:pt>
                <c:pt idx="126" formatCode="0.00">
                  <c:v>38.304999999999993</c:v>
                </c:pt>
                <c:pt idx="127" formatCode="0.00">
                  <c:v>38.577000000000005</c:v>
                </c:pt>
                <c:pt idx="128" formatCode="0.00">
                  <c:v>36.911999999999999</c:v>
                </c:pt>
              </c:numCache>
            </c:numRef>
          </c:val>
          <c:smooth val="0"/>
        </c:ser>
        <c:ser>
          <c:idx val="2"/>
          <c:order val="2"/>
          <c:tx>
            <c:strRef>
              <c:f>Sheet1!$A$4</c:f>
              <c:strCache>
                <c:ptCount val="1"/>
                <c:pt idx="0">
                  <c:v>Business trips </c:v>
                </c:pt>
              </c:strCache>
            </c:strRef>
          </c:tx>
          <c:spPr>
            <a:ln w="12700">
              <a:solidFill>
                <a:srgbClr val="00AEEF"/>
              </a:solidFill>
            </a:ln>
            <a:effectLst/>
          </c:spPr>
          <c:marker>
            <c:symbol val="circle"/>
            <c:size val="5"/>
            <c:spPr>
              <a:solidFill>
                <a:srgbClr val="00AEEF"/>
              </a:solidFill>
              <a:ln>
                <a:noFill/>
              </a:ln>
              <a:effectLst/>
            </c:spPr>
          </c:marker>
          <c:cat>
            <c:strRef>
              <c:f>Sheet1!$B$1:$DZ$1</c:f>
              <c:strCache>
                <c:ptCount val="129"/>
                <c:pt idx="0">
                  <c:v>Apr-06</c:v>
                </c:pt>
                <c:pt idx="1">
                  <c:v>May-06</c:v>
                </c:pt>
                <c:pt idx="2">
                  <c:v>Jun-06</c:v>
                </c:pt>
                <c:pt idx="3">
                  <c:v>Jul-06</c:v>
                </c:pt>
                <c:pt idx="4">
                  <c:v>Aug-06</c:v>
                </c:pt>
                <c:pt idx="5">
                  <c:v>Sep-06</c:v>
                </c:pt>
                <c:pt idx="6">
                  <c:v>Oct-06</c:v>
                </c:pt>
                <c:pt idx="7">
                  <c:v>Nov-06</c:v>
                </c:pt>
                <c:pt idx="8">
                  <c:v>Dec-06</c:v>
                </c:pt>
                <c:pt idx="9">
                  <c:v>Jan-07</c:v>
                </c:pt>
                <c:pt idx="10">
                  <c:v>Feb-07</c:v>
                </c:pt>
                <c:pt idx="11">
                  <c:v>Mar-07</c:v>
                </c:pt>
                <c:pt idx="12">
                  <c:v>Apr-07</c:v>
                </c:pt>
                <c:pt idx="13">
                  <c:v>May-07</c:v>
                </c:pt>
                <c:pt idx="14">
                  <c:v>Jun-07</c:v>
                </c:pt>
                <c:pt idx="15">
                  <c:v>Jul-07</c:v>
                </c:pt>
                <c:pt idx="16">
                  <c:v>Aug-07</c:v>
                </c:pt>
                <c:pt idx="17">
                  <c:v>Sep-07</c:v>
                </c:pt>
                <c:pt idx="18">
                  <c:v>Oct-07</c:v>
                </c:pt>
                <c:pt idx="19">
                  <c:v>Nov-07</c:v>
                </c:pt>
                <c:pt idx="20">
                  <c:v>Dec-07</c:v>
                </c:pt>
                <c:pt idx="21">
                  <c:v>Jan-08</c:v>
                </c:pt>
                <c:pt idx="22">
                  <c:v>Feb-08</c:v>
                </c:pt>
                <c:pt idx="23">
                  <c:v>Mar-08</c:v>
                </c:pt>
                <c:pt idx="24">
                  <c:v>Apr-08</c:v>
                </c:pt>
                <c:pt idx="25">
                  <c:v>May-08</c:v>
                </c:pt>
                <c:pt idx="26">
                  <c:v>Jun-08</c:v>
                </c:pt>
                <c:pt idx="27">
                  <c:v>Jul-08</c:v>
                </c:pt>
                <c:pt idx="28">
                  <c:v>Aug-08</c:v>
                </c:pt>
                <c:pt idx="29">
                  <c:v>Sep-08</c:v>
                </c:pt>
                <c:pt idx="30">
                  <c:v>Oct-08</c:v>
                </c:pt>
                <c:pt idx="31">
                  <c:v>Nov-08</c:v>
                </c:pt>
                <c:pt idx="32">
                  <c:v>Dec-08</c:v>
                </c:pt>
                <c:pt idx="33">
                  <c:v>Jan-09</c:v>
                </c:pt>
                <c:pt idx="34">
                  <c:v>Feb-09</c:v>
                </c:pt>
                <c:pt idx="35">
                  <c:v>Mar-09</c:v>
                </c:pt>
                <c:pt idx="36">
                  <c:v>Apr-09</c:v>
                </c:pt>
                <c:pt idx="37">
                  <c:v>May-09</c:v>
                </c:pt>
                <c:pt idx="38">
                  <c:v>Jun-09</c:v>
                </c:pt>
                <c:pt idx="39">
                  <c:v>Jul-09</c:v>
                </c:pt>
                <c:pt idx="40">
                  <c:v>Aug-09</c:v>
                </c:pt>
                <c:pt idx="41">
                  <c:v>Sep-09</c:v>
                </c:pt>
                <c:pt idx="42">
                  <c:v>Oct-09</c:v>
                </c:pt>
                <c:pt idx="43">
                  <c:v>Nov-09</c:v>
                </c:pt>
                <c:pt idx="44">
                  <c:v>Dec-09</c:v>
                </c:pt>
                <c:pt idx="45">
                  <c:v>Jan-10</c:v>
                </c:pt>
                <c:pt idx="46">
                  <c:v>Feb-10</c:v>
                </c:pt>
                <c:pt idx="47">
                  <c:v>Mar-10</c:v>
                </c:pt>
                <c:pt idx="48">
                  <c:v>Apr-10</c:v>
                </c:pt>
                <c:pt idx="49">
                  <c:v>May-10</c:v>
                </c:pt>
                <c:pt idx="50">
                  <c:v>Jun-10</c:v>
                </c:pt>
                <c:pt idx="51">
                  <c:v>Jul-10</c:v>
                </c:pt>
                <c:pt idx="52">
                  <c:v>Aug-10</c:v>
                </c:pt>
                <c:pt idx="53">
                  <c:v>Sep-10</c:v>
                </c:pt>
                <c:pt idx="54">
                  <c:v>Oct-10</c:v>
                </c:pt>
                <c:pt idx="55">
                  <c:v>Nov-10</c:v>
                </c:pt>
                <c:pt idx="56">
                  <c:v>Dec-10</c:v>
                </c:pt>
                <c:pt idx="57">
                  <c:v>Jan-11</c:v>
                </c:pt>
                <c:pt idx="58">
                  <c:v>Feb-11</c:v>
                </c:pt>
                <c:pt idx="59">
                  <c:v>Mar-11</c:v>
                </c:pt>
                <c:pt idx="60">
                  <c:v>Apr-11</c:v>
                </c:pt>
                <c:pt idx="61">
                  <c:v>May-11</c:v>
                </c:pt>
                <c:pt idx="62">
                  <c:v>Jun-11</c:v>
                </c:pt>
                <c:pt idx="63">
                  <c:v>Jul-11</c:v>
                </c:pt>
                <c:pt idx="64">
                  <c:v>Aug-11</c:v>
                </c:pt>
                <c:pt idx="65">
                  <c:v>Sep-11</c:v>
                </c:pt>
                <c:pt idx="66">
                  <c:v>Oct-11</c:v>
                </c:pt>
                <c:pt idx="67">
                  <c:v>Nov-11</c:v>
                </c:pt>
                <c:pt idx="68">
                  <c:v>Dec-11</c:v>
                </c:pt>
                <c:pt idx="69">
                  <c:v>Jan-12</c:v>
                </c:pt>
                <c:pt idx="70">
                  <c:v>Feb-12</c:v>
                </c:pt>
                <c:pt idx="71">
                  <c:v>Mar-12</c:v>
                </c:pt>
                <c:pt idx="72">
                  <c:v>Apr-12</c:v>
                </c:pt>
                <c:pt idx="73">
                  <c:v>May-12</c:v>
                </c:pt>
                <c:pt idx="74">
                  <c:v>Jun-12</c:v>
                </c:pt>
                <c:pt idx="75">
                  <c:v>Jul-12</c:v>
                </c:pt>
                <c:pt idx="76">
                  <c:v>Aug-12</c:v>
                </c:pt>
                <c:pt idx="77">
                  <c:v>Sep-12</c:v>
                </c:pt>
                <c:pt idx="78">
                  <c:v>Oct-12</c:v>
                </c:pt>
                <c:pt idx="79">
                  <c:v>Nov-12</c:v>
                </c:pt>
                <c:pt idx="80">
                  <c:v>Dec-12</c:v>
                </c:pt>
                <c:pt idx="81">
                  <c:v>Jan-13</c:v>
                </c:pt>
                <c:pt idx="82">
                  <c:v>Feb-13</c:v>
                </c:pt>
                <c:pt idx="83">
                  <c:v>Mar-13</c:v>
                </c:pt>
                <c:pt idx="84">
                  <c:v>Apr-13</c:v>
                </c:pt>
                <c:pt idx="85">
                  <c:v>May-13</c:v>
                </c:pt>
                <c:pt idx="86">
                  <c:v>Jun-13</c:v>
                </c:pt>
                <c:pt idx="87">
                  <c:v>Jul-13</c:v>
                </c:pt>
                <c:pt idx="88">
                  <c:v>Aug-13</c:v>
                </c:pt>
                <c:pt idx="89">
                  <c:v>Sep-13</c:v>
                </c:pt>
                <c:pt idx="90">
                  <c:v>Oct-13</c:v>
                </c:pt>
                <c:pt idx="91">
                  <c:v>Nov-13</c:v>
                </c:pt>
                <c:pt idx="92">
                  <c:v>Dec-13</c:v>
                </c:pt>
                <c:pt idx="93">
                  <c:v>Jan-14</c:v>
                </c:pt>
                <c:pt idx="94">
                  <c:v>Feb-14</c:v>
                </c:pt>
                <c:pt idx="95">
                  <c:v>Mar-14</c:v>
                </c:pt>
                <c:pt idx="96">
                  <c:v>Apr-14</c:v>
                </c:pt>
                <c:pt idx="97">
                  <c:v>May-14</c:v>
                </c:pt>
                <c:pt idx="98">
                  <c:v>Jun-14</c:v>
                </c:pt>
                <c:pt idx="99">
                  <c:v>Jul-14</c:v>
                </c:pt>
                <c:pt idx="100">
                  <c:v>Aug-14</c:v>
                </c:pt>
                <c:pt idx="101">
                  <c:v>Sep-14</c:v>
                </c:pt>
                <c:pt idx="102">
                  <c:v>Oct-14</c:v>
                </c:pt>
                <c:pt idx="103">
                  <c:v>Nov-14</c:v>
                </c:pt>
                <c:pt idx="104">
                  <c:v>Dec-14</c:v>
                </c:pt>
                <c:pt idx="105">
                  <c:v>Jan-15</c:v>
                </c:pt>
                <c:pt idx="106">
                  <c:v>Feb-15</c:v>
                </c:pt>
                <c:pt idx="107">
                  <c:v>Mar-15</c:v>
                </c:pt>
                <c:pt idx="108">
                  <c:v>Apr-15</c:v>
                </c:pt>
                <c:pt idx="109">
                  <c:v>May-15</c:v>
                </c:pt>
                <c:pt idx="110">
                  <c:v>Jun-15</c:v>
                </c:pt>
                <c:pt idx="111">
                  <c:v>Jul-15</c:v>
                </c:pt>
                <c:pt idx="112">
                  <c:v>Aug-15</c:v>
                </c:pt>
                <c:pt idx="113">
                  <c:v>Sep-15</c:v>
                </c:pt>
                <c:pt idx="114">
                  <c:v>Oct-15</c:v>
                </c:pt>
                <c:pt idx="115">
                  <c:v>Nov-15</c:v>
                </c:pt>
                <c:pt idx="116">
                  <c:v>Dec-15</c:v>
                </c:pt>
                <c:pt idx="117">
                  <c:v>Jan-16</c:v>
                </c:pt>
                <c:pt idx="118">
                  <c:v>Feb-16</c:v>
                </c:pt>
                <c:pt idx="119">
                  <c:v>Mar-16</c:v>
                </c:pt>
                <c:pt idx="120">
                  <c:v>Apr-16</c:v>
                </c:pt>
                <c:pt idx="121">
                  <c:v>May-16</c:v>
                </c:pt>
                <c:pt idx="122">
                  <c:v>Jun-16</c:v>
                </c:pt>
                <c:pt idx="123">
                  <c:v>Jul-16</c:v>
                </c:pt>
                <c:pt idx="124">
                  <c:v>Aug-16</c:v>
                </c:pt>
                <c:pt idx="125">
                  <c:v>Sep-16</c:v>
                </c:pt>
                <c:pt idx="126">
                  <c:v>Oct-16</c:v>
                </c:pt>
                <c:pt idx="127">
                  <c:v>Nov-16</c:v>
                </c:pt>
                <c:pt idx="128">
                  <c:v>Dec-16</c:v>
                </c:pt>
              </c:strCache>
            </c:strRef>
          </c:cat>
          <c:val>
            <c:numRef>
              <c:f>Sheet1!$B$4:$DZ$4</c:f>
              <c:numCache>
                <c:formatCode>General</c:formatCode>
                <c:ptCount val="129"/>
                <c:pt idx="0">
                  <c:v>16.936</c:v>
                </c:pt>
                <c:pt idx="1">
                  <c:v>16.689999999999998</c:v>
                </c:pt>
                <c:pt idx="2">
                  <c:v>16.704999999999998</c:v>
                </c:pt>
                <c:pt idx="3">
                  <c:v>16.213999999999999</c:v>
                </c:pt>
                <c:pt idx="4">
                  <c:v>16.311</c:v>
                </c:pt>
                <c:pt idx="5">
                  <c:v>16.222000000000001</c:v>
                </c:pt>
                <c:pt idx="6">
                  <c:v>15.689000000000002</c:v>
                </c:pt>
                <c:pt idx="7">
                  <c:v>15.619000000000002</c:v>
                </c:pt>
                <c:pt idx="8">
                  <c:v>15.697000000000001</c:v>
                </c:pt>
                <c:pt idx="9">
                  <c:v>15.553000000000004</c:v>
                </c:pt>
                <c:pt idx="10">
                  <c:v>15.563000000000002</c:v>
                </c:pt>
                <c:pt idx="11">
                  <c:v>15.941000000000001</c:v>
                </c:pt>
                <c:pt idx="12">
                  <c:v>15.760000000000002</c:v>
                </c:pt>
                <c:pt idx="13">
                  <c:v>15.919</c:v>
                </c:pt>
                <c:pt idx="14">
                  <c:v>15.307</c:v>
                </c:pt>
                <c:pt idx="15">
                  <c:v>15.353000000000002</c:v>
                </c:pt>
                <c:pt idx="16">
                  <c:v>15.491000000000001</c:v>
                </c:pt>
                <c:pt idx="17">
                  <c:v>15.517000000000003</c:v>
                </c:pt>
                <c:pt idx="18">
                  <c:v>15.665000000000003</c:v>
                </c:pt>
                <c:pt idx="19">
                  <c:v>15.449000000000003</c:v>
                </c:pt>
                <c:pt idx="20">
                  <c:v>15.231000000000003</c:v>
                </c:pt>
                <c:pt idx="21">
                  <c:v>15.324000000000003</c:v>
                </c:pt>
                <c:pt idx="22">
                  <c:v>15.373000000000003</c:v>
                </c:pt>
                <c:pt idx="23">
                  <c:v>14.965000000000002</c:v>
                </c:pt>
                <c:pt idx="24">
                  <c:v>15.054000000000002</c:v>
                </c:pt>
                <c:pt idx="25">
                  <c:v>14.933000000000002</c:v>
                </c:pt>
                <c:pt idx="26">
                  <c:v>15.298999999999999</c:v>
                </c:pt>
                <c:pt idx="27">
                  <c:v>15.493</c:v>
                </c:pt>
                <c:pt idx="28">
                  <c:v>15.241999999999999</c:v>
                </c:pt>
                <c:pt idx="29">
                  <c:v>15.410999999999998</c:v>
                </c:pt>
                <c:pt idx="30">
                  <c:v>15.158999999999997</c:v>
                </c:pt>
                <c:pt idx="31">
                  <c:v>14.901999999999997</c:v>
                </c:pt>
                <c:pt idx="32">
                  <c:v>14.966999999999997</c:v>
                </c:pt>
                <c:pt idx="33">
                  <c:v>14.598999999999998</c:v>
                </c:pt>
                <c:pt idx="34">
                  <c:v>14.549999999999999</c:v>
                </c:pt>
                <c:pt idx="35">
                  <c:v>14.515000000000001</c:v>
                </c:pt>
                <c:pt idx="36">
                  <c:v>14.425000000000001</c:v>
                </c:pt>
                <c:pt idx="37">
                  <c:v>14.376000000000001</c:v>
                </c:pt>
                <c:pt idx="38">
                  <c:v>14.384000000000002</c:v>
                </c:pt>
                <c:pt idx="39">
                  <c:v>14.206000000000001</c:v>
                </c:pt>
                <c:pt idx="40">
                  <c:v>14.100000000000001</c:v>
                </c:pt>
                <c:pt idx="41">
                  <c:v>14.099</c:v>
                </c:pt>
                <c:pt idx="42">
                  <c:v>14.213999999999999</c:v>
                </c:pt>
                <c:pt idx="43">
                  <c:v>14.642999999999999</c:v>
                </c:pt>
                <c:pt idx="44">
                  <c:v>14.872999999999999</c:v>
                </c:pt>
                <c:pt idx="45">
                  <c:v>14.833</c:v>
                </c:pt>
                <c:pt idx="46">
                  <c:v>14.605</c:v>
                </c:pt>
                <c:pt idx="47">
                  <c:v>15.003</c:v>
                </c:pt>
                <c:pt idx="48">
                  <c:v>14.97</c:v>
                </c:pt>
                <c:pt idx="49">
                  <c:v>14.945</c:v>
                </c:pt>
                <c:pt idx="50">
                  <c:v>14.464</c:v>
                </c:pt>
                <c:pt idx="51">
                  <c:v>14.124000000000001</c:v>
                </c:pt>
                <c:pt idx="52">
                  <c:v>13.994</c:v>
                </c:pt>
                <c:pt idx="53">
                  <c:v>13.811000000000002</c:v>
                </c:pt>
                <c:pt idx="54">
                  <c:v>13.762000000000002</c:v>
                </c:pt>
                <c:pt idx="55">
                  <c:v>13.786000000000003</c:v>
                </c:pt>
                <c:pt idx="56">
                  <c:v>13.455000000000002</c:v>
                </c:pt>
                <c:pt idx="57">
                  <c:v>13.626999999999999</c:v>
                </c:pt>
                <c:pt idx="58">
                  <c:v>13.790999999999999</c:v>
                </c:pt>
                <c:pt idx="59">
                  <c:v>13.526999999999997</c:v>
                </c:pt>
                <c:pt idx="60">
                  <c:v>13.597999999999999</c:v>
                </c:pt>
                <c:pt idx="61">
                  <c:v>13.502000000000001</c:v>
                </c:pt>
                <c:pt idx="62">
                  <c:v>13.846</c:v>
                </c:pt>
                <c:pt idx="63">
                  <c:v>14.272999999999998</c:v>
                </c:pt>
                <c:pt idx="64">
                  <c:v>14.825999999999997</c:v>
                </c:pt>
                <c:pt idx="65">
                  <c:v>14.918000000000001</c:v>
                </c:pt>
                <c:pt idx="66">
                  <c:v>15.324000000000002</c:v>
                </c:pt>
                <c:pt idx="67">
                  <c:v>15.51</c:v>
                </c:pt>
                <c:pt idx="68">
                  <c:v>15.502000000000001</c:v>
                </c:pt>
                <c:pt idx="69">
                  <c:v>15.684000000000001</c:v>
                </c:pt>
                <c:pt idx="70">
                  <c:v>15.679000000000002</c:v>
                </c:pt>
                <c:pt idx="71">
                  <c:v>15.651</c:v>
                </c:pt>
                <c:pt idx="72">
                  <c:v>15.677000000000001</c:v>
                </c:pt>
                <c:pt idx="73">
                  <c:v>15.930999999999999</c:v>
                </c:pt>
                <c:pt idx="74">
                  <c:v>16.02</c:v>
                </c:pt>
                <c:pt idx="75">
                  <c:v>16.028000000000002</c:v>
                </c:pt>
                <c:pt idx="76">
                  <c:v>15.713000000000001</c:v>
                </c:pt>
                <c:pt idx="77">
                  <c:v>15.449000000000002</c:v>
                </c:pt>
                <c:pt idx="78">
                  <c:v>15.238000000000001</c:v>
                </c:pt>
                <c:pt idx="79">
                  <c:v>15.678000000000001</c:v>
                </c:pt>
                <c:pt idx="80">
                  <c:v>15.9</c:v>
                </c:pt>
                <c:pt idx="81">
                  <c:v>15.779</c:v>
                </c:pt>
                <c:pt idx="82">
                  <c:v>15.986000000000001</c:v>
                </c:pt>
                <c:pt idx="83">
                  <c:v>15.787000000000001</c:v>
                </c:pt>
                <c:pt idx="84">
                  <c:v>15.944000000000001</c:v>
                </c:pt>
                <c:pt idx="85">
                  <c:v>15.657000000000002</c:v>
                </c:pt>
                <c:pt idx="86">
                  <c:v>15.411000000000001</c:v>
                </c:pt>
                <c:pt idx="87">
                  <c:v>15.415000000000001</c:v>
                </c:pt>
                <c:pt idx="88">
                  <c:v>15.5</c:v>
                </c:pt>
                <c:pt idx="89">
                  <c:v>15.902000000000001</c:v>
                </c:pt>
                <c:pt idx="90">
                  <c:v>15.928000000000003</c:v>
                </c:pt>
                <c:pt idx="91">
                  <c:v>15.288</c:v>
                </c:pt>
                <c:pt idx="92">
                  <c:v>15.121999999999998</c:v>
                </c:pt>
                <c:pt idx="93">
                  <c:v>14.967000000000001</c:v>
                </c:pt>
                <c:pt idx="94">
                  <c:v>14.45</c:v>
                </c:pt>
                <c:pt idx="95">
                  <c:v>14.280000000000001</c:v>
                </c:pt>
                <c:pt idx="96">
                  <c:v>13.932</c:v>
                </c:pt>
                <c:pt idx="97">
                  <c:v>13.961000000000002</c:v>
                </c:pt>
                <c:pt idx="98">
                  <c:v>14.236000000000001</c:v>
                </c:pt>
                <c:pt idx="99">
                  <c:v>14.267000000000001</c:v>
                </c:pt>
                <c:pt idx="100">
                  <c:v>14.117000000000001</c:v>
                </c:pt>
                <c:pt idx="101">
                  <c:v>13.920999999999999</c:v>
                </c:pt>
                <c:pt idx="102" formatCode="0.00">
                  <c:v>14.201000000000001</c:v>
                </c:pt>
                <c:pt idx="103" formatCode="0.00">
                  <c:v>13.625</c:v>
                </c:pt>
                <c:pt idx="104" formatCode="0.00">
                  <c:v>13.545999999999999</c:v>
                </c:pt>
                <c:pt idx="105" formatCode="0.00">
                  <c:v>13.69</c:v>
                </c:pt>
                <c:pt idx="106" formatCode="0.00">
                  <c:v>13.808999999999999</c:v>
                </c:pt>
                <c:pt idx="107" formatCode="0.00">
                  <c:v>14.429</c:v>
                </c:pt>
                <c:pt idx="108" formatCode="0.00">
                  <c:v>14.55</c:v>
                </c:pt>
                <c:pt idx="109" formatCode="0.00">
                  <c:v>14.597</c:v>
                </c:pt>
                <c:pt idx="110" formatCode="0.00">
                  <c:v>14.24</c:v>
                </c:pt>
                <c:pt idx="111" formatCode="0.00">
                  <c:v>13.95</c:v>
                </c:pt>
                <c:pt idx="112" formatCode="0.00">
                  <c:v>13.87</c:v>
                </c:pt>
                <c:pt idx="113" formatCode="0.00">
                  <c:v>13.85</c:v>
                </c:pt>
                <c:pt idx="114" formatCode="0.00">
                  <c:v>13.542</c:v>
                </c:pt>
                <c:pt idx="115" formatCode="0.00">
                  <c:v>13.893000000000001</c:v>
                </c:pt>
                <c:pt idx="116" formatCode="0.00">
                  <c:v>13.868</c:v>
                </c:pt>
                <c:pt idx="117" formatCode="0.00">
                  <c:v>13.755999999999998</c:v>
                </c:pt>
                <c:pt idx="118" formatCode="0.00">
                  <c:v>13.843999999999999</c:v>
                </c:pt>
                <c:pt idx="119" formatCode="0.00">
                  <c:v>13.532999999999999</c:v>
                </c:pt>
                <c:pt idx="120" formatCode="0.00">
                  <c:v>13.815999999999999</c:v>
                </c:pt>
                <c:pt idx="121" formatCode="0.00">
                  <c:v>13.837</c:v>
                </c:pt>
                <c:pt idx="122" formatCode="0.00">
                  <c:v>13.903999999999998</c:v>
                </c:pt>
                <c:pt idx="123" formatCode="0.00">
                  <c:v>14.088000000000001</c:v>
                </c:pt>
                <c:pt idx="124" formatCode="0.00">
                  <c:v>14.428000000000001</c:v>
                </c:pt>
                <c:pt idx="125" formatCode="0.00">
                  <c:v>14.097000000000001</c:v>
                </c:pt>
                <c:pt idx="126" formatCode="0.00">
                  <c:v>13.848000000000001</c:v>
                </c:pt>
                <c:pt idx="127" formatCode="0.00">
                  <c:v>14.020000000000001</c:v>
                </c:pt>
                <c:pt idx="128" formatCode="0.00">
                  <c:v>14.125</c:v>
                </c:pt>
              </c:numCache>
            </c:numRef>
          </c:val>
          <c:smooth val="0"/>
        </c:ser>
        <c:dLbls>
          <c:showLegendKey val="0"/>
          <c:showVal val="0"/>
          <c:showCatName val="0"/>
          <c:showSerName val="0"/>
          <c:showPercent val="0"/>
          <c:showBubbleSize val="0"/>
        </c:dLbls>
        <c:marker val="1"/>
        <c:smooth val="0"/>
        <c:axId val="419851880"/>
        <c:axId val="419849528"/>
      </c:lineChart>
      <c:catAx>
        <c:axId val="419851880"/>
        <c:scaling>
          <c:orientation val="minMax"/>
        </c:scaling>
        <c:delete val="0"/>
        <c:axPos val="b"/>
        <c:numFmt formatCode="General" sourceLinked="0"/>
        <c:majorTickMark val="none"/>
        <c:minorTickMark val="none"/>
        <c:tickLblPos val="nextTo"/>
        <c:spPr>
          <a:ln w="22225">
            <a:solidFill>
              <a:schemeClr val="tx1">
                <a:lumMod val="85000"/>
                <a:lumOff val="15000"/>
              </a:schemeClr>
            </a:solidFill>
          </a:ln>
        </c:spPr>
        <c:txPr>
          <a:bodyPr rot="-5400000" vert="horz"/>
          <a:lstStyle/>
          <a:p>
            <a:pPr algn="l">
              <a:defRPr sz="500">
                <a:solidFill>
                  <a:srgbClr val="7F7F7F"/>
                </a:solidFill>
              </a:defRPr>
            </a:pPr>
            <a:endParaRPr lang="en-US"/>
          </a:p>
        </c:txPr>
        <c:crossAx val="419849528"/>
        <c:crosses val="autoZero"/>
        <c:auto val="1"/>
        <c:lblAlgn val="ctr"/>
        <c:lblOffset val="100"/>
        <c:noMultiLvlLbl val="0"/>
      </c:catAx>
      <c:valAx>
        <c:axId val="419849528"/>
        <c:scaling>
          <c:orientation val="minMax"/>
          <c:min val="0"/>
        </c:scaling>
        <c:delete val="0"/>
        <c:axPos val="l"/>
        <c:majorGridlines>
          <c:spPr>
            <a:ln>
              <a:solidFill>
                <a:schemeClr val="bg1"/>
              </a:solidFill>
            </a:ln>
          </c:spPr>
        </c:majorGridlines>
        <c:numFmt formatCode="General" sourceLinked="1"/>
        <c:majorTickMark val="none"/>
        <c:minorTickMark val="none"/>
        <c:tickLblPos val="nextTo"/>
        <c:spPr>
          <a:ln>
            <a:noFill/>
          </a:ln>
        </c:spPr>
        <c:txPr>
          <a:bodyPr/>
          <a:lstStyle/>
          <a:p>
            <a:pPr>
              <a:defRPr sz="600">
                <a:solidFill>
                  <a:schemeClr val="bg1">
                    <a:lumMod val="65000"/>
                  </a:schemeClr>
                </a:solidFill>
              </a:defRPr>
            </a:pPr>
            <a:endParaRPr lang="en-US"/>
          </a:p>
        </c:txPr>
        <c:crossAx val="419851880"/>
        <c:crosses val="autoZero"/>
        <c:crossBetween val="between"/>
        <c:majorUnit val="5"/>
      </c:valAx>
      <c:spPr>
        <a:solidFill>
          <a:sysClr val="window" lastClr="FFFFFF">
            <a:lumMod val="85000"/>
            <a:alpha val="30000"/>
          </a:sysClr>
        </a:solidFill>
        <a:ln>
          <a:noFill/>
        </a:ln>
      </c:spPr>
    </c:plotArea>
    <c:plotVisOnly val="1"/>
    <c:dispBlanksAs val="gap"/>
    <c:showDLblsOverMax val="0"/>
  </c:chart>
  <c:txPr>
    <a:bodyPr/>
    <a:lstStyle/>
    <a:p>
      <a:pPr>
        <a:defRPr sz="1800"/>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6852418241203557E-2"/>
          <c:y val="0.12278836702755161"/>
          <c:w val="0.96044967592569797"/>
          <c:h val="0.73897961028608095"/>
        </c:manualLayout>
      </c:layout>
      <c:lineChart>
        <c:grouping val="standard"/>
        <c:varyColors val="0"/>
        <c:ser>
          <c:idx val="0"/>
          <c:order val="0"/>
          <c:tx>
            <c:strRef>
              <c:f>Sheet1!$A$2</c:f>
              <c:strCache>
                <c:ptCount val="1"/>
                <c:pt idx="0">
                  <c:v>Hol trips</c:v>
                </c:pt>
              </c:strCache>
            </c:strRef>
          </c:tx>
          <c:spPr>
            <a:ln w="12700">
              <a:noFill/>
            </a:ln>
            <a:effectLst/>
          </c:spPr>
          <c:marker>
            <c:symbol val="circle"/>
            <c:size val="7"/>
            <c:spPr>
              <a:solidFill>
                <a:sysClr val="windowText" lastClr="000000">
                  <a:lumMod val="85000"/>
                  <a:lumOff val="15000"/>
                </a:sysClr>
              </a:solidFill>
              <a:ln w="22225">
                <a:noFill/>
              </a:ln>
              <a:effectLst/>
            </c:spPr>
          </c:marker>
          <c:dPt>
            <c:idx val="5"/>
            <c:bubble3D val="0"/>
          </c:dPt>
          <c:dPt>
            <c:idx val="17"/>
            <c:bubble3D val="0"/>
          </c:dPt>
          <c:dPt>
            <c:idx val="29"/>
            <c:bubble3D val="0"/>
          </c:dPt>
          <c:dPt>
            <c:idx val="41"/>
            <c:bubble3D val="0"/>
          </c:dPt>
          <c:dPt>
            <c:idx val="53"/>
            <c:bubble3D val="0"/>
          </c:dPt>
          <c:dPt>
            <c:idx val="65"/>
            <c:bubble3D val="0"/>
          </c:dPt>
          <c:dPt>
            <c:idx val="77"/>
            <c:bubble3D val="0"/>
          </c:dPt>
          <c:dPt>
            <c:idx val="89"/>
            <c:bubble3D val="0"/>
          </c:dPt>
          <c:dPt>
            <c:idx val="101"/>
            <c:bubble3D val="0"/>
          </c:dPt>
          <c:dLbls>
            <c:spPr>
              <a:noFill/>
              <a:ln>
                <a:noFill/>
              </a:ln>
              <a:effectLst/>
            </c:spPr>
            <c:txPr>
              <a:bodyPr/>
              <a:lstStyle/>
              <a:p>
                <a:pPr>
                  <a:defRPr sz="600">
                    <a:solidFill>
                      <a:schemeClr val="tx1">
                        <a:lumMod val="85000"/>
                        <a:lumOff val="15000"/>
                      </a:schemeClr>
                    </a:solidFill>
                  </a:defRPr>
                </a:pPr>
                <a:endParaRPr lang="en-US"/>
              </a:p>
            </c:txPr>
            <c:dLblPos val="t"/>
            <c:showLegendKey val="0"/>
            <c:showVal val="1"/>
            <c:showCatName val="1"/>
            <c:showSerName val="0"/>
            <c:showPercent val="0"/>
            <c:showBubbleSize val="0"/>
            <c:separator>
</c:separator>
            <c:showLeaderLines val="0"/>
            <c:extLst>
              <c:ext xmlns:c15="http://schemas.microsoft.com/office/drawing/2012/chart" uri="{CE6537A1-D6FC-4f65-9D91-7224C49458BB}">
                <c15:layout/>
                <c15:showLeaderLines val="0"/>
              </c:ext>
            </c:extLst>
          </c:dLbls>
          <c:cat>
            <c:strRef>
              <c:f>Sheet1!$B$1:$DZ$1</c:f>
              <c:strCache>
                <c:ptCount val="129"/>
                <c:pt idx="0">
                  <c:v>Apr-06</c:v>
                </c:pt>
                <c:pt idx="1">
                  <c:v>May-06</c:v>
                </c:pt>
                <c:pt idx="2">
                  <c:v>Jun-06</c:v>
                </c:pt>
                <c:pt idx="3">
                  <c:v>Jul-06</c:v>
                </c:pt>
                <c:pt idx="4">
                  <c:v>Aug-06</c:v>
                </c:pt>
                <c:pt idx="5">
                  <c:v>Sep-06</c:v>
                </c:pt>
                <c:pt idx="6">
                  <c:v>Oct-06</c:v>
                </c:pt>
                <c:pt idx="7">
                  <c:v>Nov-06</c:v>
                </c:pt>
                <c:pt idx="8">
                  <c:v>Dec-06</c:v>
                </c:pt>
                <c:pt idx="9">
                  <c:v>Jan-07</c:v>
                </c:pt>
                <c:pt idx="10">
                  <c:v>Feb-07</c:v>
                </c:pt>
                <c:pt idx="11">
                  <c:v>Mar-07</c:v>
                </c:pt>
                <c:pt idx="12">
                  <c:v>Apr-07</c:v>
                </c:pt>
                <c:pt idx="13">
                  <c:v>May-07</c:v>
                </c:pt>
                <c:pt idx="14">
                  <c:v>Jun-07</c:v>
                </c:pt>
                <c:pt idx="15">
                  <c:v>Jul-07</c:v>
                </c:pt>
                <c:pt idx="16">
                  <c:v>Aug-07</c:v>
                </c:pt>
                <c:pt idx="17">
                  <c:v>Sep-07</c:v>
                </c:pt>
                <c:pt idx="18">
                  <c:v>Oct-07</c:v>
                </c:pt>
                <c:pt idx="19">
                  <c:v>Nov-07</c:v>
                </c:pt>
                <c:pt idx="20">
                  <c:v>Dec-07</c:v>
                </c:pt>
                <c:pt idx="21">
                  <c:v>Jan-08</c:v>
                </c:pt>
                <c:pt idx="22">
                  <c:v>Feb-08</c:v>
                </c:pt>
                <c:pt idx="23">
                  <c:v>Mar-08</c:v>
                </c:pt>
                <c:pt idx="24">
                  <c:v>Apr-08</c:v>
                </c:pt>
                <c:pt idx="25">
                  <c:v>May-08</c:v>
                </c:pt>
                <c:pt idx="26">
                  <c:v>Jun-08</c:v>
                </c:pt>
                <c:pt idx="27">
                  <c:v>Jul-08</c:v>
                </c:pt>
                <c:pt idx="28">
                  <c:v>Aug-08</c:v>
                </c:pt>
                <c:pt idx="29">
                  <c:v>Sep-08</c:v>
                </c:pt>
                <c:pt idx="30">
                  <c:v>Oct-08</c:v>
                </c:pt>
                <c:pt idx="31">
                  <c:v>Nov-08</c:v>
                </c:pt>
                <c:pt idx="32">
                  <c:v>Dec-08</c:v>
                </c:pt>
                <c:pt idx="33">
                  <c:v>Jan-09</c:v>
                </c:pt>
                <c:pt idx="34">
                  <c:v>Feb-09</c:v>
                </c:pt>
                <c:pt idx="35">
                  <c:v>Mar-09</c:v>
                </c:pt>
                <c:pt idx="36">
                  <c:v>Apr-09</c:v>
                </c:pt>
                <c:pt idx="37">
                  <c:v>May-09</c:v>
                </c:pt>
                <c:pt idx="38">
                  <c:v>Jun-09</c:v>
                </c:pt>
                <c:pt idx="39">
                  <c:v>Jul-09</c:v>
                </c:pt>
                <c:pt idx="40">
                  <c:v>Aug-09</c:v>
                </c:pt>
                <c:pt idx="41">
                  <c:v>Sep-09</c:v>
                </c:pt>
                <c:pt idx="42">
                  <c:v>Oct-09</c:v>
                </c:pt>
                <c:pt idx="43">
                  <c:v>Nov-09</c:v>
                </c:pt>
                <c:pt idx="44">
                  <c:v>Dec-09</c:v>
                </c:pt>
                <c:pt idx="45">
                  <c:v>Jan-10</c:v>
                </c:pt>
                <c:pt idx="46">
                  <c:v>Feb-10</c:v>
                </c:pt>
                <c:pt idx="47">
                  <c:v>Mar-10</c:v>
                </c:pt>
                <c:pt idx="48">
                  <c:v>Apr-10</c:v>
                </c:pt>
                <c:pt idx="49">
                  <c:v>May-10</c:v>
                </c:pt>
                <c:pt idx="50">
                  <c:v>Jun-10</c:v>
                </c:pt>
                <c:pt idx="51">
                  <c:v>Jul-10</c:v>
                </c:pt>
                <c:pt idx="52">
                  <c:v>Aug-10</c:v>
                </c:pt>
                <c:pt idx="53">
                  <c:v>Sep-10</c:v>
                </c:pt>
                <c:pt idx="54">
                  <c:v>Oct-10</c:v>
                </c:pt>
                <c:pt idx="55">
                  <c:v>Nov-10</c:v>
                </c:pt>
                <c:pt idx="56">
                  <c:v>Dec-10</c:v>
                </c:pt>
                <c:pt idx="57">
                  <c:v>Jan-11</c:v>
                </c:pt>
                <c:pt idx="58">
                  <c:v>Feb-11</c:v>
                </c:pt>
                <c:pt idx="59">
                  <c:v>Mar-11</c:v>
                </c:pt>
                <c:pt idx="60">
                  <c:v>Apr-11</c:v>
                </c:pt>
                <c:pt idx="61">
                  <c:v>May-11</c:v>
                </c:pt>
                <c:pt idx="62">
                  <c:v>Jun-11</c:v>
                </c:pt>
                <c:pt idx="63">
                  <c:v>Jul-11</c:v>
                </c:pt>
                <c:pt idx="64">
                  <c:v>Aug-11</c:v>
                </c:pt>
                <c:pt idx="65">
                  <c:v>Sep-11</c:v>
                </c:pt>
                <c:pt idx="66">
                  <c:v>Oct-11</c:v>
                </c:pt>
                <c:pt idx="67">
                  <c:v>Nov-11</c:v>
                </c:pt>
                <c:pt idx="68">
                  <c:v>Dec-11</c:v>
                </c:pt>
                <c:pt idx="69">
                  <c:v>Jan-12</c:v>
                </c:pt>
                <c:pt idx="70">
                  <c:v>Feb-12</c:v>
                </c:pt>
                <c:pt idx="71">
                  <c:v>Mar-12</c:v>
                </c:pt>
                <c:pt idx="72">
                  <c:v>Apr-12</c:v>
                </c:pt>
                <c:pt idx="73">
                  <c:v>May-12</c:v>
                </c:pt>
                <c:pt idx="74">
                  <c:v>Jun-12</c:v>
                </c:pt>
                <c:pt idx="75">
                  <c:v>Jul-12</c:v>
                </c:pt>
                <c:pt idx="76">
                  <c:v>Aug-12</c:v>
                </c:pt>
                <c:pt idx="77">
                  <c:v>Sep-12</c:v>
                </c:pt>
                <c:pt idx="78">
                  <c:v>Oct-12</c:v>
                </c:pt>
                <c:pt idx="79">
                  <c:v>Nov-12</c:v>
                </c:pt>
                <c:pt idx="80">
                  <c:v>Dec-12</c:v>
                </c:pt>
                <c:pt idx="81">
                  <c:v>Jan-13</c:v>
                </c:pt>
                <c:pt idx="82">
                  <c:v>Feb-13</c:v>
                </c:pt>
                <c:pt idx="83">
                  <c:v>Mar-13</c:v>
                </c:pt>
                <c:pt idx="84">
                  <c:v>Apr-13</c:v>
                </c:pt>
                <c:pt idx="85">
                  <c:v>May-13</c:v>
                </c:pt>
                <c:pt idx="86">
                  <c:v>Jun-13</c:v>
                </c:pt>
                <c:pt idx="87">
                  <c:v>Jul-13</c:v>
                </c:pt>
                <c:pt idx="88">
                  <c:v>Aug-13</c:v>
                </c:pt>
                <c:pt idx="89">
                  <c:v>Sep-13</c:v>
                </c:pt>
                <c:pt idx="90">
                  <c:v>Oct-13</c:v>
                </c:pt>
                <c:pt idx="91">
                  <c:v>Nov-13</c:v>
                </c:pt>
                <c:pt idx="92">
                  <c:v>Dec-13</c:v>
                </c:pt>
                <c:pt idx="93">
                  <c:v>Jan-14</c:v>
                </c:pt>
                <c:pt idx="94">
                  <c:v>Feb-14</c:v>
                </c:pt>
                <c:pt idx="95">
                  <c:v>Mar-14</c:v>
                </c:pt>
                <c:pt idx="96">
                  <c:v>Apr-14</c:v>
                </c:pt>
                <c:pt idx="97">
                  <c:v>May-14</c:v>
                </c:pt>
                <c:pt idx="98">
                  <c:v>Jun-14</c:v>
                </c:pt>
                <c:pt idx="99">
                  <c:v>Jul-14</c:v>
                </c:pt>
                <c:pt idx="100">
                  <c:v>Aug-14</c:v>
                </c:pt>
                <c:pt idx="101">
                  <c:v>Sep-14</c:v>
                </c:pt>
                <c:pt idx="102">
                  <c:v>Oct-14</c:v>
                </c:pt>
                <c:pt idx="103">
                  <c:v>Nov-14</c:v>
                </c:pt>
                <c:pt idx="104">
                  <c:v>Dec-14</c:v>
                </c:pt>
                <c:pt idx="105">
                  <c:v>Jan-15</c:v>
                </c:pt>
                <c:pt idx="106">
                  <c:v>Feb-15</c:v>
                </c:pt>
                <c:pt idx="107">
                  <c:v>Mar-15</c:v>
                </c:pt>
                <c:pt idx="108">
                  <c:v>Apr-15</c:v>
                </c:pt>
                <c:pt idx="109">
                  <c:v>May-15</c:v>
                </c:pt>
                <c:pt idx="110">
                  <c:v>Jun-15</c:v>
                </c:pt>
                <c:pt idx="111">
                  <c:v>Jul-15</c:v>
                </c:pt>
                <c:pt idx="112">
                  <c:v>Aug-15</c:v>
                </c:pt>
                <c:pt idx="113">
                  <c:v>Sep-15</c:v>
                </c:pt>
                <c:pt idx="114">
                  <c:v>Oct-15</c:v>
                </c:pt>
                <c:pt idx="115">
                  <c:v>Nov-15</c:v>
                </c:pt>
                <c:pt idx="116">
                  <c:v>Dec-15</c:v>
                </c:pt>
                <c:pt idx="117">
                  <c:v>Jan-16</c:v>
                </c:pt>
                <c:pt idx="118">
                  <c:v>Feb-16</c:v>
                </c:pt>
                <c:pt idx="119">
                  <c:v>Mar-16</c:v>
                </c:pt>
                <c:pt idx="120">
                  <c:v>Apr-16</c:v>
                </c:pt>
                <c:pt idx="121">
                  <c:v>May-16</c:v>
                </c:pt>
                <c:pt idx="122">
                  <c:v>Jun-16</c:v>
                </c:pt>
                <c:pt idx="123">
                  <c:v>Jul-16</c:v>
                </c:pt>
                <c:pt idx="124">
                  <c:v>Aug-16</c:v>
                </c:pt>
                <c:pt idx="125">
                  <c:v>Sep-16</c:v>
                </c:pt>
                <c:pt idx="126">
                  <c:v>Oct-16</c:v>
                </c:pt>
                <c:pt idx="127">
                  <c:v>Nov-16</c:v>
                </c:pt>
                <c:pt idx="128">
                  <c:v>Dec-16</c:v>
                </c:pt>
              </c:strCache>
            </c:strRef>
          </c:cat>
          <c:val>
            <c:numRef>
              <c:f>Sheet1!$B$2:$DZ$2</c:f>
              <c:numCache>
                <c:formatCode>General</c:formatCode>
                <c:ptCount val="129"/>
                <c:pt idx="8" formatCode="0.00">
                  <c:v>40.396000000000001</c:v>
                </c:pt>
                <c:pt idx="20" formatCode="0.00">
                  <c:v>41.262</c:v>
                </c:pt>
                <c:pt idx="32" formatCode="0.00">
                  <c:v>39.753999999999991</c:v>
                </c:pt>
                <c:pt idx="44" formatCode="0.00">
                  <c:v>47.008000000000003</c:v>
                </c:pt>
                <c:pt idx="56" formatCode="0.00">
                  <c:v>43.542999999999999</c:v>
                </c:pt>
                <c:pt idx="68" formatCode="0.00">
                  <c:v>46.156999999999989</c:v>
                </c:pt>
                <c:pt idx="80" formatCode="0.00">
                  <c:v>45.993000000000002</c:v>
                </c:pt>
                <c:pt idx="92" formatCode="0.00">
                  <c:v>44.925999999999995</c:v>
                </c:pt>
                <c:pt idx="104" formatCode="0.00">
                  <c:v>40.741</c:v>
                </c:pt>
                <c:pt idx="116" formatCode="0.00">
                  <c:v>43.723999999999997</c:v>
                </c:pt>
                <c:pt idx="128" formatCode="0.00">
                  <c:v>44.704999999999998</c:v>
                </c:pt>
              </c:numCache>
            </c:numRef>
          </c:val>
          <c:smooth val="0"/>
        </c:ser>
        <c:ser>
          <c:idx val="1"/>
          <c:order val="1"/>
          <c:tx>
            <c:strRef>
              <c:f>Sheet1!$A$3</c:f>
              <c:strCache>
                <c:ptCount val="1"/>
                <c:pt idx="0">
                  <c:v>VFR trips</c:v>
                </c:pt>
              </c:strCache>
            </c:strRef>
          </c:tx>
          <c:spPr>
            <a:ln w="12700">
              <a:noFill/>
            </a:ln>
            <a:effectLst/>
          </c:spPr>
          <c:marker>
            <c:symbol val="circle"/>
            <c:size val="7"/>
            <c:spPr>
              <a:solidFill>
                <a:sysClr val="windowText" lastClr="000000">
                  <a:lumMod val="85000"/>
                  <a:lumOff val="15000"/>
                </a:sysClr>
              </a:solidFill>
              <a:ln w="19050">
                <a:noFill/>
              </a:ln>
              <a:effectLst/>
            </c:spPr>
          </c:marker>
          <c:dLbls>
            <c:spPr>
              <a:noFill/>
              <a:ln>
                <a:noFill/>
              </a:ln>
              <a:effectLst/>
            </c:spPr>
            <c:txPr>
              <a:bodyPr/>
              <a:lstStyle/>
              <a:p>
                <a:pPr>
                  <a:defRPr sz="600">
                    <a:solidFill>
                      <a:schemeClr val="tx1">
                        <a:lumMod val="85000"/>
                        <a:lumOff val="15000"/>
                      </a:schemeClr>
                    </a:solidFill>
                  </a:defRPr>
                </a:pPr>
                <a:endParaRPr lang="en-US"/>
              </a:p>
            </c:txPr>
            <c:dLblPos val="b"/>
            <c:showLegendKey val="0"/>
            <c:showVal val="1"/>
            <c:showCatName val="1"/>
            <c:showSerName val="0"/>
            <c:showPercent val="0"/>
            <c:showBubbleSize val="0"/>
            <c:separator>
</c:separator>
            <c:showLeaderLines val="0"/>
            <c:extLst>
              <c:ext xmlns:c15="http://schemas.microsoft.com/office/drawing/2012/chart" uri="{CE6537A1-D6FC-4f65-9D91-7224C49458BB}">
                <c15:layout/>
                <c15:showLeaderLines val="0"/>
              </c:ext>
            </c:extLst>
          </c:dLbls>
          <c:cat>
            <c:strRef>
              <c:f>Sheet1!$B$1:$DZ$1</c:f>
              <c:strCache>
                <c:ptCount val="129"/>
                <c:pt idx="0">
                  <c:v>Apr-06</c:v>
                </c:pt>
                <c:pt idx="1">
                  <c:v>May-06</c:v>
                </c:pt>
                <c:pt idx="2">
                  <c:v>Jun-06</c:v>
                </c:pt>
                <c:pt idx="3">
                  <c:v>Jul-06</c:v>
                </c:pt>
                <c:pt idx="4">
                  <c:v>Aug-06</c:v>
                </c:pt>
                <c:pt idx="5">
                  <c:v>Sep-06</c:v>
                </c:pt>
                <c:pt idx="6">
                  <c:v>Oct-06</c:v>
                </c:pt>
                <c:pt idx="7">
                  <c:v>Nov-06</c:v>
                </c:pt>
                <c:pt idx="8">
                  <c:v>Dec-06</c:v>
                </c:pt>
                <c:pt idx="9">
                  <c:v>Jan-07</c:v>
                </c:pt>
                <c:pt idx="10">
                  <c:v>Feb-07</c:v>
                </c:pt>
                <c:pt idx="11">
                  <c:v>Mar-07</c:v>
                </c:pt>
                <c:pt idx="12">
                  <c:v>Apr-07</c:v>
                </c:pt>
                <c:pt idx="13">
                  <c:v>May-07</c:v>
                </c:pt>
                <c:pt idx="14">
                  <c:v>Jun-07</c:v>
                </c:pt>
                <c:pt idx="15">
                  <c:v>Jul-07</c:v>
                </c:pt>
                <c:pt idx="16">
                  <c:v>Aug-07</c:v>
                </c:pt>
                <c:pt idx="17">
                  <c:v>Sep-07</c:v>
                </c:pt>
                <c:pt idx="18">
                  <c:v>Oct-07</c:v>
                </c:pt>
                <c:pt idx="19">
                  <c:v>Nov-07</c:v>
                </c:pt>
                <c:pt idx="20">
                  <c:v>Dec-07</c:v>
                </c:pt>
                <c:pt idx="21">
                  <c:v>Jan-08</c:v>
                </c:pt>
                <c:pt idx="22">
                  <c:v>Feb-08</c:v>
                </c:pt>
                <c:pt idx="23">
                  <c:v>Mar-08</c:v>
                </c:pt>
                <c:pt idx="24">
                  <c:v>Apr-08</c:v>
                </c:pt>
                <c:pt idx="25">
                  <c:v>May-08</c:v>
                </c:pt>
                <c:pt idx="26">
                  <c:v>Jun-08</c:v>
                </c:pt>
                <c:pt idx="27">
                  <c:v>Jul-08</c:v>
                </c:pt>
                <c:pt idx="28">
                  <c:v>Aug-08</c:v>
                </c:pt>
                <c:pt idx="29">
                  <c:v>Sep-08</c:v>
                </c:pt>
                <c:pt idx="30">
                  <c:v>Oct-08</c:v>
                </c:pt>
                <c:pt idx="31">
                  <c:v>Nov-08</c:v>
                </c:pt>
                <c:pt idx="32">
                  <c:v>Dec-08</c:v>
                </c:pt>
                <c:pt idx="33">
                  <c:v>Jan-09</c:v>
                </c:pt>
                <c:pt idx="34">
                  <c:v>Feb-09</c:v>
                </c:pt>
                <c:pt idx="35">
                  <c:v>Mar-09</c:v>
                </c:pt>
                <c:pt idx="36">
                  <c:v>Apr-09</c:v>
                </c:pt>
                <c:pt idx="37">
                  <c:v>May-09</c:v>
                </c:pt>
                <c:pt idx="38">
                  <c:v>Jun-09</c:v>
                </c:pt>
                <c:pt idx="39">
                  <c:v>Jul-09</c:v>
                </c:pt>
                <c:pt idx="40">
                  <c:v>Aug-09</c:v>
                </c:pt>
                <c:pt idx="41">
                  <c:v>Sep-09</c:v>
                </c:pt>
                <c:pt idx="42">
                  <c:v>Oct-09</c:v>
                </c:pt>
                <c:pt idx="43">
                  <c:v>Nov-09</c:v>
                </c:pt>
                <c:pt idx="44">
                  <c:v>Dec-09</c:v>
                </c:pt>
                <c:pt idx="45">
                  <c:v>Jan-10</c:v>
                </c:pt>
                <c:pt idx="46">
                  <c:v>Feb-10</c:v>
                </c:pt>
                <c:pt idx="47">
                  <c:v>Mar-10</c:v>
                </c:pt>
                <c:pt idx="48">
                  <c:v>Apr-10</c:v>
                </c:pt>
                <c:pt idx="49">
                  <c:v>May-10</c:v>
                </c:pt>
                <c:pt idx="50">
                  <c:v>Jun-10</c:v>
                </c:pt>
                <c:pt idx="51">
                  <c:v>Jul-10</c:v>
                </c:pt>
                <c:pt idx="52">
                  <c:v>Aug-10</c:v>
                </c:pt>
                <c:pt idx="53">
                  <c:v>Sep-10</c:v>
                </c:pt>
                <c:pt idx="54">
                  <c:v>Oct-10</c:v>
                </c:pt>
                <c:pt idx="55">
                  <c:v>Nov-10</c:v>
                </c:pt>
                <c:pt idx="56">
                  <c:v>Dec-10</c:v>
                </c:pt>
                <c:pt idx="57">
                  <c:v>Jan-11</c:v>
                </c:pt>
                <c:pt idx="58">
                  <c:v>Feb-11</c:v>
                </c:pt>
                <c:pt idx="59">
                  <c:v>Mar-11</c:v>
                </c:pt>
                <c:pt idx="60">
                  <c:v>Apr-11</c:v>
                </c:pt>
                <c:pt idx="61">
                  <c:v>May-11</c:v>
                </c:pt>
                <c:pt idx="62">
                  <c:v>Jun-11</c:v>
                </c:pt>
                <c:pt idx="63">
                  <c:v>Jul-11</c:v>
                </c:pt>
                <c:pt idx="64">
                  <c:v>Aug-11</c:v>
                </c:pt>
                <c:pt idx="65">
                  <c:v>Sep-11</c:v>
                </c:pt>
                <c:pt idx="66">
                  <c:v>Oct-11</c:v>
                </c:pt>
                <c:pt idx="67">
                  <c:v>Nov-11</c:v>
                </c:pt>
                <c:pt idx="68">
                  <c:v>Dec-11</c:v>
                </c:pt>
                <c:pt idx="69">
                  <c:v>Jan-12</c:v>
                </c:pt>
                <c:pt idx="70">
                  <c:v>Feb-12</c:v>
                </c:pt>
                <c:pt idx="71">
                  <c:v>Mar-12</c:v>
                </c:pt>
                <c:pt idx="72">
                  <c:v>Apr-12</c:v>
                </c:pt>
                <c:pt idx="73">
                  <c:v>May-12</c:v>
                </c:pt>
                <c:pt idx="74">
                  <c:v>Jun-12</c:v>
                </c:pt>
                <c:pt idx="75">
                  <c:v>Jul-12</c:v>
                </c:pt>
                <c:pt idx="76">
                  <c:v>Aug-12</c:v>
                </c:pt>
                <c:pt idx="77">
                  <c:v>Sep-12</c:v>
                </c:pt>
                <c:pt idx="78">
                  <c:v>Oct-12</c:v>
                </c:pt>
                <c:pt idx="79">
                  <c:v>Nov-12</c:v>
                </c:pt>
                <c:pt idx="80">
                  <c:v>Dec-12</c:v>
                </c:pt>
                <c:pt idx="81">
                  <c:v>Jan-13</c:v>
                </c:pt>
                <c:pt idx="82">
                  <c:v>Feb-13</c:v>
                </c:pt>
                <c:pt idx="83">
                  <c:v>Mar-13</c:v>
                </c:pt>
                <c:pt idx="84">
                  <c:v>Apr-13</c:v>
                </c:pt>
                <c:pt idx="85">
                  <c:v>May-13</c:v>
                </c:pt>
                <c:pt idx="86">
                  <c:v>Jun-13</c:v>
                </c:pt>
                <c:pt idx="87">
                  <c:v>Jul-13</c:v>
                </c:pt>
                <c:pt idx="88">
                  <c:v>Aug-13</c:v>
                </c:pt>
                <c:pt idx="89">
                  <c:v>Sep-13</c:v>
                </c:pt>
                <c:pt idx="90">
                  <c:v>Oct-13</c:v>
                </c:pt>
                <c:pt idx="91">
                  <c:v>Nov-13</c:v>
                </c:pt>
                <c:pt idx="92">
                  <c:v>Dec-13</c:v>
                </c:pt>
                <c:pt idx="93">
                  <c:v>Jan-14</c:v>
                </c:pt>
                <c:pt idx="94">
                  <c:v>Feb-14</c:v>
                </c:pt>
                <c:pt idx="95">
                  <c:v>Mar-14</c:v>
                </c:pt>
                <c:pt idx="96">
                  <c:v>Apr-14</c:v>
                </c:pt>
                <c:pt idx="97">
                  <c:v>May-14</c:v>
                </c:pt>
                <c:pt idx="98">
                  <c:v>Jun-14</c:v>
                </c:pt>
                <c:pt idx="99">
                  <c:v>Jul-14</c:v>
                </c:pt>
                <c:pt idx="100">
                  <c:v>Aug-14</c:v>
                </c:pt>
                <c:pt idx="101">
                  <c:v>Sep-14</c:v>
                </c:pt>
                <c:pt idx="102">
                  <c:v>Oct-14</c:v>
                </c:pt>
                <c:pt idx="103">
                  <c:v>Nov-14</c:v>
                </c:pt>
                <c:pt idx="104">
                  <c:v>Dec-14</c:v>
                </c:pt>
                <c:pt idx="105">
                  <c:v>Jan-15</c:v>
                </c:pt>
                <c:pt idx="106">
                  <c:v>Feb-15</c:v>
                </c:pt>
                <c:pt idx="107">
                  <c:v>Mar-15</c:v>
                </c:pt>
                <c:pt idx="108">
                  <c:v>Apr-15</c:v>
                </c:pt>
                <c:pt idx="109">
                  <c:v>May-15</c:v>
                </c:pt>
                <c:pt idx="110">
                  <c:v>Jun-15</c:v>
                </c:pt>
                <c:pt idx="111">
                  <c:v>Jul-15</c:v>
                </c:pt>
                <c:pt idx="112">
                  <c:v>Aug-15</c:v>
                </c:pt>
                <c:pt idx="113">
                  <c:v>Sep-15</c:v>
                </c:pt>
                <c:pt idx="114">
                  <c:v>Oct-15</c:v>
                </c:pt>
                <c:pt idx="115">
                  <c:v>Nov-15</c:v>
                </c:pt>
                <c:pt idx="116">
                  <c:v>Dec-15</c:v>
                </c:pt>
                <c:pt idx="117">
                  <c:v>Jan-16</c:v>
                </c:pt>
                <c:pt idx="118">
                  <c:v>Feb-16</c:v>
                </c:pt>
                <c:pt idx="119">
                  <c:v>Mar-16</c:v>
                </c:pt>
                <c:pt idx="120">
                  <c:v>Apr-16</c:v>
                </c:pt>
                <c:pt idx="121">
                  <c:v>May-16</c:v>
                </c:pt>
                <c:pt idx="122">
                  <c:v>Jun-16</c:v>
                </c:pt>
                <c:pt idx="123">
                  <c:v>Jul-16</c:v>
                </c:pt>
                <c:pt idx="124">
                  <c:v>Aug-16</c:v>
                </c:pt>
                <c:pt idx="125">
                  <c:v>Sep-16</c:v>
                </c:pt>
                <c:pt idx="126">
                  <c:v>Oct-16</c:v>
                </c:pt>
                <c:pt idx="127">
                  <c:v>Nov-16</c:v>
                </c:pt>
                <c:pt idx="128">
                  <c:v>Dec-16</c:v>
                </c:pt>
              </c:strCache>
            </c:strRef>
          </c:cat>
          <c:val>
            <c:numRef>
              <c:f>Sheet1!$B$3:$DZ$3</c:f>
              <c:numCache>
                <c:formatCode>General</c:formatCode>
                <c:ptCount val="129"/>
                <c:pt idx="8" formatCode="0.00">
                  <c:v>41.530999999999999</c:v>
                </c:pt>
                <c:pt idx="20" formatCode="0.00">
                  <c:v>40.117000000000004</c:v>
                </c:pt>
                <c:pt idx="32" formatCode="0.00">
                  <c:v>37.18</c:v>
                </c:pt>
                <c:pt idx="44" formatCode="0.00">
                  <c:v>37.997</c:v>
                </c:pt>
                <c:pt idx="56" formatCode="0.00">
                  <c:v>35.963000000000001</c:v>
                </c:pt>
                <c:pt idx="68" formatCode="0.00">
                  <c:v>39.384</c:v>
                </c:pt>
                <c:pt idx="80" formatCode="0.00">
                  <c:v>38.92</c:v>
                </c:pt>
                <c:pt idx="92" formatCode="0.00">
                  <c:v>38.192999999999998</c:v>
                </c:pt>
                <c:pt idx="104" formatCode="0.00">
                  <c:v>35.908000000000001</c:v>
                </c:pt>
                <c:pt idx="116" formatCode="0.00">
                  <c:v>40.552</c:v>
                </c:pt>
                <c:pt idx="128" formatCode="0.00">
                  <c:v>36.906999999999996</c:v>
                </c:pt>
              </c:numCache>
            </c:numRef>
          </c:val>
          <c:smooth val="0"/>
        </c:ser>
        <c:ser>
          <c:idx val="2"/>
          <c:order val="2"/>
          <c:tx>
            <c:strRef>
              <c:f>Sheet1!$A$4</c:f>
              <c:strCache>
                <c:ptCount val="1"/>
                <c:pt idx="0">
                  <c:v>Business trips </c:v>
                </c:pt>
              </c:strCache>
            </c:strRef>
          </c:tx>
          <c:spPr>
            <a:ln w="12700">
              <a:noFill/>
            </a:ln>
            <a:effectLst/>
          </c:spPr>
          <c:marker>
            <c:symbol val="circle"/>
            <c:size val="7"/>
            <c:spPr>
              <a:solidFill>
                <a:sysClr val="windowText" lastClr="000000">
                  <a:lumMod val="85000"/>
                  <a:lumOff val="15000"/>
                </a:sysClr>
              </a:solidFill>
              <a:ln>
                <a:noFill/>
              </a:ln>
              <a:effectLst/>
            </c:spPr>
          </c:marker>
          <c:dLbls>
            <c:dLbl>
              <c:idx val="113"/>
              <c:layout>
                <c:manualLayout>
                  <c:x val="0"/>
                  <c:y val="3.8698618431750695E-2"/>
                </c:manualLayout>
              </c:layout>
              <c:dLblPos val="r"/>
              <c:showLegendKey val="0"/>
              <c:showVal val="1"/>
              <c:showCatName val="1"/>
              <c:showSerName val="0"/>
              <c:showPercent val="0"/>
              <c:showBubbleSize val="0"/>
              <c:separator>
</c:separator>
              <c:extLst>
                <c:ext xmlns:c15="http://schemas.microsoft.com/office/drawing/2012/chart" uri="{CE6537A1-D6FC-4f65-9D91-7224C49458BB}"/>
              </c:extLst>
            </c:dLbl>
            <c:spPr>
              <a:noFill/>
              <a:ln>
                <a:noFill/>
              </a:ln>
              <a:effectLst/>
            </c:spPr>
            <c:txPr>
              <a:bodyPr/>
              <a:lstStyle/>
              <a:p>
                <a:pPr>
                  <a:defRPr sz="600">
                    <a:solidFill>
                      <a:schemeClr val="tx1">
                        <a:lumMod val="85000"/>
                        <a:lumOff val="15000"/>
                      </a:schemeClr>
                    </a:solidFill>
                  </a:defRPr>
                </a:pPr>
                <a:endParaRPr lang="en-US"/>
              </a:p>
            </c:txPr>
            <c:dLblPos val="t"/>
            <c:showLegendKey val="0"/>
            <c:showVal val="1"/>
            <c:showCatName val="1"/>
            <c:showSerName val="0"/>
            <c:showPercent val="0"/>
            <c:showBubbleSize val="0"/>
            <c:separator>
</c:separator>
            <c:showLeaderLines val="0"/>
            <c:extLst>
              <c:ext xmlns:c15="http://schemas.microsoft.com/office/drawing/2012/chart" uri="{CE6537A1-D6FC-4f65-9D91-7224C49458BB}">
                <c15:layout/>
                <c15:showLeaderLines val="0"/>
              </c:ext>
            </c:extLst>
          </c:dLbls>
          <c:cat>
            <c:strRef>
              <c:f>Sheet1!$B$1:$DZ$1</c:f>
              <c:strCache>
                <c:ptCount val="129"/>
                <c:pt idx="0">
                  <c:v>Apr-06</c:v>
                </c:pt>
                <c:pt idx="1">
                  <c:v>May-06</c:v>
                </c:pt>
                <c:pt idx="2">
                  <c:v>Jun-06</c:v>
                </c:pt>
                <c:pt idx="3">
                  <c:v>Jul-06</c:v>
                </c:pt>
                <c:pt idx="4">
                  <c:v>Aug-06</c:v>
                </c:pt>
                <c:pt idx="5">
                  <c:v>Sep-06</c:v>
                </c:pt>
                <c:pt idx="6">
                  <c:v>Oct-06</c:v>
                </c:pt>
                <c:pt idx="7">
                  <c:v>Nov-06</c:v>
                </c:pt>
                <c:pt idx="8">
                  <c:v>Dec-06</c:v>
                </c:pt>
                <c:pt idx="9">
                  <c:v>Jan-07</c:v>
                </c:pt>
                <c:pt idx="10">
                  <c:v>Feb-07</c:v>
                </c:pt>
                <c:pt idx="11">
                  <c:v>Mar-07</c:v>
                </c:pt>
                <c:pt idx="12">
                  <c:v>Apr-07</c:v>
                </c:pt>
                <c:pt idx="13">
                  <c:v>May-07</c:v>
                </c:pt>
                <c:pt idx="14">
                  <c:v>Jun-07</c:v>
                </c:pt>
                <c:pt idx="15">
                  <c:v>Jul-07</c:v>
                </c:pt>
                <c:pt idx="16">
                  <c:v>Aug-07</c:v>
                </c:pt>
                <c:pt idx="17">
                  <c:v>Sep-07</c:v>
                </c:pt>
                <c:pt idx="18">
                  <c:v>Oct-07</c:v>
                </c:pt>
                <c:pt idx="19">
                  <c:v>Nov-07</c:v>
                </c:pt>
                <c:pt idx="20">
                  <c:v>Dec-07</c:v>
                </c:pt>
                <c:pt idx="21">
                  <c:v>Jan-08</c:v>
                </c:pt>
                <c:pt idx="22">
                  <c:v>Feb-08</c:v>
                </c:pt>
                <c:pt idx="23">
                  <c:v>Mar-08</c:v>
                </c:pt>
                <c:pt idx="24">
                  <c:v>Apr-08</c:v>
                </c:pt>
                <c:pt idx="25">
                  <c:v>May-08</c:v>
                </c:pt>
                <c:pt idx="26">
                  <c:v>Jun-08</c:v>
                </c:pt>
                <c:pt idx="27">
                  <c:v>Jul-08</c:v>
                </c:pt>
                <c:pt idx="28">
                  <c:v>Aug-08</c:v>
                </c:pt>
                <c:pt idx="29">
                  <c:v>Sep-08</c:v>
                </c:pt>
                <c:pt idx="30">
                  <c:v>Oct-08</c:v>
                </c:pt>
                <c:pt idx="31">
                  <c:v>Nov-08</c:v>
                </c:pt>
                <c:pt idx="32">
                  <c:v>Dec-08</c:v>
                </c:pt>
                <c:pt idx="33">
                  <c:v>Jan-09</c:v>
                </c:pt>
                <c:pt idx="34">
                  <c:v>Feb-09</c:v>
                </c:pt>
                <c:pt idx="35">
                  <c:v>Mar-09</c:v>
                </c:pt>
                <c:pt idx="36">
                  <c:v>Apr-09</c:v>
                </c:pt>
                <c:pt idx="37">
                  <c:v>May-09</c:v>
                </c:pt>
                <c:pt idx="38">
                  <c:v>Jun-09</c:v>
                </c:pt>
                <c:pt idx="39">
                  <c:v>Jul-09</c:v>
                </c:pt>
                <c:pt idx="40">
                  <c:v>Aug-09</c:v>
                </c:pt>
                <c:pt idx="41">
                  <c:v>Sep-09</c:v>
                </c:pt>
                <c:pt idx="42">
                  <c:v>Oct-09</c:v>
                </c:pt>
                <c:pt idx="43">
                  <c:v>Nov-09</c:v>
                </c:pt>
                <c:pt idx="44">
                  <c:v>Dec-09</c:v>
                </c:pt>
                <c:pt idx="45">
                  <c:v>Jan-10</c:v>
                </c:pt>
                <c:pt idx="46">
                  <c:v>Feb-10</c:v>
                </c:pt>
                <c:pt idx="47">
                  <c:v>Mar-10</c:v>
                </c:pt>
                <c:pt idx="48">
                  <c:v>Apr-10</c:v>
                </c:pt>
                <c:pt idx="49">
                  <c:v>May-10</c:v>
                </c:pt>
                <c:pt idx="50">
                  <c:v>Jun-10</c:v>
                </c:pt>
                <c:pt idx="51">
                  <c:v>Jul-10</c:v>
                </c:pt>
                <c:pt idx="52">
                  <c:v>Aug-10</c:v>
                </c:pt>
                <c:pt idx="53">
                  <c:v>Sep-10</c:v>
                </c:pt>
                <c:pt idx="54">
                  <c:v>Oct-10</c:v>
                </c:pt>
                <c:pt idx="55">
                  <c:v>Nov-10</c:v>
                </c:pt>
                <c:pt idx="56">
                  <c:v>Dec-10</c:v>
                </c:pt>
                <c:pt idx="57">
                  <c:v>Jan-11</c:v>
                </c:pt>
                <c:pt idx="58">
                  <c:v>Feb-11</c:v>
                </c:pt>
                <c:pt idx="59">
                  <c:v>Mar-11</c:v>
                </c:pt>
                <c:pt idx="60">
                  <c:v>Apr-11</c:v>
                </c:pt>
                <c:pt idx="61">
                  <c:v>May-11</c:v>
                </c:pt>
                <c:pt idx="62">
                  <c:v>Jun-11</c:v>
                </c:pt>
                <c:pt idx="63">
                  <c:v>Jul-11</c:v>
                </c:pt>
                <c:pt idx="64">
                  <c:v>Aug-11</c:v>
                </c:pt>
                <c:pt idx="65">
                  <c:v>Sep-11</c:v>
                </c:pt>
                <c:pt idx="66">
                  <c:v>Oct-11</c:v>
                </c:pt>
                <c:pt idx="67">
                  <c:v>Nov-11</c:v>
                </c:pt>
                <c:pt idx="68">
                  <c:v>Dec-11</c:v>
                </c:pt>
                <c:pt idx="69">
                  <c:v>Jan-12</c:v>
                </c:pt>
                <c:pt idx="70">
                  <c:v>Feb-12</c:v>
                </c:pt>
                <c:pt idx="71">
                  <c:v>Mar-12</c:v>
                </c:pt>
                <c:pt idx="72">
                  <c:v>Apr-12</c:v>
                </c:pt>
                <c:pt idx="73">
                  <c:v>May-12</c:v>
                </c:pt>
                <c:pt idx="74">
                  <c:v>Jun-12</c:v>
                </c:pt>
                <c:pt idx="75">
                  <c:v>Jul-12</c:v>
                </c:pt>
                <c:pt idx="76">
                  <c:v>Aug-12</c:v>
                </c:pt>
                <c:pt idx="77">
                  <c:v>Sep-12</c:v>
                </c:pt>
                <c:pt idx="78">
                  <c:v>Oct-12</c:v>
                </c:pt>
                <c:pt idx="79">
                  <c:v>Nov-12</c:v>
                </c:pt>
                <c:pt idx="80">
                  <c:v>Dec-12</c:v>
                </c:pt>
                <c:pt idx="81">
                  <c:v>Jan-13</c:v>
                </c:pt>
                <c:pt idx="82">
                  <c:v>Feb-13</c:v>
                </c:pt>
                <c:pt idx="83">
                  <c:v>Mar-13</c:v>
                </c:pt>
                <c:pt idx="84">
                  <c:v>Apr-13</c:v>
                </c:pt>
                <c:pt idx="85">
                  <c:v>May-13</c:v>
                </c:pt>
                <c:pt idx="86">
                  <c:v>Jun-13</c:v>
                </c:pt>
                <c:pt idx="87">
                  <c:v>Jul-13</c:v>
                </c:pt>
                <c:pt idx="88">
                  <c:v>Aug-13</c:v>
                </c:pt>
                <c:pt idx="89">
                  <c:v>Sep-13</c:v>
                </c:pt>
                <c:pt idx="90">
                  <c:v>Oct-13</c:v>
                </c:pt>
                <c:pt idx="91">
                  <c:v>Nov-13</c:v>
                </c:pt>
                <c:pt idx="92">
                  <c:v>Dec-13</c:v>
                </c:pt>
                <c:pt idx="93">
                  <c:v>Jan-14</c:v>
                </c:pt>
                <c:pt idx="94">
                  <c:v>Feb-14</c:v>
                </c:pt>
                <c:pt idx="95">
                  <c:v>Mar-14</c:v>
                </c:pt>
                <c:pt idx="96">
                  <c:v>Apr-14</c:v>
                </c:pt>
                <c:pt idx="97">
                  <c:v>May-14</c:v>
                </c:pt>
                <c:pt idx="98">
                  <c:v>Jun-14</c:v>
                </c:pt>
                <c:pt idx="99">
                  <c:v>Jul-14</c:v>
                </c:pt>
                <c:pt idx="100">
                  <c:v>Aug-14</c:v>
                </c:pt>
                <c:pt idx="101">
                  <c:v>Sep-14</c:v>
                </c:pt>
                <c:pt idx="102">
                  <c:v>Oct-14</c:v>
                </c:pt>
                <c:pt idx="103">
                  <c:v>Nov-14</c:v>
                </c:pt>
                <c:pt idx="104">
                  <c:v>Dec-14</c:v>
                </c:pt>
                <c:pt idx="105">
                  <c:v>Jan-15</c:v>
                </c:pt>
                <c:pt idx="106">
                  <c:v>Feb-15</c:v>
                </c:pt>
                <c:pt idx="107">
                  <c:v>Mar-15</c:v>
                </c:pt>
                <c:pt idx="108">
                  <c:v>Apr-15</c:v>
                </c:pt>
                <c:pt idx="109">
                  <c:v>May-15</c:v>
                </c:pt>
                <c:pt idx="110">
                  <c:v>Jun-15</c:v>
                </c:pt>
                <c:pt idx="111">
                  <c:v>Jul-15</c:v>
                </c:pt>
                <c:pt idx="112">
                  <c:v>Aug-15</c:v>
                </c:pt>
                <c:pt idx="113">
                  <c:v>Sep-15</c:v>
                </c:pt>
                <c:pt idx="114">
                  <c:v>Oct-15</c:v>
                </c:pt>
                <c:pt idx="115">
                  <c:v>Nov-15</c:v>
                </c:pt>
                <c:pt idx="116">
                  <c:v>Dec-15</c:v>
                </c:pt>
                <c:pt idx="117">
                  <c:v>Jan-16</c:v>
                </c:pt>
                <c:pt idx="118">
                  <c:v>Feb-16</c:v>
                </c:pt>
                <c:pt idx="119">
                  <c:v>Mar-16</c:v>
                </c:pt>
                <c:pt idx="120">
                  <c:v>Apr-16</c:v>
                </c:pt>
                <c:pt idx="121">
                  <c:v>May-16</c:v>
                </c:pt>
                <c:pt idx="122">
                  <c:v>Jun-16</c:v>
                </c:pt>
                <c:pt idx="123">
                  <c:v>Jul-16</c:v>
                </c:pt>
                <c:pt idx="124">
                  <c:v>Aug-16</c:v>
                </c:pt>
                <c:pt idx="125">
                  <c:v>Sep-16</c:v>
                </c:pt>
                <c:pt idx="126">
                  <c:v>Oct-16</c:v>
                </c:pt>
                <c:pt idx="127">
                  <c:v>Nov-16</c:v>
                </c:pt>
                <c:pt idx="128">
                  <c:v>Dec-16</c:v>
                </c:pt>
              </c:strCache>
            </c:strRef>
          </c:cat>
          <c:val>
            <c:numRef>
              <c:f>Sheet1!$B$4:$DZ$4</c:f>
              <c:numCache>
                <c:formatCode>General</c:formatCode>
                <c:ptCount val="129"/>
                <c:pt idx="8" formatCode="0.00">
                  <c:v>15.697000000000001</c:v>
                </c:pt>
                <c:pt idx="20" formatCode="0.00">
                  <c:v>15.231000000000003</c:v>
                </c:pt>
                <c:pt idx="32" formatCode="0.00">
                  <c:v>14.966999999999997</c:v>
                </c:pt>
                <c:pt idx="44" formatCode="0.00">
                  <c:v>14.872999999999999</c:v>
                </c:pt>
                <c:pt idx="56" formatCode="0.00">
                  <c:v>13.455000000000002</c:v>
                </c:pt>
                <c:pt idx="68" formatCode="0.00">
                  <c:v>15.502000000000001</c:v>
                </c:pt>
                <c:pt idx="80" formatCode="0.00">
                  <c:v>15.9</c:v>
                </c:pt>
                <c:pt idx="92" formatCode="0.00">
                  <c:v>15.121999999999998</c:v>
                </c:pt>
                <c:pt idx="104" formatCode="0.00">
                  <c:v>13.545999999999999</c:v>
                </c:pt>
                <c:pt idx="116" formatCode="0.00">
                  <c:v>13.868</c:v>
                </c:pt>
                <c:pt idx="128" formatCode="0.00">
                  <c:v>14.124000000000001</c:v>
                </c:pt>
              </c:numCache>
            </c:numRef>
          </c:val>
          <c:smooth val="0"/>
        </c:ser>
        <c:dLbls>
          <c:showLegendKey val="0"/>
          <c:showVal val="1"/>
          <c:showCatName val="0"/>
          <c:showSerName val="0"/>
          <c:showPercent val="0"/>
          <c:showBubbleSize val="0"/>
        </c:dLbls>
        <c:marker val="1"/>
        <c:smooth val="0"/>
        <c:axId val="281479184"/>
        <c:axId val="581890904"/>
      </c:lineChart>
      <c:catAx>
        <c:axId val="281479184"/>
        <c:scaling>
          <c:orientation val="minMax"/>
        </c:scaling>
        <c:delete val="1"/>
        <c:axPos val="b"/>
        <c:numFmt formatCode="General" sourceLinked="0"/>
        <c:majorTickMark val="none"/>
        <c:minorTickMark val="none"/>
        <c:tickLblPos val="nextTo"/>
        <c:crossAx val="581890904"/>
        <c:crosses val="autoZero"/>
        <c:auto val="1"/>
        <c:lblAlgn val="ctr"/>
        <c:lblOffset val="100"/>
        <c:noMultiLvlLbl val="0"/>
      </c:catAx>
      <c:valAx>
        <c:axId val="581890904"/>
        <c:scaling>
          <c:orientation val="minMax"/>
          <c:min val="0"/>
        </c:scaling>
        <c:delete val="1"/>
        <c:axPos val="l"/>
        <c:numFmt formatCode="General" sourceLinked="1"/>
        <c:majorTickMark val="none"/>
        <c:minorTickMark val="none"/>
        <c:tickLblPos val="nextTo"/>
        <c:crossAx val="281479184"/>
        <c:crosses val="autoZero"/>
        <c:crossBetween val="between"/>
        <c:majorUnit val="5"/>
      </c:valAx>
      <c:spPr>
        <a:noFill/>
        <a:ln>
          <a:noFill/>
        </a:ln>
      </c:spPr>
    </c:plotArea>
    <c:plotVisOnly val="1"/>
    <c:dispBlanksAs val="gap"/>
    <c:showDLblsOverMax val="0"/>
  </c:chart>
  <c:txPr>
    <a:bodyPr/>
    <a:lstStyle/>
    <a:p>
      <a:pPr>
        <a:defRPr sz="1800"/>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1415917172853698E-2"/>
          <c:y val="0.10437298136901201"/>
          <c:w val="0.96044967592569797"/>
          <c:h val="0.73897961028608095"/>
        </c:manualLayout>
      </c:layout>
      <c:lineChart>
        <c:grouping val="standard"/>
        <c:varyColors val="0"/>
        <c:ser>
          <c:idx val="0"/>
          <c:order val="0"/>
          <c:tx>
            <c:strRef>
              <c:f>Sheet1!$A$2</c:f>
              <c:strCache>
                <c:ptCount val="1"/>
                <c:pt idx="0">
                  <c:v>Hol trips</c:v>
                </c:pt>
              </c:strCache>
            </c:strRef>
          </c:tx>
          <c:spPr>
            <a:ln w="12700">
              <a:solidFill>
                <a:srgbClr val="C61678"/>
              </a:solidFill>
            </a:ln>
            <a:effectLst/>
          </c:spPr>
          <c:marker>
            <c:symbol val="circle"/>
            <c:size val="5"/>
            <c:spPr>
              <a:solidFill>
                <a:srgbClr val="C61678"/>
              </a:solidFill>
              <a:ln w="22225">
                <a:noFill/>
              </a:ln>
              <a:effectLst/>
            </c:spPr>
          </c:marker>
          <c:dPt>
            <c:idx val="5"/>
            <c:bubble3D val="0"/>
          </c:dPt>
          <c:dPt>
            <c:idx val="17"/>
            <c:bubble3D val="0"/>
          </c:dPt>
          <c:dPt>
            <c:idx val="29"/>
            <c:bubble3D val="0"/>
          </c:dPt>
          <c:dPt>
            <c:idx val="41"/>
            <c:bubble3D val="0"/>
          </c:dPt>
          <c:dPt>
            <c:idx val="53"/>
            <c:bubble3D val="0"/>
          </c:dPt>
          <c:dPt>
            <c:idx val="65"/>
            <c:bubble3D val="0"/>
          </c:dPt>
          <c:dPt>
            <c:idx val="77"/>
            <c:bubble3D val="0"/>
          </c:dPt>
          <c:dPt>
            <c:idx val="89"/>
            <c:bubble3D val="0"/>
          </c:dPt>
          <c:dPt>
            <c:idx val="101"/>
            <c:bubble3D val="0"/>
          </c:dPt>
          <c:cat>
            <c:strRef>
              <c:f>Sheet1!$B$1:$DZ$1</c:f>
              <c:strCache>
                <c:ptCount val="129"/>
                <c:pt idx="0">
                  <c:v>Apr-06</c:v>
                </c:pt>
                <c:pt idx="1">
                  <c:v>May-06</c:v>
                </c:pt>
                <c:pt idx="2">
                  <c:v>Jun-06</c:v>
                </c:pt>
                <c:pt idx="3">
                  <c:v>Jul-06</c:v>
                </c:pt>
                <c:pt idx="4">
                  <c:v>Aug-06</c:v>
                </c:pt>
                <c:pt idx="5">
                  <c:v>Sep-06</c:v>
                </c:pt>
                <c:pt idx="6">
                  <c:v>Oct-06</c:v>
                </c:pt>
                <c:pt idx="7">
                  <c:v>Nov-06</c:v>
                </c:pt>
                <c:pt idx="8">
                  <c:v>Dec-06</c:v>
                </c:pt>
                <c:pt idx="9">
                  <c:v>Jan-07</c:v>
                </c:pt>
                <c:pt idx="10">
                  <c:v>Feb-07</c:v>
                </c:pt>
                <c:pt idx="11">
                  <c:v>Mar-07</c:v>
                </c:pt>
                <c:pt idx="12">
                  <c:v>Apr-07</c:v>
                </c:pt>
                <c:pt idx="13">
                  <c:v>May-07</c:v>
                </c:pt>
                <c:pt idx="14">
                  <c:v>Jun-07</c:v>
                </c:pt>
                <c:pt idx="15">
                  <c:v>Jul-07</c:v>
                </c:pt>
                <c:pt idx="16">
                  <c:v>Aug-07</c:v>
                </c:pt>
                <c:pt idx="17">
                  <c:v>Sep-07</c:v>
                </c:pt>
                <c:pt idx="18">
                  <c:v>Oct-07</c:v>
                </c:pt>
                <c:pt idx="19">
                  <c:v>Nov-07</c:v>
                </c:pt>
                <c:pt idx="20">
                  <c:v>Dec-07</c:v>
                </c:pt>
                <c:pt idx="21">
                  <c:v>Jan-08</c:v>
                </c:pt>
                <c:pt idx="22">
                  <c:v>Feb-08</c:v>
                </c:pt>
                <c:pt idx="23">
                  <c:v>Mar-08</c:v>
                </c:pt>
                <c:pt idx="24">
                  <c:v>Apr-08</c:v>
                </c:pt>
                <c:pt idx="25">
                  <c:v>May-08</c:v>
                </c:pt>
                <c:pt idx="26">
                  <c:v>Jun-08</c:v>
                </c:pt>
                <c:pt idx="27">
                  <c:v>Jul-08</c:v>
                </c:pt>
                <c:pt idx="28">
                  <c:v>Aug-08</c:v>
                </c:pt>
                <c:pt idx="29">
                  <c:v>Sep-08</c:v>
                </c:pt>
                <c:pt idx="30">
                  <c:v>Oct-08</c:v>
                </c:pt>
                <c:pt idx="31">
                  <c:v>Nov-08</c:v>
                </c:pt>
                <c:pt idx="32">
                  <c:v>Dec-08</c:v>
                </c:pt>
                <c:pt idx="33">
                  <c:v>Jan-09</c:v>
                </c:pt>
                <c:pt idx="34">
                  <c:v>Feb-09</c:v>
                </c:pt>
                <c:pt idx="35">
                  <c:v>Mar-09</c:v>
                </c:pt>
                <c:pt idx="36">
                  <c:v>Apr-09</c:v>
                </c:pt>
                <c:pt idx="37">
                  <c:v>May-09</c:v>
                </c:pt>
                <c:pt idx="38">
                  <c:v>Jun-09</c:v>
                </c:pt>
                <c:pt idx="39">
                  <c:v>Jul-09</c:v>
                </c:pt>
                <c:pt idx="40">
                  <c:v>Aug-09</c:v>
                </c:pt>
                <c:pt idx="41">
                  <c:v>Sep-09</c:v>
                </c:pt>
                <c:pt idx="42">
                  <c:v>Oct-09</c:v>
                </c:pt>
                <c:pt idx="43">
                  <c:v>Nov-09</c:v>
                </c:pt>
                <c:pt idx="44">
                  <c:v>Dec-09</c:v>
                </c:pt>
                <c:pt idx="45">
                  <c:v>Jan-10</c:v>
                </c:pt>
                <c:pt idx="46">
                  <c:v>Feb-10</c:v>
                </c:pt>
                <c:pt idx="47">
                  <c:v>Mar-10</c:v>
                </c:pt>
                <c:pt idx="48">
                  <c:v>Apr-10</c:v>
                </c:pt>
                <c:pt idx="49">
                  <c:v>May-10</c:v>
                </c:pt>
                <c:pt idx="50">
                  <c:v>Jun-10</c:v>
                </c:pt>
                <c:pt idx="51">
                  <c:v>Jul-10</c:v>
                </c:pt>
                <c:pt idx="52">
                  <c:v>Aug-10</c:v>
                </c:pt>
                <c:pt idx="53">
                  <c:v>Sep-10</c:v>
                </c:pt>
                <c:pt idx="54">
                  <c:v>Oct-10</c:v>
                </c:pt>
                <c:pt idx="55">
                  <c:v>Nov-10</c:v>
                </c:pt>
                <c:pt idx="56">
                  <c:v>Dec-10</c:v>
                </c:pt>
                <c:pt idx="57">
                  <c:v>Jan-11</c:v>
                </c:pt>
                <c:pt idx="58">
                  <c:v>Feb-11</c:v>
                </c:pt>
                <c:pt idx="59">
                  <c:v>Mar-11</c:v>
                </c:pt>
                <c:pt idx="60">
                  <c:v>Apr-11</c:v>
                </c:pt>
                <c:pt idx="61">
                  <c:v>May-11</c:v>
                </c:pt>
                <c:pt idx="62">
                  <c:v>Jun-11</c:v>
                </c:pt>
                <c:pt idx="63">
                  <c:v>Jul-11</c:v>
                </c:pt>
                <c:pt idx="64">
                  <c:v>Aug-11</c:v>
                </c:pt>
                <c:pt idx="65">
                  <c:v>Sep-11</c:v>
                </c:pt>
                <c:pt idx="66">
                  <c:v>Oct-11</c:v>
                </c:pt>
                <c:pt idx="67">
                  <c:v>Nov-11</c:v>
                </c:pt>
                <c:pt idx="68">
                  <c:v>Dec-11</c:v>
                </c:pt>
                <c:pt idx="69">
                  <c:v>Jan-12</c:v>
                </c:pt>
                <c:pt idx="70">
                  <c:v>Feb-12</c:v>
                </c:pt>
                <c:pt idx="71">
                  <c:v>Mar-12</c:v>
                </c:pt>
                <c:pt idx="72">
                  <c:v>Apr-12</c:v>
                </c:pt>
                <c:pt idx="73">
                  <c:v>May-12</c:v>
                </c:pt>
                <c:pt idx="74">
                  <c:v>Jun-12</c:v>
                </c:pt>
                <c:pt idx="75">
                  <c:v>Jul-12</c:v>
                </c:pt>
                <c:pt idx="76">
                  <c:v>Aug-12</c:v>
                </c:pt>
                <c:pt idx="77">
                  <c:v>Sep-12</c:v>
                </c:pt>
                <c:pt idx="78">
                  <c:v>Oct-12</c:v>
                </c:pt>
                <c:pt idx="79">
                  <c:v>Nov-12</c:v>
                </c:pt>
                <c:pt idx="80">
                  <c:v>Dec-12</c:v>
                </c:pt>
                <c:pt idx="81">
                  <c:v>Jan-13</c:v>
                </c:pt>
                <c:pt idx="82">
                  <c:v>Feb-13</c:v>
                </c:pt>
                <c:pt idx="83">
                  <c:v>Mar-13</c:v>
                </c:pt>
                <c:pt idx="84">
                  <c:v>Apr-13</c:v>
                </c:pt>
                <c:pt idx="85">
                  <c:v>May-13</c:v>
                </c:pt>
                <c:pt idx="86">
                  <c:v>Jun-13</c:v>
                </c:pt>
                <c:pt idx="87">
                  <c:v>Jul-13</c:v>
                </c:pt>
                <c:pt idx="88">
                  <c:v>Aug-13</c:v>
                </c:pt>
                <c:pt idx="89">
                  <c:v>Sep-13</c:v>
                </c:pt>
                <c:pt idx="90">
                  <c:v>Oct-13</c:v>
                </c:pt>
                <c:pt idx="91">
                  <c:v>Nov-13</c:v>
                </c:pt>
                <c:pt idx="92">
                  <c:v>Dec-13</c:v>
                </c:pt>
                <c:pt idx="93">
                  <c:v>Jan-14</c:v>
                </c:pt>
                <c:pt idx="94">
                  <c:v>Feb-14</c:v>
                </c:pt>
                <c:pt idx="95">
                  <c:v>Mar-14</c:v>
                </c:pt>
                <c:pt idx="96">
                  <c:v>Apr-14</c:v>
                </c:pt>
                <c:pt idx="97">
                  <c:v>May-14</c:v>
                </c:pt>
                <c:pt idx="98">
                  <c:v>Jun-14</c:v>
                </c:pt>
                <c:pt idx="99">
                  <c:v>Jul-14</c:v>
                </c:pt>
                <c:pt idx="100">
                  <c:v>Aug-14</c:v>
                </c:pt>
                <c:pt idx="101">
                  <c:v>Sep-14</c:v>
                </c:pt>
                <c:pt idx="102">
                  <c:v>Oct-14</c:v>
                </c:pt>
                <c:pt idx="103">
                  <c:v>Nov-14</c:v>
                </c:pt>
                <c:pt idx="104">
                  <c:v>Dec-14</c:v>
                </c:pt>
                <c:pt idx="105">
                  <c:v>Jan-15</c:v>
                </c:pt>
                <c:pt idx="106">
                  <c:v>Feb-15</c:v>
                </c:pt>
                <c:pt idx="107">
                  <c:v>Mar-15</c:v>
                </c:pt>
                <c:pt idx="108">
                  <c:v>Apr-15</c:v>
                </c:pt>
                <c:pt idx="109">
                  <c:v>May-15</c:v>
                </c:pt>
                <c:pt idx="110">
                  <c:v>Jun-15</c:v>
                </c:pt>
                <c:pt idx="111">
                  <c:v>Jul-15</c:v>
                </c:pt>
                <c:pt idx="112">
                  <c:v>Aug-15</c:v>
                </c:pt>
                <c:pt idx="113">
                  <c:v>Sep-15</c:v>
                </c:pt>
                <c:pt idx="114">
                  <c:v>Oct-15</c:v>
                </c:pt>
                <c:pt idx="115">
                  <c:v>Nov-15</c:v>
                </c:pt>
                <c:pt idx="116">
                  <c:v>Dec-15</c:v>
                </c:pt>
                <c:pt idx="117">
                  <c:v>Jan-16</c:v>
                </c:pt>
                <c:pt idx="118">
                  <c:v>Feb-16</c:v>
                </c:pt>
                <c:pt idx="119">
                  <c:v>Mar-16</c:v>
                </c:pt>
                <c:pt idx="120">
                  <c:v>Apr-16</c:v>
                </c:pt>
                <c:pt idx="121">
                  <c:v>May-16</c:v>
                </c:pt>
                <c:pt idx="122">
                  <c:v>Jun-16</c:v>
                </c:pt>
                <c:pt idx="123">
                  <c:v>Jul-16</c:v>
                </c:pt>
                <c:pt idx="124">
                  <c:v>Aug-16</c:v>
                </c:pt>
                <c:pt idx="125">
                  <c:v>Sep-16</c:v>
                </c:pt>
                <c:pt idx="126">
                  <c:v>Oct-16</c:v>
                </c:pt>
                <c:pt idx="127">
                  <c:v>Nov-16</c:v>
                </c:pt>
                <c:pt idx="128">
                  <c:v>Dec-16</c:v>
                </c:pt>
              </c:strCache>
            </c:strRef>
          </c:cat>
          <c:val>
            <c:numRef>
              <c:f>Sheet1!$B$2:$DZ$2</c:f>
              <c:numCache>
                <c:formatCode>"£"#,##0</c:formatCode>
                <c:ptCount val="129"/>
                <c:pt idx="0">
                  <c:v>8250</c:v>
                </c:pt>
                <c:pt idx="1">
                  <c:v>8046</c:v>
                </c:pt>
                <c:pt idx="2">
                  <c:v>8107</c:v>
                </c:pt>
                <c:pt idx="3">
                  <c:v>7987</c:v>
                </c:pt>
                <c:pt idx="4">
                  <c:v>8091</c:v>
                </c:pt>
                <c:pt idx="5">
                  <c:v>8072</c:v>
                </c:pt>
                <c:pt idx="6">
                  <c:v>8050</c:v>
                </c:pt>
                <c:pt idx="7">
                  <c:v>8099</c:v>
                </c:pt>
                <c:pt idx="8">
                  <c:v>8105</c:v>
                </c:pt>
                <c:pt idx="9">
                  <c:v>8098</c:v>
                </c:pt>
                <c:pt idx="10">
                  <c:v>8116</c:v>
                </c:pt>
                <c:pt idx="11">
                  <c:v>8218</c:v>
                </c:pt>
                <c:pt idx="12">
                  <c:v>8253</c:v>
                </c:pt>
                <c:pt idx="13">
                  <c:v>8283</c:v>
                </c:pt>
                <c:pt idx="14">
                  <c:v>8383</c:v>
                </c:pt>
                <c:pt idx="15">
                  <c:v>8446</c:v>
                </c:pt>
                <c:pt idx="16">
                  <c:v>8464</c:v>
                </c:pt>
                <c:pt idx="17">
                  <c:v>8440</c:v>
                </c:pt>
                <c:pt idx="18">
                  <c:v>8481</c:v>
                </c:pt>
                <c:pt idx="19">
                  <c:v>8556</c:v>
                </c:pt>
                <c:pt idx="20">
                  <c:v>8579</c:v>
                </c:pt>
                <c:pt idx="21">
                  <c:v>8671</c:v>
                </c:pt>
                <c:pt idx="22">
                  <c:v>8750</c:v>
                </c:pt>
                <c:pt idx="23">
                  <c:v>8868</c:v>
                </c:pt>
                <c:pt idx="24">
                  <c:v>8776</c:v>
                </c:pt>
                <c:pt idx="25">
                  <c:v>9008</c:v>
                </c:pt>
                <c:pt idx="26">
                  <c:v>8963</c:v>
                </c:pt>
                <c:pt idx="27">
                  <c:v>8840</c:v>
                </c:pt>
                <c:pt idx="28">
                  <c:v>8672</c:v>
                </c:pt>
                <c:pt idx="29">
                  <c:v>8659</c:v>
                </c:pt>
                <c:pt idx="30">
                  <c:v>8631</c:v>
                </c:pt>
                <c:pt idx="31">
                  <c:v>8568</c:v>
                </c:pt>
                <c:pt idx="32">
                  <c:v>8476</c:v>
                </c:pt>
                <c:pt idx="33">
                  <c:v>8425</c:v>
                </c:pt>
                <c:pt idx="34">
                  <c:v>8368</c:v>
                </c:pt>
                <c:pt idx="35">
                  <c:v>8296</c:v>
                </c:pt>
                <c:pt idx="36">
                  <c:v>8599</c:v>
                </c:pt>
                <c:pt idx="37">
                  <c:v>8664</c:v>
                </c:pt>
                <c:pt idx="38">
                  <c:v>8710</c:v>
                </c:pt>
                <c:pt idx="39">
                  <c:v>9038</c:v>
                </c:pt>
                <c:pt idx="40">
                  <c:v>9354</c:v>
                </c:pt>
                <c:pt idx="41">
                  <c:v>9399</c:v>
                </c:pt>
                <c:pt idx="42">
                  <c:v>9498</c:v>
                </c:pt>
                <c:pt idx="43">
                  <c:v>9537</c:v>
                </c:pt>
                <c:pt idx="44">
                  <c:v>9614</c:v>
                </c:pt>
                <c:pt idx="45">
                  <c:v>9620</c:v>
                </c:pt>
                <c:pt idx="46">
                  <c:v>9610</c:v>
                </c:pt>
                <c:pt idx="47">
                  <c:v>9588</c:v>
                </c:pt>
                <c:pt idx="48">
                  <c:v>9530</c:v>
                </c:pt>
                <c:pt idx="49">
                  <c:v>9473</c:v>
                </c:pt>
                <c:pt idx="50">
                  <c:v>9409</c:v>
                </c:pt>
                <c:pt idx="51">
                  <c:v>9266</c:v>
                </c:pt>
                <c:pt idx="52">
                  <c:v>9104</c:v>
                </c:pt>
                <c:pt idx="53">
                  <c:v>9143</c:v>
                </c:pt>
                <c:pt idx="54">
                  <c:v>9132</c:v>
                </c:pt>
                <c:pt idx="55">
                  <c:v>9116</c:v>
                </c:pt>
                <c:pt idx="56">
                  <c:v>9071</c:v>
                </c:pt>
                <c:pt idx="57">
                  <c:v>9095</c:v>
                </c:pt>
                <c:pt idx="58">
                  <c:v>9167</c:v>
                </c:pt>
                <c:pt idx="59">
                  <c:v>9165</c:v>
                </c:pt>
                <c:pt idx="60">
                  <c:v>9355</c:v>
                </c:pt>
                <c:pt idx="61">
                  <c:v>9340</c:v>
                </c:pt>
                <c:pt idx="62">
                  <c:v>9438</c:v>
                </c:pt>
                <c:pt idx="63">
                  <c:v>9737</c:v>
                </c:pt>
                <c:pt idx="64">
                  <c:v>9844</c:v>
                </c:pt>
                <c:pt idx="65">
                  <c:v>9916</c:v>
                </c:pt>
                <c:pt idx="66">
                  <c:v>9928</c:v>
                </c:pt>
                <c:pt idx="67">
                  <c:v>9947</c:v>
                </c:pt>
                <c:pt idx="68">
                  <c:v>10033</c:v>
                </c:pt>
                <c:pt idx="69">
                  <c:v>10113</c:v>
                </c:pt>
                <c:pt idx="70">
                  <c:v>10069</c:v>
                </c:pt>
                <c:pt idx="71">
                  <c:v>10196</c:v>
                </c:pt>
                <c:pt idx="72">
                  <c:v>10158</c:v>
                </c:pt>
                <c:pt idx="73">
                  <c:v>10049</c:v>
                </c:pt>
                <c:pt idx="74">
                  <c:v>10220</c:v>
                </c:pt>
                <c:pt idx="75">
                  <c:v>10023</c:v>
                </c:pt>
                <c:pt idx="76">
                  <c:v>10355</c:v>
                </c:pt>
                <c:pt idx="77">
                  <c:v>10500</c:v>
                </c:pt>
                <c:pt idx="78">
                  <c:v>10609</c:v>
                </c:pt>
                <c:pt idx="79">
                  <c:v>10848</c:v>
                </c:pt>
                <c:pt idx="80">
                  <c:v>11009</c:v>
                </c:pt>
                <c:pt idx="81">
                  <c:v>10933</c:v>
                </c:pt>
                <c:pt idx="82">
                  <c:v>10938</c:v>
                </c:pt>
                <c:pt idx="83">
                  <c:v>10923</c:v>
                </c:pt>
                <c:pt idx="84">
                  <c:v>10702</c:v>
                </c:pt>
                <c:pt idx="85">
                  <c:v>10802</c:v>
                </c:pt>
                <c:pt idx="86">
                  <c:v>10799</c:v>
                </c:pt>
                <c:pt idx="87">
                  <c:v>10792</c:v>
                </c:pt>
                <c:pt idx="88">
                  <c:v>10730</c:v>
                </c:pt>
                <c:pt idx="89">
                  <c:v>10655</c:v>
                </c:pt>
                <c:pt idx="90">
                  <c:v>10619</c:v>
                </c:pt>
                <c:pt idx="91">
                  <c:v>10668</c:v>
                </c:pt>
                <c:pt idx="92">
                  <c:v>10464</c:v>
                </c:pt>
                <c:pt idx="93">
                  <c:v>10553</c:v>
                </c:pt>
                <c:pt idx="94">
                  <c:v>10621</c:v>
                </c:pt>
                <c:pt idx="95">
                  <c:v>10544</c:v>
                </c:pt>
                <c:pt idx="96">
                  <c:v>10584</c:v>
                </c:pt>
                <c:pt idx="97">
                  <c:v>10627</c:v>
                </c:pt>
                <c:pt idx="98">
                  <c:v>10464</c:v>
                </c:pt>
                <c:pt idx="99">
                  <c:v>10509</c:v>
                </c:pt>
                <c:pt idx="100">
                  <c:v>10348</c:v>
                </c:pt>
                <c:pt idx="101">
                  <c:v>10262</c:v>
                </c:pt>
                <c:pt idx="102">
                  <c:v>10252</c:v>
                </c:pt>
                <c:pt idx="103">
                  <c:v>10042</c:v>
                </c:pt>
                <c:pt idx="104">
                  <c:v>10047</c:v>
                </c:pt>
                <c:pt idx="105">
                  <c:v>10057</c:v>
                </c:pt>
                <c:pt idx="106">
                  <c:v>10105</c:v>
                </c:pt>
                <c:pt idx="107">
                  <c:v>10192</c:v>
                </c:pt>
                <c:pt idx="108">
                  <c:v>10201</c:v>
                </c:pt>
                <c:pt idx="109">
                  <c:v>10323</c:v>
                </c:pt>
                <c:pt idx="110">
                  <c:v>10294</c:v>
                </c:pt>
                <c:pt idx="111">
                  <c:v>10371</c:v>
                </c:pt>
                <c:pt idx="112">
                  <c:v>10403</c:v>
                </c:pt>
                <c:pt idx="113">
                  <c:v>10557</c:v>
                </c:pt>
                <c:pt idx="114">
                  <c:v>10539</c:v>
                </c:pt>
                <c:pt idx="115">
                  <c:v>10501</c:v>
                </c:pt>
                <c:pt idx="116">
                  <c:v>10725</c:v>
                </c:pt>
                <c:pt idx="117">
                  <c:v>10729</c:v>
                </c:pt>
                <c:pt idx="118">
                  <c:v>10690</c:v>
                </c:pt>
                <c:pt idx="119">
                  <c:v>10714</c:v>
                </c:pt>
                <c:pt idx="120">
                  <c:v>10704</c:v>
                </c:pt>
                <c:pt idx="121">
                  <c:v>10389</c:v>
                </c:pt>
                <c:pt idx="122">
                  <c:v>10294</c:v>
                </c:pt>
                <c:pt idx="123">
                  <c:v>10375</c:v>
                </c:pt>
                <c:pt idx="124">
                  <c:v>10569</c:v>
                </c:pt>
                <c:pt idx="125">
                  <c:v>10450</c:v>
                </c:pt>
                <c:pt idx="126">
                  <c:v>10562</c:v>
                </c:pt>
                <c:pt idx="127">
                  <c:v>10601</c:v>
                </c:pt>
                <c:pt idx="128">
                  <c:v>10414</c:v>
                </c:pt>
              </c:numCache>
            </c:numRef>
          </c:val>
          <c:smooth val="0"/>
        </c:ser>
        <c:ser>
          <c:idx val="1"/>
          <c:order val="1"/>
          <c:tx>
            <c:strRef>
              <c:f>Sheet1!$A$3</c:f>
              <c:strCache>
                <c:ptCount val="1"/>
                <c:pt idx="0">
                  <c:v>VFR trips</c:v>
                </c:pt>
              </c:strCache>
            </c:strRef>
          </c:tx>
          <c:spPr>
            <a:ln w="12700">
              <a:solidFill>
                <a:srgbClr val="7A2280"/>
              </a:solidFill>
            </a:ln>
            <a:effectLst/>
          </c:spPr>
          <c:marker>
            <c:symbol val="circle"/>
            <c:size val="5"/>
            <c:spPr>
              <a:solidFill>
                <a:srgbClr val="7A2280"/>
              </a:solidFill>
              <a:ln w="19050">
                <a:noFill/>
              </a:ln>
              <a:effectLst/>
            </c:spPr>
          </c:marker>
          <c:cat>
            <c:strRef>
              <c:f>Sheet1!$B$1:$DZ$1</c:f>
              <c:strCache>
                <c:ptCount val="129"/>
                <c:pt idx="0">
                  <c:v>Apr-06</c:v>
                </c:pt>
                <c:pt idx="1">
                  <c:v>May-06</c:v>
                </c:pt>
                <c:pt idx="2">
                  <c:v>Jun-06</c:v>
                </c:pt>
                <c:pt idx="3">
                  <c:v>Jul-06</c:v>
                </c:pt>
                <c:pt idx="4">
                  <c:v>Aug-06</c:v>
                </c:pt>
                <c:pt idx="5">
                  <c:v>Sep-06</c:v>
                </c:pt>
                <c:pt idx="6">
                  <c:v>Oct-06</c:v>
                </c:pt>
                <c:pt idx="7">
                  <c:v>Nov-06</c:v>
                </c:pt>
                <c:pt idx="8">
                  <c:v>Dec-06</c:v>
                </c:pt>
                <c:pt idx="9">
                  <c:v>Jan-07</c:v>
                </c:pt>
                <c:pt idx="10">
                  <c:v>Feb-07</c:v>
                </c:pt>
                <c:pt idx="11">
                  <c:v>Mar-07</c:v>
                </c:pt>
                <c:pt idx="12">
                  <c:v>Apr-07</c:v>
                </c:pt>
                <c:pt idx="13">
                  <c:v>May-07</c:v>
                </c:pt>
                <c:pt idx="14">
                  <c:v>Jun-07</c:v>
                </c:pt>
                <c:pt idx="15">
                  <c:v>Jul-07</c:v>
                </c:pt>
                <c:pt idx="16">
                  <c:v>Aug-07</c:v>
                </c:pt>
                <c:pt idx="17">
                  <c:v>Sep-07</c:v>
                </c:pt>
                <c:pt idx="18">
                  <c:v>Oct-07</c:v>
                </c:pt>
                <c:pt idx="19">
                  <c:v>Nov-07</c:v>
                </c:pt>
                <c:pt idx="20">
                  <c:v>Dec-07</c:v>
                </c:pt>
                <c:pt idx="21">
                  <c:v>Jan-08</c:v>
                </c:pt>
                <c:pt idx="22">
                  <c:v>Feb-08</c:v>
                </c:pt>
                <c:pt idx="23">
                  <c:v>Mar-08</c:v>
                </c:pt>
                <c:pt idx="24">
                  <c:v>Apr-08</c:v>
                </c:pt>
                <c:pt idx="25">
                  <c:v>May-08</c:v>
                </c:pt>
                <c:pt idx="26">
                  <c:v>Jun-08</c:v>
                </c:pt>
                <c:pt idx="27">
                  <c:v>Jul-08</c:v>
                </c:pt>
                <c:pt idx="28">
                  <c:v>Aug-08</c:v>
                </c:pt>
                <c:pt idx="29">
                  <c:v>Sep-08</c:v>
                </c:pt>
                <c:pt idx="30">
                  <c:v>Oct-08</c:v>
                </c:pt>
                <c:pt idx="31">
                  <c:v>Nov-08</c:v>
                </c:pt>
                <c:pt idx="32">
                  <c:v>Dec-08</c:v>
                </c:pt>
                <c:pt idx="33">
                  <c:v>Jan-09</c:v>
                </c:pt>
                <c:pt idx="34">
                  <c:v>Feb-09</c:v>
                </c:pt>
                <c:pt idx="35">
                  <c:v>Mar-09</c:v>
                </c:pt>
                <c:pt idx="36">
                  <c:v>Apr-09</c:v>
                </c:pt>
                <c:pt idx="37">
                  <c:v>May-09</c:v>
                </c:pt>
                <c:pt idx="38">
                  <c:v>Jun-09</c:v>
                </c:pt>
                <c:pt idx="39">
                  <c:v>Jul-09</c:v>
                </c:pt>
                <c:pt idx="40">
                  <c:v>Aug-09</c:v>
                </c:pt>
                <c:pt idx="41">
                  <c:v>Sep-09</c:v>
                </c:pt>
                <c:pt idx="42">
                  <c:v>Oct-09</c:v>
                </c:pt>
                <c:pt idx="43">
                  <c:v>Nov-09</c:v>
                </c:pt>
                <c:pt idx="44">
                  <c:v>Dec-09</c:v>
                </c:pt>
                <c:pt idx="45">
                  <c:v>Jan-10</c:v>
                </c:pt>
                <c:pt idx="46">
                  <c:v>Feb-10</c:v>
                </c:pt>
                <c:pt idx="47">
                  <c:v>Mar-10</c:v>
                </c:pt>
                <c:pt idx="48">
                  <c:v>Apr-10</c:v>
                </c:pt>
                <c:pt idx="49">
                  <c:v>May-10</c:v>
                </c:pt>
                <c:pt idx="50">
                  <c:v>Jun-10</c:v>
                </c:pt>
                <c:pt idx="51">
                  <c:v>Jul-10</c:v>
                </c:pt>
                <c:pt idx="52">
                  <c:v>Aug-10</c:v>
                </c:pt>
                <c:pt idx="53">
                  <c:v>Sep-10</c:v>
                </c:pt>
                <c:pt idx="54">
                  <c:v>Oct-10</c:v>
                </c:pt>
                <c:pt idx="55">
                  <c:v>Nov-10</c:v>
                </c:pt>
                <c:pt idx="56">
                  <c:v>Dec-10</c:v>
                </c:pt>
                <c:pt idx="57">
                  <c:v>Jan-11</c:v>
                </c:pt>
                <c:pt idx="58">
                  <c:v>Feb-11</c:v>
                </c:pt>
                <c:pt idx="59">
                  <c:v>Mar-11</c:v>
                </c:pt>
                <c:pt idx="60">
                  <c:v>Apr-11</c:v>
                </c:pt>
                <c:pt idx="61">
                  <c:v>May-11</c:v>
                </c:pt>
                <c:pt idx="62">
                  <c:v>Jun-11</c:v>
                </c:pt>
                <c:pt idx="63">
                  <c:v>Jul-11</c:v>
                </c:pt>
                <c:pt idx="64">
                  <c:v>Aug-11</c:v>
                </c:pt>
                <c:pt idx="65">
                  <c:v>Sep-11</c:v>
                </c:pt>
                <c:pt idx="66">
                  <c:v>Oct-11</c:v>
                </c:pt>
                <c:pt idx="67">
                  <c:v>Nov-11</c:v>
                </c:pt>
                <c:pt idx="68">
                  <c:v>Dec-11</c:v>
                </c:pt>
                <c:pt idx="69">
                  <c:v>Jan-12</c:v>
                </c:pt>
                <c:pt idx="70">
                  <c:v>Feb-12</c:v>
                </c:pt>
                <c:pt idx="71">
                  <c:v>Mar-12</c:v>
                </c:pt>
                <c:pt idx="72">
                  <c:v>Apr-12</c:v>
                </c:pt>
                <c:pt idx="73">
                  <c:v>May-12</c:v>
                </c:pt>
                <c:pt idx="74">
                  <c:v>Jun-12</c:v>
                </c:pt>
                <c:pt idx="75">
                  <c:v>Jul-12</c:v>
                </c:pt>
                <c:pt idx="76">
                  <c:v>Aug-12</c:v>
                </c:pt>
                <c:pt idx="77">
                  <c:v>Sep-12</c:v>
                </c:pt>
                <c:pt idx="78">
                  <c:v>Oct-12</c:v>
                </c:pt>
                <c:pt idx="79">
                  <c:v>Nov-12</c:v>
                </c:pt>
                <c:pt idx="80">
                  <c:v>Dec-12</c:v>
                </c:pt>
                <c:pt idx="81">
                  <c:v>Jan-13</c:v>
                </c:pt>
                <c:pt idx="82">
                  <c:v>Feb-13</c:v>
                </c:pt>
                <c:pt idx="83">
                  <c:v>Mar-13</c:v>
                </c:pt>
                <c:pt idx="84">
                  <c:v>Apr-13</c:v>
                </c:pt>
                <c:pt idx="85">
                  <c:v>May-13</c:v>
                </c:pt>
                <c:pt idx="86">
                  <c:v>Jun-13</c:v>
                </c:pt>
                <c:pt idx="87">
                  <c:v>Jul-13</c:v>
                </c:pt>
                <c:pt idx="88">
                  <c:v>Aug-13</c:v>
                </c:pt>
                <c:pt idx="89">
                  <c:v>Sep-13</c:v>
                </c:pt>
                <c:pt idx="90">
                  <c:v>Oct-13</c:v>
                </c:pt>
                <c:pt idx="91">
                  <c:v>Nov-13</c:v>
                </c:pt>
                <c:pt idx="92">
                  <c:v>Dec-13</c:v>
                </c:pt>
                <c:pt idx="93">
                  <c:v>Jan-14</c:v>
                </c:pt>
                <c:pt idx="94">
                  <c:v>Feb-14</c:v>
                </c:pt>
                <c:pt idx="95">
                  <c:v>Mar-14</c:v>
                </c:pt>
                <c:pt idx="96">
                  <c:v>Apr-14</c:v>
                </c:pt>
                <c:pt idx="97">
                  <c:v>May-14</c:v>
                </c:pt>
                <c:pt idx="98">
                  <c:v>Jun-14</c:v>
                </c:pt>
                <c:pt idx="99">
                  <c:v>Jul-14</c:v>
                </c:pt>
                <c:pt idx="100">
                  <c:v>Aug-14</c:v>
                </c:pt>
                <c:pt idx="101">
                  <c:v>Sep-14</c:v>
                </c:pt>
                <c:pt idx="102">
                  <c:v>Oct-14</c:v>
                </c:pt>
                <c:pt idx="103">
                  <c:v>Nov-14</c:v>
                </c:pt>
                <c:pt idx="104">
                  <c:v>Dec-14</c:v>
                </c:pt>
                <c:pt idx="105">
                  <c:v>Jan-15</c:v>
                </c:pt>
                <c:pt idx="106">
                  <c:v>Feb-15</c:v>
                </c:pt>
                <c:pt idx="107">
                  <c:v>Mar-15</c:v>
                </c:pt>
                <c:pt idx="108">
                  <c:v>Apr-15</c:v>
                </c:pt>
                <c:pt idx="109">
                  <c:v>May-15</c:v>
                </c:pt>
                <c:pt idx="110">
                  <c:v>Jun-15</c:v>
                </c:pt>
                <c:pt idx="111">
                  <c:v>Jul-15</c:v>
                </c:pt>
                <c:pt idx="112">
                  <c:v>Aug-15</c:v>
                </c:pt>
                <c:pt idx="113">
                  <c:v>Sep-15</c:v>
                </c:pt>
                <c:pt idx="114">
                  <c:v>Oct-15</c:v>
                </c:pt>
                <c:pt idx="115">
                  <c:v>Nov-15</c:v>
                </c:pt>
                <c:pt idx="116">
                  <c:v>Dec-15</c:v>
                </c:pt>
                <c:pt idx="117">
                  <c:v>Jan-16</c:v>
                </c:pt>
                <c:pt idx="118">
                  <c:v>Feb-16</c:v>
                </c:pt>
                <c:pt idx="119">
                  <c:v>Mar-16</c:v>
                </c:pt>
                <c:pt idx="120">
                  <c:v>Apr-16</c:v>
                </c:pt>
                <c:pt idx="121">
                  <c:v>May-16</c:v>
                </c:pt>
                <c:pt idx="122">
                  <c:v>Jun-16</c:v>
                </c:pt>
                <c:pt idx="123">
                  <c:v>Jul-16</c:v>
                </c:pt>
                <c:pt idx="124">
                  <c:v>Aug-16</c:v>
                </c:pt>
                <c:pt idx="125">
                  <c:v>Sep-16</c:v>
                </c:pt>
                <c:pt idx="126">
                  <c:v>Oct-16</c:v>
                </c:pt>
                <c:pt idx="127">
                  <c:v>Nov-16</c:v>
                </c:pt>
                <c:pt idx="128">
                  <c:v>Dec-16</c:v>
                </c:pt>
              </c:strCache>
            </c:strRef>
          </c:cat>
          <c:val>
            <c:numRef>
              <c:f>Sheet1!$B$3:$DZ$3</c:f>
              <c:numCache>
                <c:formatCode>"£"#,##0</c:formatCode>
                <c:ptCount val="129"/>
                <c:pt idx="0">
                  <c:v>3806</c:v>
                </c:pt>
                <c:pt idx="1">
                  <c:v>3818</c:v>
                </c:pt>
                <c:pt idx="2">
                  <c:v>3739</c:v>
                </c:pt>
                <c:pt idx="3">
                  <c:v>3700</c:v>
                </c:pt>
                <c:pt idx="4">
                  <c:v>3716</c:v>
                </c:pt>
                <c:pt idx="5">
                  <c:v>3732</c:v>
                </c:pt>
                <c:pt idx="6">
                  <c:v>3735</c:v>
                </c:pt>
                <c:pt idx="7">
                  <c:v>3740</c:v>
                </c:pt>
                <c:pt idx="8">
                  <c:v>3831</c:v>
                </c:pt>
                <c:pt idx="9">
                  <c:v>3795</c:v>
                </c:pt>
                <c:pt idx="10">
                  <c:v>3824</c:v>
                </c:pt>
                <c:pt idx="11">
                  <c:v>3859</c:v>
                </c:pt>
                <c:pt idx="12">
                  <c:v>3846</c:v>
                </c:pt>
                <c:pt idx="13">
                  <c:v>3808</c:v>
                </c:pt>
                <c:pt idx="14">
                  <c:v>3834</c:v>
                </c:pt>
                <c:pt idx="15">
                  <c:v>3772</c:v>
                </c:pt>
                <c:pt idx="16">
                  <c:v>3807</c:v>
                </c:pt>
                <c:pt idx="17">
                  <c:v>3749</c:v>
                </c:pt>
                <c:pt idx="18">
                  <c:v>3804</c:v>
                </c:pt>
                <c:pt idx="19">
                  <c:v>3841</c:v>
                </c:pt>
                <c:pt idx="20">
                  <c:v>3760</c:v>
                </c:pt>
                <c:pt idx="21">
                  <c:v>3765</c:v>
                </c:pt>
                <c:pt idx="22">
                  <c:v>3783</c:v>
                </c:pt>
                <c:pt idx="23">
                  <c:v>3791</c:v>
                </c:pt>
                <c:pt idx="24">
                  <c:v>3827</c:v>
                </c:pt>
                <c:pt idx="25">
                  <c:v>3867</c:v>
                </c:pt>
                <c:pt idx="26">
                  <c:v>3906</c:v>
                </c:pt>
                <c:pt idx="27">
                  <c:v>3896</c:v>
                </c:pt>
                <c:pt idx="28">
                  <c:v>3793</c:v>
                </c:pt>
                <c:pt idx="29">
                  <c:v>3864</c:v>
                </c:pt>
                <c:pt idx="30">
                  <c:v>3857</c:v>
                </c:pt>
                <c:pt idx="31">
                  <c:v>3790</c:v>
                </c:pt>
                <c:pt idx="32">
                  <c:v>3711</c:v>
                </c:pt>
                <c:pt idx="33">
                  <c:v>3686</c:v>
                </c:pt>
                <c:pt idx="34">
                  <c:v>3690</c:v>
                </c:pt>
                <c:pt idx="35">
                  <c:v>3638</c:v>
                </c:pt>
                <c:pt idx="36">
                  <c:v>3659</c:v>
                </c:pt>
                <c:pt idx="37">
                  <c:v>3670</c:v>
                </c:pt>
                <c:pt idx="38">
                  <c:v>3634</c:v>
                </c:pt>
                <c:pt idx="39">
                  <c:v>3679</c:v>
                </c:pt>
                <c:pt idx="40">
                  <c:v>3709</c:v>
                </c:pt>
                <c:pt idx="41">
                  <c:v>3660</c:v>
                </c:pt>
                <c:pt idx="42">
                  <c:v>3632</c:v>
                </c:pt>
                <c:pt idx="43">
                  <c:v>3572</c:v>
                </c:pt>
                <c:pt idx="44">
                  <c:v>3626</c:v>
                </c:pt>
                <c:pt idx="45">
                  <c:v>3603</c:v>
                </c:pt>
                <c:pt idx="46">
                  <c:v>3583</c:v>
                </c:pt>
                <c:pt idx="47">
                  <c:v>3581</c:v>
                </c:pt>
                <c:pt idx="48">
                  <c:v>3582</c:v>
                </c:pt>
                <c:pt idx="49">
                  <c:v>3516</c:v>
                </c:pt>
                <c:pt idx="50">
                  <c:v>3496</c:v>
                </c:pt>
                <c:pt idx="51">
                  <c:v>3490</c:v>
                </c:pt>
                <c:pt idx="52">
                  <c:v>3491</c:v>
                </c:pt>
                <c:pt idx="53">
                  <c:v>3473</c:v>
                </c:pt>
                <c:pt idx="54">
                  <c:v>3479</c:v>
                </c:pt>
                <c:pt idx="55">
                  <c:v>3562</c:v>
                </c:pt>
                <c:pt idx="56">
                  <c:v>3476</c:v>
                </c:pt>
                <c:pt idx="57">
                  <c:v>3535</c:v>
                </c:pt>
                <c:pt idx="58">
                  <c:v>3568</c:v>
                </c:pt>
                <c:pt idx="59">
                  <c:v>3563</c:v>
                </c:pt>
                <c:pt idx="60">
                  <c:v>3545</c:v>
                </c:pt>
                <c:pt idx="61">
                  <c:v>3547</c:v>
                </c:pt>
                <c:pt idx="62">
                  <c:v>3555</c:v>
                </c:pt>
                <c:pt idx="63">
                  <c:v>3626</c:v>
                </c:pt>
                <c:pt idx="64">
                  <c:v>3667</c:v>
                </c:pt>
                <c:pt idx="65">
                  <c:v>3755</c:v>
                </c:pt>
                <c:pt idx="66">
                  <c:v>3742</c:v>
                </c:pt>
                <c:pt idx="67">
                  <c:v>3735</c:v>
                </c:pt>
                <c:pt idx="68">
                  <c:v>3902</c:v>
                </c:pt>
                <c:pt idx="69">
                  <c:v>3899</c:v>
                </c:pt>
                <c:pt idx="70">
                  <c:v>3840</c:v>
                </c:pt>
                <c:pt idx="71">
                  <c:v>3888</c:v>
                </c:pt>
                <c:pt idx="72">
                  <c:v>3874</c:v>
                </c:pt>
                <c:pt idx="73">
                  <c:v>3856</c:v>
                </c:pt>
                <c:pt idx="74">
                  <c:v>3896</c:v>
                </c:pt>
                <c:pt idx="75">
                  <c:v>3820</c:v>
                </c:pt>
                <c:pt idx="76">
                  <c:v>3867</c:v>
                </c:pt>
                <c:pt idx="77">
                  <c:v>3872</c:v>
                </c:pt>
                <c:pt idx="78">
                  <c:v>3915</c:v>
                </c:pt>
                <c:pt idx="79">
                  <c:v>4122</c:v>
                </c:pt>
                <c:pt idx="80">
                  <c:v>4190</c:v>
                </c:pt>
                <c:pt idx="81">
                  <c:v>4179</c:v>
                </c:pt>
                <c:pt idx="82">
                  <c:v>4245</c:v>
                </c:pt>
                <c:pt idx="83">
                  <c:v>4250</c:v>
                </c:pt>
                <c:pt idx="84">
                  <c:v>4244</c:v>
                </c:pt>
                <c:pt idx="85">
                  <c:v>4317</c:v>
                </c:pt>
                <c:pt idx="86">
                  <c:v>4327</c:v>
                </c:pt>
                <c:pt idx="87">
                  <c:v>4396</c:v>
                </c:pt>
                <c:pt idx="88">
                  <c:v>4378</c:v>
                </c:pt>
                <c:pt idx="89">
                  <c:v>4363</c:v>
                </c:pt>
                <c:pt idx="90">
                  <c:v>4290</c:v>
                </c:pt>
                <c:pt idx="91">
                  <c:v>4146</c:v>
                </c:pt>
                <c:pt idx="92">
                  <c:v>4079</c:v>
                </c:pt>
                <c:pt idx="93">
                  <c:v>4114</c:v>
                </c:pt>
                <c:pt idx="94">
                  <c:v>4056</c:v>
                </c:pt>
                <c:pt idx="95">
                  <c:v>3977</c:v>
                </c:pt>
                <c:pt idx="96">
                  <c:v>4059</c:v>
                </c:pt>
                <c:pt idx="97">
                  <c:v>4034</c:v>
                </c:pt>
                <c:pt idx="98">
                  <c:v>4025</c:v>
                </c:pt>
                <c:pt idx="99">
                  <c:v>3972</c:v>
                </c:pt>
                <c:pt idx="100">
                  <c:v>4020</c:v>
                </c:pt>
                <c:pt idx="101">
                  <c:v>3997</c:v>
                </c:pt>
                <c:pt idx="102">
                  <c:v>4174</c:v>
                </c:pt>
                <c:pt idx="103">
                  <c:v>4216.5</c:v>
                </c:pt>
                <c:pt idx="104">
                  <c:v>4065</c:v>
                </c:pt>
                <c:pt idx="105">
                  <c:v>4094</c:v>
                </c:pt>
                <c:pt idx="106">
                  <c:v>4190</c:v>
                </c:pt>
                <c:pt idx="107">
                  <c:v>4269</c:v>
                </c:pt>
                <c:pt idx="108">
                  <c:v>4299</c:v>
                </c:pt>
                <c:pt idx="109">
                  <c:v>4371</c:v>
                </c:pt>
                <c:pt idx="110">
                  <c:v>4454</c:v>
                </c:pt>
                <c:pt idx="111">
                  <c:v>4520</c:v>
                </c:pt>
                <c:pt idx="112">
                  <c:v>4540</c:v>
                </c:pt>
                <c:pt idx="113">
                  <c:v>4515</c:v>
                </c:pt>
                <c:pt idx="114">
                  <c:v>4372</c:v>
                </c:pt>
                <c:pt idx="115">
                  <c:v>4291.5</c:v>
                </c:pt>
                <c:pt idx="116">
                  <c:v>4657</c:v>
                </c:pt>
                <c:pt idx="117">
                  <c:v>4640</c:v>
                </c:pt>
                <c:pt idx="118">
                  <c:v>4540</c:v>
                </c:pt>
                <c:pt idx="119">
                  <c:v>4543</c:v>
                </c:pt>
                <c:pt idx="120">
                  <c:v>4451</c:v>
                </c:pt>
                <c:pt idx="121">
                  <c:v>4369</c:v>
                </c:pt>
                <c:pt idx="122">
                  <c:v>4253</c:v>
                </c:pt>
                <c:pt idx="123">
                  <c:v>4164</c:v>
                </c:pt>
                <c:pt idx="124">
                  <c:v>4104</c:v>
                </c:pt>
                <c:pt idx="125">
                  <c:v>4102</c:v>
                </c:pt>
                <c:pt idx="126">
                  <c:v>4178</c:v>
                </c:pt>
                <c:pt idx="127">
                  <c:v>4165</c:v>
                </c:pt>
                <c:pt idx="128">
                  <c:v>3905</c:v>
                </c:pt>
              </c:numCache>
            </c:numRef>
          </c:val>
          <c:smooth val="0"/>
        </c:ser>
        <c:ser>
          <c:idx val="2"/>
          <c:order val="2"/>
          <c:tx>
            <c:strRef>
              <c:f>Sheet1!$A$4</c:f>
              <c:strCache>
                <c:ptCount val="1"/>
                <c:pt idx="0">
                  <c:v>Business trips </c:v>
                </c:pt>
              </c:strCache>
            </c:strRef>
          </c:tx>
          <c:spPr>
            <a:ln w="12700">
              <a:solidFill>
                <a:srgbClr val="00AEEF"/>
              </a:solidFill>
            </a:ln>
            <a:effectLst/>
          </c:spPr>
          <c:marker>
            <c:symbol val="circle"/>
            <c:size val="5"/>
            <c:spPr>
              <a:solidFill>
                <a:srgbClr val="00AEEF"/>
              </a:solidFill>
              <a:ln>
                <a:noFill/>
              </a:ln>
              <a:effectLst/>
            </c:spPr>
          </c:marker>
          <c:cat>
            <c:strRef>
              <c:f>Sheet1!$B$1:$DZ$1</c:f>
              <c:strCache>
                <c:ptCount val="129"/>
                <c:pt idx="0">
                  <c:v>Apr-06</c:v>
                </c:pt>
                <c:pt idx="1">
                  <c:v>May-06</c:v>
                </c:pt>
                <c:pt idx="2">
                  <c:v>Jun-06</c:v>
                </c:pt>
                <c:pt idx="3">
                  <c:v>Jul-06</c:v>
                </c:pt>
                <c:pt idx="4">
                  <c:v>Aug-06</c:v>
                </c:pt>
                <c:pt idx="5">
                  <c:v>Sep-06</c:v>
                </c:pt>
                <c:pt idx="6">
                  <c:v>Oct-06</c:v>
                </c:pt>
                <c:pt idx="7">
                  <c:v>Nov-06</c:v>
                </c:pt>
                <c:pt idx="8">
                  <c:v>Dec-06</c:v>
                </c:pt>
                <c:pt idx="9">
                  <c:v>Jan-07</c:v>
                </c:pt>
                <c:pt idx="10">
                  <c:v>Feb-07</c:v>
                </c:pt>
                <c:pt idx="11">
                  <c:v>Mar-07</c:v>
                </c:pt>
                <c:pt idx="12">
                  <c:v>Apr-07</c:v>
                </c:pt>
                <c:pt idx="13">
                  <c:v>May-07</c:v>
                </c:pt>
                <c:pt idx="14">
                  <c:v>Jun-07</c:v>
                </c:pt>
                <c:pt idx="15">
                  <c:v>Jul-07</c:v>
                </c:pt>
                <c:pt idx="16">
                  <c:v>Aug-07</c:v>
                </c:pt>
                <c:pt idx="17">
                  <c:v>Sep-07</c:v>
                </c:pt>
                <c:pt idx="18">
                  <c:v>Oct-07</c:v>
                </c:pt>
                <c:pt idx="19">
                  <c:v>Nov-07</c:v>
                </c:pt>
                <c:pt idx="20">
                  <c:v>Dec-07</c:v>
                </c:pt>
                <c:pt idx="21">
                  <c:v>Jan-08</c:v>
                </c:pt>
                <c:pt idx="22">
                  <c:v>Feb-08</c:v>
                </c:pt>
                <c:pt idx="23">
                  <c:v>Mar-08</c:v>
                </c:pt>
                <c:pt idx="24">
                  <c:v>Apr-08</c:v>
                </c:pt>
                <c:pt idx="25">
                  <c:v>May-08</c:v>
                </c:pt>
                <c:pt idx="26">
                  <c:v>Jun-08</c:v>
                </c:pt>
                <c:pt idx="27">
                  <c:v>Jul-08</c:v>
                </c:pt>
                <c:pt idx="28">
                  <c:v>Aug-08</c:v>
                </c:pt>
                <c:pt idx="29">
                  <c:v>Sep-08</c:v>
                </c:pt>
                <c:pt idx="30">
                  <c:v>Oct-08</c:v>
                </c:pt>
                <c:pt idx="31">
                  <c:v>Nov-08</c:v>
                </c:pt>
                <c:pt idx="32">
                  <c:v>Dec-08</c:v>
                </c:pt>
                <c:pt idx="33">
                  <c:v>Jan-09</c:v>
                </c:pt>
                <c:pt idx="34">
                  <c:v>Feb-09</c:v>
                </c:pt>
                <c:pt idx="35">
                  <c:v>Mar-09</c:v>
                </c:pt>
                <c:pt idx="36">
                  <c:v>Apr-09</c:v>
                </c:pt>
                <c:pt idx="37">
                  <c:v>May-09</c:v>
                </c:pt>
                <c:pt idx="38">
                  <c:v>Jun-09</c:v>
                </c:pt>
                <c:pt idx="39">
                  <c:v>Jul-09</c:v>
                </c:pt>
                <c:pt idx="40">
                  <c:v>Aug-09</c:v>
                </c:pt>
                <c:pt idx="41">
                  <c:v>Sep-09</c:v>
                </c:pt>
                <c:pt idx="42">
                  <c:v>Oct-09</c:v>
                </c:pt>
                <c:pt idx="43">
                  <c:v>Nov-09</c:v>
                </c:pt>
                <c:pt idx="44">
                  <c:v>Dec-09</c:v>
                </c:pt>
                <c:pt idx="45">
                  <c:v>Jan-10</c:v>
                </c:pt>
                <c:pt idx="46">
                  <c:v>Feb-10</c:v>
                </c:pt>
                <c:pt idx="47">
                  <c:v>Mar-10</c:v>
                </c:pt>
                <c:pt idx="48">
                  <c:v>Apr-10</c:v>
                </c:pt>
                <c:pt idx="49">
                  <c:v>May-10</c:v>
                </c:pt>
                <c:pt idx="50">
                  <c:v>Jun-10</c:v>
                </c:pt>
                <c:pt idx="51">
                  <c:v>Jul-10</c:v>
                </c:pt>
                <c:pt idx="52">
                  <c:v>Aug-10</c:v>
                </c:pt>
                <c:pt idx="53">
                  <c:v>Sep-10</c:v>
                </c:pt>
                <c:pt idx="54">
                  <c:v>Oct-10</c:v>
                </c:pt>
                <c:pt idx="55">
                  <c:v>Nov-10</c:v>
                </c:pt>
                <c:pt idx="56">
                  <c:v>Dec-10</c:v>
                </c:pt>
                <c:pt idx="57">
                  <c:v>Jan-11</c:v>
                </c:pt>
                <c:pt idx="58">
                  <c:v>Feb-11</c:v>
                </c:pt>
                <c:pt idx="59">
                  <c:v>Mar-11</c:v>
                </c:pt>
                <c:pt idx="60">
                  <c:v>Apr-11</c:v>
                </c:pt>
                <c:pt idx="61">
                  <c:v>May-11</c:v>
                </c:pt>
                <c:pt idx="62">
                  <c:v>Jun-11</c:v>
                </c:pt>
                <c:pt idx="63">
                  <c:v>Jul-11</c:v>
                </c:pt>
                <c:pt idx="64">
                  <c:v>Aug-11</c:v>
                </c:pt>
                <c:pt idx="65">
                  <c:v>Sep-11</c:v>
                </c:pt>
                <c:pt idx="66">
                  <c:v>Oct-11</c:v>
                </c:pt>
                <c:pt idx="67">
                  <c:v>Nov-11</c:v>
                </c:pt>
                <c:pt idx="68">
                  <c:v>Dec-11</c:v>
                </c:pt>
                <c:pt idx="69">
                  <c:v>Jan-12</c:v>
                </c:pt>
                <c:pt idx="70">
                  <c:v>Feb-12</c:v>
                </c:pt>
                <c:pt idx="71">
                  <c:v>Mar-12</c:v>
                </c:pt>
                <c:pt idx="72">
                  <c:v>Apr-12</c:v>
                </c:pt>
                <c:pt idx="73">
                  <c:v>May-12</c:v>
                </c:pt>
                <c:pt idx="74">
                  <c:v>Jun-12</c:v>
                </c:pt>
                <c:pt idx="75">
                  <c:v>Jul-12</c:v>
                </c:pt>
                <c:pt idx="76">
                  <c:v>Aug-12</c:v>
                </c:pt>
                <c:pt idx="77">
                  <c:v>Sep-12</c:v>
                </c:pt>
                <c:pt idx="78">
                  <c:v>Oct-12</c:v>
                </c:pt>
                <c:pt idx="79">
                  <c:v>Nov-12</c:v>
                </c:pt>
                <c:pt idx="80">
                  <c:v>Dec-12</c:v>
                </c:pt>
                <c:pt idx="81">
                  <c:v>Jan-13</c:v>
                </c:pt>
                <c:pt idx="82">
                  <c:v>Feb-13</c:v>
                </c:pt>
                <c:pt idx="83">
                  <c:v>Mar-13</c:v>
                </c:pt>
                <c:pt idx="84">
                  <c:v>Apr-13</c:v>
                </c:pt>
                <c:pt idx="85">
                  <c:v>May-13</c:v>
                </c:pt>
                <c:pt idx="86">
                  <c:v>Jun-13</c:v>
                </c:pt>
                <c:pt idx="87">
                  <c:v>Jul-13</c:v>
                </c:pt>
                <c:pt idx="88">
                  <c:v>Aug-13</c:v>
                </c:pt>
                <c:pt idx="89">
                  <c:v>Sep-13</c:v>
                </c:pt>
                <c:pt idx="90">
                  <c:v>Oct-13</c:v>
                </c:pt>
                <c:pt idx="91">
                  <c:v>Nov-13</c:v>
                </c:pt>
                <c:pt idx="92">
                  <c:v>Dec-13</c:v>
                </c:pt>
                <c:pt idx="93">
                  <c:v>Jan-14</c:v>
                </c:pt>
                <c:pt idx="94">
                  <c:v>Feb-14</c:v>
                </c:pt>
                <c:pt idx="95">
                  <c:v>Mar-14</c:v>
                </c:pt>
                <c:pt idx="96">
                  <c:v>Apr-14</c:v>
                </c:pt>
                <c:pt idx="97">
                  <c:v>May-14</c:v>
                </c:pt>
                <c:pt idx="98">
                  <c:v>Jun-14</c:v>
                </c:pt>
                <c:pt idx="99">
                  <c:v>Jul-14</c:v>
                </c:pt>
                <c:pt idx="100">
                  <c:v>Aug-14</c:v>
                </c:pt>
                <c:pt idx="101">
                  <c:v>Sep-14</c:v>
                </c:pt>
                <c:pt idx="102">
                  <c:v>Oct-14</c:v>
                </c:pt>
                <c:pt idx="103">
                  <c:v>Nov-14</c:v>
                </c:pt>
                <c:pt idx="104">
                  <c:v>Dec-14</c:v>
                </c:pt>
                <c:pt idx="105">
                  <c:v>Jan-15</c:v>
                </c:pt>
                <c:pt idx="106">
                  <c:v>Feb-15</c:v>
                </c:pt>
                <c:pt idx="107">
                  <c:v>Mar-15</c:v>
                </c:pt>
                <c:pt idx="108">
                  <c:v>Apr-15</c:v>
                </c:pt>
                <c:pt idx="109">
                  <c:v>May-15</c:v>
                </c:pt>
                <c:pt idx="110">
                  <c:v>Jun-15</c:v>
                </c:pt>
                <c:pt idx="111">
                  <c:v>Jul-15</c:v>
                </c:pt>
                <c:pt idx="112">
                  <c:v>Aug-15</c:v>
                </c:pt>
                <c:pt idx="113">
                  <c:v>Sep-15</c:v>
                </c:pt>
                <c:pt idx="114">
                  <c:v>Oct-15</c:v>
                </c:pt>
                <c:pt idx="115">
                  <c:v>Nov-15</c:v>
                </c:pt>
                <c:pt idx="116">
                  <c:v>Dec-15</c:v>
                </c:pt>
                <c:pt idx="117">
                  <c:v>Jan-16</c:v>
                </c:pt>
                <c:pt idx="118">
                  <c:v>Feb-16</c:v>
                </c:pt>
                <c:pt idx="119">
                  <c:v>Mar-16</c:v>
                </c:pt>
                <c:pt idx="120">
                  <c:v>Apr-16</c:v>
                </c:pt>
                <c:pt idx="121">
                  <c:v>May-16</c:v>
                </c:pt>
                <c:pt idx="122">
                  <c:v>Jun-16</c:v>
                </c:pt>
                <c:pt idx="123">
                  <c:v>Jul-16</c:v>
                </c:pt>
                <c:pt idx="124">
                  <c:v>Aug-16</c:v>
                </c:pt>
                <c:pt idx="125">
                  <c:v>Sep-16</c:v>
                </c:pt>
                <c:pt idx="126">
                  <c:v>Oct-16</c:v>
                </c:pt>
                <c:pt idx="127">
                  <c:v>Nov-16</c:v>
                </c:pt>
                <c:pt idx="128">
                  <c:v>Dec-16</c:v>
                </c:pt>
              </c:strCache>
            </c:strRef>
          </c:cat>
          <c:val>
            <c:numRef>
              <c:f>Sheet1!$B$4:$DZ$4</c:f>
              <c:numCache>
                <c:formatCode>"£"#,##0</c:formatCode>
                <c:ptCount val="129"/>
                <c:pt idx="0">
                  <c:v>3690</c:v>
                </c:pt>
                <c:pt idx="1">
                  <c:v>3673</c:v>
                </c:pt>
                <c:pt idx="2">
                  <c:v>3640</c:v>
                </c:pt>
                <c:pt idx="3">
                  <c:v>3548</c:v>
                </c:pt>
                <c:pt idx="4">
                  <c:v>3670</c:v>
                </c:pt>
                <c:pt idx="5">
                  <c:v>3693</c:v>
                </c:pt>
                <c:pt idx="6">
                  <c:v>3512</c:v>
                </c:pt>
                <c:pt idx="7">
                  <c:v>3487</c:v>
                </c:pt>
                <c:pt idx="8">
                  <c:v>3520</c:v>
                </c:pt>
                <c:pt idx="9">
                  <c:v>3492</c:v>
                </c:pt>
                <c:pt idx="10">
                  <c:v>3592</c:v>
                </c:pt>
                <c:pt idx="11">
                  <c:v>3757</c:v>
                </c:pt>
                <c:pt idx="12">
                  <c:v>3672</c:v>
                </c:pt>
                <c:pt idx="13">
                  <c:v>3752</c:v>
                </c:pt>
                <c:pt idx="14">
                  <c:v>3587</c:v>
                </c:pt>
                <c:pt idx="15">
                  <c:v>3583</c:v>
                </c:pt>
                <c:pt idx="16">
                  <c:v>3544</c:v>
                </c:pt>
                <c:pt idx="17">
                  <c:v>3485</c:v>
                </c:pt>
                <c:pt idx="18">
                  <c:v>3482</c:v>
                </c:pt>
                <c:pt idx="19">
                  <c:v>3476</c:v>
                </c:pt>
                <c:pt idx="20">
                  <c:v>3432</c:v>
                </c:pt>
                <c:pt idx="21">
                  <c:v>3504</c:v>
                </c:pt>
                <c:pt idx="22">
                  <c:v>3456</c:v>
                </c:pt>
                <c:pt idx="23">
                  <c:v>3305</c:v>
                </c:pt>
                <c:pt idx="24">
                  <c:v>3434</c:v>
                </c:pt>
                <c:pt idx="25">
                  <c:v>3398</c:v>
                </c:pt>
                <c:pt idx="26">
                  <c:v>3528</c:v>
                </c:pt>
                <c:pt idx="27">
                  <c:v>3589</c:v>
                </c:pt>
                <c:pt idx="28">
                  <c:v>3537</c:v>
                </c:pt>
                <c:pt idx="29">
                  <c:v>3600</c:v>
                </c:pt>
                <c:pt idx="30">
                  <c:v>3587</c:v>
                </c:pt>
                <c:pt idx="31">
                  <c:v>3507</c:v>
                </c:pt>
                <c:pt idx="32">
                  <c:v>3508</c:v>
                </c:pt>
                <c:pt idx="33">
                  <c:v>3381</c:v>
                </c:pt>
                <c:pt idx="34">
                  <c:v>3381</c:v>
                </c:pt>
                <c:pt idx="35">
                  <c:v>3382</c:v>
                </c:pt>
                <c:pt idx="36">
                  <c:v>3327</c:v>
                </c:pt>
                <c:pt idx="37">
                  <c:v>3316</c:v>
                </c:pt>
                <c:pt idx="38">
                  <c:v>3426</c:v>
                </c:pt>
                <c:pt idx="39">
                  <c:v>3362</c:v>
                </c:pt>
                <c:pt idx="40">
                  <c:v>3322</c:v>
                </c:pt>
                <c:pt idx="41">
                  <c:v>3293</c:v>
                </c:pt>
                <c:pt idx="42">
                  <c:v>3376</c:v>
                </c:pt>
                <c:pt idx="43">
                  <c:v>3432</c:v>
                </c:pt>
                <c:pt idx="44">
                  <c:v>3468</c:v>
                </c:pt>
                <c:pt idx="45">
                  <c:v>3431</c:v>
                </c:pt>
                <c:pt idx="46">
                  <c:v>3335</c:v>
                </c:pt>
                <c:pt idx="47">
                  <c:v>3473</c:v>
                </c:pt>
                <c:pt idx="48">
                  <c:v>3423</c:v>
                </c:pt>
                <c:pt idx="49">
                  <c:v>3427</c:v>
                </c:pt>
                <c:pt idx="50">
                  <c:v>3166</c:v>
                </c:pt>
                <c:pt idx="51">
                  <c:v>3082</c:v>
                </c:pt>
                <c:pt idx="52">
                  <c:v>3076</c:v>
                </c:pt>
                <c:pt idx="53">
                  <c:v>3046</c:v>
                </c:pt>
                <c:pt idx="54">
                  <c:v>2999</c:v>
                </c:pt>
                <c:pt idx="55">
                  <c:v>3064</c:v>
                </c:pt>
                <c:pt idx="56">
                  <c:v>2961</c:v>
                </c:pt>
                <c:pt idx="57">
                  <c:v>3020</c:v>
                </c:pt>
                <c:pt idx="58">
                  <c:v>3071</c:v>
                </c:pt>
                <c:pt idx="59">
                  <c:v>2969</c:v>
                </c:pt>
                <c:pt idx="60">
                  <c:v>2988</c:v>
                </c:pt>
                <c:pt idx="61">
                  <c:v>3002</c:v>
                </c:pt>
                <c:pt idx="62">
                  <c:v>3157</c:v>
                </c:pt>
                <c:pt idx="63">
                  <c:v>3254</c:v>
                </c:pt>
                <c:pt idx="64">
                  <c:v>3421</c:v>
                </c:pt>
                <c:pt idx="65">
                  <c:v>3451</c:v>
                </c:pt>
                <c:pt idx="66">
                  <c:v>3497</c:v>
                </c:pt>
                <c:pt idx="67">
                  <c:v>3502</c:v>
                </c:pt>
                <c:pt idx="68">
                  <c:v>3538</c:v>
                </c:pt>
                <c:pt idx="69">
                  <c:v>3595</c:v>
                </c:pt>
                <c:pt idx="70">
                  <c:v>3611</c:v>
                </c:pt>
                <c:pt idx="71">
                  <c:v>3620</c:v>
                </c:pt>
                <c:pt idx="72">
                  <c:v>3696</c:v>
                </c:pt>
                <c:pt idx="73">
                  <c:v>3727</c:v>
                </c:pt>
                <c:pt idx="74">
                  <c:v>3740</c:v>
                </c:pt>
                <c:pt idx="75">
                  <c:v>3815</c:v>
                </c:pt>
                <c:pt idx="76">
                  <c:v>3728</c:v>
                </c:pt>
                <c:pt idx="77">
                  <c:v>3604</c:v>
                </c:pt>
                <c:pt idx="78">
                  <c:v>3589</c:v>
                </c:pt>
                <c:pt idx="79">
                  <c:v>3706</c:v>
                </c:pt>
                <c:pt idx="80">
                  <c:v>3749</c:v>
                </c:pt>
                <c:pt idx="81">
                  <c:v>3721</c:v>
                </c:pt>
                <c:pt idx="82">
                  <c:v>3888</c:v>
                </c:pt>
                <c:pt idx="83">
                  <c:v>3810</c:v>
                </c:pt>
                <c:pt idx="84">
                  <c:v>3830</c:v>
                </c:pt>
                <c:pt idx="85">
                  <c:v>3744</c:v>
                </c:pt>
                <c:pt idx="86">
                  <c:v>3668</c:v>
                </c:pt>
                <c:pt idx="87">
                  <c:v>3628</c:v>
                </c:pt>
                <c:pt idx="88">
                  <c:v>3662</c:v>
                </c:pt>
                <c:pt idx="89">
                  <c:v>3860</c:v>
                </c:pt>
                <c:pt idx="90">
                  <c:v>3837</c:v>
                </c:pt>
                <c:pt idx="91">
                  <c:v>3688</c:v>
                </c:pt>
                <c:pt idx="92">
                  <c:v>3656</c:v>
                </c:pt>
                <c:pt idx="93">
                  <c:v>3599</c:v>
                </c:pt>
                <c:pt idx="94">
                  <c:v>3419</c:v>
                </c:pt>
                <c:pt idx="95">
                  <c:v>3406</c:v>
                </c:pt>
                <c:pt idx="96">
                  <c:v>3276</c:v>
                </c:pt>
                <c:pt idx="97">
                  <c:v>3292</c:v>
                </c:pt>
                <c:pt idx="98">
                  <c:v>3368</c:v>
                </c:pt>
                <c:pt idx="99">
                  <c:v>3438</c:v>
                </c:pt>
                <c:pt idx="100">
                  <c:v>3420</c:v>
                </c:pt>
                <c:pt idx="101">
                  <c:v>3322</c:v>
                </c:pt>
                <c:pt idx="102">
                  <c:v>3497</c:v>
                </c:pt>
                <c:pt idx="103">
                  <c:v>3450</c:v>
                </c:pt>
                <c:pt idx="104">
                  <c:v>3499</c:v>
                </c:pt>
                <c:pt idx="105">
                  <c:v>3589</c:v>
                </c:pt>
                <c:pt idx="106">
                  <c:v>3548</c:v>
                </c:pt>
                <c:pt idx="107">
                  <c:v>3716</c:v>
                </c:pt>
                <c:pt idx="108">
                  <c:v>3726</c:v>
                </c:pt>
                <c:pt idx="109">
                  <c:v>3727</c:v>
                </c:pt>
                <c:pt idx="110">
                  <c:v>3636</c:v>
                </c:pt>
                <c:pt idx="111">
                  <c:v>3556</c:v>
                </c:pt>
                <c:pt idx="112">
                  <c:v>3496</c:v>
                </c:pt>
                <c:pt idx="113">
                  <c:v>3519</c:v>
                </c:pt>
                <c:pt idx="114">
                  <c:v>3358</c:v>
                </c:pt>
                <c:pt idx="115">
                  <c:v>3420</c:v>
                </c:pt>
                <c:pt idx="116">
                  <c:v>3341</c:v>
                </c:pt>
                <c:pt idx="117">
                  <c:v>3305</c:v>
                </c:pt>
                <c:pt idx="118">
                  <c:v>3331</c:v>
                </c:pt>
                <c:pt idx="119">
                  <c:v>3261</c:v>
                </c:pt>
                <c:pt idx="120">
                  <c:v>3403</c:v>
                </c:pt>
                <c:pt idx="121">
                  <c:v>3446</c:v>
                </c:pt>
                <c:pt idx="122">
                  <c:v>3490</c:v>
                </c:pt>
                <c:pt idx="123">
                  <c:v>3520</c:v>
                </c:pt>
                <c:pt idx="124">
                  <c:v>3613</c:v>
                </c:pt>
                <c:pt idx="125">
                  <c:v>3534</c:v>
                </c:pt>
                <c:pt idx="126">
                  <c:v>3544</c:v>
                </c:pt>
                <c:pt idx="127">
                  <c:v>3598</c:v>
                </c:pt>
                <c:pt idx="128">
                  <c:v>3630</c:v>
                </c:pt>
              </c:numCache>
            </c:numRef>
          </c:val>
          <c:smooth val="0"/>
        </c:ser>
        <c:dLbls>
          <c:showLegendKey val="0"/>
          <c:showVal val="0"/>
          <c:showCatName val="0"/>
          <c:showSerName val="0"/>
          <c:showPercent val="0"/>
          <c:showBubbleSize val="0"/>
        </c:dLbls>
        <c:marker val="1"/>
        <c:smooth val="0"/>
        <c:axId val="419848744"/>
        <c:axId val="278980968"/>
      </c:lineChart>
      <c:catAx>
        <c:axId val="419848744"/>
        <c:scaling>
          <c:orientation val="minMax"/>
        </c:scaling>
        <c:delete val="0"/>
        <c:axPos val="b"/>
        <c:numFmt formatCode="General" sourceLinked="0"/>
        <c:majorTickMark val="none"/>
        <c:minorTickMark val="none"/>
        <c:tickLblPos val="nextTo"/>
        <c:spPr>
          <a:ln w="22225">
            <a:solidFill>
              <a:schemeClr val="tx1">
                <a:lumMod val="85000"/>
                <a:lumOff val="15000"/>
              </a:schemeClr>
            </a:solidFill>
          </a:ln>
        </c:spPr>
        <c:txPr>
          <a:bodyPr rot="-5400000" vert="horz"/>
          <a:lstStyle/>
          <a:p>
            <a:pPr algn="l">
              <a:defRPr sz="500">
                <a:solidFill>
                  <a:srgbClr val="7F7F7F"/>
                </a:solidFill>
              </a:defRPr>
            </a:pPr>
            <a:endParaRPr lang="en-US"/>
          </a:p>
        </c:txPr>
        <c:crossAx val="278980968"/>
        <c:crosses val="autoZero"/>
        <c:auto val="1"/>
        <c:lblAlgn val="ctr"/>
        <c:lblOffset val="100"/>
        <c:noMultiLvlLbl val="0"/>
      </c:catAx>
      <c:valAx>
        <c:axId val="278980968"/>
        <c:scaling>
          <c:orientation val="minMax"/>
          <c:max val="12000"/>
          <c:min val="0"/>
        </c:scaling>
        <c:delete val="0"/>
        <c:axPos val="l"/>
        <c:majorGridlines>
          <c:spPr>
            <a:ln>
              <a:solidFill>
                <a:schemeClr val="bg1"/>
              </a:solidFill>
            </a:ln>
          </c:spPr>
        </c:majorGridlines>
        <c:numFmt formatCode="&quot;£&quot;#,##0" sourceLinked="1"/>
        <c:majorTickMark val="none"/>
        <c:minorTickMark val="none"/>
        <c:tickLblPos val="nextTo"/>
        <c:spPr>
          <a:ln>
            <a:noFill/>
          </a:ln>
        </c:spPr>
        <c:txPr>
          <a:bodyPr/>
          <a:lstStyle/>
          <a:p>
            <a:pPr>
              <a:defRPr sz="600">
                <a:solidFill>
                  <a:schemeClr val="bg1">
                    <a:lumMod val="65000"/>
                  </a:schemeClr>
                </a:solidFill>
              </a:defRPr>
            </a:pPr>
            <a:endParaRPr lang="en-US"/>
          </a:p>
        </c:txPr>
        <c:crossAx val="419848744"/>
        <c:crosses val="autoZero"/>
        <c:crossBetween val="between"/>
        <c:majorUnit val="2000"/>
      </c:valAx>
      <c:spPr>
        <a:solidFill>
          <a:sysClr val="window" lastClr="FFFFFF">
            <a:lumMod val="85000"/>
            <a:alpha val="30000"/>
          </a:sysClr>
        </a:solidFill>
        <a:ln>
          <a:noFill/>
        </a:ln>
      </c:spPr>
    </c:plotArea>
    <c:plotVisOnly val="1"/>
    <c:dispBlanksAs val="gap"/>
    <c:showDLblsOverMax val="0"/>
  </c:chart>
  <c:txPr>
    <a:bodyPr/>
    <a:lstStyle/>
    <a:p>
      <a:pPr>
        <a:defRPr sz="1800"/>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1415917172853698E-2"/>
          <c:y val="0.107003750400053"/>
          <c:w val="0.96197084223624896"/>
          <c:h val="0.73634884417041202"/>
        </c:manualLayout>
      </c:layout>
      <c:lineChart>
        <c:grouping val="standard"/>
        <c:varyColors val="0"/>
        <c:ser>
          <c:idx val="0"/>
          <c:order val="0"/>
          <c:tx>
            <c:strRef>
              <c:f>Sheet1!$A$2</c:f>
              <c:strCache>
                <c:ptCount val="1"/>
                <c:pt idx="0">
                  <c:v>Hol trips</c:v>
                </c:pt>
              </c:strCache>
            </c:strRef>
          </c:tx>
          <c:spPr>
            <a:ln w="12700">
              <a:noFill/>
            </a:ln>
            <a:effectLst/>
          </c:spPr>
          <c:marker>
            <c:symbol val="circle"/>
            <c:size val="7"/>
            <c:spPr>
              <a:solidFill>
                <a:sysClr val="windowText" lastClr="000000">
                  <a:lumMod val="85000"/>
                  <a:lumOff val="15000"/>
                </a:sysClr>
              </a:solidFill>
              <a:ln w="22225">
                <a:noFill/>
              </a:ln>
              <a:effectLst/>
            </c:spPr>
          </c:marker>
          <c:dPt>
            <c:idx val="5"/>
            <c:bubble3D val="0"/>
          </c:dPt>
          <c:dPt>
            <c:idx val="17"/>
            <c:bubble3D val="0"/>
          </c:dPt>
          <c:dPt>
            <c:idx val="29"/>
            <c:bubble3D val="0"/>
          </c:dPt>
          <c:dPt>
            <c:idx val="41"/>
            <c:bubble3D val="0"/>
          </c:dPt>
          <c:dPt>
            <c:idx val="53"/>
            <c:bubble3D val="0"/>
          </c:dPt>
          <c:dPt>
            <c:idx val="65"/>
            <c:bubble3D val="0"/>
          </c:dPt>
          <c:dPt>
            <c:idx val="77"/>
            <c:bubble3D val="0"/>
          </c:dPt>
          <c:dPt>
            <c:idx val="89"/>
            <c:bubble3D val="0"/>
          </c:dPt>
          <c:dPt>
            <c:idx val="101"/>
            <c:bubble3D val="0"/>
          </c:dPt>
          <c:dLbls>
            <c:spPr>
              <a:noFill/>
              <a:ln>
                <a:noFill/>
              </a:ln>
              <a:effectLst/>
            </c:spPr>
            <c:txPr>
              <a:bodyPr/>
              <a:lstStyle/>
              <a:p>
                <a:pPr>
                  <a:defRPr sz="600">
                    <a:solidFill>
                      <a:schemeClr val="tx1">
                        <a:lumMod val="85000"/>
                        <a:lumOff val="15000"/>
                      </a:schemeClr>
                    </a:solidFill>
                  </a:defRPr>
                </a:pPr>
                <a:endParaRPr lang="en-US"/>
              </a:p>
            </c:txPr>
            <c:dLblPos val="t"/>
            <c:showLegendKey val="0"/>
            <c:showVal val="1"/>
            <c:showCatName val="1"/>
            <c:showSerName val="0"/>
            <c:showPercent val="0"/>
            <c:showBubbleSize val="0"/>
            <c:separator>
</c:separator>
            <c:showLeaderLines val="0"/>
            <c:extLst>
              <c:ext xmlns:c15="http://schemas.microsoft.com/office/drawing/2012/chart" uri="{CE6537A1-D6FC-4f65-9D91-7224C49458BB}">
                <c15:layout/>
                <c15:showLeaderLines val="0"/>
              </c:ext>
            </c:extLst>
          </c:dLbls>
          <c:cat>
            <c:strRef>
              <c:f>Sheet1!$B$1:$DZ$1</c:f>
              <c:strCache>
                <c:ptCount val="129"/>
                <c:pt idx="0">
                  <c:v>Apr-06</c:v>
                </c:pt>
                <c:pt idx="1">
                  <c:v>May-06</c:v>
                </c:pt>
                <c:pt idx="2">
                  <c:v>Jun-06</c:v>
                </c:pt>
                <c:pt idx="3">
                  <c:v>Jul-06</c:v>
                </c:pt>
                <c:pt idx="4">
                  <c:v>Aug-06</c:v>
                </c:pt>
                <c:pt idx="5">
                  <c:v>Sep-06</c:v>
                </c:pt>
                <c:pt idx="6">
                  <c:v>Oct-06</c:v>
                </c:pt>
                <c:pt idx="7">
                  <c:v>Nov-06</c:v>
                </c:pt>
                <c:pt idx="8">
                  <c:v>Dec-06</c:v>
                </c:pt>
                <c:pt idx="9">
                  <c:v>Jan-07</c:v>
                </c:pt>
                <c:pt idx="10">
                  <c:v>Feb-07</c:v>
                </c:pt>
                <c:pt idx="11">
                  <c:v>Mar-07</c:v>
                </c:pt>
                <c:pt idx="12">
                  <c:v>Apr-07</c:v>
                </c:pt>
                <c:pt idx="13">
                  <c:v>May-07</c:v>
                </c:pt>
                <c:pt idx="14">
                  <c:v>Jun-07</c:v>
                </c:pt>
                <c:pt idx="15">
                  <c:v>Jul-07</c:v>
                </c:pt>
                <c:pt idx="16">
                  <c:v>Aug-07</c:v>
                </c:pt>
                <c:pt idx="17">
                  <c:v>Sep-07</c:v>
                </c:pt>
                <c:pt idx="18">
                  <c:v>Oct-07</c:v>
                </c:pt>
                <c:pt idx="19">
                  <c:v>Nov-07</c:v>
                </c:pt>
                <c:pt idx="20">
                  <c:v>Dec-07</c:v>
                </c:pt>
                <c:pt idx="21">
                  <c:v>Jan-08</c:v>
                </c:pt>
                <c:pt idx="22">
                  <c:v>Feb-08</c:v>
                </c:pt>
                <c:pt idx="23">
                  <c:v>Mar-08</c:v>
                </c:pt>
                <c:pt idx="24">
                  <c:v>Apr-08</c:v>
                </c:pt>
                <c:pt idx="25">
                  <c:v>May-08</c:v>
                </c:pt>
                <c:pt idx="26">
                  <c:v>Jun-08</c:v>
                </c:pt>
                <c:pt idx="27">
                  <c:v>Jul-08</c:v>
                </c:pt>
                <c:pt idx="28">
                  <c:v>Aug-08</c:v>
                </c:pt>
                <c:pt idx="29">
                  <c:v>Sep-08</c:v>
                </c:pt>
                <c:pt idx="30">
                  <c:v>Oct-08</c:v>
                </c:pt>
                <c:pt idx="31">
                  <c:v>Nov-08</c:v>
                </c:pt>
                <c:pt idx="32">
                  <c:v>Dec-08</c:v>
                </c:pt>
                <c:pt idx="33">
                  <c:v>Jan-09</c:v>
                </c:pt>
                <c:pt idx="34">
                  <c:v>Feb-09</c:v>
                </c:pt>
                <c:pt idx="35">
                  <c:v>Mar-09</c:v>
                </c:pt>
                <c:pt idx="36">
                  <c:v>Apr-09</c:v>
                </c:pt>
                <c:pt idx="37">
                  <c:v>May-09</c:v>
                </c:pt>
                <c:pt idx="38">
                  <c:v>Jun-09</c:v>
                </c:pt>
                <c:pt idx="39">
                  <c:v>Jul-09</c:v>
                </c:pt>
                <c:pt idx="40">
                  <c:v>Aug-09</c:v>
                </c:pt>
                <c:pt idx="41">
                  <c:v>Sep-09</c:v>
                </c:pt>
                <c:pt idx="42">
                  <c:v>Oct-09</c:v>
                </c:pt>
                <c:pt idx="43">
                  <c:v>Nov-09</c:v>
                </c:pt>
                <c:pt idx="44">
                  <c:v>Dec-09</c:v>
                </c:pt>
                <c:pt idx="45">
                  <c:v>Jan-10</c:v>
                </c:pt>
                <c:pt idx="46">
                  <c:v>Feb-10</c:v>
                </c:pt>
                <c:pt idx="47">
                  <c:v>Mar-10</c:v>
                </c:pt>
                <c:pt idx="48">
                  <c:v>Apr-10</c:v>
                </c:pt>
                <c:pt idx="49">
                  <c:v>May-10</c:v>
                </c:pt>
                <c:pt idx="50">
                  <c:v>Jun-10</c:v>
                </c:pt>
                <c:pt idx="51">
                  <c:v>Jul-10</c:v>
                </c:pt>
                <c:pt idx="52">
                  <c:v>Aug-10</c:v>
                </c:pt>
                <c:pt idx="53">
                  <c:v>Sep-10</c:v>
                </c:pt>
                <c:pt idx="54">
                  <c:v>Oct-10</c:v>
                </c:pt>
                <c:pt idx="55">
                  <c:v>Nov-10</c:v>
                </c:pt>
                <c:pt idx="56">
                  <c:v>Dec-10</c:v>
                </c:pt>
                <c:pt idx="57">
                  <c:v>Jan-11</c:v>
                </c:pt>
                <c:pt idx="58">
                  <c:v>Feb-11</c:v>
                </c:pt>
                <c:pt idx="59">
                  <c:v>Mar-11</c:v>
                </c:pt>
                <c:pt idx="60">
                  <c:v>Apr-11</c:v>
                </c:pt>
                <c:pt idx="61">
                  <c:v>May-11</c:v>
                </c:pt>
                <c:pt idx="62">
                  <c:v>Jun-11</c:v>
                </c:pt>
                <c:pt idx="63">
                  <c:v>Jul-11</c:v>
                </c:pt>
                <c:pt idx="64">
                  <c:v>Aug-11</c:v>
                </c:pt>
                <c:pt idx="65">
                  <c:v>Sep-11</c:v>
                </c:pt>
                <c:pt idx="66">
                  <c:v>Oct-11</c:v>
                </c:pt>
                <c:pt idx="67">
                  <c:v>Nov-11</c:v>
                </c:pt>
                <c:pt idx="68">
                  <c:v>Dec-11</c:v>
                </c:pt>
                <c:pt idx="69">
                  <c:v>Jan-12</c:v>
                </c:pt>
                <c:pt idx="70">
                  <c:v>Feb-12</c:v>
                </c:pt>
                <c:pt idx="71">
                  <c:v>Mar-12</c:v>
                </c:pt>
                <c:pt idx="72">
                  <c:v>Apr-12</c:v>
                </c:pt>
                <c:pt idx="73">
                  <c:v>May-12</c:v>
                </c:pt>
                <c:pt idx="74">
                  <c:v>Jun-12</c:v>
                </c:pt>
                <c:pt idx="75">
                  <c:v>Jul-12</c:v>
                </c:pt>
                <c:pt idx="76">
                  <c:v>Aug-12</c:v>
                </c:pt>
                <c:pt idx="77">
                  <c:v>Sep-12</c:v>
                </c:pt>
                <c:pt idx="78">
                  <c:v>Oct-12</c:v>
                </c:pt>
                <c:pt idx="79">
                  <c:v>Nov-12</c:v>
                </c:pt>
                <c:pt idx="80">
                  <c:v>Dec-12</c:v>
                </c:pt>
                <c:pt idx="81">
                  <c:v>Jan-13</c:v>
                </c:pt>
                <c:pt idx="82">
                  <c:v>Feb-13</c:v>
                </c:pt>
                <c:pt idx="83">
                  <c:v>Mar-13</c:v>
                </c:pt>
                <c:pt idx="84">
                  <c:v>Apr-13</c:v>
                </c:pt>
                <c:pt idx="85">
                  <c:v>May-13</c:v>
                </c:pt>
                <c:pt idx="86">
                  <c:v>Jun-13</c:v>
                </c:pt>
                <c:pt idx="87">
                  <c:v>Jul-13</c:v>
                </c:pt>
                <c:pt idx="88">
                  <c:v>Aug-13</c:v>
                </c:pt>
                <c:pt idx="89">
                  <c:v>Sep-13</c:v>
                </c:pt>
                <c:pt idx="90">
                  <c:v>Oct-13</c:v>
                </c:pt>
                <c:pt idx="91">
                  <c:v>Nov-13</c:v>
                </c:pt>
                <c:pt idx="92">
                  <c:v>Dec-13</c:v>
                </c:pt>
                <c:pt idx="93">
                  <c:v>Jan-14</c:v>
                </c:pt>
                <c:pt idx="94">
                  <c:v>Feb-14</c:v>
                </c:pt>
                <c:pt idx="95">
                  <c:v>Mar-14</c:v>
                </c:pt>
                <c:pt idx="96">
                  <c:v>Apr-14</c:v>
                </c:pt>
                <c:pt idx="97">
                  <c:v>May-14</c:v>
                </c:pt>
                <c:pt idx="98">
                  <c:v>Jun-14</c:v>
                </c:pt>
                <c:pt idx="99">
                  <c:v>Jul-14</c:v>
                </c:pt>
                <c:pt idx="100">
                  <c:v>Aug-14</c:v>
                </c:pt>
                <c:pt idx="101">
                  <c:v>Sep-14</c:v>
                </c:pt>
                <c:pt idx="102">
                  <c:v>Oct-14</c:v>
                </c:pt>
                <c:pt idx="103">
                  <c:v>Nov-14</c:v>
                </c:pt>
                <c:pt idx="104">
                  <c:v>Dec-14</c:v>
                </c:pt>
                <c:pt idx="105">
                  <c:v>Jan-15</c:v>
                </c:pt>
                <c:pt idx="106">
                  <c:v>Feb-15</c:v>
                </c:pt>
                <c:pt idx="107">
                  <c:v>Mar-15</c:v>
                </c:pt>
                <c:pt idx="108">
                  <c:v>Apr-15</c:v>
                </c:pt>
                <c:pt idx="109">
                  <c:v>May-15</c:v>
                </c:pt>
                <c:pt idx="110">
                  <c:v>Jun-15</c:v>
                </c:pt>
                <c:pt idx="111">
                  <c:v>Jul-15</c:v>
                </c:pt>
                <c:pt idx="112">
                  <c:v>Aug-15</c:v>
                </c:pt>
                <c:pt idx="113">
                  <c:v>Sep-15</c:v>
                </c:pt>
                <c:pt idx="114">
                  <c:v>Oct-15</c:v>
                </c:pt>
                <c:pt idx="115">
                  <c:v>Nov-15</c:v>
                </c:pt>
                <c:pt idx="116">
                  <c:v>Dec-15</c:v>
                </c:pt>
                <c:pt idx="117">
                  <c:v>Jan-16</c:v>
                </c:pt>
                <c:pt idx="118">
                  <c:v>Feb-16</c:v>
                </c:pt>
                <c:pt idx="119">
                  <c:v>Mar-16</c:v>
                </c:pt>
                <c:pt idx="120">
                  <c:v>Apr-16</c:v>
                </c:pt>
                <c:pt idx="121">
                  <c:v>May-16</c:v>
                </c:pt>
                <c:pt idx="122">
                  <c:v>Jun-16</c:v>
                </c:pt>
                <c:pt idx="123">
                  <c:v>Jul-16</c:v>
                </c:pt>
                <c:pt idx="124">
                  <c:v>Aug-16</c:v>
                </c:pt>
                <c:pt idx="125">
                  <c:v>Sep-16</c:v>
                </c:pt>
                <c:pt idx="126">
                  <c:v>Oct-16</c:v>
                </c:pt>
                <c:pt idx="127">
                  <c:v>Nov-16</c:v>
                </c:pt>
                <c:pt idx="128">
                  <c:v>Dec-16</c:v>
                </c:pt>
              </c:strCache>
            </c:strRef>
          </c:cat>
          <c:val>
            <c:numRef>
              <c:f>Sheet1!$B$2:$DZ$2</c:f>
              <c:numCache>
                <c:formatCode>General</c:formatCode>
                <c:ptCount val="129"/>
                <c:pt idx="8" formatCode="&quot;£&quot;#,##0">
                  <c:v>8105</c:v>
                </c:pt>
                <c:pt idx="20" formatCode="&quot;£&quot;#,##0">
                  <c:v>8579</c:v>
                </c:pt>
                <c:pt idx="32" formatCode="&quot;£&quot;#,##0">
                  <c:v>8476</c:v>
                </c:pt>
                <c:pt idx="44" formatCode="&quot;£&quot;#,##0">
                  <c:v>9614</c:v>
                </c:pt>
                <c:pt idx="56" formatCode="&quot;£&quot;#,##0">
                  <c:v>9071</c:v>
                </c:pt>
                <c:pt idx="68" formatCode="&quot;£&quot;#,##0">
                  <c:v>10033</c:v>
                </c:pt>
                <c:pt idx="80" formatCode="&quot;£&quot;#,##0">
                  <c:v>11009</c:v>
                </c:pt>
                <c:pt idx="92" formatCode="&quot;£&quot;#,##0">
                  <c:v>10464</c:v>
                </c:pt>
                <c:pt idx="104" formatCode="&quot;£&quot;#,##0">
                  <c:v>10047</c:v>
                </c:pt>
                <c:pt idx="116" formatCode="&quot;£&quot;#,##0">
                  <c:v>10725</c:v>
                </c:pt>
                <c:pt idx="128" formatCode="&quot;£&quot;#,##0">
                  <c:v>10414</c:v>
                </c:pt>
              </c:numCache>
            </c:numRef>
          </c:val>
          <c:smooth val="0"/>
        </c:ser>
        <c:ser>
          <c:idx val="1"/>
          <c:order val="1"/>
          <c:tx>
            <c:strRef>
              <c:f>Sheet1!$A$3</c:f>
              <c:strCache>
                <c:ptCount val="1"/>
                <c:pt idx="0">
                  <c:v>VFR trips</c:v>
                </c:pt>
              </c:strCache>
            </c:strRef>
          </c:tx>
          <c:spPr>
            <a:ln w="12700">
              <a:noFill/>
            </a:ln>
            <a:effectLst/>
          </c:spPr>
          <c:marker>
            <c:symbol val="circle"/>
            <c:size val="7"/>
            <c:spPr>
              <a:solidFill>
                <a:sysClr val="windowText" lastClr="000000">
                  <a:lumMod val="85000"/>
                  <a:lumOff val="15000"/>
                </a:sysClr>
              </a:solidFill>
              <a:ln w="19050">
                <a:noFill/>
              </a:ln>
              <a:effectLst/>
            </c:spPr>
          </c:marker>
          <c:dLbls>
            <c:spPr>
              <a:noFill/>
              <a:ln>
                <a:noFill/>
              </a:ln>
              <a:effectLst/>
            </c:spPr>
            <c:txPr>
              <a:bodyPr/>
              <a:lstStyle/>
              <a:p>
                <a:pPr>
                  <a:defRPr sz="600">
                    <a:solidFill>
                      <a:schemeClr val="tx1">
                        <a:lumMod val="85000"/>
                        <a:lumOff val="15000"/>
                      </a:schemeClr>
                    </a:solidFill>
                  </a:defRPr>
                </a:pPr>
                <a:endParaRPr lang="en-US"/>
              </a:p>
            </c:txPr>
            <c:dLblPos val="t"/>
            <c:showLegendKey val="0"/>
            <c:showVal val="1"/>
            <c:showCatName val="1"/>
            <c:showSerName val="0"/>
            <c:showPercent val="0"/>
            <c:showBubbleSize val="0"/>
            <c:separator>
</c:separator>
            <c:showLeaderLines val="0"/>
            <c:extLst>
              <c:ext xmlns:c15="http://schemas.microsoft.com/office/drawing/2012/chart" uri="{CE6537A1-D6FC-4f65-9D91-7224C49458BB}">
                <c15:layout/>
                <c15:showLeaderLines val="0"/>
              </c:ext>
            </c:extLst>
          </c:dLbls>
          <c:cat>
            <c:strRef>
              <c:f>Sheet1!$B$1:$DZ$1</c:f>
              <c:strCache>
                <c:ptCount val="129"/>
                <c:pt idx="0">
                  <c:v>Apr-06</c:v>
                </c:pt>
                <c:pt idx="1">
                  <c:v>May-06</c:v>
                </c:pt>
                <c:pt idx="2">
                  <c:v>Jun-06</c:v>
                </c:pt>
                <c:pt idx="3">
                  <c:v>Jul-06</c:v>
                </c:pt>
                <c:pt idx="4">
                  <c:v>Aug-06</c:v>
                </c:pt>
                <c:pt idx="5">
                  <c:v>Sep-06</c:v>
                </c:pt>
                <c:pt idx="6">
                  <c:v>Oct-06</c:v>
                </c:pt>
                <c:pt idx="7">
                  <c:v>Nov-06</c:v>
                </c:pt>
                <c:pt idx="8">
                  <c:v>Dec-06</c:v>
                </c:pt>
                <c:pt idx="9">
                  <c:v>Jan-07</c:v>
                </c:pt>
                <c:pt idx="10">
                  <c:v>Feb-07</c:v>
                </c:pt>
                <c:pt idx="11">
                  <c:v>Mar-07</c:v>
                </c:pt>
                <c:pt idx="12">
                  <c:v>Apr-07</c:v>
                </c:pt>
                <c:pt idx="13">
                  <c:v>May-07</c:v>
                </c:pt>
                <c:pt idx="14">
                  <c:v>Jun-07</c:v>
                </c:pt>
                <c:pt idx="15">
                  <c:v>Jul-07</c:v>
                </c:pt>
                <c:pt idx="16">
                  <c:v>Aug-07</c:v>
                </c:pt>
                <c:pt idx="17">
                  <c:v>Sep-07</c:v>
                </c:pt>
                <c:pt idx="18">
                  <c:v>Oct-07</c:v>
                </c:pt>
                <c:pt idx="19">
                  <c:v>Nov-07</c:v>
                </c:pt>
                <c:pt idx="20">
                  <c:v>Dec-07</c:v>
                </c:pt>
                <c:pt idx="21">
                  <c:v>Jan-08</c:v>
                </c:pt>
                <c:pt idx="22">
                  <c:v>Feb-08</c:v>
                </c:pt>
                <c:pt idx="23">
                  <c:v>Mar-08</c:v>
                </c:pt>
                <c:pt idx="24">
                  <c:v>Apr-08</c:v>
                </c:pt>
                <c:pt idx="25">
                  <c:v>May-08</c:v>
                </c:pt>
                <c:pt idx="26">
                  <c:v>Jun-08</c:v>
                </c:pt>
                <c:pt idx="27">
                  <c:v>Jul-08</c:v>
                </c:pt>
                <c:pt idx="28">
                  <c:v>Aug-08</c:v>
                </c:pt>
                <c:pt idx="29">
                  <c:v>Sep-08</c:v>
                </c:pt>
                <c:pt idx="30">
                  <c:v>Oct-08</c:v>
                </c:pt>
                <c:pt idx="31">
                  <c:v>Nov-08</c:v>
                </c:pt>
                <c:pt idx="32">
                  <c:v>Dec-08</c:v>
                </c:pt>
                <c:pt idx="33">
                  <c:v>Jan-09</c:v>
                </c:pt>
                <c:pt idx="34">
                  <c:v>Feb-09</c:v>
                </c:pt>
                <c:pt idx="35">
                  <c:v>Mar-09</c:v>
                </c:pt>
                <c:pt idx="36">
                  <c:v>Apr-09</c:v>
                </c:pt>
                <c:pt idx="37">
                  <c:v>May-09</c:v>
                </c:pt>
                <c:pt idx="38">
                  <c:v>Jun-09</c:v>
                </c:pt>
                <c:pt idx="39">
                  <c:v>Jul-09</c:v>
                </c:pt>
                <c:pt idx="40">
                  <c:v>Aug-09</c:v>
                </c:pt>
                <c:pt idx="41">
                  <c:v>Sep-09</c:v>
                </c:pt>
                <c:pt idx="42">
                  <c:v>Oct-09</c:v>
                </c:pt>
                <c:pt idx="43">
                  <c:v>Nov-09</c:v>
                </c:pt>
                <c:pt idx="44">
                  <c:v>Dec-09</c:v>
                </c:pt>
                <c:pt idx="45">
                  <c:v>Jan-10</c:v>
                </c:pt>
                <c:pt idx="46">
                  <c:v>Feb-10</c:v>
                </c:pt>
                <c:pt idx="47">
                  <c:v>Mar-10</c:v>
                </c:pt>
                <c:pt idx="48">
                  <c:v>Apr-10</c:v>
                </c:pt>
                <c:pt idx="49">
                  <c:v>May-10</c:v>
                </c:pt>
                <c:pt idx="50">
                  <c:v>Jun-10</c:v>
                </c:pt>
                <c:pt idx="51">
                  <c:v>Jul-10</c:v>
                </c:pt>
                <c:pt idx="52">
                  <c:v>Aug-10</c:v>
                </c:pt>
                <c:pt idx="53">
                  <c:v>Sep-10</c:v>
                </c:pt>
                <c:pt idx="54">
                  <c:v>Oct-10</c:v>
                </c:pt>
                <c:pt idx="55">
                  <c:v>Nov-10</c:v>
                </c:pt>
                <c:pt idx="56">
                  <c:v>Dec-10</c:v>
                </c:pt>
                <c:pt idx="57">
                  <c:v>Jan-11</c:v>
                </c:pt>
                <c:pt idx="58">
                  <c:v>Feb-11</c:v>
                </c:pt>
                <c:pt idx="59">
                  <c:v>Mar-11</c:v>
                </c:pt>
                <c:pt idx="60">
                  <c:v>Apr-11</c:v>
                </c:pt>
                <c:pt idx="61">
                  <c:v>May-11</c:v>
                </c:pt>
                <c:pt idx="62">
                  <c:v>Jun-11</c:v>
                </c:pt>
                <c:pt idx="63">
                  <c:v>Jul-11</c:v>
                </c:pt>
                <c:pt idx="64">
                  <c:v>Aug-11</c:v>
                </c:pt>
                <c:pt idx="65">
                  <c:v>Sep-11</c:v>
                </c:pt>
                <c:pt idx="66">
                  <c:v>Oct-11</c:v>
                </c:pt>
                <c:pt idx="67">
                  <c:v>Nov-11</c:v>
                </c:pt>
                <c:pt idx="68">
                  <c:v>Dec-11</c:v>
                </c:pt>
                <c:pt idx="69">
                  <c:v>Jan-12</c:v>
                </c:pt>
                <c:pt idx="70">
                  <c:v>Feb-12</c:v>
                </c:pt>
                <c:pt idx="71">
                  <c:v>Mar-12</c:v>
                </c:pt>
                <c:pt idx="72">
                  <c:v>Apr-12</c:v>
                </c:pt>
                <c:pt idx="73">
                  <c:v>May-12</c:v>
                </c:pt>
                <c:pt idx="74">
                  <c:v>Jun-12</c:v>
                </c:pt>
                <c:pt idx="75">
                  <c:v>Jul-12</c:v>
                </c:pt>
                <c:pt idx="76">
                  <c:v>Aug-12</c:v>
                </c:pt>
                <c:pt idx="77">
                  <c:v>Sep-12</c:v>
                </c:pt>
                <c:pt idx="78">
                  <c:v>Oct-12</c:v>
                </c:pt>
                <c:pt idx="79">
                  <c:v>Nov-12</c:v>
                </c:pt>
                <c:pt idx="80">
                  <c:v>Dec-12</c:v>
                </c:pt>
                <c:pt idx="81">
                  <c:v>Jan-13</c:v>
                </c:pt>
                <c:pt idx="82">
                  <c:v>Feb-13</c:v>
                </c:pt>
                <c:pt idx="83">
                  <c:v>Mar-13</c:v>
                </c:pt>
                <c:pt idx="84">
                  <c:v>Apr-13</c:v>
                </c:pt>
                <c:pt idx="85">
                  <c:v>May-13</c:v>
                </c:pt>
                <c:pt idx="86">
                  <c:v>Jun-13</c:v>
                </c:pt>
                <c:pt idx="87">
                  <c:v>Jul-13</c:v>
                </c:pt>
                <c:pt idx="88">
                  <c:v>Aug-13</c:v>
                </c:pt>
                <c:pt idx="89">
                  <c:v>Sep-13</c:v>
                </c:pt>
                <c:pt idx="90">
                  <c:v>Oct-13</c:v>
                </c:pt>
                <c:pt idx="91">
                  <c:v>Nov-13</c:v>
                </c:pt>
                <c:pt idx="92">
                  <c:v>Dec-13</c:v>
                </c:pt>
                <c:pt idx="93">
                  <c:v>Jan-14</c:v>
                </c:pt>
                <c:pt idx="94">
                  <c:v>Feb-14</c:v>
                </c:pt>
                <c:pt idx="95">
                  <c:v>Mar-14</c:v>
                </c:pt>
                <c:pt idx="96">
                  <c:v>Apr-14</c:v>
                </c:pt>
                <c:pt idx="97">
                  <c:v>May-14</c:v>
                </c:pt>
                <c:pt idx="98">
                  <c:v>Jun-14</c:v>
                </c:pt>
                <c:pt idx="99">
                  <c:v>Jul-14</c:v>
                </c:pt>
                <c:pt idx="100">
                  <c:v>Aug-14</c:v>
                </c:pt>
                <c:pt idx="101">
                  <c:v>Sep-14</c:v>
                </c:pt>
                <c:pt idx="102">
                  <c:v>Oct-14</c:v>
                </c:pt>
                <c:pt idx="103">
                  <c:v>Nov-14</c:v>
                </c:pt>
                <c:pt idx="104">
                  <c:v>Dec-14</c:v>
                </c:pt>
                <c:pt idx="105">
                  <c:v>Jan-15</c:v>
                </c:pt>
                <c:pt idx="106">
                  <c:v>Feb-15</c:v>
                </c:pt>
                <c:pt idx="107">
                  <c:v>Mar-15</c:v>
                </c:pt>
                <c:pt idx="108">
                  <c:v>Apr-15</c:v>
                </c:pt>
                <c:pt idx="109">
                  <c:v>May-15</c:v>
                </c:pt>
                <c:pt idx="110">
                  <c:v>Jun-15</c:v>
                </c:pt>
                <c:pt idx="111">
                  <c:v>Jul-15</c:v>
                </c:pt>
                <c:pt idx="112">
                  <c:v>Aug-15</c:v>
                </c:pt>
                <c:pt idx="113">
                  <c:v>Sep-15</c:v>
                </c:pt>
                <c:pt idx="114">
                  <c:v>Oct-15</c:v>
                </c:pt>
                <c:pt idx="115">
                  <c:v>Nov-15</c:v>
                </c:pt>
                <c:pt idx="116">
                  <c:v>Dec-15</c:v>
                </c:pt>
                <c:pt idx="117">
                  <c:v>Jan-16</c:v>
                </c:pt>
                <c:pt idx="118">
                  <c:v>Feb-16</c:v>
                </c:pt>
                <c:pt idx="119">
                  <c:v>Mar-16</c:v>
                </c:pt>
                <c:pt idx="120">
                  <c:v>Apr-16</c:v>
                </c:pt>
                <c:pt idx="121">
                  <c:v>May-16</c:v>
                </c:pt>
                <c:pt idx="122">
                  <c:v>Jun-16</c:v>
                </c:pt>
                <c:pt idx="123">
                  <c:v>Jul-16</c:v>
                </c:pt>
                <c:pt idx="124">
                  <c:v>Aug-16</c:v>
                </c:pt>
                <c:pt idx="125">
                  <c:v>Sep-16</c:v>
                </c:pt>
                <c:pt idx="126">
                  <c:v>Oct-16</c:v>
                </c:pt>
                <c:pt idx="127">
                  <c:v>Nov-16</c:v>
                </c:pt>
                <c:pt idx="128">
                  <c:v>Dec-16</c:v>
                </c:pt>
              </c:strCache>
            </c:strRef>
          </c:cat>
          <c:val>
            <c:numRef>
              <c:f>Sheet1!$B$3:$DZ$3</c:f>
              <c:numCache>
                <c:formatCode>General</c:formatCode>
                <c:ptCount val="129"/>
                <c:pt idx="8" formatCode="&quot;£&quot;#,##0">
                  <c:v>3831</c:v>
                </c:pt>
                <c:pt idx="20" formatCode="&quot;£&quot;#,##0">
                  <c:v>3760</c:v>
                </c:pt>
                <c:pt idx="32" formatCode="&quot;£&quot;#,##0">
                  <c:v>3711</c:v>
                </c:pt>
                <c:pt idx="44" formatCode="&quot;£&quot;#,##0">
                  <c:v>3626</c:v>
                </c:pt>
                <c:pt idx="56" formatCode="&quot;£&quot;#,##0">
                  <c:v>3476</c:v>
                </c:pt>
                <c:pt idx="68" formatCode="&quot;£&quot;#,##0">
                  <c:v>3902</c:v>
                </c:pt>
                <c:pt idx="80" formatCode="&quot;£&quot;#,##0">
                  <c:v>4190</c:v>
                </c:pt>
                <c:pt idx="92" formatCode="&quot;£&quot;#,##0">
                  <c:v>4079</c:v>
                </c:pt>
                <c:pt idx="104" formatCode="&quot;£&quot;#,##0">
                  <c:v>4065</c:v>
                </c:pt>
                <c:pt idx="116" formatCode="&quot;£&quot;#,##0">
                  <c:v>4657</c:v>
                </c:pt>
                <c:pt idx="128" formatCode="&quot;£&quot;#,##0">
                  <c:v>3905</c:v>
                </c:pt>
              </c:numCache>
            </c:numRef>
          </c:val>
          <c:smooth val="0"/>
        </c:ser>
        <c:ser>
          <c:idx val="2"/>
          <c:order val="2"/>
          <c:tx>
            <c:strRef>
              <c:f>Sheet1!$A$4</c:f>
              <c:strCache>
                <c:ptCount val="1"/>
                <c:pt idx="0">
                  <c:v>Business trips </c:v>
                </c:pt>
              </c:strCache>
            </c:strRef>
          </c:tx>
          <c:spPr>
            <a:ln w="12700">
              <a:noFill/>
            </a:ln>
            <a:effectLst/>
          </c:spPr>
          <c:marker>
            <c:symbol val="circle"/>
            <c:size val="7"/>
            <c:spPr>
              <a:solidFill>
                <a:sysClr val="windowText" lastClr="000000">
                  <a:lumMod val="85000"/>
                  <a:lumOff val="15000"/>
                </a:sysClr>
              </a:solidFill>
              <a:ln>
                <a:noFill/>
              </a:ln>
              <a:effectLst/>
            </c:spPr>
          </c:marker>
          <c:dLbls>
            <c:spPr>
              <a:noFill/>
              <a:ln>
                <a:noFill/>
              </a:ln>
              <a:effectLst/>
            </c:spPr>
            <c:txPr>
              <a:bodyPr/>
              <a:lstStyle/>
              <a:p>
                <a:pPr>
                  <a:defRPr sz="600">
                    <a:solidFill>
                      <a:schemeClr val="tx1">
                        <a:lumMod val="85000"/>
                        <a:lumOff val="15000"/>
                      </a:schemeClr>
                    </a:solidFill>
                  </a:defRPr>
                </a:pPr>
                <a:endParaRPr lang="en-US"/>
              </a:p>
            </c:txPr>
            <c:dLblPos val="b"/>
            <c:showLegendKey val="0"/>
            <c:showVal val="1"/>
            <c:showCatName val="1"/>
            <c:showSerName val="0"/>
            <c:showPercent val="0"/>
            <c:showBubbleSize val="0"/>
            <c:separator>
</c:separator>
            <c:showLeaderLines val="0"/>
            <c:extLst>
              <c:ext xmlns:c15="http://schemas.microsoft.com/office/drawing/2012/chart" uri="{CE6537A1-D6FC-4f65-9D91-7224C49458BB}">
                <c15:layout/>
                <c15:showLeaderLines val="0"/>
              </c:ext>
            </c:extLst>
          </c:dLbls>
          <c:cat>
            <c:strRef>
              <c:f>Sheet1!$B$1:$DZ$1</c:f>
              <c:strCache>
                <c:ptCount val="129"/>
                <c:pt idx="0">
                  <c:v>Apr-06</c:v>
                </c:pt>
                <c:pt idx="1">
                  <c:v>May-06</c:v>
                </c:pt>
                <c:pt idx="2">
                  <c:v>Jun-06</c:v>
                </c:pt>
                <c:pt idx="3">
                  <c:v>Jul-06</c:v>
                </c:pt>
                <c:pt idx="4">
                  <c:v>Aug-06</c:v>
                </c:pt>
                <c:pt idx="5">
                  <c:v>Sep-06</c:v>
                </c:pt>
                <c:pt idx="6">
                  <c:v>Oct-06</c:v>
                </c:pt>
                <c:pt idx="7">
                  <c:v>Nov-06</c:v>
                </c:pt>
                <c:pt idx="8">
                  <c:v>Dec-06</c:v>
                </c:pt>
                <c:pt idx="9">
                  <c:v>Jan-07</c:v>
                </c:pt>
                <c:pt idx="10">
                  <c:v>Feb-07</c:v>
                </c:pt>
                <c:pt idx="11">
                  <c:v>Mar-07</c:v>
                </c:pt>
                <c:pt idx="12">
                  <c:v>Apr-07</c:v>
                </c:pt>
                <c:pt idx="13">
                  <c:v>May-07</c:v>
                </c:pt>
                <c:pt idx="14">
                  <c:v>Jun-07</c:v>
                </c:pt>
                <c:pt idx="15">
                  <c:v>Jul-07</c:v>
                </c:pt>
                <c:pt idx="16">
                  <c:v>Aug-07</c:v>
                </c:pt>
                <c:pt idx="17">
                  <c:v>Sep-07</c:v>
                </c:pt>
                <c:pt idx="18">
                  <c:v>Oct-07</c:v>
                </c:pt>
                <c:pt idx="19">
                  <c:v>Nov-07</c:v>
                </c:pt>
                <c:pt idx="20">
                  <c:v>Dec-07</c:v>
                </c:pt>
                <c:pt idx="21">
                  <c:v>Jan-08</c:v>
                </c:pt>
                <c:pt idx="22">
                  <c:v>Feb-08</c:v>
                </c:pt>
                <c:pt idx="23">
                  <c:v>Mar-08</c:v>
                </c:pt>
                <c:pt idx="24">
                  <c:v>Apr-08</c:v>
                </c:pt>
                <c:pt idx="25">
                  <c:v>May-08</c:v>
                </c:pt>
                <c:pt idx="26">
                  <c:v>Jun-08</c:v>
                </c:pt>
                <c:pt idx="27">
                  <c:v>Jul-08</c:v>
                </c:pt>
                <c:pt idx="28">
                  <c:v>Aug-08</c:v>
                </c:pt>
                <c:pt idx="29">
                  <c:v>Sep-08</c:v>
                </c:pt>
                <c:pt idx="30">
                  <c:v>Oct-08</c:v>
                </c:pt>
                <c:pt idx="31">
                  <c:v>Nov-08</c:v>
                </c:pt>
                <c:pt idx="32">
                  <c:v>Dec-08</c:v>
                </c:pt>
                <c:pt idx="33">
                  <c:v>Jan-09</c:v>
                </c:pt>
                <c:pt idx="34">
                  <c:v>Feb-09</c:v>
                </c:pt>
                <c:pt idx="35">
                  <c:v>Mar-09</c:v>
                </c:pt>
                <c:pt idx="36">
                  <c:v>Apr-09</c:v>
                </c:pt>
                <c:pt idx="37">
                  <c:v>May-09</c:v>
                </c:pt>
                <c:pt idx="38">
                  <c:v>Jun-09</c:v>
                </c:pt>
                <c:pt idx="39">
                  <c:v>Jul-09</c:v>
                </c:pt>
                <c:pt idx="40">
                  <c:v>Aug-09</c:v>
                </c:pt>
                <c:pt idx="41">
                  <c:v>Sep-09</c:v>
                </c:pt>
                <c:pt idx="42">
                  <c:v>Oct-09</c:v>
                </c:pt>
                <c:pt idx="43">
                  <c:v>Nov-09</c:v>
                </c:pt>
                <c:pt idx="44">
                  <c:v>Dec-09</c:v>
                </c:pt>
                <c:pt idx="45">
                  <c:v>Jan-10</c:v>
                </c:pt>
                <c:pt idx="46">
                  <c:v>Feb-10</c:v>
                </c:pt>
                <c:pt idx="47">
                  <c:v>Mar-10</c:v>
                </c:pt>
                <c:pt idx="48">
                  <c:v>Apr-10</c:v>
                </c:pt>
                <c:pt idx="49">
                  <c:v>May-10</c:v>
                </c:pt>
                <c:pt idx="50">
                  <c:v>Jun-10</c:v>
                </c:pt>
                <c:pt idx="51">
                  <c:v>Jul-10</c:v>
                </c:pt>
                <c:pt idx="52">
                  <c:v>Aug-10</c:v>
                </c:pt>
                <c:pt idx="53">
                  <c:v>Sep-10</c:v>
                </c:pt>
                <c:pt idx="54">
                  <c:v>Oct-10</c:v>
                </c:pt>
                <c:pt idx="55">
                  <c:v>Nov-10</c:v>
                </c:pt>
                <c:pt idx="56">
                  <c:v>Dec-10</c:v>
                </c:pt>
                <c:pt idx="57">
                  <c:v>Jan-11</c:v>
                </c:pt>
                <c:pt idx="58">
                  <c:v>Feb-11</c:v>
                </c:pt>
                <c:pt idx="59">
                  <c:v>Mar-11</c:v>
                </c:pt>
                <c:pt idx="60">
                  <c:v>Apr-11</c:v>
                </c:pt>
                <c:pt idx="61">
                  <c:v>May-11</c:v>
                </c:pt>
                <c:pt idx="62">
                  <c:v>Jun-11</c:v>
                </c:pt>
                <c:pt idx="63">
                  <c:v>Jul-11</c:v>
                </c:pt>
                <c:pt idx="64">
                  <c:v>Aug-11</c:v>
                </c:pt>
                <c:pt idx="65">
                  <c:v>Sep-11</c:v>
                </c:pt>
                <c:pt idx="66">
                  <c:v>Oct-11</c:v>
                </c:pt>
                <c:pt idx="67">
                  <c:v>Nov-11</c:v>
                </c:pt>
                <c:pt idx="68">
                  <c:v>Dec-11</c:v>
                </c:pt>
                <c:pt idx="69">
                  <c:v>Jan-12</c:v>
                </c:pt>
                <c:pt idx="70">
                  <c:v>Feb-12</c:v>
                </c:pt>
                <c:pt idx="71">
                  <c:v>Mar-12</c:v>
                </c:pt>
                <c:pt idx="72">
                  <c:v>Apr-12</c:v>
                </c:pt>
                <c:pt idx="73">
                  <c:v>May-12</c:v>
                </c:pt>
                <c:pt idx="74">
                  <c:v>Jun-12</c:v>
                </c:pt>
                <c:pt idx="75">
                  <c:v>Jul-12</c:v>
                </c:pt>
                <c:pt idx="76">
                  <c:v>Aug-12</c:v>
                </c:pt>
                <c:pt idx="77">
                  <c:v>Sep-12</c:v>
                </c:pt>
                <c:pt idx="78">
                  <c:v>Oct-12</c:v>
                </c:pt>
                <c:pt idx="79">
                  <c:v>Nov-12</c:v>
                </c:pt>
                <c:pt idx="80">
                  <c:v>Dec-12</c:v>
                </c:pt>
                <c:pt idx="81">
                  <c:v>Jan-13</c:v>
                </c:pt>
                <c:pt idx="82">
                  <c:v>Feb-13</c:v>
                </c:pt>
                <c:pt idx="83">
                  <c:v>Mar-13</c:v>
                </c:pt>
                <c:pt idx="84">
                  <c:v>Apr-13</c:v>
                </c:pt>
                <c:pt idx="85">
                  <c:v>May-13</c:v>
                </c:pt>
                <c:pt idx="86">
                  <c:v>Jun-13</c:v>
                </c:pt>
                <c:pt idx="87">
                  <c:v>Jul-13</c:v>
                </c:pt>
                <c:pt idx="88">
                  <c:v>Aug-13</c:v>
                </c:pt>
                <c:pt idx="89">
                  <c:v>Sep-13</c:v>
                </c:pt>
                <c:pt idx="90">
                  <c:v>Oct-13</c:v>
                </c:pt>
                <c:pt idx="91">
                  <c:v>Nov-13</c:v>
                </c:pt>
                <c:pt idx="92">
                  <c:v>Dec-13</c:v>
                </c:pt>
                <c:pt idx="93">
                  <c:v>Jan-14</c:v>
                </c:pt>
                <c:pt idx="94">
                  <c:v>Feb-14</c:v>
                </c:pt>
                <c:pt idx="95">
                  <c:v>Mar-14</c:v>
                </c:pt>
                <c:pt idx="96">
                  <c:v>Apr-14</c:v>
                </c:pt>
                <c:pt idx="97">
                  <c:v>May-14</c:v>
                </c:pt>
                <c:pt idx="98">
                  <c:v>Jun-14</c:v>
                </c:pt>
                <c:pt idx="99">
                  <c:v>Jul-14</c:v>
                </c:pt>
                <c:pt idx="100">
                  <c:v>Aug-14</c:v>
                </c:pt>
                <c:pt idx="101">
                  <c:v>Sep-14</c:v>
                </c:pt>
                <c:pt idx="102">
                  <c:v>Oct-14</c:v>
                </c:pt>
                <c:pt idx="103">
                  <c:v>Nov-14</c:v>
                </c:pt>
                <c:pt idx="104">
                  <c:v>Dec-14</c:v>
                </c:pt>
                <c:pt idx="105">
                  <c:v>Jan-15</c:v>
                </c:pt>
                <c:pt idx="106">
                  <c:v>Feb-15</c:v>
                </c:pt>
                <c:pt idx="107">
                  <c:v>Mar-15</c:v>
                </c:pt>
                <c:pt idx="108">
                  <c:v>Apr-15</c:v>
                </c:pt>
                <c:pt idx="109">
                  <c:v>May-15</c:v>
                </c:pt>
                <c:pt idx="110">
                  <c:v>Jun-15</c:v>
                </c:pt>
                <c:pt idx="111">
                  <c:v>Jul-15</c:v>
                </c:pt>
                <c:pt idx="112">
                  <c:v>Aug-15</c:v>
                </c:pt>
                <c:pt idx="113">
                  <c:v>Sep-15</c:v>
                </c:pt>
                <c:pt idx="114">
                  <c:v>Oct-15</c:v>
                </c:pt>
                <c:pt idx="115">
                  <c:v>Nov-15</c:v>
                </c:pt>
                <c:pt idx="116">
                  <c:v>Dec-15</c:v>
                </c:pt>
                <c:pt idx="117">
                  <c:v>Jan-16</c:v>
                </c:pt>
                <c:pt idx="118">
                  <c:v>Feb-16</c:v>
                </c:pt>
                <c:pt idx="119">
                  <c:v>Mar-16</c:v>
                </c:pt>
                <c:pt idx="120">
                  <c:v>Apr-16</c:v>
                </c:pt>
                <c:pt idx="121">
                  <c:v>May-16</c:v>
                </c:pt>
                <c:pt idx="122">
                  <c:v>Jun-16</c:v>
                </c:pt>
                <c:pt idx="123">
                  <c:v>Jul-16</c:v>
                </c:pt>
                <c:pt idx="124">
                  <c:v>Aug-16</c:v>
                </c:pt>
                <c:pt idx="125">
                  <c:v>Sep-16</c:v>
                </c:pt>
                <c:pt idx="126">
                  <c:v>Oct-16</c:v>
                </c:pt>
                <c:pt idx="127">
                  <c:v>Nov-16</c:v>
                </c:pt>
                <c:pt idx="128">
                  <c:v>Dec-16</c:v>
                </c:pt>
              </c:strCache>
            </c:strRef>
          </c:cat>
          <c:val>
            <c:numRef>
              <c:f>Sheet1!$B$4:$DZ$4</c:f>
              <c:numCache>
                <c:formatCode>General</c:formatCode>
                <c:ptCount val="129"/>
                <c:pt idx="8" formatCode="&quot;£&quot;#,##0">
                  <c:v>3520</c:v>
                </c:pt>
                <c:pt idx="20" formatCode="&quot;£&quot;#,##0">
                  <c:v>3432</c:v>
                </c:pt>
                <c:pt idx="32" formatCode="&quot;£&quot;#,##0">
                  <c:v>3508</c:v>
                </c:pt>
                <c:pt idx="44" formatCode="&quot;£&quot;#,##0">
                  <c:v>3468</c:v>
                </c:pt>
                <c:pt idx="56" formatCode="&quot;£&quot;#,##0">
                  <c:v>2961</c:v>
                </c:pt>
                <c:pt idx="68" formatCode="&quot;£&quot;#,##0">
                  <c:v>3538</c:v>
                </c:pt>
                <c:pt idx="80" formatCode="&quot;£&quot;#,##0">
                  <c:v>3749</c:v>
                </c:pt>
                <c:pt idx="92" formatCode="&quot;£&quot;#,##0">
                  <c:v>3656</c:v>
                </c:pt>
                <c:pt idx="104" formatCode="&quot;£&quot;#,##0">
                  <c:v>3499</c:v>
                </c:pt>
                <c:pt idx="116" formatCode="&quot;£&quot;#,##0">
                  <c:v>3341</c:v>
                </c:pt>
                <c:pt idx="128" formatCode="&quot;£&quot;#,##0">
                  <c:v>3630</c:v>
                </c:pt>
              </c:numCache>
            </c:numRef>
          </c:val>
          <c:smooth val="0"/>
        </c:ser>
        <c:dLbls>
          <c:showLegendKey val="0"/>
          <c:showVal val="1"/>
          <c:showCatName val="0"/>
          <c:showSerName val="0"/>
          <c:showPercent val="0"/>
          <c:showBubbleSize val="0"/>
        </c:dLbls>
        <c:marker val="1"/>
        <c:smooth val="0"/>
        <c:axId val="278979008"/>
        <c:axId val="278981360"/>
      </c:lineChart>
      <c:catAx>
        <c:axId val="278979008"/>
        <c:scaling>
          <c:orientation val="minMax"/>
        </c:scaling>
        <c:delete val="1"/>
        <c:axPos val="b"/>
        <c:numFmt formatCode="General" sourceLinked="0"/>
        <c:majorTickMark val="none"/>
        <c:minorTickMark val="none"/>
        <c:tickLblPos val="nextTo"/>
        <c:crossAx val="278981360"/>
        <c:crosses val="autoZero"/>
        <c:auto val="1"/>
        <c:lblAlgn val="ctr"/>
        <c:lblOffset val="100"/>
        <c:noMultiLvlLbl val="0"/>
      </c:catAx>
      <c:valAx>
        <c:axId val="278981360"/>
        <c:scaling>
          <c:orientation val="minMax"/>
          <c:max val="12000"/>
          <c:min val="0"/>
        </c:scaling>
        <c:delete val="1"/>
        <c:axPos val="l"/>
        <c:numFmt formatCode="General" sourceLinked="1"/>
        <c:majorTickMark val="none"/>
        <c:minorTickMark val="none"/>
        <c:tickLblPos val="nextTo"/>
        <c:crossAx val="278979008"/>
        <c:crosses val="autoZero"/>
        <c:crossBetween val="between"/>
        <c:majorUnit val="2000"/>
      </c:valAx>
      <c:spPr>
        <a:noFill/>
        <a:ln>
          <a:noFill/>
        </a:ln>
      </c:spPr>
    </c:plotArea>
    <c:plotVisOnly val="1"/>
    <c:dispBlanksAs val="gap"/>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000" b="0">
                <a:solidFill>
                  <a:schemeClr val="tx1">
                    <a:lumMod val="85000"/>
                    <a:lumOff val="15000"/>
                  </a:schemeClr>
                </a:solidFill>
              </a:defRPr>
            </a:pPr>
            <a:r>
              <a:rPr lang="en-US" sz="1000" b="0">
                <a:solidFill>
                  <a:schemeClr val="tx1">
                    <a:lumMod val="85000"/>
                    <a:lumOff val="15000"/>
                  </a:schemeClr>
                </a:solidFill>
              </a:rPr>
              <a:t>Trip Volume (millions)</a:t>
            </a:r>
          </a:p>
        </c:rich>
      </c:tx>
      <c:layout>
        <c:manualLayout>
          <c:xMode val="edge"/>
          <c:yMode val="edge"/>
          <c:x val="0.27436093977568698"/>
          <c:y val="2.1694564076822201E-2"/>
        </c:manualLayout>
      </c:layout>
      <c:overlay val="0"/>
    </c:title>
    <c:autoTitleDeleted val="0"/>
    <c:plotArea>
      <c:layout>
        <c:manualLayout>
          <c:layoutTarget val="inner"/>
          <c:xMode val="edge"/>
          <c:yMode val="edge"/>
          <c:x val="0.27356948746068899"/>
          <c:y val="0.13520015211495701"/>
          <c:w val="0.68999192436134804"/>
          <c:h val="0.81597757073242005"/>
        </c:manualLayout>
      </c:layout>
      <c:barChart>
        <c:barDir val="bar"/>
        <c:grouping val="clustered"/>
        <c:varyColors val="0"/>
        <c:ser>
          <c:idx val="3"/>
          <c:order val="0"/>
          <c:tx>
            <c:strRef>
              <c:f>Sheet1!$C$1</c:f>
              <c:strCache>
                <c:ptCount val="1"/>
                <c:pt idx="0">
                  <c:v>GB 16</c:v>
                </c:pt>
              </c:strCache>
            </c:strRef>
          </c:tx>
          <c:spPr>
            <a:solidFill>
              <a:srgbClr val="00257A">
                <a:lumMod val="75000"/>
              </a:srgbClr>
            </a:solidFill>
            <a:ln>
              <a:noFill/>
            </a:ln>
          </c:spPr>
          <c:invertIfNegative val="0"/>
          <c:dLbls>
            <c:spPr>
              <a:noFill/>
              <a:ln>
                <a:noFill/>
              </a:ln>
              <a:effectLst/>
            </c:spPr>
            <c:txPr>
              <a:bodyPr/>
              <a:lstStyle/>
              <a:p>
                <a:pPr>
                  <a:defRPr sz="800">
                    <a:solidFill>
                      <a:srgbClr val="40404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Year to Date</c:v>
                </c:pt>
                <c:pt idx="1">
                  <c:v>Past 3 months</c:v>
                </c:pt>
                <c:pt idx="2">
                  <c:v>December '16</c:v>
                </c:pt>
              </c:strCache>
            </c:strRef>
          </c:cat>
          <c:val>
            <c:numRef>
              <c:f>Sheet1!$C$2:$C$4</c:f>
              <c:numCache>
                <c:formatCode>General</c:formatCode>
                <c:ptCount val="3"/>
                <c:pt idx="0">
                  <c:v>119.5</c:v>
                </c:pt>
                <c:pt idx="1">
                  <c:v>28.1</c:v>
                </c:pt>
                <c:pt idx="2">
                  <c:v>10.4</c:v>
                </c:pt>
              </c:numCache>
            </c:numRef>
          </c:val>
        </c:ser>
        <c:ser>
          <c:idx val="2"/>
          <c:order val="1"/>
          <c:tx>
            <c:strRef>
              <c:f>Sheet1!$B$1</c:f>
              <c:strCache>
                <c:ptCount val="1"/>
                <c:pt idx="0">
                  <c:v>GB 15</c:v>
                </c:pt>
              </c:strCache>
            </c:strRef>
          </c:tx>
          <c:spPr>
            <a:solidFill>
              <a:srgbClr val="00257A"/>
            </a:solidFill>
            <a:ln>
              <a:noFill/>
            </a:ln>
          </c:spPr>
          <c:invertIfNegative val="0"/>
          <c:dLbls>
            <c:spPr>
              <a:noFill/>
              <a:ln>
                <a:noFill/>
              </a:ln>
              <a:effectLst/>
            </c:spPr>
            <c:txPr>
              <a:bodyPr/>
              <a:lstStyle/>
              <a:p>
                <a:pPr>
                  <a:defRPr sz="800">
                    <a:solidFill>
                      <a:srgbClr val="40404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Year to Date</c:v>
                </c:pt>
                <c:pt idx="1">
                  <c:v>Past 3 months</c:v>
                </c:pt>
                <c:pt idx="2">
                  <c:v>December '16</c:v>
                </c:pt>
              </c:strCache>
            </c:strRef>
          </c:cat>
          <c:val>
            <c:numRef>
              <c:f>Sheet1!$B$2:$B$4</c:f>
              <c:numCache>
                <c:formatCode>General</c:formatCode>
                <c:ptCount val="3"/>
                <c:pt idx="0">
                  <c:v>124.4</c:v>
                </c:pt>
                <c:pt idx="1">
                  <c:v>29.7</c:v>
                </c:pt>
                <c:pt idx="2">
                  <c:v>12.5</c:v>
                </c:pt>
              </c:numCache>
            </c:numRef>
          </c:val>
        </c:ser>
        <c:dLbls>
          <c:showLegendKey val="0"/>
          <c:showVal val="1"/>
          <c:showCatName val="0"/>
          <c:showSerName val="0"/>
          <c:showPercent val="0"/>
          <c:showBubbleSize val="0"/>
        </c:dLbls>
        <c:gapWidth val="120"/>
        <c:axId val="426107616"/>
        <c:axId val="426110360"/>
      </c:barChart>
      <c:catAx>
        <c:axId val="426107616"/>
        <c:scaling>
          <c:orientation val="minMax"/>
        </c:scaling>
        <c:delete val="0"/>
        <c:axPos val="l"/>
        <c:numFmt formatCode="General" sourceLinked="0"/>
        <c:majorTickMark val="out"/>
        <c:minorTickMark val="none"/>
        <c:tickLblPos val="nextTo"/>
        <c:spPr>
          <a:ln w="19050" cmpd="sng">
            <a:solidFill>
              <a:sysClr val="windowText" lastClr="000000">
                <a:lumMod val="75000"/>
                <a:lumOff val="25000"/>
              </a:sysClr>
            </a:solidFill>
            <a:headEnd type="none"/>
            <a:tailEnd type="none"/>
          </a:ln>
        </c:spPr>
        <c:txPr>
          <a:bodyPr/>
          <a:lstStyle/>
          <a:p>
            <a:pPr>
              <a:defRPr sz="800" b="0" baseline="0">
                <a:solidFill>
                  <a:schemeClr val="bg1">
                    <a:lumMod val="95000"/>
                  </a:schemeClr>
                </a:solidFill>
              </a:defRPr>
            </a:pPr>
            <a:endParaRPr lang="en-US"/>
          </a:p>
        </c:txPr>
        <c:crossAx val="426110360"/>
        <c:crosses val="autoZero"/>
        <c:auto val="1"/>
        <c:lblAlgn val="ctr"/>
        <c:lblOffset val="1000"/>
        <c:tickLblSkip val="1"/>
        <c:tickMarkSkip val="1"/>
        <c:noMultiLvlLbl val="0"/>
      </c:catAx>
      <c:valAx>
        <c:axId val="426110360"/>
        <c:scaling>
          <c:orientation val="minMax"/>
          <c:max val="140"/>
          <c:min val="0"/>
        </c:scaling>
        <c:delete val="1"/>
        <c:axPos val="b"/>
        <c:majorGridlines>
          <c:spPr>
            <a:ln w="9525" cmpd="sng">
              <a:solidFill>
                <a:sysClr val="window" lastClr="FFFFFF"/>
              </a:solidFill>
            </a:ln>
          </c:spPr>
        </c:majorGridlines>
        <c:numFmt formatCode="General" sourceLinked="1"/>
        <c:majorTickMark val="out"/>
        <c:minorTickMark val="none"/>
        <c:tickLblPos val="nextTo"/>
        <c:crossAx val="426107616"/>
        <c:crossesAt val="1"/>
        <c:crossBetween val="between"/>
        <c:majorUnit val="20"/>
      </c:valAx>
      <c:spPr>
        <a:solidFill>
          <a:sysClr val="window" lastClr="FFFFFF">
            <a:lumMod val="85000"/>
            <a:alpha val="30000"/>
          </a:sysClr>
        </a:solidFill>
        <a:ln>
          <a:noFill/>
        </a:ln>
      </c:spPr>
    </c:plotArea>
    <c:plotVisOnly val="1"/>
    <c:dispBlanksAs val="gap"/>
    <c:showDLblsOverMax val="0"/>
  </c:chart>
  <c:txPr>
    <a:bodyPr/>
    <a:lstStyle/>
    <a:p>
      <a:pPr>
        <a:defRPr sz="1800"/>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Trips 15</c:v>
                </c:pt>
              </c:strCache>
            </c:strRef>
          </c:tx>
          <c:spPr>
            <a:solidFill>
              <a:srgbClr val="F7911E"/>
            </a:solidFill>
          </c:spPr>
          <c:invertIfNegative val="0"/>
          <c:dLbls>
            <c:spPr>
              <a:noFill/>
              <a:ln>
                <a:noFill/>
              </a:ln>
              <a:effectLst/>
            </c:spPr>
            <c:txPr>
              <a:bodyPr/>
              <a:lstStyle/>
              <a:p>
                <a:pPr>
                  <a:defRPr sz="800" baseline="0">
                    <a:solidFill>
                      <a:schemeClr val="tx1">
                        <a:lumMod val="75000"/>
                        <a:lumOff val="2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December '16</c:v>
                </c:pt>
                <c:pt idx="1">
                  <c:v>Past 3 Months</c:v>
                </c:pt>
                <c:pt idx="2">
                  <c:v>Year to Date</c:v>
                </c:pt>
              </c:strCache>
            </c:strRef>
          </c:cat>
          <c:val>
            <c:numRef>
              <c:f>Sheet1!$B$2:$B$4</c:f>
              <c:numCache>
                <c:formatCode>0.00</c:formatCode>
                <c:ptCount val="3"/>
                <c:pt idx="0">
                  <c:v>3.677</c:v>
                </c:pt>
                <c:pt idx="1">
                  <c:v>13.484</c:v>
                </c:pt>
                <c:pt idx="2">
                  <c:v>65.72</c:v>
                </c:pt>
              </c:numCache>
            </c:numRef>
          </c:val>
        </c:ser>
        <c:ser>
          <c:idx val="1"/>
          <c:order val="1"/>
          <c:tx>
            <c:strRef>
              <c:f>Sheet1!$C$1</c:f>
              <c:strCache>
                <c:ptCount val="1"/>
                <c:pt idx="0">
                  <c:v>Trips 16</c:v>
                </c:pt>
              </c:strCache>
            </c:strRef>
          </c:tx>
          <c:spPr>
            <a:solidFill>
              <a:srgbClr val="F7911E">
                <a:lumMod val="75000"/>
              </a:srgbClr>
            </a:solidFill>
            <a:ln>
              <a:noFill/>
            </a:ln>
          </c:spPr>
          <c:invertIfNegative val="0"/>
          <c:dLbls>
            <c:spPr>
              <a:noFill/>
              <a:ln>
                <a:noFill/>
              </a:ln>
              <a:effectLst/>
            </c:spPr>
            <c:txPr>
              <a:bodyPr/>
              <a:lstStyle/>
              <a:p>
                <a:pPr>
                  <a:defRPr sz="800">
                    <a:solidFill>
                      <a:srgbClr val="40404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December '16</c:v>
                </c:pt>
                <c:pt idx="1">
                  <c:v>Past 3 Months</c:v>
                </c:pt>
                <c:pt idx="2">
                  <c:v>Year to Date</c:v>
                </c:pt>
              </c:strCache>
            </c:strRef>
          </c:cat>
          <c:val>
            <c:numRef>
              <c:f>Sheet1!$C$2:$C$4</c:f>
              <c:numCache>
                <c:formatCode>0.00</c:formatCode>
                <c:ptCount val="3"/>
                <c:pt idx="0">
                  <c:v>3.9359999999999999</c:v>
                </c:pt>
                <c:pt idx="1">
                  <c:v>14.773999999999999</c:v>
                </c:pt>
                <c:pt idx="2">
                  <c:v>70.814999999999998</c:v>
                </c:pt>
              </c:numCache>
            </c:numRef>
          </c:val>
        </c:ser>
        <c:ser>
          <c:idx val="2"/>
          <c:order val="2"/>
          <c:tx>
            <c:strRef>
              <c:f>Sheet1!$D$1</c:f>
              <c:strCache>
                <c:ptCount val="1"/>
                <c:pt idx="0">
                  <c:v>Spend 15</c:v>
                </c:pt>
              </c:strCache>
            </c:strRef>
          </c:tx>
          <c:spPr>
            <a:solidFill>
              <a:srgbClr val="00AEEF"/>
            </a:solidFill>
            <a:ln>
              <a:noFill/>
            </a:ln>
          </c:spPr>
          <c:invertIfNegative val="0"/>
          <c:dLbls>
            <c:spPr>
              <a:noFill/>
              <a:ln>
                <a:noFill/>
              </a:ln>
              <a:effectLst/>
            </c:spPr>
            <c:txPr>
              <a:bodyPr/>
              <a:lstStyle/>
              <a:p>
                <a:pPr>
                  <a:defRPr sz="800">
                    <a:solidFill>
                      <a:srgbClr val="40404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December '16</c:v>
                </c:pt>
                <c:pt idx="1">
                  <c:v>Past 3 Months</c:v>
                </c:pt>
                <c:pt idx="2">
                  <c:v>Year to Date</c:v>
                </c:pt>
              </c:strCache>
            </c:strRef>
          </c:cat>
          <c:val>
            <c:numRef>
              <c:f>Sheet1!$D$2:$D$4</c:f>
              <c:numCache>
                <c:formatCode>0.00</c:formatCode>
                <c:ptCount val="3"/>
                <c:pt idx="0">
                  <c:v>1.972</c:v>
                </c:pt>
                <c:pt idx="1">
                  <c:v>7.782</c:v>
                </c:pt>
                <c:pt idx="2">
                  <c:v>39.027999999999999</c:v>
                </c:pt>
              </c:numCache>
            </c:numRef>
          </c:val>
        </c:ser>
        <c:ser>
          <c:idx val="3"/>
          <c:order val="3"/>
          <c:tx>
            <c:strRef>
              <c:f>Sheet1!$E$1</c:f>
              <c:strCache>
                <c:ptCount val="1"/>
                <c:pt idx="0">
                  <c:v>Spend 16</c:v>
                </c:pt>
              </c:strCache>
            </c:strRef>
          </c:tx>
          <c:spPr>
            <a:solidFill>
              <a:srgbClr val="00AEEF">
                <a:lumMod val="75000"/>
              </a:srgbClr>
            </a:solidFill>
            <a:ln>
              <a:noFill/>
            </a:ln>
          </c:spPr>
          <c:invertIfNegative val="0"/>
          <c:dLbls>
            <c:spPr>
              <a:noFill/>
              <a:ln>
                <a:noFill/>
              </a:ln>
              <a:effectLst/>
            </c:spPr>
            <c:txPr>
              <a:bodyPr/>
              <a:lstStyle/>
              <a:p>
                <a:pPr>
                  <a:defRPr sz="800">
                    <a:solidFill>
                      <a:srgbClr val="40404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December '16</c:v>
                </c:pt>
                <c:pt idx="1">
                  <c:v>Past 3 Months</c:v>
                </c:pt>
                <c:pt idx="2">
                  <c:v>Year to Date</c:v>
                </c:pt>
              </c:strCache>
            </c:strRef>
          </c:cat>
          <c:val>
            <c:numRef>
              <c:f>Sheet1!$E$2:$E$4</c:f>
              <c:numCache>
                <c:formatCode>0.00</c:formatCode>
                <c:ptCount val="3"/>
                <c:pt idx="0">
                  <c:v>2.177</c:v>
                </c:pt>
                <c:pt idx="1">
                  <c:v>9.1999999999999993</c:v>
                </c:pt>
                <c:pt idx="2">
                  <c:v>43.771000000000001</c:v>
                </c:pt>
              </c:numCache>
            </c:numRef>
          </c:val>
        </c:ser>
        <c:dLbls>
          <c:showLegendKey val="0"/>
          <c:showVal val="1"/>
          <c:showCatName val="0"/>
          <c:showSerName val="0"/>
          <c:showPercent val="0"/>
          <c:showBubbleSize val="0"/>
        </c:dLbls>
        <c:gapWidth val="150"/>
        <c:axId val="217903240"/>
        <c:axId val="217900104"/>
      </c:barChart>
      <c:catAx>
        <c:axId val="217903240"/>
        <c:scaling>
          <c:orientation val="minMax"/>
        </c:scaling>
        <c:delete val="0"/>
        <c:axPos val="b"/>
        <c:numFmt formatCode="General" sourceLinked="0"/>
        <c:majorTickMark val="none"/>
        <c:minorTickMark val="none"/>
        <c:tickLblPos val="nextTo"/>
        <c:spPr>
          <a:ln w="19050" cmpd="sng">
            <a:solidFill>
              <a:sysClr val="windowText" lastClr="000000">
                <a:lumMod val="75000"/>
                <a:lumOff val="25000"/>
              </a:sysClr>
            </a:solidFill>
            <a:headEnd type="none"/>
            <a:tailEnd type="none"/>
          </a:ln>
        </c:spPr>
        <c:txPr>
          <a:bodyPr/>
          <a:lstStyle/>
          <a:p>
            <a:pPr>
              <a:defRPr sz="800" b="0" baseline="0">
                <a:solidFill>
                  <a:schemeClr val="bg1">
                    <a:lumMod val="95000"/>
                  </a:schemeClr>
                </a:solidFill>
              </a:defRPr>
            </a:pPr>
            <a:endParaRPr lang="en-US"/>
          </a:p>
        </c:txPr>
        <c:crossAx val="217900104"/>
        <c:crosses val="autoZero"/>
        <c:auto val="1"/>
        <c:lblAlgn val="ctr"/>
        <c:lblOffset val="850"/>
        <c:tickLblSkip val="1"/>
        <c:tickMarkSkip val="1"/>
        <c:noMultiLvlLbl val="0"/>
      </c:catAx>
      <c:valAx>
        <c:axId val="217900104"/>
        <c:scaling>
          <c:orientation val="minMax"/>
        </c:scaling>
        <c:delete val="1"/>
        <c:axPos val="l"/>
        <c:majorGridlines>
          <c:spPr>
            <a:ln w="9525" cmpd="sng">
              <a:solidFill>
                <a:sysClr val="window" lastClr="FFFFFF"/>
              </a:solidFill>
            </a:ln>
          </c:spPr>
        </c:majorGridlines>
        <c:numFmt formatCode="0.00" sourceLinked="1"/>
        <c:majorTickMark val="out"/>
        <c:minorTickMark val="none"/>
        <c:tickLblPos val="nextTo"/>
        <c:crossAx val="217903240"/>
        <c:crossesAt val="1"/>
        <c:crossBetween val="between"/>
      </c:valAx>
      <c:spPr>
        <a:solidFill>
          <a:sysClr val="window" lastClr="FFFFFF">
            <a:lumMod val="85000"/>
            <a:alpha val="30000"/>
          </a:sysClr>
        </a:solidFill>
        <a:ln>
          <a:noFill/>
        </a:ln>
      </c:spPr>
    </c:plotArea>
    <c:plotVisOnly val="1"/>
    <c:dispBlanksAs val="gap"/>
    <c:showDLblsOverMax val="0"/>
  </c:chart>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000" b="0">
                <a:solidFill>
                  <a:schemeClr val="tx1">
                    <a:lumMod val="85000"/>
                    <a:lumOff val="15000"/>
                  </a:schemeClr>
                </a:solidFill>
              </a:defRPr>
            </a:pPr>
            <a:r>
              <a:rPr lang="en-US" sz="1000" b="0">
                <a:solidFill>
                  <a:schemeClr val="tx1">
                    <a:lumMod val="85000"/>
                    <a:lumOff val="15000"/>
                  </a:schemeClr>
                </a:solidFill>
              </a:rPr>
              <a:t>Spend (£m)</a:t>
            </a:r>
          </a:p>
        </c:rich>
      </c:tx>
      <c:layout>
        <c:manualLayout>
          <c:xMode val="edge"/>
          <c:yMode val="edge"/>
          <c:x val="4.8910076988708799E-2"/>
          <c:y val="3.5258339185158902E-2"/>
        </c:manualLayout>
      </c:layout>
      <c:overlay val="0"/>
    </c:title>
    <c:autoTitleDeleted val="0"/>
    <c:plotArea>
      <c:layout>
        <c:manualLayout>
          <c:layoutTarget val="inner"/>
          <c:xMode val="edge"/>
          <c:yMode val="edge"/>
          <c:x val="4.8424076415597601E-2"/>
          <c:y val="0.13520015211495701"/>
          <c:w val="0.95157592358440202"/>
          <c:h val="0.81597757073242005"/>
        </c:manualLayout>
      </c:layout>
      <c:barChart>
        <c:barDir val="bar"/>
        <c:grouping val="clustered"/>
        <c:varyColors val="0"/>
        <c:ser>
          <c:idx val="3"/>
          <c:order val="0"/>
          <c:tx>
            <c:strRef>
              <c:f>Sheet1!$C$1</c:f>
              <c:strCache>
                <c:ptCount val="1"/>
                <c:pt idx="0">
                  <c:v>England 16</c:v>
                </c:pt>
              </c:strCache>
            </c:strRef>
          </c:tx>
          <c:spPr>
            <a:solidFill>
              <a:srgbClr val="C50017">
                <a:lumMod val="75000"/>
              </a:srgbClr>
            </a:solidFill>
            <a:ln>
              <a:noFill/>
            </a:ln>
          </c:spPr>
          <c:invertIfNegative val="0"/>
          <c:dLbls>
            <c:spPr>
              <a:noFill/>
              <a:ln>
                <a:noFill/>
              </a:ln>
              <a:effectLst/>
            </c:spPr>
            <c:txPr>
              <a:bodyPr/>
              <a:lstStyle/>
              <a:p>
                <a:pPr>
                  <a:defRPr sz="800">
                    <a:solidFill>
                      <a:srgbClr val="40404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Year to Date</c:v>
                </c:pt>
                <c:pt idx="1">
                  <c:v>Past 3 months</c:v>
                </c:pt>
                <c:pt idx="2">
                  <c:v>Month</c:v>
                </c:pt>
              </c:strCache>
            </c:strRef>
          </c:cat>
          <c:val>
            <c:numRef>
              <c:f>Sheet1!$C$2:$C$4</c:f>
              <c:numCache>
                <c:formatCode>"£"#,##0</c:formatCode>
                <c:ptCount val="3"/>
                <c:pt idx="0">
                  <c:v>18493</c:v>
                </c:pt>
                <c:pt idx="1">
                  <c:v>4113</c:v>
                </c:pt>
                <c:pt idx="2" formatCode="&quot;£&quot;#,##0_);[Red]\(&quot;£&quot;#,##0\)">
                  <c:v>1255</c:v>
                </c:pt>
              </c:numCache>
            </c:numRef>
          </c:val>
        </c:ser>
        <c:ser>
          <c:idx val="2"/>
          <c:order val="1"/>
          <c:tx>
            <c:strRef>
              <c:f>Sheet1!$B$1</c:f>
              <c:strCache>
                <c:ptCount val="1"/>
                <c:pt idx="0">
                  <c:v>England 15</c:v>
                </c:pt>
              </c:strCache>
            </c:strRef>
          </c:tx>
          <c:spPr>
            <a:solidFill>
              <a:srgbClr val="C50017"/>
            </a:solidFill>
            <a:ln>
              <a:noFill/>
            </a:ln>
          </c:spPr>
          <c:invertIfNegative val="0"/>
          <c:dLbls>
            <c:spPr>
              <a:noFill/>
              <a:ln>
                <a:noFill/>
              </a:ln>
              <a:effectLst/>
            </c:spPr>
            <c:txPr>
              <a:bodyPr/>
              <a:lstStyle/>
              <a:p>
                <a:pPr>
                  <a:defRPr sz="800">
                    <a:solidFill>
                      <a:srgbClr val="40404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Year to Date</c:v>
                </c:pt>
                <c:pt idx="1">
                  <c:v>Past 3 months</c:v>
                </c:pt>
                <c:pt idx="2">
                  <c:v>Month</c:v>
                </c:pt>
              </c:strCache>
            </c:strRef>
          </c:cat>
          <c:val>
            <c:numRef>
              <c:f>Sheet1!$B$2:$B$4</c:f>
              <c:numCache>
                <c:formatCode>"£"#,##0</c:formatCode>
                <c:ptCount val="3"/>
                <c:pt idx="0">
                  <c:v>19570</c:v>
                </c:pt>
                <c:pt idx="1">
                  <c:v>4306</c:v>
                </c:pt>
                <c:pt idx="2">
                  <c:v>1679</c:v>
                </c:pt>
              </c:numCache>
            </c:numRef>
          </c:val>
        </c:ser>
        <c:dLbls>
          <c:showLegendKey val="0"/>
          <c:showVal val="1"/>
          <c:showCatName val="0"/>
          <c:showSerName val="0"/>
          <c:showPercent val="0"/>
          <c:showBubbleSize val="0"/>
        </c:dLbls>
        <c:gapWidth val="120"/>
        <c:axId val="426100952"/>
        <c:axId val="426108400"/>
      </c:barChart>
      <c:catAx>
        <c:axId val="426100952"/>
        <c:scaling>
          <c:orientation val="minMax"/>
        </c:scaling>
        <c:delete val="1"/>
        <c:axPos val="l"/>
        <c:numFmt formatCode="General" sourceLinked="0"/>
        <c:majorTickMark val="out"/>
        <c:minorTickMark val="none"/>
        <c:tickLblPos val="nextTo"/>
        <c:crossAx val="426108400"/>
        <c:crosses val="autoZero"/>
        <c:auto val="1"/>
        <c:lblAlgn val="ctr"/>
        <c:lblOffset val="850"/>
        <c:tickLblSkip val="1"/>
        <c:tickMarkSkip val="1"/>
        <c:noMultiLvlLbl val="0"/>
      </c:catAx>
      <c:valAx>
        <c:axId val="426108400"/>
        <c:scaling>
          <c:orientation val="minMax"/>
          <c:max val="29000"/>
        </c:scaling>
        <c:delete val="1"/>
        <c:axPos val="b"/>
        <c:majorGridlines>
          <c:spPr>
            <a:ln w="9525" cmpd="sng">
              <a:solidFill>
                <a:sysClr val="window" lastClr="FFFFFF"/>
              </a:solidFill>
            </a:ln>
          </c:spPr>
        </c:majorGridlines>
        <c:numFmt formatCode="&quot;£&quot;#,##0" sourceLinked="1"/>
        <c:majorTickMark val="out"/>
        <c:minorTickMark val="none"/>
        <c:tickLblPos val="nextTo"/>
        <c:crossAx val="426100952"/>
        <c:crossesAt val="1"/>
        <c:crossBetween val="between"/>
        <c:majorUnit val="4000"/>
      </c:valAx>
      <c:spPr>
        <a:solidFill>
          <a:sysClr val="window" lastClr="FFFFFF">
            <a:lumMod val="85000"/>
            <a:alpha val="30000"/>
          </a:sysClr>
        </a:solidFill>
        <a:ln>
          <a:noFill/>
        </a:ln>
      </c:spPr>
    </c:plotArea>
    <c:plotVisOnly val="1"/>
    <c:dispBlanksAs val="gap"/>
    <c:showDLblsOverMax val="0"/>
  </c:chart>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000" b="0">
                <a:solidFill>
                  <a:schemeClr val="tx1">
                    <a:lumMod val="85000"/>
                    <a:lumOff val="15000"/>
                  </a:schemeClr>
                </a:solidFill>
              </a:defRPr>
            </a:pPr>
            <a:r>
              <a:rPr lang="en-US" sz="1000" b="0">
                <a:solidFill>
                  <a:schemeClr val="tx1">
                    <a:lumMod val="85000"/>
                    <a:lumOff val="15000"/>
                  </a:schemeClr>
                </a:solidFill>
              </a:rPr>
              <a:t>Spend (£m)</a:t>
            </a:r>
          </a:p>
        </c:rich>
      </c:tx>
      <c:layout>
        <c:manualLayout>
          <c:xMode val="edge"/>
          <c:yMode val="edge"/>
          <c:x val="4.8910076988708799E-2"/>
          <c:y val="3.5258339185158902E-2"/>
        </c:manualLayout>
      </c:layout>
      <c:overlay val="0"/>
    </c:title>
    <c:autoTitleDeleted val="0"/>
    <c:plotArea>
      <c:layout>
        <c:manualLayout>
          <c:layoutTarget val="inner"/>
          <c:xMode val="edge"/>
          <c:yMode val="edge"/>
          <c:x val="4.8424076415597601E-2"/>
          <c:y val="0.13520015211495701"/>
          <c:w val="0.95157592358440202"/>
          <c:h val="0.81597757073242005"/>
        </c:manualLayout>
      </c:layout>
      <c:barChart>
        <c:barDir val="bar"/>
        <c:grouping val="clustered"/>
        <c:varyColors val="0"/>
        <c:ser>
          <c:idx val="3"/>
          <c:order val="0"/>
          <c:tx>
            <c:strRef>
              <c:f>Sheet1!$C$1</c:f>
              <c:strCache>
                <c:ptCount val="1"/>
                <c:pt idx="0">
                  <c:v>GB 16</c:v>
                </c:pt>
              </c:strCache>
            </c:strRef>
          </c:tx>
          <c:spPr>
            <a:solidFill>
              <a:srgbClr val="00257A">
                <a:lumMod val="75000"/>
              </a:srgbClr>
            </a:solidFill>
            <a:ln>
              <a:noFill/>
            </a:ln>
          </c:spPr>
          <c:invertIfNegative val="0"/>
          <c:dLbls>
            <c:spPr>
              <a:noFill/>
              <a:ln>
                <a:noFill/>
              </a:ln>
              <a:effectLst/>
            </c:spPr>
            <c:txPr>
              <a:bodyPr/>
              <a:lstStyle/>
              <a:p>
                <a:pPr>
                  <a:defRPr sz="800">
                    <a:solidFill>
                      <a:srgbClr val="40404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Year to Date</c:v>
                </c:pt>
                <c:pt idx="1">
                  <c:v>Past 3 months</c:v>
                </c:pt>
                <c:pt idx="2">
                  <c:v>Month</c:v>
                </c:pt>
              </c:strCache>
            </c:strRef>
          </c:cat>
          <c:val>
            <c:numRef>
              <c:f>Sheet1!$C$2:$C$4</c:f>
              <c:numCache>
                <c:formatCode>"£"#,##0</c:formatCode>
                <c:ptCount val="3"/>
                <c:pt idx="0">
                  <c:v>23079</c:v>
                </c:pt>
                <c:pt idx="1">
                  <c:v>5097</c:v>
                </c:pt>
                <c:pt idx="2">
                  <c:v>1649</c:v>
                </c:pt>
              </c:numCache>
            </c:numRef>
          </c:val>
        </c:ser>
        <c:ser>
          <c:idx val="2"/>
          <c:order val="1"/>
          <c:tx>
            <c:strRef>
              <c:f>Sheet1!$B$1</c:f>
              <c:strCache>
                <c:ptCount val="1"/>
                <c:pt idx="0">
                  <c:v>GB 15</c:v>
                </c:pt>
              </c:strCache>
            </c:strRef>
          </c:tx>
          <c:spPr>
            <a:solidFill>
              <a:srgbClr val="00257A"/>
            </a:solidFill>
            <a:ln>
              <a:noFill/>
            </a:ln>
          </c:spPr>
          <c:invertIfNegative val="0"/>
          <c:dLbls>
            <c:dLbl>
              <c:idx val="0"/>
              <c:layout>
                <c:manualLayout>
                  <c:x val="0"/>
                  <c:y val="0"/>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800">
                    <a:solidFill>
                      <a:srgbClr val="40404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Year to Date</c:v>
                </c:pt>
                <c:pt idx="1">
                  <c:v>Past 3 months</c:v>
                </c:pt>
                <c:pt idx="2">
                  <c:v>Month</c:v>
                </c:pt>
              </c:strCache>
            </c:strRef>
          </c:cat>
          <c:val>
            <c:numRef>
              <c:f>Sheet1!$B$2:$B$4</c:f>
              <c:numCache>
                <c:formatCode>"£"#,##0</c:formatCode>
                <c:ptCount val="3"/>
                <c:pt idx="0">
                  <c:v>24826</c:v>
                </c:pt>
                <c:pt idx="1">
                  <c:v>5327</c:v>
                </c:pt>
                <c:pt idx="2">
                  <c:v>2057</c:v>
                </c:pt>
              </c:numCache>
            </c:numRef>
          </c:val>
        </c:ser>
        <c:dLbls>
          <c:showLegendKey val="0"/>
          <c:showVal val="1"/>
          <c:showCatName val="0"/>
          <c:showSerName val="0"/>
          <c:showPercent val="0"/>
          <c:showBubbleSize val="0"/>
        </c:dLbls>
        <c:gapWidth val="120"/>
        <c:axId val="426109184"/>
        <c:axId val="426109968"/>
      </c:barChart>
      <c:catAx>
        <c:axId val="426109184"/>
        <c:scaling>
          <c:orientation val="minMax"/>
        </c:scaling>
        <c:delete val="1"/>
        <c:axPos val="l"/>
        <c:numFmt formatCode="General" sourceLinked="0"/>
        <c:majorTickMark val="out"/>
        <c:minorTickMark val="none"/>
        <c:tickLblPos val="nextTo"/>
        <c:crossAx val="426109968"/>
        <c:crosses val="autoZero"/>
        <c:auto val="1"/>
        <c:lblAlgn val="ctr"/>
        <c:lblOffset val="850"/>
        <c:tickLblSkip val="1"/>
        <c:tickMarkSkip val="1"/>
        <c:noMultiLvlLbl val="0"/>
      </c:catAx>
      <c:valAx>
        <c:axId val="426109968"/>
        <c:scaling>
          <c:orientation val="minMax"/>
          <c:max val="29000"/>
        </c:scaling>
        <c:delete val="1"/>
        <c:axPos val="b"/>
        <c:majorGridlines>
          <c:spPr>
            <a:ln w="9525" cmpd="sng">
              <a:solidFill>
                <a:sysClr val="window" lastClr="FFFFFF"/>
              </a:solidFill>
            </a:ln>
          </c:spPr>
        </c:majorGridlines>
        <c:numFmt formatCode="&quot;£&quot;#,##0" sourceLinked="1"/>
        <c:majorTickMark val="out"/>
        <c:minorTickMark val="none"/>
        <c:tickLblPos val="nextTo"/>
        <c:crossAx val="426109184"/>
        <c:crossesAt val="1"/>
        <c:crossBetween val="between"/>
        <c:majorUnit val="4000"/>
      </c:valAx>
      <c:spPr>
        <a:solidFill>
          <a:sysClr val="window" lastClr="FFFFFF">
            <a:lumMod val="85000"/>
            <a:alpha val="30000"/>
          </a:sysClr>
        </a:solidFill>
        <a:ln>
          <a:noFill/>
        </a:ln>
      </c:spPr>
    </c:plotArea>
    <c:plotVisOnly val="1"/>
    <c:dispBlanksAs val="gap"/>
    <c:showDLblsOverMax val="0"/>
  </c:chart>
  <c:txPr>
    <a:bodyPr/>
    <a:lstStyle/>
    <a:p>
      <a:pPr>
        <a:defRPr sz="18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All trips 15</c:v>
                </c:pt>
              </c:strCache>
            </c:strRef>
          </c:tx>
          <c:spPr>
            <a:solidFill>
              <a:srgbClr val="F7911E"/>
            </a:solidFill>
          </c:spPr>
          <c:invertIfNegative val="0"/>
          <c:dLbls>
            <c:spPr>
              <a:noFill/>
              <a:ln>
                <a:noFill/>
              </a:ln>
              <a:effectLst/>
            </c:spPr>
            <c:txPr>
              <a:bodyPr/>
              <a:lstStyle/>
              <a:p>
                <a:pPr>
                  <a:defRPr sz="800" baseline="0">
                    <a:solidFill>
                      <a:schemeClr val="tx1">
                        <a:lumMod val="75000"/>
                        <a:lumOff val="2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December '16</c:v>
                </c:pt>
                <c:pt idx="1">
                  <c:v>Past 3 months</c:v>
                </c:pt>
                <c:pt idx="2">
                  <c:v>Year to Date</c:v>
                </c:pt>
              </c:strCache>
            </c:strRef>
          </c:cat>
          <c:val>
            <c:numRef>
              <c:f>Sheet1!$B$2:$B$4</c:f>
              <c:numCache>
                <c:formatCode>0.0</c:formatCode>
                <c:ptCount val="3"/>
                <c:pt idx="0">
                  <c:v>10.7</c:v>
                </c:pt>
                <c:pt idx="1">
                  <c:v>24.856999999999999</c:v>
                </c:pt>
                <c:pt idx="2">
                  <c:v>102.73</c:v>
                </c:pt>
              </c:numCache>
            </c:numRef>
          </c:val>
        </c:ser>
        <c:ser>
          <c:idx val="1"/>
          <c:order val="1"/>
          <c:tx>
            <c:strRef>
              <c:f>Sheet1!$C$1</c:f>
              <c:strCache>
                <c:ptCount val="1"/>
                <c:pt idx="0">
                  <c:v>All trips 16</c:v>
                </c:pt>
              </c:strCache>
            </c:strRef>
          </c:tx>
          <c:spPr>
            <a:solidFill>
              <a:srgbClr val="F7911E">
                <a:lumMod val="75000"/>
              </a:srgbClr>
            </a:solidFill>
            <a:ln>
              <a:noFill/>
            </a:ln>
          </c:spPr>
          <c:invertIfNegative val="0"/>
          <c:dLbls>
            <c:spPr>
              <a:noFill/>
              <a:ln>
                <a:noFill/>
              </a:ln>
              <a:effectLst/>
            </c:spPr>
            <c:txPr>
              <a:bodyPr/>
              <a:lstStyle/>
              <a:p>
                <a:pPr>
                  <a:defRPr sz="800">
                    <a:solidFill>
                      <a:srgbClr val="40404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December '16</c:v>
                </c:pt>
                <c:pt idx="1">
                  <c:v>Past 3 months</c:v>
                </c:pt>
                <c:pt idx="2">
                  <c:v>Year to Date</c:v>
                </c:pt>
              </c:strCache>
            </c:strRef>
          </c:cat>
          <c:val>
            <c:numRef>
              <c:f>Sheet1!$C$2:$C$4</c:f>
              <c:numCache>
                <c:formatCode>0.0</c:formatCode>
                <c:ptCount val="3"/>
                <c:pt idx="0">
                  <c:v>8.6999999999999993</c:v>
                </c:pt>
                <c:pt idx="1">
                  <c:v>23.768999999999998</c:v>
                </c:pt>
                <c:pt idx="2">
                  <c:v>99.34</c:v>
                </c:pt>
              </c:numCache>
            </c:numRef>
          </c:val>
        </c:ser>
        <c:ser>
          <c:idx val="2"/>
          <c:order val="2"/>
          <c:tx>
            <c:strRef>
              <c:f>Sheet1!$D$1</c:f>
              <c:strCache>
                <c:ptCount val="1"/>
                <c:pt idx="0">
                  <c:v>Holiday trips 15</c:v>
                </c:pt>
              </c:strCache>
            </c:strRef>
          </c:tx>
          <c:spPr>
            <a:solidFill>
              <a:srgbClr val="C61678"/>
            </a:solidFill>
            <a:ln>
              <a:noFill/>
            </a:ln>
          </c:spPr>
          <c:invertIfNegative val="0"/>
          <c:dLbls>
            <c:spPr>
              <a:noFill/>
              <a:ln>
                <a:noFill/>
              </a:ln>
              <a:effectLst/>
            </c:spPr>
            <c:txPr>
              <a:bodyPr/>
              <a:lstStyle/>
              <a:p>
                <a:pPr>
                  <a:defRPr sz="800">
                    <a:solidFill>
                      <a:srgbClr val="40404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December '16</c:v>
                </c:pt>
                <c:pt idx="1">
                  <c:v>Past 3 months</c:v>
                </c:pt>
                <c:pt idx="2">
                  <c:v>Year to Date</c:v>
                </c:pt>
              </c:strCache>
            </c:strRef>
          </c:cat>
          <c:val>
            <c:numRef>
              <c:f>Sheet1!$D$2:$D$4</c:f>
              <c:numCache>
                <c:formatCode>0.0</c:formatCode>
                <c:ptCount val="3"/>
                <c:pt idx="0">
                  <c:v>2.8</c:v>
                </c:pt>
                <c:pt idx="1">
                  <c:v>8.5630000000000006</c:v>
                </c:pt>
                <c:pt idx="2">
                  <c:v>43.723999999999997</c:v>
                </c:pt>
              </c:numCache>
            </c:numRef>
          </c:val>
        </c:ser>
        <c:ser>
          <c:idx val="3"/>
          <c:order val="3"/>
          <c:tx>
            <c:strRef>
              <c:f>Sheet1!$E$1</c:f>
              <c:strCache>
                <c:ptCount val="1"/>
                <c:pt idx="0">
                  <c:v>Holiday trips 16</c:v>
                </c:pt>
              </c:strCache>
            </c:strRef>
          </c:tx>
          <c:spPr>
            <a:solidFill>
              <a:srgbClr val="C61678">
                <a:lumMod val="75000"/>
              </a:srgbClr>
            </a:solidFill>
            <a:ln>
              <a:noFill/>
            </a:ln>
          </c:spPr>
          <c:invertIfNegative val="0"/>
          <c:dLbls>
            <c:spPr>
              <a:noFill/>
              <a:ln>
                <a:noFill/>
              </a:ln>
              <a:effectLst/>
            </c:spPr>
            <c:txPr>
              <a:bodyPr/>
              <a:lstStyle/>
              <a:p>
                <a:pPr>
                  <a:defRPr sz="800">
                    <a:solidFill>
                      <a:srgbClr val="40404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December '16</c:v>
                </c:pt>
                <c:pt idx="1">
                  <c:v>Past 3 months</c:v>
                </c:pt>
                <c:pt idx="2">
                  <c:v>Year to Date</c:v>
                </c:pt>
              </c:strCache>
            </c:strRef>
          </c:cat>
          <c:val>
            <c:numRef>
              <c:f>Sheet1!$E$2:$E$4</c:f>
              <c:numCache>
                <c:formatCode>0.0</c:formatCode>
                <c:ptCount val="3"/>
                <c:pt idx="0">
                  <c:v>2.2999999999999998</c:v>
                </c:pt>
                <c:pt idx="1">
                  <c:v>8.59</c:v>
                </c:pt>
                <c:pt idx="2">
                  <c:v>44.704999999999998</c:v>
                </c:pt>
              </c:numCache>
            </c:numRef>
          </c:val>
        </c:ser>
        <c:ser>
          <c:idx val="4"/>
          <c:order val="4"/>
          <c:tx>
            <c:strRef>
              <c:f>Sheet1!$F$1</c:f>
              <c:strCache>
                <c:ptCount val="1"/>
                <c:pt idx="0">
                  <c:v>Business trips 15</c:v>
                </c:pt>
              </c:strCache>
            </c:strRef>
          </c:tx>
          <c:spPr>
            <a:solidFill>
              <a:srgbClr val="00AEEF"/>
            </a:solidFill>
            <a:ln>
              <a:noFill/>
            </a:ln>
          </c:spPr>
          <c:invertIfNegative val="0"/>
          <c:dLbls>
            <c:spPr>
              <a:noFill/>
              <a:ln>
                <a:noFill/>
              </a:ln>
              <a:effectLst/>
            </c:spPr>
            <c:txPr>
              <a:bodyPr/>
              <a:lstStyle/>
              <a:p>
                <a:pPr>
                  <a:defRPr sz="800">
                    <a:solidFill>
                      <a:schemeClr val="tx1">
                        <a:lumMod val="85000"/>
                        <a:lumOff val="1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December '16</c:v>
                </c:pt>
                <c:pt idx="1">
                  <c:v>Past 3 months</c:v>
                </c:pt>
                <c:pt idx="2">
                  <c:v>Year to Date</c:v>
                </c:pt>
              </c:strCache>
            </c:strRef>
          </c:cat>
          <c:val>
            <c:numRef>
              <c:f>Sheet1!$F$2:$F$4</c:f>
              <c:numCache>
                <c:formatCode>0.0</c:formatCode>
                <c:ptCount val="3"/>
                <c:pt idx="0">
                  <c:v>0.8</c:v>
                </c:pt>
                <c:pt idx="1">
                  <c:v>3.359</c:v>
                </c:pt>
                <c:pt idx="2">
                  <c:v>13.868</c:v>
                </c:pt>
              </c:numCache>
            </c:numRef>
          </c:val>
        </c:ser>
        <c:ser>
          <c:idx val="5"/>
          <c:order val="5"/>
          <c:tx>
            <c:strRef>
              <c:f>Sheet1!$G$1</c:f>
              <c:strCache>
                <c:ptCount val="1"/>
                <c:pt idx="0">
                  <c:v>Business trips 16</c:v>
                </c:pt>
              </c:strCache>
            </c:strRef>
          </c:tx>
          <c:spPr>
            <a:solidFill>
              <a:srgbClr val="00AEEF">
                <a:lumMod val="75000"/>
              </a:srgbClr>
            </a:solidFill>
            <a:ln>
              <a:noFill/>
            </a:ln>
          </c:spPr>
          <c:invertIfNegative val="0"/>
          <c:dLbls>
            <c:spPr>
              <a:noFill/>
              <a:ln>
                <a:noFill/>
              </a:ln>
              <a:effectLst/>
            </c:spPr>
            <c:txPr>
              <a:bodyPr/>
              <a:lstStyle/>
              <a:p>
                <a:pPr>
                  <a:defRPr sz="800">
                    <a:solidFill>
                      <a:srgbClr val="262626"/>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December '16</c:v>
                </c:pt>
                <c:pt idx="1">
                  <c:v>Past 3 months</c:v>
                </c:pt>
                <c:pt idx="2">
                  <c:v>Year to Date</c:v>
                </c:pt>
              </c:strCache>
            </c:strRef>
          </c:cat>
          <c:val>
            <c:numRef>
              <c:f>Sheet1!$G$2:$G$4</c:f>
              <c:numCache>
                <c:formatCode>0.0</c:formatCode>
                <c:ptCount val="3"/>
                <c:pt idx="0">
                  <c:v>0.9</c:v>
                </c:pt>
                <c:pt idx="1">
                  <c:v>3.3860000000000001</c:v>
                </c:pt>
                <c:pt idx="2">
                  <c:v>14.124000000000001</c:v>
                </c:pt>
              </c:numCache>
            </c:numRef>
          </c:val>
        </c:ser>
        <c:ser>
          <c:idx val="6"/>
          <c:order val="6"/>
          <c:tx>
            <c:strRef>
              <c:f>Sheet1!$H$1</c:f>
              <c:strCache>
                <c:ptCount val="1"/>
                <c:pt idx="0">
                  <c:v>VFR trips 15</c:v>
                </c:pt>
              </c:strCache>
            </c:strRef>
          </c:tx>
          <c:spPr>
            <a:solidFill>
              <a:srgbClr val="7A2280"/>
            </a:solidFill>
            <a:ln>
              <a:noFill/>
            </a:ln>
          </c:spPr>
          <c:invertIfNegative val="0"/>
          <c:dLbls>
            <c:spPr>
              <a:noFill/>
              <a:ln>
                <a:noFill/>
              </a:ln>
              <a:effectLst/>
            </c:spPr>
            <c:txPr>
              <a:bodyPr/>
              <a:lstStyle/>
              <a:p>
                <a:pPr>
                  <a:defRPr sz="800">
                    <a:solidFill>
                      <a:srgbClr val="262626"/>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December '16</c:v>
                </c:pt>
                <c:pt idx="1">
                  <c:v>Past 3 months</c:v>
                </c:pt>
                <c:pt idx="2">
                  <c:v>Year to Date</c:v>
                </c:pt>
              </c:strCache>
            </c:strRef>
          </c:cat>
          <c:val>
            <c:numRef>
              <c:f>Sheet1!$H$2:$H$4</c:f>
              <c:numCache>
                <c:formatCode>0.0</c:formatCode>
                <c:ptCount val="3"/>
                <c:pt idx="0">
                  <c:v>6.9</c:v>
                </c:pt>
                <c:pt idx="1">
                  <c:v>12.122</c:v>
                </c:pt>
                <c:pt idx="2">
                  <c:v>40.6</c:v>
                </c:pt>
              </c:numCache>
            </c:numRef>
          </c:val>
        </c:ser>
        <c:ser>
          <c:idx val="7"/>
          <c:order val="7"/>
          <c:tx>
            <c:strRef>
              <c:f>Sheet1!$I$1</c:f>
              <c:strCache>
                <c:ptCount val="1"/>
                <c:pt idx="0">
                  <c:v>VFR trips 16</c:v>
                </c:pt>
              </c:strCache>
            </c:strRef>
          </c:tx>
          <c:spPr>
            <a:solidFill>
              <a:srgbClr val="7A2280">
                <a:lumMod val="50000"/>
              </a:srgbClr>
            </a:solidFill>
            <a:ln>
              <a:noFill/>
            </a:ln>
          </c:spPr>
          <c:invertIfNegative val="0"/>
          <c:dLbls>
            <c:spPr>
              <a:noFill/>
              <a:ln>
                <a:noFill/>
              </a:ln>
              <a:effectLst/>
            </c:spPr>
            <c:txPr>
              <a:bodyPr/>
              <a:lstStyle/>
              <a:p>
                <a:pPr>
                  <a:defRPr sz="800">
                    <a:solidFill>
                      <a:srgbClr val="262626"/>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December '16</c:v>
                </c:pt>
                <c:pt idx="1">
                  <c:v>Past 3 months</c:v>
                </c:pt>
                <c:pt idx="2">
                  <c:v>Year to Date</c:v>
                </c:pt>
              </c:strCache>
            </c:strRef>
          </c:cat>
          <c:val>
            <c:numRef>
              <c:f>Sheet1!$I$2:$I$4</c:f>
              <c:numCache>
                <c:formatCode>0.0</c:formatCode>
                <c:ptCount val="3"/>
                <c:pt idx="0">
                  <c:v>5.2</c:v>
                </c:pt>
                <c:pt idx="1">
                  <c:v>11.067</c:v>
                </c:pt>
                <c:pt idx="2">
                  <c:v>36.906999999999996</c:v>
                </c:pt>
              </c:numCache>
            </c:numRef>
          </c:val>
        </c:ser>
        <c:dLbls>
          <c:showLegendKey val="0"/>
          <c:showVal val="1"/>
          <c:showCatName val="0"/>
          <c:showSerName val="0"/>
          <c:showPercent val="0"/>
          <c:showBubbleSize val="0"/>
        </c:dLbls>
        <c:gapWidth val="150"/>
        <c:axId val="217933656"/>
        <c:axId val="217930128"/>
      </c:barChart>
      <c:catAx>
        <c:axId val="217933656"/>
        <c:scaling>
          <c:orientation val="minMax"/>
        </c:scaling>
        <c:delete val="0"/>
        <c:axPos val="b"/>
        <c:numFmt formatCode="General" sourceLinked="0"/>
        <c:majorTickMark val="none"/>
        <c:minorTickMark val="none"/>
        <c:tickLblPos val="nextTo"/>
        <c:spPr>
          <a:ln w="19050" cmpd="sng">
            <a:solidFill>
              <a:sysClr val="windowText" lastClr="000000">
                <a:lumMod val="75000"/>
                <a:lumOff val="25000"/>
              </a:sysClr>
            </a:solidFill>
            <a:headEnd type="none"/>
            <a:tailEnd type="none"/>
          </a:ln>
        </c:spPr>
        <c:txPr>
          <a:bodyPr/>
          <a:lstStyle/>
          <a:p>
            <a:pPr>
              <a:defRPr sz="800" b="0" baseline="0">
                <a:solidFill>
                  <a:schemeClr val="bg1">
                    <a:lumMod val="95000"/>
                  </a:schemeClr>
                </a:solidFill>
              </a:defRPr>
            </a:pPr>
            <a:endParaRPr lang="en-US"/>
          </a:p>
        </c:txPr>
        <c:crossAx val="217930128"/>
        <c:crosses val="autoZero"/>
        <c:auto val="1"/>
        <c:lblAlgn val="ctr"/>
        <c:lblOffset val="850"/>
        <c:tickLblSkip val="1"/>
        <c:tickMarkSkip val="1"/>
        <c:noMultiLvlLbl val="0"/>
      </c:catAx>
      <c:valAx>
        <c:axId val="217930128"/>
        <c:scaling>
          <c:orientation val="minMax"/>
        </c:scaling>
        <c:delete val="1"/>
        <c:axPos val="l"/>
        <c:majorGridlines>
          <c:spPr>
            <a:ln w="9525" cmpd="sng">
              <a:solidFill>
                <a:sysClr val="window" lastClr="FFFFFF"/>
              </a:solidFill>
            </a:ln>
          </c:spPr>
        </c:majorGridlines>
        <c:numFmt formatCode="0.0" sourceLinked="1"/>
        <c:majorTickMark val="out"/>
        <c:minorTickMark val="none"/>
        <c:tickLblPos val="nextTo"/>
        <c:crossAx val="217933656"/>
        <c:crossesAt val="1"/>
        <c:crossBetween val="between"/>
      </c:valAx>
      <c:spPr>
        <a:solidFill>
          <a:sysClr val="window" lastClr="FFFFFF">
            <a:lumMod val="85000"/>
            <a:alpha val="30000"/>
          </a:sysClr>
        </a:solidFill>
        <a:ln>
          <a:noFill/>
        </a:ln>
      </c:spPr>
    </c:plotArea>
    <c:plotVisOnly val="1"/>
    <c:dispBlanksAs val="gap"/>
    <c:showDLblsOverMax val="0"/>
  </c:chart>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All trips 15</c:v>
                </c:pt>
              </c:strCache>
            </c:strRef>
          </c:tx>
          <c:spPr>
            <a:solidFill>
              <a:srgbClr val="F7911E"/>
            </a:solidFill>
          </c:spPr>
          <c:invertIfNegative val="0"/>
          <c:dLbls>
            <c:spPr>
              <a:noFill/>
              <a:ln>
                <a:noFill/>
              </a:ln>
              <a:effectLst/>
            </c:spPr>
            <c:txPr>
              <a:bodyPr/>
              <a:lstStyle/>
              <a:p>
                <a:pPr>
                  <a:defRPr sz="800" baseline="0">
                    <a:solidFill>
                      <a:schemeClr val="tx1">
                        <a:lumMod val="75000"/>
                        <a:lumOff val="2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December '16</c:v>
                </c:pt>
                <c:pt idx="1">
                  <c:v>Past 3 months</c:v>
                </c:pt>
                <c:pt idx="2">
                  <c:v>Year to Date</c:v>
                </c:pt>
              </c:strCache>
            </c:strRef>
          </c:cat>
          <c:val>
            <c:numRef>
              <c:f>Sheet1!$B$2:$B$4</c:f>
              <c:numCache>
                <c:formatCode>0.0</c:formatCode>
                <c:ptCount val="3"/>
                <c:pt idx="0">
                  <c:v>33.200000000000003</c:v>
                </c:pt>
                <c:pt idx="1">
                  <c:v>68.400000000000006</c:v>
                </c:pt>
                <c:pt idx="2">
                  <c:v>299.60000000000002</c:v>
                </c:pt>
              </c:numCache>
            </c:numRef>
          </c:val>
        </c:ser>
        <c:ser>
          <c:idx val="1"/>
          <c:order val="1"/>
          <c:tx>
            <c:strRef>
              <c:f>Sheet1!$C$1</c:f>
              <c:strCache>
                <c:ptCount val="1"/>
                <c:pt idx="0">
                  <c:v>All trips 16</c:v>
                </c:pt>
              </c:strCache>
            </c:strRef>
          </c:tx>
          <c:spPr>
            <a:solidFill>
              <a:srgbClr val="F7911E">
                <a:lumMod val="75000"/>
              </a:srgbClr>
            </a:solidFill>
            <a:ln>
              <a:noFill/>
            </a:ln>
          </c:spPr>
          <c:invertIfNegative val="0"/>
          <c:dLbls>
            <c:spPr>
              <a:noFill/>
              <a:ln>
                <a:noFill/>
              </a:ln>
              <a:effectLst/>
            </c:spPr>
            <c:txPr>
              <a:bodyPr/>
              <a:lstStyle/>
              <a:p>
                <a:pPr>
                  <a:defRPr sz="800">
                    <a:solidFill>
                      <a:srgbClr val="40404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December '16</c:v>
                </c:pt>
                <c:pt idx="1">
                  <c:v>Past 3 months</c:v>
                </c:pt>
                <c:pt idx="2">
                  <c:v>Year to Date</c:v>
                </c:pt>
              </c:strCache>
            </c:strRef>
          </c:cat>
          <c:val>
            <c:numRef>
              <c:f>Sheet1!$C$2:$C$4</c:f>
              <c:numCache>
                <c:formatCode>0.0</c:formatCode>
                <c:ptCount val="3"/>
                <c:pt idx="0">
                  <c:v>25.8</c:v>
                </c:pt>
                <c:pt idx="1">
                  <c:v>64.400000000000006</c:v>
                </c:pt>
                <c:pt idx="2">
                  <c:v>287.7</c:v>
                </c:pt>
              </c:numCache>
            </c:numRef>
          </c:val>
        </c:ser>
        <c:ser>
          <c:idx val="2"/>
          <c:order val="2"/>
          <c:tx>
            <c:strRef>
              <c:f>Sheet1!$D$1</c:f>
              <c:strCache>
                <c:ptCount val="1"/>
                <c:pt idx="0">
                  <c:v>Holiday trips 15</c:v>
                </c:pt>
              </c:strCache>
            </c:strRef>
          </c:tx>
          <c:spPr>
            <a:solidFill>
              <a:srgbClr val="C61678"/>
            </a:solidFill>
            <a:ln>
              <a:noFill/>
            </a:ln>
          </c:spPr>
          <c:invertIfNegative val="0"/>
          <c:dLbls>
            <c:spPr>
              <a:noFill/>
              <a:ln>
                <a:noFill/>
              </a:ln>
              <a:effectLst/>
            </c:spPr>
            <c:txPr>
              <a:bodyPr/>
              <a:lstStyle/>
              <a:p>
                <a:pPr>
                  <a:defRPr sz="800">
                    <a:solidFill>
                      <a:srgbClr val="40404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December '16</c:v>
                </c:pt>
                <c:pt idx="1">
                  <c:v>Past 3 months</c:v>
                </c:pt>
                <c:pt idx="2">
                  <c:v>Year to Date</c:v>
                </c:pt>
              </c:strCache>
            </c:strRef>
          </c:cat>
          <c:val>
            <c:numRef>
              <c:f>Sheet1!$D$2:$D$4</c:f>
              <c:numCache>
                <c:formatCode>0.0</c:formatCode>
                <c:ptCount val="3"/>
                <c:pt idx="0">
                  <c:v>8.1</c:v>
                </c:pt>
                <c:pt idx="1">
                  <c:v>23.9</c:v>
                </c:pt>
                <c:pt idx="2">
                  <c:v>146.5</c:v>
                </c:pt>
              </c:numCache>
            </c:numRef>
          </c:val>
        </c:ser>
        <c:ser>
          <c:idx val="3"/>
          <c:order val="3"/>
          <c:tx>
            <c:strRef>
              <c:f>Sheet1!$E$1</c:f>
              <c:strCache>
                <c:ptCount val="1"/>
                <c:pt idx="0">
                  <c:v>Holiday trips 16</c:v>
                </c:pt>
              </c:strCache>
            </c:strRef>
          </c:tx>
          <c:spPr>
            <a:solidFill>
              <a:srgbClr val="C61678">
                <a:lumMod val="75000"/>
              </a:srgbClr>
            </a:solidFill>
            <a:ln>
              <a:noFill/>
            </a:ln>
          </c:spPr>
          <c:invertIfNegative val="0"/>
          <c:dLbls>
            <c:spPr>
              <a:noFill/>
              <a:ln>
                <a:noFill/>
              </a:ln>
              <a:effectLst/>
            </c:spPr>
            <c:txPr>
              <a:bodyPr/>
              <a:lstStyle/>
              <a:p>
                <a:pPr>
                  <a:defRPr sz="800">
                    <a:solidFill>
                      <a:srgbClr val="40404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December '16</c:v>
                </c:pt>
                <c:pt idx="1">
                  <c:v>Past 3 months</c:v>
                </c:pt>
                <c:pt idx="2">
                  <c:v>Year to Date</c:v>
                </c:pt>
              </c:strCache>
            </c:strRef>
          </c:cat>
          <c:val>
            <c:numRef>
              <c:f>Sheet1!$E$2:$E$4</c:f>
              <c:numCache>
                <c:formatCode>0.0</c:formatCode>
                <c:ptCount val="3"/>
                <c:pt idx="0">
                  <c:v>6.1</c:v>
                </c:pt>
                <c:pt idx="1">
                  <c:v>23.7</c:v>
                </c:pt>
                <c:pt idx="2">
                  <c:v>147.1</c:v>
                </c:pt>
              </c:numCache>
            </c:numRef>
          </c:val>
        </c:ser>
        <c:ser>
          <c:idx val="4"/>
          <c:order val="4"/>
          <c:tx>
            <c:strRef>
              <c:f>Sheet1!$F$1</c:f>
              <c:strCache>
                <c:ptCount val="1"/>
                <c:pt idx="0">
                  <c:v>Business trips 15</c:v>
                </c:pt>
              </c:strCache>
            </c:strRef>
          </c:tx>
          <c:spPr>
            <a:solidFill>
              <a:srgbClr val="00AEEF"/>
            </a:solidFill>
            <a:ln>
              <a:noFill/>
            </a:ln>
          </c:spPr>
          <c:invertIfNegative val="0"/>
          <c:dLbls>
            <c:spPr>
              <a:noFill/>
              <a:ln>
                <a:noFill/>
              </a:ln>
              <a:effectLst/>
            </c:spPr>
            <c:txPr>
              <a:bodyPr/>
              <a:lstStyle/>
              <a:p>
                <a:pPr>
                  <a:defRPr sz="800">
                    <a:solidFill>
                      <a:schemeClr val="tx1">
                        <a:lumMod val="85000"/>
                        <a:lumOff val="1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December '16</c:v>
                </c:pt>
                <c:pt idx="1">
                  <c:v>Past 3 months</c:v>
                </c:pt>
                <c:pt idx="2">
                  <c:v>Year to Date</c:v>
                </c:pt>
              </c:strCache>
            </c:strRef>
          </c:cat>
          <c:val>
            <c:numRef>
              <c:f>Sheet1!$F$2:$F$4</c:f>
              <c:numCache>
                <c:formatCode>0.0</c:formatCode>
                <c:ptCount val="3"/>
                <c:pt idx="0">
                  <c:v>1.7</c:v>
                </c:pt>
                <c:pt idx="1">
                  <c:v>7</c:v>
                </c:pt>
                <c:pt idx="2">
                  <c:v>30.1</c:v>
                </c:pt>
              </c:numCache>
            </c:numRef>
          </c:val>
        </c:ser>
        <c:ser>
          <c:idx val="5"/>
          <c:order val="5"/>
          <c:tx>
            <c:strRef>
              <c:f>Sheet1!$G$1</c:f>
              <c:strCache>
                <c:ptCount val="1"/>
                <c:pt idx="0">
                  <c:v>Business trips 16</c:v>
                </c:pt>
              </c:strCache>
            </c:strRef>
          </c:tx>
          <c:spPr>
            <a:solidFill>
              <a:srgbClr val="00AEEF">
                <a:lumMod val="75000"/>
              </a:srgbClr>
            </a:solidFill>
            <a:ln>
              <a:noFill/>
            </a:ln>
          </c:spPr>
          <c:invertIfNegative val="0"/>
          <c:dLbls>
            <c:spPr>
              <a:noFill/>
              <a:ln>
                <a:noFill/>
              </a:ln>
              <a:effectLst/>
            </c:spPr>
            <c:txPr>
              <a:bodyPr/>
              <a:lstStyle/>
              <a:p>
                <a:pPr>
                  <a:defRPr sz="800">
                    <a:solidFill>
                      <a:srgbClr val="262626"/>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December '16</c:v>
                </c:pt>
                <c:pt idx="1">
                  <c:v>Past 3 months</c:v>
                </c:pt>
                <c:pt idx="2">
                  <c:v>Year to Date</c:v>
                </c:pt>
              </c:strCache>
            </c:strRef>
          </c:cat>
          <c:val>
            <c:numRef>
              <c:f>Sheet1!$G$2:$G$4</c:f>
              <c:numCache>
                <c:formatCode>0.0</c:formatCode>
                <c:ptCount val="3"/>
                <c:pt idx="0">
                  <c:v>1.8</c:v>
                </c:pt>
                <c:pt idx="1">
                  <c:v>7.5</c:v>
                </c:pt>
                <c:pt idx="2">
                  <c:v>31.6</c:v>
                </c:pt>
              </c:numCache>
            </c:numRef>
          </c:val>
        </c:ser>
        <c:ser>
          <c:idx val="6"/>
          <c:order val="6"/>
          <c:tx>
            <c:strRef>
              <c:f>Sheet1!$H$1</c:f>
              <c:strCache>
                <c:ptCount val="1"/>
                <c:pt idx="0">
                  <c:v>VFR trips 15</c:v>
                </c:pt>
              </c:strCache>
            </c:strRef>
          </c:tx>
          <c:spPr>
            <a:solidFill>
              <a:srgbClr val="7A2280"/>
            </a:solidFill>
            <a:ln>
              <a:noFill/>
            </a:ln>
          </c:spPr>
          <c:invertIfNegative val="0"/>
          <c:dLbls>
            <c:spPr>
              <a:noFill/>
              <a:ln>
                <a:noFill/>
              </a:ln>
              <a:effectLst/>
            </c:spPr>
            <c:txPr>
              <a:bodyPr/>
              <a:lstStyle/>
              <a:p>
                <a:pPr>
                  <a:defRPr sz="800">
                    <a:solidFill>
                      <a:srgbClr val="262626"/>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December '16</c:v>
                </c:pt>
                <c:pt idx="1">
                  <c:v>Past 3 months</c:v>
                </c:pt>
                <c:pt idx="2">
                  <c:v>Year to Date</c:v>
                </c:pt>
              </c:strCache>
            </c:strRef>
          </c:cat>
          <c:val>
            <c:numRef>
              <c:f>Sheet1!$H$2:$H$4</c:f>
              <c:numCache>
                <c:formatCode>0.0</c:formatCode>
                <c:ptCount val="3"/>
                <c:pt idx="0">
                  <c:v>23.1</c:v>
                </c:pt>
                <c:pt idx="1">
                  <c:v>36.1</c:v>
                </c:pt>
                <c:pt idx="2">
                  <c:v>111.7</c:v>
                </c:pt>
              </c:numCache>
            </c:numRef>
          </c:val>
        </c:ser>
        <c:ser>
          <c:idx val="7"/>
          <c:order val="7"/>
          <c:tx>
            <c:strRef>
              <c:f>Sheet1!$I$1</c:f>
              <c:strCache>
                <c:ptCount val="1"/>
                <c:pt idx="0">
                  <c:v>VFR trips 16</c:v>
                </c:pt>
              </c:strCache>
            </c:strRef>
          </c:tx>
          <c:spPr>
            <a:solidFill>
              <a:srgbClr val="7A2280">
                <a:lumMod val="50000"/>
              </a:srgbClr>
            </a:solidFill>
            <a:ln>
              <a:noFill/>
            </a:ln>
          </c:spPr>
          <c:invertIfNegative val="0"/>
          <c:dLbls>
            <c:spPr>
              <a:noFill/>
              <a:ln>
                <a:noFill/>
              </a:ln>
              <a:effectLst/>
            </c:spPr>
            <c:txPr>
              <a:bodyPr/>
              <a:lstStyle/>
              <a:p>
                <a:pPr>
                  <a:defRPr sz="800">
                    <a:solidFill>
                      <a:srgbClr val="262626"/>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December '16</c:v>
                </c:pt>
                <c:pt idx="1">
                  <c:v>Past 3 months</c:v>
                </c:pt>
                <c:pt idx="2">
                  <c:v>Year to Date</c:v>
                </c:pt>
              </c:strCache>
            </c:strRef>
          </c:cat>
          <c:val>
            <c:numRef>
              <c:f>Sheet1!$I$2:$I$4</c:f>
              <c:numCache>
                <c:formatCode>0.0</c:formatCode>
                <c:ptCount val="3"/>
                <c:pt idx="0">
                  <c:v>17.3</c:v>
                </c:pt>
                <c:pt idx="1">
                  <c:v>31.6</c:v>
                </c:pt>
                <c:pt idx="2">
                  <c:v>98</c:v>
                </c:pt>
              </c:numCache>
            </c:numRef>
          </c:val>
        </c:ser>
        <c:dLbls>
          <c:showLegendKey val="0"/>
          <c:showVal val="1"/>
          <c:showCatName val="0"/>
          <c:showSerName val="0"/>
          <c:showPercent val="0"/>
          <c:showBubbleSize val="0"/>
        </c:dLbls>
        <c:gapWidth val="150"/>
        <c:axId val="217908336"/>
        <c:axId val="217903632"/>
      </c:barChart>
      <c:catAx>
        <c:axId val="217908336"/>
        <c:scaling>
          <c:orientation val="minMax"/>
        </c:scaling>
        <c:delete val="0"/>
        <c:axPos val="b"/>
        <c:numFmt formatCode="General" sourceLinked="0"/>
        <c:majorTickMark val="none"/>
        <c:minorTickMark val="none"/>
        <c:tickLblPos val="nextTo"/>
        <c:spPr>
          <a:ln w="19050" cmpd="sng">
            <a:solidFill>
              <a:sysClr val="windowText" lastClr="000000">
                <a:lumMod val="75000"/>
                <a:lumOff val="25000"/>
              </a:sysClr>
            </a:solidFill>
            <a:headEnd type="none"/>
            <a:tailEnd type="none"/>
          </a:ln>
        </c:spPr>
        <c:txPr>
          <a:bodyPr/>
          <a:lstStyle/>
          <a:p>
            <a:pPr>
              <a:defRPr sz="800" b="0" baseline="0">
                <a:solidFill>
                  <a:schemeClr val="bg1">
                    <a:lumMod val="95000"/>
                  </a:schemeClr>
                </a:solidFill>
              </a:defRPr>
            </a:pPr>
            <a:endParaRPr lang="en-US"/>
          </a:p>
        </c:txPr>
        <c:crossAx val="217903632"/>
        <c:crosses val="autoZero"/>
        <c:auto val="1"/>
        <c:lblAlgn val="ctr"/>
        <c:lblOffset val="850"/>
        <c:tickLblSkip val="1"/>
        <c:tickMarkSkip val="1"/>
        <c:noMultiLvlLbl val="0"/>
      </c:catAx>
      <c:valAx>
        <c:axId val="217903632"/>
        <c:scaling>
          <c:orientation val="minMax"/>
        </c:scaling>
        <c:delete val="1"/>
        <c:axPos val="l"/>
        <c:majorGridlines>
          <c:spPr>
            <a:ln w="9525" cmpd="sng">
              <a:solidFill>
                <a:sysClr val="window" lastClr="FFFFFF"/>
              </a:solidFill>
            </a:ln>
          </c:spPr>
        </c:majorGridlines>
        <c:numFmt formatCode="0.0" sourceLinked="1"/>
        <c:majorTickMark val="out"/>
        <c:minorTickMark val="none"/>
        <c:tickLblPos val="nextTo"/>
        <c:crossAx val="217908336"/>
        <c:crossesAt val="1"/>
        <c:crossBetween val="between"/>
      </c:valAx>
      <c:spPr>
        <a:solidFill>
          <a:sysClr val="window" lastClr="FFFFFF">
            <a:lumMod val="85000"/>
            <a:alpha val="30000"/>
          </a:sysClr>
        </a:solidFill>
        <a:ln>
          <a:noFill/>
        </a:ln>
      </c:spPr>
    </c:plotArea>
    <c:plotVisOnly val="1"/>
    <c:dispBlanksAs val="gap"/>
    <c:showDLblsOverMax val="0"/>
  </c:chart>
  <c:txPr>
    <a:bodyPr/>
    <a:lstStyle/>
    <a:p>
      <a:pPr>
        <a:defRPr sz="1800"/>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All trips 15</c:v>
                </c:pt>
              </c:strCache>
            </c:strRef>
          </c:tx>
          <c:spPr>
            <a:solidFill>
              <a:srgbClr val="F7911E"/>
            </a:solidFill>
          </c:spPr>
          <c:invertIfNegative val="0"/>
          <c:dLbls>
            <c:spPr>
              <a:noFill/>
              <a:ln>
                <a:noFill/>
              </a:ln>
              <a:effectLst/>
            </c:spPr>
            <c:txPr>
              <a:bodyPr rot="-5400000" vert="horz"/>
              <a:lstStyle/>
              <a:p>
                <a:pPr>
                  <a:defRPr sz="800" baseline="0">
                    <a:solidFill>
                      <a:schemeClr val="tx1">
                        <a:lumMod val="75000"/>
                        <a:lumOff val="2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December '16</c:v>
                </c:pt>
                <c:pt idx="1">
                  <c:v>Past 3 months</c:v>
                </c:pt>
                <c:pt idx="2">
                  <c:v>Year to Date</c:v>
                </c:pt>
              </c:strCache>
            </c:strRef>
          </c:cat>
          <c:val>
            <c:numRef>
              <c:f>Sheet1!$B$2:$B$4</c:f>
              <c:numCache>
                <c:formatCode>"£"#,##0</c:formatCode>
                <c:ptCount val="3"/>
                <c:pt idx="0">
                  <c:v>1679</c:v>
                </c:pt>
                <c:pt idx="1">
                  <c:v>4306</c:v>
                </c:pt>
                <c:pt idx="2">
                  <c:v>19570</c:v>
                </c:pt>
              </c:numCache>
            </c:numRef>
          </c:val>
        </c:ser>
        <c:ser>
          <c:idx val="1"/>
          <c:order val="1"/>
          <c:tx>
            <c:strRef>
              <c:f>Sheet1!$C$1</c:f>
              <c:strCache>
                <c:ptCount val="1"/>
                <c:pt idx="0">
                  <c:v>All trips 16</c:v>
                </c:pt>
              </c:strCache>
            </c:strRef>
          </c:tx>
          <c:spPr>
            <a:solidFill>
              <a:srgbClr val="F7911E">
                <a:lumMod val="75000"/>
              </a:srgbClr>
            </a:solidFill>
            <a:ln>
              <a:noFill/>
            </a:ln>
          </c:spPr>
          <c:invertIfNegative val="0"/>
          <c:dLbls>
            <c:spPr>
              <a:noFill/>
              <a:ln>
                <a:noFill/>
              </a:ln>
              <a:effectLst/>
            </c:spPr>
            <c:txPr>
              <a:bodyPr rot="-5400000" vert="horz"/>
              <a:lstStyle/>
              <a:p>
                <a:pPr>
                  <a:defRPr sz="800">
                    <a:solidFill>
                      <a:srgbClr val="40404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December '16</c:v>
                </c:pt>
                <c:pt idx="1">
                  <c:v>Past 3 months</c:v>
                </c:pt>
                <c:pt idx="2">
                  <c:v>Year to Date</c:v>
                </c:pt>
              </c:strCache>
            </c:strRef>
          </c:cat>
          <c:val>
            <c:numRef>
              <c:f>Sheet1!$C$2:$C$4</c:f>
              <c:numCache>
                <c:formatCode>"£"#,##0</c:formatCode>
                <c:ptCount val="3"/>
                <c:pt idx="0">
                  <c:v>1255</c:v>
                </c:pt>
                <c:pt idx="1">
                  <c:v>4113</c:v>
                </c:pt>
                <c:pt idx="2">
                  <c:v>18493</c:v>
                </c:pt>
              </c:numCache>
            </c:numRef>
          </c:val>
        </c:ser>
        <c:ser>
          <c:idx val="2"/>
          <c:order val="2"/>
          <c:tx>
            <c:strRef>
              <c:f>Sheet1!$D$1</c:f>
              <c:strCache>
                <c:ptCount val="1"/>
                <c:pt idx="0">
                  <c:v>Holiday trips 15</c:v>
                </c:pt>
              </c:strCache>
            </c:strRef>
          </c:tx>
          <c:spPr>
            <a:solidFill>
              <a:srgbClr val="C61678"/>
            </a:solidFill>
            <a:ln>
              <a:noFill/>
            </a:ln>
          </c:spPr>
          <c:invertIfNegative val="0"/>
          <c:dLbls>
            <c:spPr>
              <a:noFill/>
              <a:ln>
                <a:noFill/>
              </a:ln>
              <a:effectLst/>
            </c:spPr>
            <c:txPr>
              <a:bodyPr rot="-5400000" vert="horz"/>
              <a:lstStyle/>
              <a:p>
                <a:pPr>
                  <a:defRPr sz="800">
                    <a:solidFill>
                      <a:srgbClr val="40404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December '16</c:v>
                </c:pt>
                <c:pt idx="1">
                  <c:v>Past 3 months</c:v>
                </c:pt>
                <c:pt idx="2">
                  <c:v>Year to Date</c:v>
                </c:pt>
              </c:strCache>
            </c:strRef>
          </c:cat>
          <c:val>
            <c:numRef>
              <c:f>Sheet1!$D$2:$D$4</c:f>
              <c:numCache>
                <c:formatCode>"£"#,##0</c:formatCode>
                <c:ptCount val="3"/>
                <c:pt idx="0">
                  <c:v>735</c:v>
                </c:pt>
                <c:pt idx="1">
                  <c:v>2010</c:v>
                </c:pt>
                <c:pt idx="2">
                  <c:v>10725</c:v>
                </c:pt>
              </c:numCache>
            </c:numRef>
          </c:val>
        </c:ser>
        <c:ser>
          <c:idx val="3"/>
          <c:order val="3"/>
          <c:tx>
            <c:strRef>
              <c:f>Sheet1!$E$1</c:f>
              <c:strCache>
                <c:ptCount val="1"/>
                <c:pt idx="0">
                  <c:v>Holiday trips 16</c:v>
                </c:pt>
              </c:strCache>
            </c:strRef>
          </c:tx>
          <c:spPr>
            <a:solidFill>
              <a:srgbClr val="C61678">
                <a:lumMod val="75000"/>
              </a:srgbClr>
            </a:solidFill>
            <a:ln>
              <a:noFill/>
            </a:ln>
          </c:spPr>
          <c:invertIfNegative val="0"/>
          <c:dLbls>
            <c:spPr>
              <a:noFill/>
              <a:ln>
                <a:noFill/>
              </a:ln>
              <a:effectLst/>
            </c:spPr>
            <c:txPr>
              <a:bodyPr rot="-5400000" vert="horz"/>
              <a:lstStyle/>
              <a:p>
                <a:pPr>
                  <a:defRPr sz="800">
                    <a:solidFill>
                      <a:srgbClr val="40404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December '16</c:v>
                </c:pt>
                <c:pt idx="1">
                  <c:v>Past 3 months</c:v>
                </c:pt>
                <c:pt idx="2">
                  <c:v>Year to Date</c:v>
                </c:pt>
              </c:strCache>
            </c:strRef>
          </c:cat>
          <c:val>
            <c:numRef>
              <c:f>Sheet1!$E$2:$E$4</c:f>
              <c:numCache>
                <c:formatCode>"£"#,##0</c:formatCode>
                <c:ptCount val="3"/>
                <c:pt idx="0">
                  <c:v>548</c:v>
                </c:pt>
                <c:pt idx="1">
                  <c:v>1974</c:v>
                </c:pt>
                <c:pt idx="2">
                  <c:v>10414</c:v>
                </c:pt>
              </c:numCache>
            </c:numRef>
          </c:val>
        </c:ser>
        <c:ser>
          <c:idx val="4"/>
          <c:order val="4"/>
          <c:tx>
            <c:strRef>
              <c:f>Sheet1!$F$1</c:f>
              <c:strCache>
                <c:ptCount val="1"/>
                <c:pt idx="0">
                  <c:v>Business trips 15</c:v>
                </c:pt>
              </c:strCache>
            </c:strRef>
          </c:tx>
          <c:spPr>
            <a:solidFill>
              <a:srgbClr val="00AEEF"/>
            </a:solidFill>
            <a:ln>
              <a:noFill/>
            </a:ln>
          </c:spPr>
          <c:invertIfNegative val="0"/>
          <c:dLbls>
            <c:spPr>
              <a:noFill/>
              <a:ln>
                <a:noFill/>
              </a:ln>
              <a:effectLst/>
            </c:spPr>
            <c:txPr>
              <a:bodyPr rot="-5400000" vert="horz"/>
              <a:lstStyle/>
              <a:p>
                <a:pPr>
                  <a:defRPr sz="800">
                    <a:solidFill>
                      <a:schemeClr val="tx1">
                        <a:lumMod val="85000"/>
                        <a:lumOff val="1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December '16</c:v>
                </c:pt>
                <c:pt idx="1">
                  <c:v>Past 3 months</c:v>
                </c:pt>
                <c:pt idx="2">
                  <c:v>Year to Date</c:v>
                </c:pt>
              </c:strCache>
            </c:strRef>
          </c:cat>
          <c:val>
            <c:numRef>
              <c:f>Sheet1!$F$2:$F$4</c:f>
              <c:numCache>
                <c:formatCode>"£"#,##0</c:formatCode>
                <c:ptCount val="3"/>
                <c:pt idx="0">
                  <c:v>180</c:v>
                </c:pt>
                <c:pt idx="1">
                  <c:v>804</c:v>
                </c:pt>
                <c:pt idx="2">
                  <c:v>3341</c:v>
                </c:pt>
              </c:numCache>
            </c:numRef>
          </c:val>
        </c:ser>
        <c:ser>
          <c:idx val="5"/>
          <c:order val="5"/>
          <c:tx>
            <c:strRef>
              <c:f>Sheet1!$G$1</c:f>
              <c:strCache>
                <c:ptCount val="1"/>
                <c:pt idx="0">
                  <c:v>Business trips 16</c:v>
                </c:pt>
              </c:strCache>
            </c:strRef>
          </c:tx>
          <c:spPr>
            <a:solidFill>
              <a:srgbClr val="00AEEF">
                <a:lumMod val="75000"/>
              </a:srgbClr>
            </a:solidFill>
            <a:ln>
              <a:noFill/>
            </a:ln>
          </c:spPr>
          <c:invertIfNegative val="0"/>
          <c:dLbls>
            <c:spPr>
              <a:noFill/>
              <a:ln>
                <a:noFill/>
              </a:ln>
              <a:effectLst/>
            </c:spPr>
            <c:txPr>
              <a:bodyPr rot="-5400000" vert="horz"/>
              <a:lstStyle/>
              <a:p>
                <a:pPr>
                  <a:defRPr sz="800">
                    <a:solidFill>
                      <a:srgbClr val="262626"/>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December '16</c:v>
                </c:pt>
                <c:pt idx="1">
                  <c:v>Past 3 months</c:v>
                </c:pt>
                <c:pt idx="2">
                  <c:v>Year to Date</c:v>
                </c:pt>
              </c:strCache>
            </c:strRef>
          </c:cat>
          <c:val>
            <c:numRef>
              <c:f>Sheet1!$G$2:$G$4</c:f>
              <c:numCache>
                <c:formatCode>"£"#,##0</c:formatCode>
                <c:ptCount val="3"/>
                <c:pt idx="0">
                  <c:v>212</c:v>
                </c:pt>
                <c:pt idx="1">
                  <c:v>900</c:v>
                </c:pt>
                <c:pt idx="2">
                  <c:v>3630</c:v>
                </c:pt>
              </c:numCache>
            </c:numRef>
          </c:val>
        </c:ser>
        <c:ser>
          <c:idx val="6"/>
          <c:order val="6"/>
          <c:tx>
            <c:strRef>
              <c:f>Sheet1!$H$1</c:f>
              <c:strCache>
                <c:ptCount val="1"/>
                <c:pt idx="0">
                  <c:v>VFR trips 15</c:v>
                </c:pt>
              </c:strCache>
            </c:strRef>
          </c:tx>
          <c:spPr>
            <a:solidFill>
              <a:srgbClr val="7A2280"/>
            </a:solidFill>
            <a:ln>
              <a:noFill/>
            </a:ln>
          </c:spPr>
          <c:invertIfNegative val="0"/>
          <c:dLbls>
            <c:spPr>
              <a:noFill/>
              <a:ln>
                <a:noFill/>
              </a:ln>
              <a:effectLst/>
            </c:spPr>
            <c:txPr>
              <a:bodyPr rot="-5400000" vert="horz"/>
              <a:lstStyle/>
              <a:p>
                <a:pPr>
                  <a:defRPr sz="800">
                    <a:solidFill>
                      <a:srgbClr val="262626"/>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December '16</c:v>
                </c:pt>
                <c:pt idx="1">
                  <c:v>Past 3 months</c:v>
                </c:pt>
                <c:pt idx="2">
                  <c:v>Year to Date</c:v>
                </c:pt>
              </c:strCache>
            </c:strRef>
          </c:cat>
          <c:val>
            <c:numRef>
              <c:f>Sheet1!$H$2:$H$4</c:f>
              <c:numCache>
                <c:formatCode>"£"#,##0</c:formatCode>
                <c:ptCount val="3"/>
                <c:pt idx="0">
                  <c:v>742</c:v>
                </c:pt>
                <c:pt idx="1">
                  <c:v>1349</c:v>
                </c:pt>
                <c:pt idx="2">
                  <c:v>4657</c:v>
                </c:pt>
              </c:numCache>
            </c:numRef>
          </c:val>
        </c:ser>
        <c:ser>
          <c:idx val="7"/>
          <c:order val="7"/>
          <c:tx>
            <c:strRef>
              <c:f>Sheet1!$I$1</c:f>
              <c:strCache>
                <c:ptCount val="1"/>
                <c:pt idx="0">
                  <c:v>VFR trips 16</c:v>
                </c:pt>
              </c:strCache>
            </c:strRef>
          </c:tx>
          <c:spPr>
            <a:solidFill>
              <a:srgbClr val="7A2280">
                <a:lumMod val="50000"/>
              </a:srgbClr>
            </a:solidFill>
            <a:ln>
              <a:noFill/>
            </a:ln>
          </c:spPr>
          <c:invertIfNegative val="0"/>
          <c:dLbls>
            <c:spPr>
              <a:noFill/>
              <a:ln>
                <a:noFill/>
              </a:ln>
              <a:effectLst/>
            </c:spPr>
            <c:txPr>
              <a:bodyPr rot="-5400000" vert="horz"/>
              <a:lstStyle/>
              <a:p>
                <a:pPr>
                  <a:defRPr sz="800">
                    <a:solidFill>
                      <a:srgbClr val="262626"/>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December '16</c:v>
                </c:pt>
                <c:pt idx="1">
                  <c:v>Past 3 months</c:v>
                </c:pt>
                <c:pt idx="2">
                  <c:v>Year to Date</c:v>
                </c:pt>
              </c:strCache>
            </c:strRef>
          </c:cat>
          <c:val>
            <c:numRef>
              <c:f>Sheet1!$I$2:$I$4</c:f>
              <c:numCache>
                <c:formatCode>"£"#,##0</c:formatCode>
                <c:ptCount val="3"/>
                <c:pt idx="0">
                  <c:v>482</c:v>
                </c:pt>
                <c:pt idx="1">
                  <c:v>1152</c:v>
                </c:pt>
                <c:pt idx="2">
                  <c:v>3905</c:v>
                </c:pt>
              </c:numCache>
            </c:numRef>
          </c:val>
        </c:ser>
        <c:dLbls>
          <c:showLegendKey val="0"/>
          <c:showVal val="1"/>
          <c:showCatName val="0"/>
          <c:showSerName val="0"/>
          <c:showPercent val="0"/>
          <c:showBubbleSize val="0"/>
        </c:dLbls>
        <c:gapWidth val="150"/>
        <c:axId val="217904416"/>
        <c:axId val="217902848"/>
      </c:barChart>
      <c:catAx>
        <c:axId val="217904416"/>
        <c:scaling>
          <c:orientation val="minMax"/>
        </c:scaling>
        <c:delete val="0"/>
        <c:axPos val="b"/>
        <c:numFmt formatCode="General" sourceLinked="0"/>
        <c:majorTickMark val="none"/>
        <c:minorTickMark val="none"/>
        <c:tickLblPos val="nextTo"/>
        <c:spPr>
          <a:ln w="19050" cmpd="sng">
            <a:solidFill>
              <a:sysClr val="windowText" lastClr="000000">
                <a:lumMod val="75000"/>
                <a:lumOff val="25000"/>
              </a:sysClr>
            </a:solidFill>
            <a:headEnd type="none"/>
            <a:tailEnd type="none"/>
          </a:ln>
        </c:spPr>
        <c:txPr>
          <a:bodyPr/>
          <a:lstStyle/>
          <a:p>
            <a:pPr>
              <a:defRPr sz="800" b="0" baseline="0">
                <a:solidFill>
                  <a:schemeClr val="bg1">
                    <a:lumMod val="95000"/>
                  </a:schemeClr>
                </a:solidFill>
              </a:defRPr>
            </a:pPr>
            <a:endParaRPr lang="en-US"/>
          </a:p>
        </c:txPr>
        <c:crossAx val="217902848"/>
        <c:crosses val="autoZero"/>
        <c:auto val="1"/>
        <c:lblAlgn val="ctr"/>
        <c:lblOffset val="850"/>
        <c:tickLblSkip val="1"/>
        <c:tickMarkSkip val="1"/>
        <c:noMultiLvlLbl val="0"/>
      </c:catAx>
      <c:valAx>
        <c:axId val="217902848"/>
        <c:scaling>
          <c:orientation val="minMax"/>
        </c:scaling>
        <c:delete val="1"/>
        <c:axPos val="l"/>
        <c:majorGridlines>
          <c:spPr>
            <a:ln w="9525" cmpd="sng">
              <a:solidFill>
                <a:sysClr val="window" lastClr="FFFFFF"/>
              </a:solidFill>
            </a:ln>
          </c:spPr>
        </c:majorGridlines>
        <c:numFmt formatCode="&quot;£&quot;#,##0" sourceLinked="1"/>
        <c:majorTickMark val="out"/>
        <c:minorTickMark val="none"/>
        <c:tickLblPos val="nextTo"/>
        <c:crossAx val="217904416"/>
        <c:crossesAt val="1"/>
        <c:crossBetween val="between"/>
      </c:valAx>
      <c:spPr>
        <a:solidFill>
          <a:sysClr val="window" lastClr="FFFFFF">
            <a:lumMod val="85000"/>
            <a:alpha val="30000"/>
          </a:sysClr>
        </a:solidFill>
        <a:ln>
          <a:noFill/>
        </a:ln>
      </c:spPr>
    </c:plotArea>
    <c:plotVisOnly val="1"/>
    <c:dispBlanksAs val="gap"/>
    <c:showDLblsOverMax val="0"/>
  </c:chart>
  <c:txPr>
    <a:bodyPr/>
    <a:lstStyle/>
    <a:p>
      <a:pPr>
        <a:defRPr sz="18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lgn="l">
              <a:defRPr sz="1000" b="0" i="0">
                <a:solidFill>
                  <a:srgbClr val="404040"/>
                </a:solidFill>
              </a:defRPr>
            </a:pPr>
            <a:r>
              <a:rPr lang="en-US" sz="800" b="0" i="0" dirty="0">
                <a:solidFill>
                  <a:srgbClr val="404040"/>
                </a:solidFill>
              </a:rPr>
              <a:t>VOLUME</a:t>
            </a:r>
            <a:r>
              <a:rPr lang="en-US" sz="800" b="0" i="0" baseline="0" dirty="0">
                <a:solidFill>
                  <a:srgbClr val="404040"/>
                </a:solidFill>
              </a:rPr>
              <a:t> – </a:t>
            </a:r>
            <a:r>
              <a:rPr lang="en-US" sz="800" b="0" i="0" baseline="0" dirty="0" smtClean="0">
                <a:solidFill>
                  <a:srgbClr val="404040"/>
                </a:solidFill>
              </a:rPr>
              <a:t>December (2006-2016)*</a:t>
            </a:r>
            <a:endParaRPr lang="en-US" sz="800" b="0" i="0" dirty="0">
              <a:solidFill>
                <a:srgbClr val="404040"/>
              </a:solidFill>
            </a:endParaRPr>
          </a:p>
        </c:rich>
      </c:tx>
      <c:layout>
        <c:manualLayout>
          <c:xMode val="edge"/>
          <c:yMode val="edge"/>
          <c:x val="1.20959089031204E-2"/>
          <c:y val="1.93252078696203E-2"/>
        </c:manualLayout>
      </c:layout>
      <c:overlay val="1"/>
      <c:spPr>
        <a:noFill/>
      </c:spPr>
    </c:title>
    <c:autoTitleDeleted val="0"/>
    <c:plotArea>
      <c:layout>
        <c:manualLayout>
          <c:layoutTarget val="inner"/>
          <c:xMode val="edge"/>
          <c:yMode val="edge"/>
          <c:x val="0"/>
          <c:y val="9.27307192347369E-2"/>
          <c:w val="1"/>
          <c:h val="0.68077373219135995"/>
        </c:manualLayout>
      </c:layout>
      <c:barChart>
        <c:barDir val="col"/>
        <c:grouping val="clustered"/>
        <c:varyColors val="0"/>
        <c:ser>
          <c:idx val="0"/>
          <c:order val="0"/>
          <c:tx>
            <c:strRef>
              <c:f>Sheet1!$B$1</c:f>
              <c:strCache>
                <c:ptCount val="1"/>
                <c:pt idx="0">
                  <c:v>Domestic Trips</c:v>
                </c:pt>
              </c:strCache>
            </c:strRef>
          </c:tx>
          <c:spPr>
            <a:solidFill>
              <a:schemeClr val="accent1"/>
            </a:solidFill>
            <a:ln w="47625">
              <a:noFill/>
            </a:ln>
            <a:effectLst/>
          </c:spPr>
          <c:invertIfNegative val="0"/>
          <c:dPt>
            <c:idx val="1"/>
            <c:invertIfNegative val="0"/>
            <c:bubble3D val="0"/>
            <c:spPr>
              <a:solidFill>
                <a:schemeClr val="accent2"/>
              </a:solidFill>
              <a:ln w="47625">
                <a:noFill/>
              </a:ln>
              <a:effectLst/>
            </c:spPr>
          </c:dPt>
          <c:dPt>
            <c:idx val="3"/>
            <c:invertIfNegative val="0"/>
            <c:bubble3D val="0"/>
            <c:spPr>
              <a:solidFill>
                <a:srgbClr val="C61678"/>
              </a:solidFill>
              <a:ln w="47625">
                <a:noFill/>
              </a:ln>
              <a:effectLst/>
            </c:spPr>
          </c:dPt>
          <c:dPt>
            <c:idx val="5"/>
            <c:invertIfNegative val="0"/>
            <c:bubble3D val="0"/>
            <c:spPr>
              <a:solidFill>
                <a:srgbClr val="C61678"/>
              </a:solidFill>
              <a:ln w="47625">
                <a:noFill/>
              </a:ln>
              <a:effectLst/>
            </c:spPr>
          </c:dPt>
          <c:dPt>
            <c:idx val="7"/>
            <c:invertIfNegative val="0"/>
            <c:bubble3D val="0"/>
            <c:spPr>
              <a:solidFill>
                <a:srgbClr val="C61678"/>
              </a:solidFill>
              <a:ln w="47625">
                <a:noFill/>
              </a:ln>
              <a:effectLst/>
            </c:spPr>
          </c:dPt>
          <c:dPt>
            <c:idx val="8"/>
            <c:invertIfNegative val="0"/>
            <c:bubble3D val="0"/>
            <c:spPr>
              <a:solidFill>
                <a:srgbClr val="F7911E"/>
              </a:solidFill>
              <a:ln w="19050" cmpd="sng">
                <a:noFill/>
              </a:ln>
              <a:effectLst/>
            </c:spPr>
          </c:dPt>
          <c:dPt>
            <c:idx val="9"/>
            <c:invertIfNegative val="0"/>
            <c:bubble3D val="0"/>
            <c:spPr>
              <a:solidFill>
                <a:srgbClr val="C61678"/>
              </a:solidFill>
              <a:ln w="47625">
                <a:noFill/>
              </a:ln>
              <a:effectLst/>
            </c:spPr>
          </c:dPt>
          <c:dPt>
            <c:idx val="10"/>
            <c:invertIfNegative val="0"/>
            <c:bubble3D val="0"/>
            <c:spPr>
              <a:solidFill>
                <a:schemeClr val="accent3"/>
              </a:solidFill>
              <a:ln w="47625">
                <a:noFill/>
              </a:ln>
              <a:effectLst/>
            </c:spPr>
          </c:dPt>
          <c:dPt>
            <c:idx val="11"/>
            <c:invertIfNegative val="0"/>
            <c:bubble3D val="0"/>
            <c:spPr>
              <a:solidFill>
                <a:srgbClr val="FF0000"/>
              </a:solidFill>
              <a:ln w="47625">
                <a:noFill/>
              </a:ln>
              <a:effectLst/>
            </c:spPr>
          </c:dPt>
          <c:dLbls>
            <c:spPr>
              <a:noFill/>
              <a:ln>
                <a:noFill/>
              </a:ln>
              <a:effectLst/>
            </c:spPr>
            <c:txPr>
              <a:bodyPr/>
              <a:lstStyle/>
              <a:p>
                <a:pPr>
                  <a:defRPr sz="800">
                    <a:solidFill>
                      <a:schemeClr val="tx1">
                        <a:lumMod val="75000"/>
                        <a:lumOff val="2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Sheet1!$A$2:$A$12</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Sheet1!$B$2:$B$12</c:f>
              <c:numCache>
                <c:formatCode>0.00</c:formatCode>
                <c:ptCount val="11"/>
                <c:pt idx="0">
                  <c:v>12.263999999999999</c:v>
                </c:pt>
                <c:pt idx="1">
                  <c:v>10.132</c:v>
                </c:pt>
                <c:pt idx="2">
                  <c:v>9.52</c:v>
                </c:pt>
                <c:pt idx="3">
                  <c:v>10.566000000000001</c:v>
                </c:pt>
                <c:pt idx="4">
                  <c:v>8.2460000000000004</c:v>
                </c:pt>
                <c:pt idx="5">
                  <c:v>11.071</c:v>
                </c:pt>
                <c:pt idx="6">
                  <c:v>12.07</c:v>
                </c:pt>
                <c:pt idx="7">
                  <c:v>10.335000000000001</c:v>
                </c:pt>
                <c:pt idx="9">
                  <c:v>12.486000000000001</c:v>
                </c:pt>
                <c:pt idx="10">
                  <c:v>10.36</c:v>
                </c:pt>
              </c:numCache>
            </c:numRef>
          </c:val>
        </c:ser>
        <c:dLbls>
          <c:showLegendKey val="0"/>
          <c:showVal val="1"/>
          <c:showCatName val="0"/>
          <c:showSerName val="0"/>
          <c:showPercent val="0"/>
          <c:showBubbleSize val="0"/>
        </c:dLbls>
        <c:gapWidth val="35"/>
        <c:axId val="217934832"/>
        <c:axId val="217935224"/>
      </c:barChart>
      <c:catAx>
        <c:axId val="217934832"/>
        <c:scaling>
          <c:orientation val="minMax"/>
        </c:scaling>
        <c:delete val="0"/>
        <c:axPos val="b"/>
        <c:numFmt formatCode="General" sourceLinked="1"/>
        <c:majorTickMark val="none"/>
        <c:minorTickMark val="none"/>
        <c:tickLblPos val="nextTo"/>
        <c:spPr>
          <a:ln w="19050">
            <a:solidFill>
              <a:schemeClr val="tx1">
                <a:lumMod val="85000"/>
                <a:lumOff val="15000"/>
              </a:schemeClr>
            </a:solidFill>
          </a:ln>
        </c:spPr>
        <c:txPr>
          <a:bodyPr/>
          <a:lstStyle/>
          <a:p>
            <a:pPr>
              <a:defRPr sz="700">
                <a:solidFill>
                  <a:schemeClr val="bg1"/>
                </a:solidFill>
              </a:defRPr>
            </a:pPr>
            <a:endParaRPr lang="en-US"/>
          </a:p>
        </c:txPr>
        <c:crossAx val="217935224"/>
        <c:crossesAt val="0"/>
        <c:auto val="1"/>
        <c:lblAlgn val="ctr"/>
        <c:lblOffset val="100"/>
        <c:noMultiLvlLbl val="0"/>
      </c:catAx>
      <c:valAx>
        <c:axId val="217935224"/>
        <c:scaling>
          <c:orientation val="minMax"/>
          <c:max val="17"/>
          <c:min val="0"/>
        </c:scaling>
        <c:delete val="1"/>
        <c:axPos val="l"/>
        <c:majorGridlines>
          <c:spPr>
            <a:ln>
              <a:solidFill>
                <a:schemeClr val="bg1"/>
              </a:solidFill>
            </a:ln>
          </c:spPr>
        </c:majorGridlines>
        <c:numFmt formatCode="0.00" sourceLinked="1"/>
        <c:majorTickMark val="out"/>
        <c:minorTickMark val="none"/>
        <c:tickLblPos val="nextTo"/>
        <c:crossAx val="217934832"/>
        <c:crosses val="autoZero"/>
        <c:crossBetween val="between"/>
        <c:majorUnit val="2"/>
      </c:valAx>
      <c:spPr>
        <a:solidFill>
          <a:schemeClr val="bg1">
            <a:lumMod val="85000"/>
            <a:alpha val="50000"/>
          </a:schemeClr>
        </a:solidFill>
      </c:spPr>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7"/>
    </mc:Choice>
    <mc:Fallback>
      <c:style val="17"/>
    </mc:Fallback>
  </mc:AlternateContent>
  <c:chart>
    <c:title>
      <c:tx>
        <c:rich>
          <a:bodyPr/>
          <a:lstStyle/>
          <a:p>
            <a:pPr algn="l">
              <a:lnSpc>
                <a:spcPct val="120000"/>
              </a:lnSpc>
              <a:defRPr sz="1000" b="0" i="0" u="none" cap="none" normalizeH="0">
                <a:solidFill>
                  <a:schemeClr val="tx1">
                    <a:lumMod val="75000"/>
                    <a:lumOff val="25000"/>
                  </a:schemeClr>
                </a:solidFill>
              </a:defRPr>
            </a:pPr>
            <a:r>
              <a:rPr lang="en-US" sz="800" b="0" i="0" u="none" cap="none" normalizeH="0" dirty="0">
                <a:solidFill>
                  <a:schemeClr val="tx1">
                    <a:lumMod val="75000"/>
                    <a:lumOff val="25000"/>
                  </a:schemeClr>
                </a:solidFill>
              </a:rPr>
              <a:t>VOLUME by Month</a:t>
            </a:r>
            <a:r>
              <a:rPr lang="en-US" sz="800" b="0" i="0" u="none" cap="none" normalizeH="0" baseline="0" dirty="0">
                <a:solidFill>
                  <a:schemeClr val="tx1">
                    <a:lumMod val="75000"/>
                    <a:lumOff val="25000"/>
                  </a:schemeClr>
                </a:solidFill>
              </a:rPr>
              <a:t> (</a:t>
            </a:r>
            <a:r>
              <a:rPr lang="en-US" sz="800" b="0" i="0" u="none" cap="none" normalizeH="0" baseline="0" dirty="0" smtClean="0">
                <a:solidFill>
                  <a:schemeClr val="tx1">
                    <a:lumMod val="75000"/>
                    <a:lumOff val="25000"/>
                  </a:schemeClr>
                </a:solidFill>
              </a:rPr>
              <a:t>2006-2016)* </a:t>
            </a:r>
            <a:endParaRPr lang="en-US" sz="800" b="0" i="0" u="none" cap="none" normalizeH="0" dirty="0">
              <a:solidFill>
                <a:schemeClr val="tx1">
                  <a:lumMod val="75000"/>
                  <a:lumOff val="25000"/>
                </a:schemeClr>
              </a:solidFill>
            </a:endParaRPr>
          </a:p>
        </c:rich>
      </c:tx>
      <c:layout>
        <c:manualLayout>
          <c:xMode val="edge"/>
          <c:yMode val="edge"/>
          <c:x val="2.2001172797211099E-2"/>
          <c:y val="7.6453201240477497E-2"/>
        </c:manualLayout>
      </c:layout>
      <c:overlay val="1"/>
      <c:spPr>
        <a:noFill/>
      </c:spPr>
    </c:title>
    <c:autoTitleDeleted val="0"/>
    <c:plotArea>
      <c:layout/>
      <c:barChart>
        <c:barDir val="col"/>
        <c:grouping val="clustered"/>
        <c:varyColors val="0"/>
        <c:ser>
          <c:idx val="0"/>
          <c:order val="0"/>
          <c:tx>
            <c:strRef>
              <c:f>Sheet1!$B$1</c:f>
              <c:strCache>
                <c:ptCount val="1"/>
                <c:pt idx="0">
                  <c:v>2006</c:v>
                </c:pt>
              </c:strCache>
            </c:strRef>
          </c:tx>
          <c:spPr>
            <a:solidFill>
              <a:schemeClr val="bg1">
                <a:lumMod val="75000"/>
              </a:schemeClr>
            </a:solidFill>
            <a:effectLst/>
          </c:spPr>
          <c:invertIfNegative val="0"/>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Pt>
            <c:idx val="7"/>
            <c:invertIfNegative val="0"/>
            <c:bubble3D val="0"/>
          </c:dPt>
          <c:dPt>
            <c:idx val="8"/>
            <c:invertIfNegative val="0"/>
            <c:bubble3D val="0"/>
          </c:dPt>
          <c:dPt>
            <c:idx val="11"/>
            <c:invertIfNegative val="0"/>
            <c:bubble3D val="0"/>
            <c:spPr>
              <a:solidFill>
                <a:schemeClr val="accent1"/>
              </a:solidFill>
              <a:effectLst/>
            </c:spPr>
          </c:dPt>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General</c:formatCode>
                <c:ptCount val="12"/>
                <c:pt idx="0">
                  <c:v>6.5430000000000001</c:v>
                </c:pt>
                <c:pt idx="1">
                  <c:v>7.7190000000000003</c:v>
                </c:pt>
                <c:pt idx="2">
                  <c:v>7.4930000000000003</c:v>
                </c:pt>
                <c:pt idx="3">
                  <c:v>10.742000000000001</c:v>
                </c:pt>
                <c:pt idx="4">
                  <c:v>10.305</c:v>
                </c:pt>
                <c:pt idx="5">
                  <c:v>11.773</c:v>
                </c:pt>
                <c:pt idx="6">
                  <c:v>13.000999999999999</c:v>
                </c:pt>
                <c:pt idx="7">
                  <c:v>15.622999999999999</c:v>
                </c:pt>
                <c:pt idx="8">
                  <c:v>10.122999999999999</c:v>
                </c:pt>
                <c:pt idx="9">
                  <c:v>10.121</c:v>
                </c:pt>
                <c:pt idx="10">
                  <c:v>8.2469999999999999</c:v>
                </c:pt>
                <c:pt idx="11">
                  <c:v>12.263999999999999</c:v>
                </c:pt>
              </c:numCache>
            </c:numRef>
          </c:val>
        </c:ser>
        <c:ser>
          <c:idx val="1"/>
          <c:order val="1"/>
          <c:tx>
            <c:strRef>
              <c:f>Sheet1!$C$1</c:f>
              <c:strCache>
                <c:ptCount val="1"/>
                <c:pt idx="0">
                  <c:v>2007</c:v>
                </c:pt>
              </c:strCache>
            </c:strRef>
          </c:tx>
          <c:spPr>
            <a:solidFill>
              <a:srgbClr val="A6A6A6"/>
            </a:solidFill>
            <a:effectLst/>
          </c:spPr>
          <c:invertIfNegative val="0"/>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Pt>
            <c:idx val="7"/>
            <c:invertIfNegative val="0"/>
            <c:bubble3D val="0"/>
          </c:dPt>
          <c:dPt>
            <c:idx val="8"/>
            <c:invertIfNegative val="0"/>
            <c:bubble3D val="0"/>
          </c:dPt>
          <c:dPt>
            <c:idx val="11"/>
            <c:invertIfNegative val="0"/>
            <c:bubble3D val="0"/>
            <c:spPr>
              <a:solidFill>
                <a:schemeClr val="accent2"/>
              </a:solidFill>
              <a:effectLst/>
            </c:spPr>
          </c:dPt>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Sheet1!$C$2:$C$13</c:f>
              <c:numCache>
                <c:formatCode>General</c:formatCode>
                <c:ptCount val="12"/>
                <c:pt idx="0">
                  <c:v>6.1470000000000002</c:v>
                </c:pt>
                <c:pt idx="1">
                  <c:v>8.7409999999999997</c:v>
                </c:pt>
                <c:pt idx="2">
                  <c:v>9.14</c:v>
                </c:pt>
                <c:pt idx="3">
                  <c:v>10.311</c:v>
                </c:pt>
                <c:pt idx="4">
                  <c:v>10.906000000000001</c:v>
                </c:pt>
                <c:pt idx="5">
                  <c:v>10.664999999999999</c:v>
                </c:pt>
                <c:pt idx="6">
                  <c:v>12.284000000000001</c:v>
                </c:pt>
                <c:pt idx="7">
                  <c:v>15.407</c:v>
                </c:pt>
                <c:pt idx="8">
                  <c:v>9.6430000000000007</c:v>
                </c:pt>
                <c:pt idx="9">
                  <c:v>10.333</c:v>
                </c:pt>
                <c:pt idx="10">
                  <c:v>8.6519999999999992</c:v>
                </c:pt>
                <c:pt idx="11">
                  <c:v>10.132</c:v>
                </c:pt>
              </c:numCache>
            </c:numRef>
          </c:val>
        </c:ser>
        <c:ser>
          <c:idx val="2"/>
          <c:order val="2"/>
          <c:tx>
            <c:strRef>
              <c:f>Sheet1!$D$1</c:f>
              <c:strCache>
                <c:ptCount val="1"/>
                <c:pt idx="0">
                  <c:v>2008</c:v>
                </c:pt>
              </c:strCache>
            </c:strRef>
          </c:tx>
          <c:spPr>
            <a:solidFill>
              <a:schemeClr val="bg1">
                <a:lumMod val="75000"/>
              </a:schemeClr>
            </a:solidFill>
            <a:effectLst/>
          </c:spPr>
          <c:invertIfNegative val="0"/>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Pt>
            <c:idx val="7"/>
            <c:invertIfNegative val="0"/>
            <c:bubble3D val="0"/>
          </c:dPt>
          <c:dPt>
            <c:idx val="8"/>
            <c:invertIfNegative val="0"/>
            <c:bubble3D val="0"/>
          </c:dPt>
          <c:dPt>
            <c:idx val="11"/>
            <c:invertIfNegative val="0"/>
            <c:bubble3D val="0"/>
            <c:spPr>
              <a:solidFill>
                <a:schemeClr val="accent1"/>
              </a:solidFill>
              <a:effectLst/>
            </c:spPr>
          </c:dPt>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Sheet1!$D$2:$D$13</c:f>
              <c:numCache>
                <c:formatCode>General</c:formatCode>
                <c:ptCount val="12"/>
                <c:pt idx="0">
                  <c:v>6.4470000000000001</c:v>
                </c:pt>
                <c:pt idx="1">
                  <c:v>8.6679999999999993</c:v>
                </c:pt>
                <c:pt idx="2">
                  <c:v>9.2970000000000006</c:v>
                </c:pt>
                <c:pt idx="3">
                  <c:v>8.4429999999999996</c:v>
                </c:pt>
                <c:pt idx="4">
                  <c:v>11.781000000000001</c:v>
                </c:pt>
                <c:pt idx="5">
                  <c:v>10.446999999999999</c:v>
                </c:pt>
                <c:pt idx="6">
                  <c:v>11.755000000000001</c:v>
                </c:pt>
                <c:pt idx="7">
                  <c:v>13.7</c:v>
                </c:pt>
                <c:pt idx="8">
                  <c:v>9.4789999999999992</c:v>
                </c:pt>
                <c:pt idx="9">
                  <c:v>9.7989999999999995</c:v>
                </c:pt>
                <c:pt idx="10">
                  <c:v>6.4320000000000004</c:v>
                </c:pt>
                <c:pt idx="11">
                  <c:v>9.52</c:v>
                </c:pt>
              </c:numCache>
            </c:numRef>
          </c:val>
        </c:ser>
        <c:ser>
          <c:idx val="3"/>
          <c:order val="3"/>
          <c:tx>
            <c:strRef>
              <c:f>Sheet1!$E$1</c:f>
              <c:strCache>
                <c:ptCount val="1"/>
                <c:pt idx="0">
                  <c:v>2009</c:v>
                </c:pt>
              </c:strCache>
            </c:strRef>
          </c:tx>
          <c:spPr>
            <a:solidFill>
              <a:srgbClr val="A6A6A6"/>
            </a:solidFill>
            <a:effectLst/>
          </c:spPr>
          <c:invertIfNegative val="0"/>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Pt>
            <c:idx val="7"/>
            <c:invertIfNegative val="0"/>
            <c:bubble3D val="0"/>
          </c:dPt>
          <c:dPt>
            <c:idx val="8"/>
            <c:invertIfNegative val="0"/>
            <c:bubble3D val="0"/>
          </c:dPt>
          <c:dPt>
            <c:idx val="11"/>
            <c:invertIfNegative val="0"/>
            <c:bubble3D val="0"/>
            <c:spPr>
              <a:solidFill>
                <a:schemeClr val="accent2"/>
              </a:solidFill>
              <a:effectLst/>
            </c:spPr>
          </c:dPt>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Sheet1!$E$2:$E$13</c:f>
              <c:numCache>
                <c:formatCode>General</c:formatCode>
                <c:ptCount val="12"/>
                <c:pt idx="0">
                  <c:v>5.93</c:v>
                </c:pt>
                <c:pt idx="1">
                  <c:v>7.0990000000000002</c:v>
                </c:pt>
                <c:pt idx="2">
                  <c:v>8.0909999999999993</c:v>
                </c:pt>
                <c:pt idx="3">
                  <c:v>11.295999999999999</c:v>
                </c:pt>
                <c:pt idx="4">
                  <c:v>12.535</c:v>
                </c:pt>
                <c:pt idx="5">
                  <c:v>10.521000000000001</c:v>
                </c:pt>
                <c:pt idx="6">
                  <c:v>14.224</c:v>
                </c:pt>
                <c:pt idx="7">
                  <c:v>15.552</c:v>
                </c:pt>
                <c:pt idx="8">
                  <c:v>10.294</c:v>
                </c:pt>
                <c:pt idx="9">
                  <c:v>10.523</c:v>
                </c:pt>
                <c:pt idx="10">
                  <c:v>7.0860000000000003</c:v>
                </c:pt>
                <c:pt idx="11">
                  <c:v>10.566000000000001</c:v>
                </c:pt>
              </c:numCache>
            </c:numRef>
          </c:val>
        </c:ser>
        <c:ser>
          <c:idx val="4"/>
          <c:order val="4"/>
          <c:tx>
            <c:strRef>
              <c:f>Sheet1!$F$1</c:f>
              <c:strCache>
                <c:ptCount val="1"/>
                <c:pt idx="0">
                  <c:v>2010</c:v>
                </c:pt>
              </c:strCache>
            </c:strRef>
          </c:tx>
          <c:spPr>
            <a:solidFill>
              <a:schemeClr val="bg1">
                <a:lumMod val="75000"/>
              </a:schemeClr>
            </a:solidFill>
            <a:effectLst/>
          </c:spPr>
          <c:invertIfNegative val="0"/>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Pt>
            <c:idx val="7"/>
            <c:invertIfNegative val="0"/>
            <c:bubble3D val="0"/>
          </c:dPt>
          <c:dPt>
            <c:idx val="8"/>
            <c:invertIfNegative val="0"/>
            <c:bubble3D val="0"/>
          </c:dPt>
          <c:dPt>
            <c:idx val="11"/>
            <c:invertIfNegative val="0"/>
            <c:bubble3D val="0"/>
            <c:spPr>
              <a:solidFill>
                <a:schemeClr val="accent1"/>
              </a:solidFill>
              <a:effectLst/>
            </c:spPr>
          </c:dPt>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Sheet1!$F$2:$F$13</c:f>
              <c:numCache>
                <c:formatCode>General</c:formatCode>
                <c:ptCount val="12"/>
                <c:pt idx="0">
                  <c:v>5.7670000000000003</c:v>
                </c:pt>
                <c:pt idx="1">
                  <c:v>7.476</c:v>
                </c:pt>
                <c:pt idx="2">
                  <c:v>8.7439999999999998</c:v>
                </c:pt>
                <c:pt idx="3">
                  <c:v>11.417</c:v>
                </c:pt>
                <c:pt idx="4">
                  <c:v>11.843999999999999</c:v>
                </c:pt>
                <c:pt idx="5">
                  <c:v>10.092000000000001</c:v>
                </c:pt>
                <c:pt idx="6">
                  <c:v>13.048</c:v>
                </c:pt>
                <c:pt idx="7">
                  <c:v>13.943</c:v>
                </c:pt>
                <c:pt idx="8">
                  <c:v>9.3059999999999992</c:v>
                </c:pt>
                <c:pt idx="9">
                  <c:v>10.162000000000001</c:v>
                </c:pt>
                <c:pt idx="10">
                  <c:v>7.1</c:v>
                </c:pt>
                <c:pt idx="11">
                  <c:v>8.2460000000000004</c:v>
                </c:pt>
              </c:numCache>
            </c:numRef>
          </c:val>
        </c:ser>
        <c:ser>
          <c:idx val="5"/>
          <c:order val="5"/>
          <c:tx>
            <c:strRef>
              <c:f>Sheet1!$G$1</c:f>
              <c:strCache>
                <c:ptCount val="1"/>
                <c:pt idx="0">
                  <c:v>2011</c:v>
                </c:pt>
              </c:strCache>
            </c:strRef>
          </c:tx>
          <c:spPr>
            <a:solidFill>
              <a:srgbClr val="A6A6A6"/>
            </a:solidFill>
            <a:effectLst/>
          </c:spPr>
          <c:invertIfNegative val="0"/>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Pt>
            <c:idx val="7"/>
            <c:invertIfNegative val="0"/>
            <c:bubble3D val="0"/>
          </c:dPt>
          <c:dPt>
            <c:idx val="8"/>
            <c:invertIfNegative val="0"/>
            <c:bubble3D val="0"/>
          </c:dPt>
          <c:dPt>
            <c:idx val="11"/>
            <c:invertIfNegative val="0"/>
            <c:bubble3D val="0"/>
            <c:spPr>
              <a:solidFill>
                <a:schemeClr val="accent2"/>
              </a:solidFill>
              <a:effectLst/>
            </c:spPr>
          </c:dPt>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Sheet1!$G$2:$G$13</c:f>
              <c:numCache>
                <c:formatCode>General</c:formatCode>
                <c:ptCount val="12"/>
                <c:pt idx="0">
                  <c:v>6.024</c:v>
                </c:pt>
                <c:pt idx="1">
                  <c:v>8.0109999999999992</c:v>
                </c:pt>
                <c:pt idx="2">
                  <c:v>8.0289999999999999</c:v>
                </c:pt>
                <c:pt idx="3">
                  <c:v>11.962999999999999</c:v>
                </c:pt>
                <c:pt idx="4">
                  <c:v>10.821</c:v>
                </c:pt>
                <c:pt idx="5">
                  <c:v>11.314</c:v>
                </c:pt>
                <c:pt idx="6">
                  <c:v>14.239000000000001</c:v>
                </c:pt>
                <c:pt idx="7">
                  <c:v>15.029</c:v>
                </c:pt>
                <c:pt idx="8">
                  <c:v>11.132999999999999</c:v>
                </c:pt>
                <c:pt idx="9">
                  <c:v>11.082000000000001</c:v>
                </c:pt>
                <c:pt idx="10">
                  <c:v>7.92</c:v>
                </c:pt>
                <c:pt idx="11">
                  <c:v>11.071</c:v>
                </c:pt>
              </c:numCache>
            </c:numRef>
          </c:val>
        </c:ser>
        <c:ser>
          <c:idx val="6"/>
          <c:order val="6"/>
          <c:tx>
            <c:strRef>
              <c:f>Sheet1!$H$1</c:f>
              <c:strCache>
                <c:ptCount val="1"/>
                <c:pt idx="0">
                  <c:v>2012</c:v>
                </c:pt>
              </c:strCache>
            </c:strRef>
          </c:tx>
          <c:spPr>
            <a:solidFill>
              <a:schemeClr val="bg1">
                <a:lumMod val="75000"/>
              </a:schemeClr>
            </a:solidFill>
            <a:effectLst/>
          </c:spPr>
          <c:invertIfNegative val="0"/>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Pt>
            <c:idx val="7"/>
            <c:invertIfNegative val="0"/>
            <c:bubble3D val="0"/>
          </c:dPt>
          <c:dPt>
            <c:idx val="8"/>
            <c:invertIfNegative val="0"/>
            <c:bubble3D val="0"/>
          </c:dPt>
          <c:dPt>
            <c:idx val="11"/>
            <c:invertIfNegative val="0"/>
            <c:bubble3D val="0"/>
            <c:spPr>
              <a:solidFill>
                <a:schemeClr val="accent1"/>
              </a:solidFill>
              <a:effectLst/>
            </c:spPr>
          </c:dPt>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Sheet1!$H$2:$H$13</c:f>
              <c:numCache>
                <c:formatCode>General</c:formatCode>
                <c:ptCount val="12"/>
                <c:pt idx="0">
                  <c:v>6.2939999999999996</c:v>
                </c:pt>
                <c:pt idx="1">
                  <c:v>6.7110000000000003</c:v>
                </c:pt>
                <c:pt idx="2">
                  <c:v>8.7929999999999993</c:v>
                </c:pt>
                <c:pt idx="3">
                  <c:v>11.154</c:v>
                </c:pt>
                <c:pt idx="4">
                  <c:v>10.226000000000001</c:v>
                </c:pt>
                <c:pt idx="5">
                  <c:v>11.481999999999999</c:v>
                </c:pt>
                <c:pt idx="6">
                  <c:v>12.291</c:v>
                </c:pt>
                <c:pt idx="7">
                  <c:v>16.190000000000001</c:v>
                </c:pt>
                <c:pt idx="8">
                  <c:v>10.37</c:v>
                </c:pt>
                <c:pt idx="9">
                  <c:v>10.077999999999999</c:v>
                </c:pt>
                <c:pt idx="10">
                  <c:v>10.359</c:v>
                </c:pt>
                <c:pt idx="11">
                  <c:v>12.07</c:v>
                </c:pt>
              </c:numCache>
            </c:numRef>
          </c:val>
        </c:ser>
        <c:ser>
          <c:idx val="7"/>
          <c:order val="7"/>
          <c:tx>
            <c:strRef>
              <c:f>Sheet1!$I$1</c:f>
              <c:strCache>
                <c:ptCount val="1"/>
                <c:pt idx="0">
                  <c:v>2013</c:v>
                </c:pt>
              </c:strCache>
            </c:strRef>
          </c:tx>
          <c:spPr>
            <a:solidFill>
              <a:srgbClr val="A6A6A6"/>
            </a:solidFill>
            <a:effectLst/>
          </c:spPr>
          <c:invertIfNegative val="0"/>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Pt>
            <c:idx val="7"/>
            <c:invertIfNegative val="0"/>
            <c:bubble3D val="0"/>
          </c:dPt>
          <c:dPt>
            <c:idx val="8"/>
            <c:invertIfNegative val="0"/>
            <c:bubble3D val="0"/>
          </c:dPt>
          <c:dPt>
            <c:idx val="11"/>
            <c:invertIfNegative val="0"/>
            <c:bubble3D val="0"/>
            <c:spPr>
              <a:solidFill>
                <a:schemeClr val="accent2"/>
              </a:solidFill>
              <a:effectLst/>
            </c:spPr>
          </c:dPt>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Sheet1!$I$2:$I$13</c:f>
              <c:numCache>
                <c:formatCode>General</c:formatCode>
                <c:ptCount val="12"/>
                <c:pt idx="0">
                  <c:v>5.702</c:v>
                </c:pt>
                <c:pt idx="1">
                  <c:v>7.4180000000000001</c:v>
                </c:pt>
                <c:pt idx="2">
                  <c:v>8.4019999999999992</c:v>
                </c:pt>
                <c:pt idx="3">
                  <c:v>9.3569999999999993</c:v>
                </c:pt>
                <c:pt idx="4">
                  <c:v>11.178000000000001</c:v>
                </c:pt>
                <c:pt idx="5">
                  <c:v>11.041</c:v>
                </c:pt>
                <c:pt idx="6">
                  <c:v>12.946</c:v>
                </c:pt>
                <c:pt idx="7">
                  <c:v>16.687000000000001</c:v>
                </c:pt>
                <c:pt idx="8">
                  <c:v>10.779</c:v>
                </c:pt>
                <c:pt idx="9">
                  <c:v>9.9659999999999993</c:v>
                </c:pt>
                <c:pt idx="10">
                  <c:v>9.0879999999999992</c:v>
                </c:pt>
                <c:pt idx="11">
                  <c:v>10.335000000000001</c:v>
                </c:pt>
              </c:numCache>
            </c:numRef>
          </c:val>
        </c:ser>
        <c:ser>
          <c:idx val="8"/>
          <c:order val="8"/>
          <c:tx>
            <c:strRef>
              <c:f>Sheet1!$J$1</c:f>
              <c:strCache>
                <c:ptCount val="1"/>
                <c:pt idx="0">
                  <c:v>2014</c:v>
                </c:pt>
              </c:strCache>
            </c:strRef>
          </c:tx>
          <c:spPr>
            <a:solidFill>
              <a:schemeClr val="bg1">
                <a:lumMod val="75000"/>
              </a:schemeClr>
            </a:solidFill>
            <a:effectLst/>
          </c:spPr>
          <c:invertIfNegative val="0"/>
          <c:dPt>
            <c:idx val="1"/>
            <c:invertIfNegative val="0"/>
            <c:bubble3D val="0"/>
          </c:dPt>
          <c:dPt>
            <c:idx val="2"/>
            <c:invertIfNegative val="0"/>
            <c:bubble3D val="0"/>
            <c:spPr>
              <a:solidFill>
                <a:schemeClr val="bg1">
                  <a:lumMod val="75000"/>
                </a:schemeClr>
              </a:solidFill>
              <a:ln>
                <a:noFill/>
              </a:ln>
              <a:effectLst/>
            </c:spPr>
          </c:dPt>
          <c:dPt>
            <c:idx val="3"/>
            <c:invertIfNegative val="0"/>
            <c:bubble3D val="0"/>
          </c:dPt>
          <c:dPt>
            <c:idx val="4"/>
            <c:invertIfNegative val="0"/>
            <c:bubble3D val="0"/>
          </c:dPt>
          <c:dPt>
            <c:idx val="5"/>
            <c:invertIfNegative val="0"/>
            <c:bubble3D val="0"/>
          </c:dPt>
          <c:dPt>
            <c:idx val="6"/>
            <c:invertIfNegative val="0"/>
            <c:bubble3D val="0"/>
          </c:dPt>
          <c:dPt>
            <c:idx val="7"/>
            <c:invertIfNegative val="0"/>
            <c:bubble3D val="0"/>
          </c:dPt>
          <c:dPt>
            <c:idx val="8"/>
            <c:invertIfNegative val="0"/>
            <c:bubble3D val="0"/>
          </c:dPt>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Sheet1!$J$2:$J$13</c:f>
              <c:numCache>
                <c:formatCode>General</c:formatCode>
                <c:ptCount val="12"/>
                <c:pt idx="0">
                  <c:v>5.5259999999999998</c:v>
                </c:pt>
                <c:pt idx="1">
                  <c:v>6.9320000000000004</c:v>
                </c:pt>
                <c:pt idx="2">
                  <c:v>6.9569999999999999</c:v>
                </c:pt>
                <c:pt idx="3">
                  <c:v>10.172000000000001</c:v>
                </c:pt>
                <c:pt idx="4">
                  <c:v>11.269</c:v>
                </c:pt>
                <c:pt idx="5">
                  <c:v>9.6989999999999998</c:v>
                </c:pt>
                <c:pt idx="6">
                  <c:v>12.28</c:v>
                </c:pt>
                <c:pt idx="7">
                  <c:v>14.42</c:v>
                </c:pt>
                <c:pt idx="8">
                  <c:v>9.4890000000000008</c:v>
                </c:pt>
              </c:numCache>
            </c:numRef>
          </c:val>
        </c:ser>
        <c:ser>
          <c:idx val="9"/>
          <c:order val="9"/>
          <c:tx>
            <c:strRef>
              <c:f>Sheet1!$K$1</c:f>
              <c:strCache>
                <c:ptCount val="1"/>
                <c:pt idx="0">
                  <c:v>2015</c:v>
                </c:pt>
              </c:strCache>
            </c:strRef>
          </c:tx>
          <c:spPr>
            <a:solidFill>
              <a:srgbClr val="A6A6A6"/>
            </a:solidFill>
          </c:spPr>
          <c:invertIfNegative val="0"/>
          <c:dPt>
            <c:idx val="1"/>
            <c:invertIfNegative val="0"/>
            <c:bubble3D val="0"/>
          </c:dPt>
          <c:dPt>
            <c:idx val="2"/>
            <c:invertIfNegative val="0"/>
            <c:bubble3D val="0"/>
            <c:spPr>
              <a:solidFill>
                <a:srgbClr val="A6A6A6"/>
              </a:solidFill>
              <a:ln>
                <a:noFill/>
              </a:ln>
            </c:spPr>
          </c:dPt>
          <c:dPt>
            <c:idx val="3"/>
            <c:invertIfNegative val="0"/>
            <c:bubble3D val="0"/>
          </c:dPt>
          <c:dPt>
            <c:idx val="4"/>
            <c:invertIfNegative val="0"/>
            <c:bubble3D val="0"/>
          </c:dPt>
          <c:dPt>
            <c:idx val="5"/>
            <c:invertIfNegative val="0"/>
            <c:bubble3D val="0"/>
          </c:dPt>
          <c:dPt>
            <c:idx val="6"/>
            <c:invertIfNegative val="0"/>
            <c:bubble3D val="0"/>
          </c:dPt>
          <c:dPt>
            <c:idx val="7"/>
            <c:invertIfNegative val="0"/>
            <c:bubble3D val="0"/>
          </c:dPt>
          <c:dPt>
            <c:idx val="8"/>
            <c:invertIfNegative val="0"/>
            <c:bubble3D val="0"/>
          </c:dPt>
          <c:dPt>
            <c:idx val="11"/>
            <c:invertIfNegative val="0"/>
            <c:bubble3D val="0"/>
            <c:spPr>
              <a:solidFill>
                <a:schemeClr val="accent2"/>
              </a:solidFill>
            </c:spPr>
          </c:dPt>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Sheet1!$K$2:$K$13</c:f>
              <c:numCache>
                <c:formatCode>General</c:formatCode>
                <c:ptCount val="12"/>
                <c:pt idx="0">
                  <c:v>6.9509999999999996</c:v>
                </c:pt>
                <c:pt idx="1">
                  <c:v>7.8310000000000004</c:v>
                </c:pt>
                <c:pt idx="2">
                  <c:v>8.8149999999999995</c:v>
                </c:pt>
                <c:pt idx="3">
                  <c:v>10.956</c:v>
                </c:pt>
                <c:pt idx="4">
                  <c:v>11.965</c:v>
                </c:pt>
                <c:pt idx="5">
                  <c:v>10.263999999999999</c:v>
                </c:pt>
                <c:pt idx="6">
                  <c:v>13.696999999999999</c:v>
                </c:pt>
                <c:pt idx="7">
                  <c:v>14.803000000000001</c:v>
                </c:pt>
                <c:pt idx="8">
                  <c:v>9.4380000000000006</c:v>
                </c:pt>
                <c:pt idx="9">
                  <c:v>9.9550000000000001</c:v>
                </c:pt>
                <c:pt idx="10">
                  <c:v>7.1950000000000003</c:v>
                </c:pt>
                <c:pt idx="11">
                  <c:v>12.486000000000001</c:v>
                </c:pt>
              </c:numCache>
            </c:numRef>
          </c:val>
        </c:ser>
        <c:ser>
          <c:idx val="10"/>
          <c:order val="10"/>
          <c:tx>
            <c:strRef>
              <c:f>Sheet1!$L$1</c:f>
              <c:strCache>
                <c:ptCount val="1"/>
                <c:pt idx="0">
                  <c:v>2016</c:v>
                </c:pt>
              </c:strCache>
            </c:strRef>
          </c:tx>
          <c:spPr>
            <a:solidFill>
              <a:schemeClr val="bg1">
                <a:lumMod val="75000"/>
              </a:schemeClr>
            </a:solidFill>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Pt>
            <c:idx val="11"/>
            <c:invertIfNegative val="0"/>
            <c:bubble3D val="0"/>
            <c:spPr>
              <a:solidFill>
                <a:srgbClr val="FF0000"/>
              </a:solidFill>
            </c:spPr>
          </c:dPt>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Sheet1!$L$2:$L$13</c:f>
              <c:numCache>
                <c:formatCode>General</c:formatCode>
                <c:ptCount val="12"/>
                <c:pt idx="0">
                  <c:v>6.2169999999999996</c:v>
                </c:pt>
                <c:pt idx="1">
                  <c:v>7.5860000000000003</c:v>
                </c:pt>
                <c:pt idx="2">
                  <c:v>9.7159999999999993</c:v>
                </c:pt>
                <c:pt idx="3">
                  <c:v>10.692</c:v>
                </c:pt>
                <c:pt idx="4">
                  <c:v>10.401</c:v>
                </c:pt>
                <c:pt idx="5">
                  <c:v>9.6029999999999998</c:v>
                </c:pt>
                <c:pt idx="6">
                  <c:v>12.723000000000001</c:v>
                </c:pt>
                <c:pt idx="7">
                  <c:v>15.954000000000001</c:v>
                </c:pt>
                <c:pt idx="8">
                  <c:v>8.4540000000000006</c:v>
                </c:pt>
                <c:pt idx="9">
                  <c:v>10.321999999999999</c:v>
                </c:pt>
                <c:pt idx="10">
                  <c:v>7.4340000000000002</c:v>
                </c:pt>
                <c:pt idx="11">
                  <c:v>10.36</c:v>
                </c:pt>
              </c:numCache>
            </c:numRef>
          </c:val>
        </c:ser>
        <c:dLbls>
          <c:showLegendKey val="0"/>
          <c:showVal val="0"/>
          <c:showCatName val="0"/>
          <c:showSerName val="0"/>
          <c:showPercent val="0"/>
          <c:showBubbleSize val="0"/>
        </c:dLbls>
        <c:gapWidth val="150"/>
        <c:axId val="217930912"/>
        <c:axId val="217932480"/>
      </c:barChart>
      <c:catAx>
        <c:axId val="217930912"/>
        <c:scaling>
          <c:orientation val="minMax"/>
        </c:scaling>
        <c:delete val="0"/>
        <c:axPos val="b"/>
        <c:numFmt formatCode="General" sourceLinked="0"/>
        <c:majorTickMark val="none"/>
        <c:minorTickMark val="none"/>
        <c:tickLblPos val="nextTo"/>
        <c:spPr>
          <a:ln w="19050">
            <a:solidFill>
              <a:schemeClr val="tx1">
                <a:lumMod val="85000"/>
                <a:lumOff val="15000"/>
              </a:schemeClr>
            </a:solidFill>
          </a:ln>
        </c:spPr>
        <c:txPr>
          <a:bodyPr/>
          <a:lstStyle/>
          <a:p>
            <a:pPr>
              <a:defRPr sz="700">
                <a:solidFill>
                  <a:schemeClr val="bg1"/>
                </a:solidFill>
              </a:defRPr>
            </a:pPr>
            <a:endParaRPr lang="en-US"/>
          </a:p>
        </c:txPr>
        <c:crossAx val="217932480"/>
        <c:crosses val="autoZero"/>
        <c:auto val="1"/>
        <c:lblAlgn val="ctr"/>
        <c:lblOffset val="50"/>
        <c:noMultiLvlLbl val="0"/>
      </c:catAx>
      <c:valAx>
        <c:axId val="217932480"/>
        <c:scaling>
          <c:orientation val="minMax"/>
        </c:scaling>
        <c:delete val="1"/>
        <c:axPos val="l"/>
        <c:majorGridlines>
          <c:spPr>
            <a:ln>
              <a:solidFill>
                <a:schemeClr val="bg1"/>
              </a:solidFill>
            </a:ln>
          </c:spPr>
        </c:majorGridlines>
        <c:numFmt formatCode="General" sourceLinked="1"/>
        <c:majorTickMark val="out"/>
        <c:minorTickMark val="none"/>
        <c:tickLblPos val="nextTo"/>
        <c:crossAx val="217930912"/>
        <c:crosses val="autoZero"/>
        <c:crossBetween val="between"/>
        <c:majorUnit val="2"/>
      </c:valAx>
      <c:spPr>
        <a:solidFill>
          <a:schemeClr val="bg1">
            <a:lumMod val="85000"/>
            <a:alpha val="30000"/>
          </a:schemeClr>
        </a:solidFill>
      </c:spPr>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EAAC2B62-3601-484C-B11C-EFC6991DC558}" type="datetimeFigureOut">
              <a:rPr lang="en-GB" smtClean="0"/>
              <a:t>10/11/2017</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F2B5BE8F-B73B-4DA2-BD60-8CE279B7C844}" type="slidenum">
              <a:rPr lang="en-GB" smtClean="0"/>
              <a:t>‹#›</a:t>
            </a:fld>
            <a:endParaRPr lang="en-GB"/>
          </a:p>
        </p:txBody>
      </p:sp>
    </p:spTree>
    <p:extLst>
      <p:ext uri="{BB962C8B-B14F-4D97-AF65-F5344CB8AC3E}">
        <p14:creationId xmlns:p14="http://schemas.microsoft.com/office/powerpoint/2010/main" val="42019224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8" y="11"/>
            <a:ext cx="2945659" cy="496331"/>
          </a:xfrm>
          <a:prstGeom prst="rect">
            <a:avLst/>
          </a:prstGeom>
        </p:spPr>
        <p:txBody>
          <a:bodyPr vert="horz" lIns="91972" tIns="45983" rIns="91972" bIns="45983" rtlCol="0"/>
          <a:lstStyle>
            <a:lvl1pPr algn="l">
              <a:defRPr sz="1200"/>
            </a:lvl1pPr>
          </a:lstStyle>
          <a:p>
            <a:endParaRPr lang="en-AU"/>
          </a:p>
        </p:txBody>
      </p:sp>
      <p:sp>
        <p:nvSpPr>
          <p:cNvPr id="3" name="Date Placeholder 2"/>
          <p:cNvSpPr>
            <a:spLocks noGrp="1"/>
          </p:cNvSpPr>
          <p:nvPr>
            <p:ph type="dt" idx="1"/>
          </p:nvPr>
        </p:nvSpPr>
        <p:spPr>
          <a:xfrm>
            <a:off x="3850451" y="11"/>
            <a:ext cx="2945659" cy="496331"/>
          </a:xfrm>
          <a:prstGeom prst="rect">
            <a:avLst/>
          </a:prstGeom>
        </p:spPr>
        <p:txBody>
          <a:bodyPr vert="horz" lIns="91972" tIns="45983" rIns="91972" bIns="45983" rtlCol="0"/>
          <a:lstStyle>
            <a:lvl1pPr algn="r">
              <a:defRPr sz="1200"/>
            </a:lvl1pPr>
          </a:lstStyle>
          <a:p>
            <a:fld id="{3B6BD712-6567-450C-B3C6-BAF6878345EE}" type="datetimeFigureOut">
              <a:rPr lang="en-AU" smtClean="0"/>
              <a:pPr/>
              <a:t>10/11/2017</a:t>
            </a:fld>
            <a:endParaRPr lang="en-AU"/>
          </a:p>
        </p:txBody>
      </p:sp>
      <p:sp>
        <p:nvSpPr>
          <p:cNvPr id="4" name="Slide Image Placeholder 3"/>
          <p:cNvSpPr>
            <a:spLocks noGrp="1" noRot="1" noChangeAspect="1"/>
          </p:cNvSpPr>
          <p:nvPr>
            <p:ph type="sldImg" idx="2"/>
          </p:nvPr>
        </p:nvSpPr>
        <p:spPr>
          <a:xfrm>
            <a:off x="914400" y="741363"/>
            <a:ext cx="4968875" cy="3725862"/>
          </a:xfrm>
          <a:prstGeom prst="rect">
            <a:avLst/>
          </a:prstGeom>
          <a:noFill/>
          <a:ln w="12700">
            <a:solidFill>
              <a:prstClr val="black"/>
            </a:solidFill>
          </a:ln>
        </p:spPr>
        <p:txBody>
          <a:bodyPr vert="horz" lIns="91972" tIns="45983" rIns="91972" bIns="45983" rtlCol="0" anchor="ctr"/>
          <a:lstStyle/>
          <a:p>
            <a:endParaRPr lang="en-AU"/>
          </a:p>
        </p:txBody>
      </p:sp>
      <p:sp>
        <p:nvSpPr>
          <p:cNvPr id="5" name="Notes Placeholder 4"/>
          <p:cNvSpPr>
            <a:spLocks noGrp="1"/>
          </p:cNvSpPr>
          <p:nvPr>
            <p:ph type="body" sz="quarter" idx="3"/>
          </p:nvPr>
        </p:nvSpPr>
        <p:spPr>
          <a:xfrm>
            <a:off x="679769" y="4715156"/>
            <a:ext cx="5438140" cy="4466987"/>
          </a:xfrm>
          <a:prstGeom prst="rect">
            <a:avLst/>
          </a:prstGeom>
        </p:spPr>
        <p:txBody>
          <a:bodyPr vert="horz" lIns="91972" tIns="45983" rIns="91972" bIns="4598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8" y="9428591"/>
            <a:ext cx="2945659" cy="496331"/>
          </a:xfrm>
          <a:prstGeom prst="rect">
            <a:avLst/>
          </a:prstGeom>
        </p:spPr>
        <p:txBody>
          <a:bodyPr vert="horz" lIns="91972" tIns="45983" rIns="91972" bIns="45983" rtlCol="0" anchor="b"/>
          <a:lstStyle>
            <a:lvl1pPr algn="l">
              <a:defRPr sz="1200"/>
            </a:lvl1pPr>
          </a:lstStyle>
          <a:p>
            <a:endParaRPr lang="en-AU"/>
          </a:p>
        </p:txBody>
      </p:sp>
      <p:sp>
        <p:nvSpPr>
          <p:cNvPr id="7" name="Slide Number Placeholder 6"/>
          <p:cNvSpPr>
            <a:spLocks noGrp="1"/>
          </p:cNvSpPr>
          <p:nvPr>
            <p:ph type="sldNum" sz="quarter" idx="5"/>
          </p:nvPr>
        </p:nvSpPr>
        <p:spPr>
          <a:xfrm>
            <a:off x="3850451" y="9428591"/>
            <a:ext cx="2945659" cy="496331"/>
          </a:xfrm>
          <a:prstGeom prst="rect">
            <a:avLst/>
          </a:prstGeom>
        </p:spPr>
        <p:txBody>
          <a:bodyPr vert="horz" lIns="91972" tIns="45983" rIns="91972" bIns="45983" rtlCol="0" anchor="b"/>
          <a:lstStyle>
            <a:lvl1pPr algn="r">
              <a:defRPr sz="1200"/>
            </a:lvl1pPr>
          </a:lstStyle>
          <a:p>
            <a:fld id="{B9487D93-240F-4041-8284-FC16D3A96101}" type="slidenum">
              <a:rPr lang="en-AU" smtClean="0"/>
              <a:pPr/>
              <a:t>‹#›</a:t>
            </a:fld>
            <a:endParaRPr lang="en-AU"/>
          </a:p>
        </p:txBody>
      </p:sp>
    </p:spTree>
    <p:extLst>
      <p:ext uri="{BB962C8B-B14F-4D97-AF65-F5344CB8AC3E}">
        <p14:creationId xmlns:p14="http://schemas.microsoft.com/office/powerpoint/2010/main" val="251539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9487D93-240F-4041-8284-FC16D3A96101}" type="slidenum">
              <a:rPr lang="en-AU" smtClean="0"/>
              <a:pPr/>
              <a:t>3</a:t>
            </a:fld>
            <a:endParaRPr lang="en-AU"/>
          </a:p>
        </p:txBody>
      </p:sp>
    </p:spTree>
    <p:extLst>
      <p:ext uri="{BB962C8B-B14F-4D97-AF65-F5344CB8AC3E}">
        <p14:creationId xmlns:p14="http://schemas.microsoft.com/office/powerpoint/2010/main" val="4150634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87D93-240F-4041-8284-FC16D3A96101}" type="slidenum">
              <a:rPr lang="en-AU" smtClean="0">
                <a:solidFill>
                  <a:prstClr val="black"/>
                </a:solidFill>
              </a:rPr>
              <a:pPr/>
              <a:t>7</a:t>
            </a:fld>
            <a:endParaRPr lang="en-AU">
              <a:solidFill>
                <a:prstClr val="black"/>
              </a:solidFill>
            </a:endParaRPr>
          </a:p>
        </p:txBody>
      </p:sp>
    </p:spTree>
    <p:extLst>
      <p:ext uri="{BB962C8B-B14F-4D97-AF65-F5344CB8AC3E}">
        <p14:creationId xmlns:p14="http://schemas.microsoft.com/office/powerpoint/2010/main" val="1651459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487D93-240F-4041-8284-FC16D3A96101}" type="slidenum">
              <a:rPr lang="en-AU" smtClean="0"/>
              <a:pPr/>
              <a:t>8</a:t>
            </a:fld>
            <a:endParaRPr lang="en-AU" dirty="0"/>
          </a:p>
        </p:txBody>
      </p:sp>
    </p:spTree>
    <p:extLst>
      <p:ext uri="{BB962C8B-B14F-4D97-AF65-F5344CB8AC3E}">
        <p14:creationId xmlns:p14="http://schemas.microsoft.com/office/powerpoint/2010/main" val="2761583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87D93-240F-4041-8284-FC16D3A96101}" type="slidenum">
              <a:rPr lang="en-AU" smtClean="0">
                <a:solidFill>
                  <a:prstClr val="black"/>
                </a:solidFill>
              </a:rPr>
              <a:pPr/>
              <a:t>9</a:t>
            </a:fld>
            <a:endParaRPr lang="en-AU">
              <a:solidFill>
                <a:prstClr val="black"/>
              </a:solidFill>
            </a:endParaRPr>
          </a:p>
        </p:txBody>
      </p:sp>
    </p:spTree>
    <p:extLst>
      <p:ext uri="{BB962C8B-B14F-4D97-AF65-F5344CB8AC3E}">
        <p14:creationId xmlns:p14="http://schemas.microsoft.com/office/powerpoint/2010/main" val="2378663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9487D93-240F-4041-8284-FC16D3A96101}" type="slidenum">
              <a:rPr lang="en-AU" smtClean="0"/>
              <a:pPr/>
              <a:t>10</a:t>
            </a:fld>
            <a:endParaRPr lang="en-AU"/>
          </a:p>
        </p:txBody>
      </p:sp>
    </p:spTree>
    <p:extLst>
      <p:ext uri="{BB962C8B-B14F-4D97-AF65-F5344CB8AC3E}">
        <p14:creationId xmlns:p14="http://schemas.microsoft.com/office/powerpoint/2010/main" val="2505093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9487D93-240F-4041-8284-FC16D3A96101}" type="slidenum">
              <a:rPr lang="en-AU" smtClean="0"/>
              <a:pPr/>
              <a:t>15</a:t>
            </a:fld>
            <a:endParaRPr lang="en-AU"/>
          </a:p>
        </p:txBody>
      </p:sp>
    </p:spTree>
    <p:extLst>
      <p:ext uri="{BB962C8B-B14F-4D97-AF65-F5344CB8AC3E}">
        <p14:creationId xmlns:p14="http://schemas.microsoft.com/office/powerpoint/2010/main" val="2145323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9487D93-240F-4041-8284-FC16D3A96101}" type="slidenum">
              <a:rPr lang="en-AU" smtClean="0"/>
              <a:pPr/>
              <a:t>17</a:t>
            </a:fld>
            <a:endParaRPr lang="en-AU"/>
          </a:p>
        </p:txBody>
      </p:sp>
    </p:spTree>
    <p:extLst>
      <p:ext uri="{BB962C8B-B14F-4D97-AF65-F5344CB8AC3E}">
        <p14:creationId xmlns:p14="http://schemas.microsoft.com/office/powerpoint/2010/main" val="2415665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with Property Layout">
    <p:spTree>
      <p:nvGrpSpPr>
        <p:cNvPr id="1" name=""/>
        <p:cNvGrpSpPr/>
        <p:nvPr/>
      </p:nvGrpSpPr>
      <p:grpSpPr>
        <a:xfrm>
          <a:off x="0" y="0"/>
          <a:ext cx="0" cy="0"/>
          <a:chOff x="0" y="0"/>
          <a:chExt cx="0" cy="0"/>
        </a:xfrm>
      </p:grpSpPr>
      <p:sp>
        <p:nvSpPr>
          <p:cNvPr id="8" name="Title Placeholder 1"/>
          <p:cNvSpPr txBox="1">
            <a:spLocks/>
          </p:cNvSpPr>
          <p:nvPr userDrawn="1"/>
        </p:nvSpPr>
        <p:spPr>
          <a:xfrm>
            <a:off x="0" y="0"/>
            <a:ext cx="9143999" cy="1284971"/>
          </a:xfrm>
          <a:prstGeom prst="rect">
            <a:avLst/>
          </a:prstGeom>
          <a:noFill/>
        </p:spPr>
        <p:txBody>
          <a:bodyPr vert="horz" lIns="277200" tIns="208800" rIns="277200" bIns="0" rtlCol="0" anchor="t">
            <a:noAutofit/>
          </a:bodyPr>
          <a:lstStyle>
            <a:lvl1pPr algn="l" defTabSz="914400" rtl="0" eaLnBrk="1" latinLnBrk="0" hangingPunct="1">
              <a:spcBef>
                <a:spcPct val="0"/>
              </a:spcBef>
              <a:buNone/>
              <a:defRPr sz="2400" kern="1200">
                <a:solidFill>
                  <a:schemeClr val="bg1"/>
                </a:solidFill>
                <a:latin typeface="+mj-lt"/>
                <a:ea typeface="+mj-ea"/>
                <a:cs typeface="+mj-cs"/>
              </a:defRPr>
            </a:lvl1pPr>
          </a:lstStyle>
          <a:p>
            <a:endParaRPr lang="en-AU" dirty="0"/>
          </a:p>
        </p:txBody>
      </p:sp>
      <p:sp>
        <p:nvSpPr>
          <p:cNvPr id="19" name="Title 18"/>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881784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with Property Layout">
    <p:spTree>
      <p:nvGrpSpPr>
        <p:cNvPr id="1" name=""/>
        <p:cNvGrpSpPr/>
        <p:nvPr/>
      </p:nvGrpSpPr>
      <p:grpSpPr>
        <a:xfrm>
          <a:off x="0" y="0"/>
          <a:ext cx="0" cy="0"/>
          <a:chOff x="0" y="0"/>
          <a:chExt cx="0" cy="0"/>
        </a:xfrm>
      </p:grpSpPr>
      <p:sp>
        <p:nvSpPr>
          <p:cNvPr id="8" name="Title Placeholder 1"/>
          <p:cNvSpPr txBox="1">
            <a:spLocks/>
          </p:cNvSpPr>
          <p:nvPr userDrawn="1"/>
        </p:nvSpPr>
        <p:spPr>
          <a:xfrm>
            <a:off x="0" y="0"/>
            <a:ext cx="9143999" cy="1284971"/>
          </a:xfrm>
          <a:prstGeom prst="rect">
            <a:avLst/>
          </a:prstGeom>
          <a:noFill/>
        </p:spPr>
        <p:txBody>
          <a:bodyPr vert="horz" lIns="277200" tIns="208800" rIns="277200" bIns="0" rtlCol="0" anchor="t">
            <a:noAutofit/>
          </a:bodyPr>
          <a:lstStyle>
            <a:lvl1pPr algn="l" defTabSz="914400" rtl="0" eaLnBrk="1" latinLnBrk="0" hangingPunct="1">
              <a:spcBef>
                <a:spcPct val="0"/>
              </a:spcBef>
              <a:buNone/>
              <a:defRPr sz="2400" kern="1200">
                <a:solidFill>
                  <a:schemeClr val="bg1"/>
                </a:solidFill>
                <a:latin typeface="+mj-lt"/>
                <a:ea typeface="+mj-ea"/>
                <a:cs typeface="+mj-cs"/>
              </a:defRPr>
            </a:lvl1pPr>
          </a:lstStyle>
          <a:p>
            <a:endParaRPr lang="en-AU" dirty="0">
              <a:solidFill>
                <a:prstClr val="white"/>
              </a:solidFill>
            </a:endParaRPr>
          </a:p>
        </p:txBody>
      </p:sp>
      <p:sp>
        <p:nvSpPr>
          <p:cNvPr id="19" name="Title 18"/>
          <p:cNvSpPr>
            <a:spLocks noGrp="1"/>
          </p:cNvSpPr>
          <p:nvPr>
            <p:ph type="title"/>
          </p:nvPr>
        </p:nvSpPr>
        <p:spPr>
          <a:noFill/>
        </p:spPr>
        <p:txBody>
          <a:bodyPr/>
          <a:lstStyle/>
          <a:p>
            <a:r>
              <a:rPr lang="en-GB"/>
              <a:t>Click to edit Master title style</a:t>
            </a:r>
            <a:endParaRPr lang="en-US"/>
          </a:p>
        </p:txBody>
      </p:sp>
      <p:sp>
        <p:nvSpPr>
          <p:cNvPr id="3" name="Text Placeholder 2"/>
          <p:cNvSpPr>
            <a:spLocks noGrp="1"/>
          </p:cNvSpPr>
          <p:nvPr>
            <p:ph type="body" sz="quarter" idx="10" hasCustomPrompt="1"/>
          </p:nvPr>
        </p:nvSpPr>
        <p:spPr>
          <a:xfrm>
            <a:off x="290513" y="629709"/>
            <a:ext cx="4384675" cy="392113"/>
          </a:xfrm>
          <a:prstGeom prst="rect">
            <a:avLst/>
          </a:prstGeom>
        </p:spPr>
        <p:txBody>
          <a:bodyPr vert="horz" lIns="0" tIns="0" rIns="0" bIns="0"/>
          <a:lstStyle>
            <a:lvl1pPr>
              <a:defRPr sz="1400" b="0">
                <a:solidFill>
                  <a:schemeClr val="tx1">
                    <a:lumMod val="50000"/>
                    <a:lumOff val="50000"/>
                  </a:schemeClr>
                </a:solidFill>
              </a:defRPr>
            </a:lvl1pPr>
          </a:lstStyle>
          <a:p>
            <a:pPr lvl="0"/>
            <a:r>
              <a:rPr lang="en-GB"/>
              <a:t>Click to edit Master subtitle styles</a:t>
            </a:r>
          </a:p>
        </p:txBody>
      </p:sp>
    </p:spTree>
    <p:extLst>
      <p:ext uri="{BB962C8B-B14F-4D97-AF65-F5344CB8AC3E}">
        <p14:creationId xmlns:p14="http://schemas.microsoft.com/office/powerpoint/2010/main" val="3739972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lvl1pPr>
              <a:defRPr>
                <a:solidFill>
                  <a:srgbClr val="7F7F7F"/>
                </a:solidFill>
              </a:defRPr>
            </a:lvl1pPr>
          </a:lstStyle>
          <a:p>
            <a:r>
              <a:rPr lang="en-GB"/>
              <a:t>Click to edit Master title style</a:t>
            </a:r>
            <a:endParaRPr lang="en-US"/>
          </a:p>
        </p:txBody>
      </p:sp>
      <p:sp>
        <p:nvSpPr>
          <p:cNvPr id="3" name="Text Placeholder 2"/>
          <p:cNvSpPr>
            <a:spLocks noGrp="1"/>
          </p:cNvSpPr>
          <p:nvPr>
            <p:ph type="body" sz="quarter" idx="10" hasCustomPrompt="1"/>
          </p:nvPr>
        </p:nvSpPr>
        <p:spPr>
          <a:xfrm>
            <a:off x="290513" y="629709"/>
            <a:ext cx="4384675" cy="392113"/>
          </a:xfrm>
          <a:prstGeom prst="rect">
            <a:avLst/>
          </a:prstGeom>
        </p:spPr>
        <p:txBody>
          <a:bodyPr vert="horz" lIns="0" tIns="0" rIns="0" bIns="0"/>
          <a:lstStyle>
            <a:lvl1pPr>
              <a:defRPr sz="1400" b="0">
                <a:solidFill>
                  <a:schemeClr val="bg1">
                    <a:lumMod val="75000"/>
                  </a:schemeClr>
                </a:solidFill>
              </a:defRPr>
            </a:lvl1pPr>
          </a:lstStyle>
          <a:p>
            <a:pPr lvl="0"/>
            <a:r>
              <a:rPr lang="en-GB"/>
              <a:t>Click to edit Master subtitle styles</a:t>
            </a:r>
          </a:p>
        </p:txBody>
      </p:sp>
    </p:spTree>
    <p:extLst>
      <p:ext uri="{BB962C8B-B14F-4D97-AF65-F5344CB8AC3E}">
        <p14:creationId xmlns:p14="http://schemas.microsoft.com/office/powerpoint/2010/main" val="2876812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with Imag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7514422" y="135840"/>
            <a:ext cx="1490069" cy="1258637"/>
          </a:xfrm>
          <a:prstGeom prst="rect">
            <a:avLst/>
          </a:prstGeom>
        </p:spPr>
        <p:txBody>
          <a:bodyPr>
            <a:noAutofit/>
          </a:bodyPr>
          <a:lstStyle/>
          <a:p>
            <a:fld id="{9784CBA3-D598-4B1F-BAA3-EE14B5154290}" type="slidenum">
              <a:rPr lang="en-AU" smtClean="0">
                <a:solidFill>
                  <a:prstClr val="black"/>
                </a:solidFill>
              </a:rPr>
              <a:pPr/>
              <a:t>‹#›</a:t>
            </a:fld>
            <a:endParaRPr lang="en-AU" dirty="0">
              <a:solidFill>
                <a:prstClr val="black"/>
              </a:solidFill>
            </a:endParaRPr>
          </a:p>
        </p:txBody>
      </p:sp>
      <p:sp>
        <p:nvSpPr>
          <p:cNvPr id="2" name="Title 1"/>
          <p:cNvSpPr>
            <a:spLocks noGrp="1"/>
          </p:cNvSpPr>
          <p:nvPr>
            <p:ph type="title"/>
          </p:nvPr>
        </p:nvSpPr>
        <p:spPr/>
        <p:txBody>
          <a:bodyPr>
            <a:noAutofit/>
          </a:bodyPr>
          <a:lstStyle/>
          <a:p>
            <a:r>
              <a:rPr lang="en-US" smtClean="0"/>
              <a:t>Click to edit Master title style</a:t>
            </a:r>
            <a:endParaRPr lang="en-AU" dirty="0"/>
          </a:p>
        </p:txBody>
      </p:sp>
      <p:sp>
        <p:nvSpPr>
          <p:cNvPr id="4" name="Footer Placeholder 3"/>
          <p:cNvSpPr>
            <a:spLocks noGrp="1"/>
          </p:cNvSpPr>
          <p:nvPr>
            <p:ph type="ftr" sz="quarter" idx="11"/>
          </p:nvPr>
        </p:nvSpPr>
        <p:spPr>
          <a:xfrm>
            <a:off x="785814" y="5946775"/>
            <a:ext cx="7555320" cy="377062"/>
          </a:xfrm>
          <a:prstGeom prst="rect">
            <a:avLst/>
          </a:prstGeom>
        </p:spPr>
        <p:txBody>
          <a:bodyPr>
            <a:noAutofit/>
          </a:bodyPr>
          <a:lstStyle/>
          <a:p>
            <a:pPr>
              <a:spcBef>
                <a:spcPct val="20000"/>
              </a:spcBef>
              <a:buFont typeface="Arial" pitchFamily="34" charset="0"/>
              <a:buNone/>
            </a:pPr>
            <a:r>
              <a:rPr lang="en-AU" smtClean="0">
                <a:solidFill>
                  <a:prstClr val="black"/>
                </a:solidFill>
              </a:rPr>
              <a:t>TNS Presentation Title</a:t>
            </a:r>
            <a:endParaRPr lang="en-AU" dirty="0" smtClean="0">
              <a:solidFill>
                <a:prstClr val="black"/>
              </a:solidFill>
            </a:endParaRPr>
          </a:p>
        </p:txBody>
      </p:sp>
      <p:sp>
        <p:nvSpPr>
          <p:cNvPr id="6" name="Picture Placeholder 6"/>
          <p:cNvSpPr>
            <a:spLocks noGrp="1"/>
          </p:cNvSpPr>
          <p:nvPr>
            <p:ph type="pic" sz="quarter" idx="19"/>
          </p:nvPr>
        </p:nvSpPr>
        <p:spPr>
          <a:xfrm>
            <a:off x="285750" y="1285875"/>
            <a:ext cx="8569325" cy="4537075"/>
          </a:xfrm>
          <a:prstGeom prst="rect">
            <a:avLst/>
          </a:prstGeom>
        </p:spPr>
        <p:txBody>
          <a:bodyPr>
            <a:noAutofit/>
          </a:bodyPr>
          <a:lstStyle/>
          <a:p>
            <a:r>
              <a:rPr lang="en-US" smtClean="0"/>
              <a:t>Click icon to add picture</a:t>
            </a:r>
            <a:endParaRPr lang="en-AU" dirty="0"/>
          </a:p>
        </p:txBody>
      </p:sp>
    </p:spTree>
    <p:extLst>
      <p:ext uri="{BB962C8B-B14F-4D97-AF65-F5344CB8AC3E}">
        <p14:creationId xmlns:p14="http://schemas.microsoft.com/office/powerpoint/2010/main" val="15154808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pter Title with Imag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7514422" y="135840"/>
            <a:ext cx="1490069" cy="1258637"/>
          </a:xfrm>
          <a:prstGeom prst="rect">
            <a:avLst/>
          </a:prstGeom>
        </p:spPr>
        <p:txBody>
          <a:bodyPr>
            <a:noAutofit/>
          </a:bodyPr>
          <a:lstStyle/>
          <a:p>
            <a:fld id="{9784CBA3-D598-4B1F-BAA3-EE14B5154290}" type="slidenum">
              <a:rPr lang="en-AU" smtClean="0">
                <a:solidFill>
                  <a:prstClr val="black"/>
                </a:solidFill>
              </a:rPr>
              <a:pPr/>
              <a:t>‹#›</a:t>
            </a:fld>
            <a:endParaRPr lang="en-AU" dirty="0">
              <a:solidFill>
                <a:prstClr val="black"/>
              </a:solidFill>
            </a:endParaRPr>
          </a:p>
        </p:txBody>
      </p:sp>
      <p:sp>
        <p:nvSpPr>
          <p:cNvPr id="7" name="Picture Placeholder 6"/>
          <p:cNvSpPr>
            <a:spLocks noGrp="1"/>
          </p:cNvSpPr>
          <p:nvPr>
            <p:ph type="pic" sz="quarter" idx="19"/>
          </p:nvPr>
        </p:nvSpPr>
        <p:spPr>
          <a:xfrm>
            <a:off x="2826327" y="2974846"/>
            <a:ext cx="6028747" cy="2595692"/>
          </a:xfrm>
          <a:prstGeom prst="rect">
            <a:avLst/>
          </a:prstGeom>
        </p:spPr>
        <p:txBody>
          <a:bodyPr>
            <a:noAutofit/>
          </a:bodyPr>
          <a:lstStyle/>
          <a:p>
            <a:r>
              <a:rPr lang="en-US" smtClean="0"/>
              <a:t>Click icon to add picture</a:t>
            </a:r>
            <a:endParaRPr lang="en-AU" dirty="0"/>
          </a:p>
        </p:txBody>
      </p:sp>
      <p:sp>
        <p:nvSpPr>
          <p:cNvPr id="4" name="Footer Placeholder 3"/>
          <p:cNvSpPr>
            <a:spLocks noGrp="1"/>
          </p:cNvSpPr>
          <p:nvPr>
            <p:ph type="ftr" sz="quarter" idx="20"/>
          </p:nvPr>
        </p:nvSpPr>
        <p:spPr>
          <a:xfrm>
            <a:off x="785814" y="5946775"/>
            <a:ext cx="7555320" cy="377062"/>
          </a:xfrm>
          <a:prstGeom prst="rect">
            <a:avLst/>
          </a:prstGeom>
        </p:spPr>
        <p:txBody>
          <a:bodyPr>
            <a:noAutofit/>
          </a:bodyPr>
          <a:lstStyle/>
          <a:p>
            <a:pPr>
              <a:spcBef>
                <a:spcPct val="20000"/>
              </a:spcBef>
              <a:buFont typeface="Arial" pitchFamily="34" charset="0"/>
              <a:buNone/>
            </a:pPr>
            <a:r>
              <a:rPr lang="en-AU" smtClean="0">
                <a:solidFill>
                  <a:prstClr val="black"/>
                </a:solidFill>
              </a:rPr>
              <a:t>TNS Presentation Title</a:t>
            </a:r>
            <a:endParaRPr lang="en-AU" dirty="0" smtClean="0">
              <a:solidFill>
                <a:prstClr val="black"/>
              </a:solidFill>
            </a:endParaRPr>
          </a:p>
        </p:txBody>
      </p:sp>
      <p:sp>
        <p:nvSpPr>
          <p:cNvPr id="8" name="Title 1"/>
          <p:cNvSpPr>
            <a:spLocks noGrp="1"/>
          </p:cNvSpPr>
          <p:nvPr>
            <p:ph type="title"/>
          </p:nvPr>
        </p:nvSpPr>
        <p:spPr>
          <a:xfrm>
            <a:off x="-1" y="2301945"/>
            <a:ext cx="5073651" cy="1638299"/>
          </a:xfrm>
        </p:spPr>
        <p:txBody>
          <a:bodyPr tIns="180000"/>
          <a:lstStyle/>
          <a:p>
            <a:r>
              <a:rPr lang="en-US" smtClean="0"/>
              <a:t>Click to edit Master title style</a:t>
            </a:r>
            <a:endParaRPr lang="en-AU" dirty="0"/>
          </a:p>
        </p:txBody>
      </p:sp>
      <p:sp>
        <p:nvSpPr>
          <p:cNvPr id="9" name="Text Placeholder 4"/>
          <p:cNvSpPr>
            <a:spLocks noGrp="1"/>
          </p:cNvSpPr>
          <p:nvPr>
            <p:ph type="body" sz="quarter" idx="18" hasCustomPrompt="1"/>
          </p:nvPr>
        </p:nvSpPr>
        <p:spPr>
          <a:xfrm>
            <a:off x="0" y="520770"/>
            <a:ext cx="1292224" cy="1813560"/>
          </a:xfrm>
          <a:prstGeom prst="rect">
            <a:avLst/>
          </a:prstGeom>
        </p:spPr>
        <p:txBody>
          <a:bodyPr lIns="252000" tIns="0" rIns="0" bIns="0" anchor="b">
            <a:noAutofit/>
          </a:bodyPr>
          <a:lstStyle>
            <a:lvl1pPr>
              <a:defRPr lang="en-AU" sz="4400" b="0" kern="1200" dirty="0">
                <a:solidFill>
                  <a:srgbClr val="333333"/>
                </a:solidFill>
                <a:latin typeface="Verdana" pitchFamily="34" charset="0"/>
                <a:ea typeface="Verdana" pitchFamily="34" charset="0"/>
                <a:cs typeface="Verdana" pitchFamily="34" charset="0"/>
              </a:defRPr>
            </a:lvl1pPr>
          </a:lstStyle>
          <a:p>
            <a:pPr marL="0" lvl="0" indent="0" algn="l" defTabSz="914218" rtl="0" eaLnBrk="1" latinLnBrk="0" hangingPunct="1">
              <a:spcBef>
                <a:spcPct val="20000"/>
              </a:spcBef>
              <a:buFont typeface="Arial" pitchFamily="34" charset="0"/>
              <a:buNone/>
            </a:pPr>
            <a:r>
              <a:rPr lang="en-US" dirty="0" smtClean="0"/>
              <a:t>2</a:t>
            </a:r>
            <a:endParaRPr lang="en-AU" dirty="0"/>
          </a:p>
        </p:txBody>
      </p:sp>
    </p:spTree>
    <p:extLst>
      <p:ext uri="{BB962C8B-B14F-4D97-AF65-F5344CB8AC3E}">
        <p14:creationId xmlns:p14="http://schemas.microsoft.com/office/powerpoint/2010/main" val="26465726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with Property Layout">
    <p:spTree>
      <p:nvGrpSpPr>
        <p:cNvPr id="1" name=""/>
        <p:cNvGrpSpPr/>
        <p:nvPr/>
      </p:nvGrpSpPr>
      <p:grpSpPr>
        <a:xfrm>
          <a:off x="0" y="0"/>
          <a:ext cx="0" cy="0"/>
          <a:chOff x="0" y="0"/>
          <a:chExt cx="0" cy="0"/>
        </a:xfrm>
      </p:grpSpPr>
      <p:sp>
        <p:nvSpPr>
          <p:cNvPr id="8" name="Title Placeholder 1"/>
          <p:cNvSpPr txBox="1">
            <a:spLocks/>
          </p:cNvSpPr>
          <p:nvPr userDrawn="1"/>
        </p:nvSpPr>
        <p:spPr>
          <a:xfrm>
            <a:off x="0" y="0"/>
            <a:ext cx="9143999" cy="1284971"/>
          </a:xfrm>
          <a:prstGeom prst="rect">
            <a:avLst/>
          </a:prstGeom>
          <a:noFill/>
        </p:spPr>
        <p:txBody>
          <a:bodyPr vert="horz" lIns="277200" tIns="208800" rIns="277200" bIns="0" rtlCol="0" anchor="t">
            <a:noAutofit/>
          </a:bodyPr>
          <a:lstStyle>
            <a:lvl1pPr algn="l" defTabSz="914400" rtl="0" eaLnBrk="1" latinLnBrk="0" hangingPunct="1">
              <a:spcBef>
                <a:spcPct val="0"/>
              </a:spcBef>
              <a:buNone/>
              <a:defRPr sz="2400" kern="1200">
                <a:solidFill>
                  <a:schemeClr val="bg1"/>
                </a:solidFill>
                <a:latin typeface="+mj-lt"/>
                <a:ea typeface="+mj-ea"/>
                <a:cs typeface="+mj-cs"/>
              </a:defRPr>
            </a:lvl1pPr>
          </a:lstStyle>
          <a:p>
            <a:endParaRPr lang="en-AU" dirty="0">
              <a:solidFill>
                <a:prstClr val="white"/>
              </a:solidFill>
            </a:endParaRPr>
          </a:p>
        </p:txBody>
      </p:sp>
      <p:sp>
        <p:nvSpPr>
          <p:cNvPr id="19" name="Title 18"/>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8192106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Title with Property Layout">
    <p:spTree>
      <p:nvGrpSpPr>
        <p:cNvPr id="1" name=""/>
        <p:cNvGrpSpPr/>
        <p:nvPr/>
      </p:nvGrpSpPr>
      <p:grpSpPr>
        <a:xfrm>
          <a:off x="0" y="0"/>
          <a:ext cx="0" cy="0"/>
          <a:chOff x="0" y="0"/>
          <a:chExt cx="0" cy="0"/>
        </a:xfrm>
      </p:grpSpPr>
      <p:sp>
        <p:nvSpPr>
          <p:cNvPr id="8" name="Title Placeholder 1"/>
          <p:cNvSpPr txBox="1">
            <a:spLocks/>
          </p:cNvSpPr>
          <p:nvPr userDrawn="1"/>
        </p:nvSpPr>
        <p:spPr>
          <a:xfrm>
            <a:off x="0" y="0"/>
            <a:ext cx="9143999" cy="1284971"/>
          </a:xfrm>
          <a:prstGeom prst="rect">
            <a:avLst/>
          </a:prstGeom>
          <a:noFill/>
        </p:spPr>
        <p:txBody>
          <a:bodyPr vert="horz" lIns="277200" tIns="208800" rIns="277200" bIns="0" rtlCol="0" anchor="t">
            <a:noAutofit/>
          </a:bodyPr>
          <a:lstStyle>
            <a:lvl1pPr algn="l" defTabSz="914400" rtl="0" eaLnBrk="1" latinLnBrk="0" hangingPunct="1">
              <a:spcBef>
                <a:spcPct val="0"/>
              </a:spcBef>
              <a:buNone/>
              <a:defRPr sz="2400" kern="1200">
                <a:solidFill>
                  <a:schemeClr val="bg1"/>
                </a:solidFill>
                <a:latin typeface="+mj-lt"/>
                <a:ea typeface="+mj-ea"/>
                <a:cs typeface="+mj-cs"/>
              </a:defRPr>
            </a:lvl1pPr>
          </a:lstStyle>
          <a:p>
            <a:endParaRPr lang="en-AU" dirty="0">
              <a:solidFill>
                <a:prstClr val="white"/>
              </a:solidFill>
            </a:endParaRPr>
          </a:p>
        </p:txBody>
      </p:sp>
      <p:sp>
        <p:nvSpPr>
          <p:cNvPr id="19" name="Title 18"/>
          <p:cNvSpPr>
            <a:spLocks noGrp="1"/>
          </p:cNvSpPr>
          <p:nvPr>
            <p:ph type="title"/>
          </p:nvPr>
        </p:nvSpPr>
        <p:spPr>
          <a:noFill/>
        </p:spPr>
        <p:txBody>
          <a:bodyPr/>
          <a:lstStyle/>
          <a:p>
            <a:r>
              <a:rPr lang="en-GB"/>
              <a:t>Click to edit Master title style</a:t>
            </a:r>
            <a:endParaRPr lang="en-US"/>
          </a:p>
        </p:txBody>
      </p:sp>
      <p:sp>
        <p:nvSpPr>
          <p:cNvPr id="3" name="Text Placeholder 2"/>
          <p:cNvSpPr>
            <a:spLocks noGrp="1"/>
          </p:cNvSpPr>
          <p:nvPr>
            <p:ph type="body" sz="quarter" idx="10" hasCustomPrompt="1"/>
          </p:nvPr>
        </p:nvSpPr>
        <p:spPr>
          <a:xfrm>
            <a:off x="290513" y="629709"/>
            <a:ext cx="4384675" cy="392113"/>
          </a:xfrm>
          <a:prstGeom prst="rect">
            <a:avLst/>
          </a:prstGeom>
        </p:spPr>
        <p:txBody>
          <a:bodyPr vert="horz" lIns="0" tIns="0" rIns="0" bIns="0"/>
          <a:lstStyle>
            <a:lvl1pPr>
              <a:defRPr sz="1400" b="0">
                <a:solidFill>
                  <a:schemeClr val="tx1">
                    <a:lumMod val="50000"/>
                    <a:lumOff val="50000"/>
                  </a:schemeClr>
                </a:solidFill>
              </a:defRPr>
            </a:lvl1pPr>
          </a:lstStyle>
          <a:p>
            <a:pPr lvl="0"/>
            <a:r>
              <a:rPr lang="en-GB"/>
              <a:t>Click to edit Master subtitle styles</a:t>
            </a:r>
          </a:p>
        </p:txBody>
      </p:sp>
    </p:spTree>
    <p:extLst>
      <p:ext uri="{BB962C8B-B14F-4D97-AF65-F5344CB8AC3E}">
        <p14:creationId xmlns:p14="http://schemas.microsoft.com/office/powerpoint/2010/main" val="3034448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lvl1pPr>
              <a:defRPr>
                <a:solidFill>
                  <a:srgbClr val="7F7F7F"/>
                </a:solidFill>
              </a:defRPr>
            </a:lvl1pPr>
          </a:lstStyle>
          <a:p>
            <a:r>
              <a:rPr lang="en-GB"/>
              <a:t>Click to edit Master title style</a:t>
            </a:r>
            <a:endParaRPr lang="en-US"/>
          </a:p>
        </p:txBody>
      </p:sp>
      <p:sp>
        <p:nvSpPr>
          <p:cNvPr id="3" name="Text Placeholder 2"/>
          <p:cNvSpPr>
            <a:spLocks noGrp="1"/>
          </p:cNvSpPr>
          <p:nvPr>
            <p:ph type="body" sz="quarter" idx="10" hasCustomPrompt="1"/>
          </p:nvPr>
        </p:nvSpPr>
        <p:spPr>
          <a:xfrm>
            <a:off x="290513" y="629709"/>
            <a:ext cx="4384675" cy="392113"/>
          </a:xfrm>
          <a:prstGeom prst="rect">
            <a:avLst/>
          </a:prstGeom>
        </p:spPr>
        <p:txBody>
          <a:bodyPr vert="horz" lIns="0" tIns="0" rIns="0" bIns="0"/>
          <a:lstStyle>
            <a:lvl1pPr>
              <a:defRPr sz="1400" b="0">
                <a:solidFill>
                  <a:schemeClr val="bg1">
                    <a:lumMod val="75000"/>
                  </a:schemeClr>
                </a:solidFill>
              </a:defRPr>
            </a:lvl1pPr>
          </a:lstStyle>
          <a:p>
            <a:pPr lvl="0"/>
            <a:r>
              <a:rPr lang="en-GB"/>
              <a:t>Click to edit Master subtitle styles</a:t>
            </a:r>
          </a:p>
        </p:txBody>
      </p:sp>
    </p:spTree>
    <p:extLst>
      <p:ext uri="{BB962C8B-B14F-4D97-AF65-F5344CB8AC3E}">
        <p14:creationId xmlns:p14="http://schemas.microsoft.com/office/powerpoint/2010/main" val="6062055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Property Chapter Layout">
    <p:spTree>
      <p:nvGrpSpPr>
        <p:cNvPr id="1" name=""/>
        <p:cNvGrpSpPr/>
        <p:nvPr/>
      </p:nvGrpSpPr>
      <p:grpSpPr>
        <a:xfrm>
          <a:off x="0" y="0"/>
          <a:ext cx="0" cy="0"/>
          <a:chOff x="0" y="0"/>
          <a:chExt cx="0" cy="0"/>
        </a:xfrm>
      </p:grpSpPr>
      <p:pic>
        <p:nvPicPr>
          <p:cNvPr id="8" name="Picture 7" descr="\\PSTUDIOTERM\Clients\TNS Global\TNS_002 Templates\4. Design\4. Active\PPT Files\19 Jan Redesign\Reference\Property Images\RGB_MASTER_A0_landscape_01_lefttor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 t="28748" r="43660" b="2571"/>
          <a:stretch/>
        </p:blipFill>
        <p:spPr bwMode="auto">
          <a:xfrm>
            <a:off x="2390643" y="0"/>
            <a:ext cx="6753357" cy="58229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1790700"/>
            <a:ext cx="5073651" cy="1638299"/>
          </a:xfrm>
        </p:spPr>
        <p:txBody>
          <a:bodyPr tIns="180000"/>
          <a:lstStyle/>
          <a:p>
            <a:r>
              <a:rPr lang="en-US" smtClean="0"/>
              <a:t>Click to edit Master title style</a:t>
            </a:r>
            <a:endParaRPr lang="en-AU" dirty="0"/>
          </a:p>
        </p:txBody>
      </p:sp>
      <p:sp>
        <p:nvSpPr>
          <p:cNvPr id="6" name="Text Placeholder 4"/>
          <p:cNvSpPr>
            <a:spLocks noGrp="1"/>
          </p:cNvSpPr>
          <p:nvPr>
            <p:ph type="body" sz="quarter" idx="18" hasCustomPrompt="1"/>
          </p:nvPr>
        </p:nvSpPr>
        <p:spPr>
          <a:xfrm>
            <a:off x="0" y="0"/>
            <a:ext cx="1292224" cy="1813560"/>
          </a:xfrm>
          <a:prstGeom prst="rect">
            <a:avLst/>
          </a:prstGeom>
        </p:spPr>
        <p:txBody>
          <a:bodyPr lIns="252000" tIns="0" rIns="0" bIns="0" anchor="b">
            <a:noAutofit/>
          </a:bodyPr>
          <a:lstStyle>
            <a:lvl1pPr>
              <a:defRPr lang="en-AU" sz="4400" b="0" kern="1200" dirty="0">
                <a:solidFill>
                  <a:srgbClr val="333333"/>
                </a:solidFill>
                <a:latin typeface="Verdana" pitchFamily="34" charset="0"/>
                <a:ea typeface="Verdana" pitchFamily="34" charset="0"/>
                <a:cs typeface="Verdana" pitchFamily="34" charset="0"/>
              </a:defRPr>
            </a:lvl1pPr>
          </a:lstStyle>
          <a:p>
            <a:pPr marL="0" lvl="0" indent="0" algn="l" defTabSz="914218" rtl="0" eaLnBrk="1" latinLnBrk="0" hangingPunct="1">
              <a:spcBef>
                <a:spcPct val="20000"/>
              </a:spcBef>
              <a:buFont typeface="Arial" pitchFamily="34" charset="0"/>
              <a:buNone/>
            </a:pPr>
            <a:r>
              <a:rPr lang="en-US" dirty="0" smtClean="0"/>
              <a:t>2</a:t>
            </a:r>
            <a:endParaRPr lang="en-AU" dirty="0"/>
          </a:p>
        </p:txBody>
      </p:sp>
      <p:sp>
        <p:nvSpPr>
          <p:cNvPr id="4" name="Footer Placeholder 3"/>
          <p:cNvSpPr>
            <a:spLocks noGrp="1"/>
          </p:cNvSpPr>
          <p:nvPr>
            <p:ph type="ftr" sz="quarter" idx="20"/>
          </p:nvPr>
        </p:nvSpPr>
        <p:spPr>
          <a:xfrm>
            <a:off x="785814" y="5946775"/>
            <a:ext cx="7555320" cy="377062"/>
          </a:xfrm>
          <a:prstGeom prst="rect">
            <a:avLst/>
          </a:prstGeom>
        </p:spPr>
        <p:txBody>
          <a:bodyPr/>
          <a:lstStyle/>
          <a:p>
            <a:pPr>
              <a:spcBef>
                <a:spcPct val="20000"/>
              </a:spcBef>
              <a:buFont typeface="Arial" pitchFamily="34" charset="0"/>
              <a:buNone/>
            </a:pPr>
            <a:r>
              <a:rPr lang="en-AU" smtClean="0">
                <a:solidFill>
                  <a:prstClr val="black"/>
                </a:solidFill>
              </a:rPr>
              <a:t>TNS Presentation Title</a:t>
            </a:r>
            <a:endParaRPr lang="en-AU" dirty="0" smtClean="0">
              <a:solidFill>
                <a:prstClr val="black"/>
              </a:solidFill>
            </a:endParaRPr>
          </a:p>
        </p:txBody>
      </p:sp>
    </p:spTree>
    <p:extLst>
      <p:ext uri="{BB962C8B-B14F-4D97-AF65-F5344CB8AC3E}">
        <p14:creationId xmlns:p14="http://schemas.microsoft.com/office/powerpoint/2010/main" val="16391500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with Property Layout">
    <p:spTree>
      <p:nvGrpSpPr>
        <p:cNvPr id="1" name=""/>
        <p:cNvGrpSpPr/>
        <p:nvPr/>
      </p:nvGrpSpPr>
      <p:grpSpPr>
        <a:xfrm>
          <a:off x="0" y="0"/>
          <a:ext cx="0" cy="0"/>
          <a:chOff x="0" y="0"/>
          <a:chExt cx="0" cy="0"/>
        </a:xfrm>
      </p:grpSpPr>
      <p:pic>
        <p:nvPicPr>
          <p:cNvPr id="5" name="Picture 2" descr="C:\Users\AndrewA\Desktop\Email ATT\RGB_MASTER_A0_landscape_02_lefttor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8675" r="37677" b="-1"/>
          <a:stretch/>
        </p:blipFill>
        <p:spPr bwMode="auto">
          <a:xfrm>
            <a:off x="2834957" y="0"/>
            <a:ext cx="6309043" cy="58229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1028700"/>
            <a:ext cx="5073650" cy="2400300"/>
          </a:xfrm>
        </p:spPr>
        <p:txBody>
          <a:bodyPr lIns="252000" tIns="180000"/>
          <a:lstStyle/>
          <a:p>
            <a:r>
              <a:rPr lang="en-US" smtClean="0"/>
              <a:t>Click to edit Master title style</a:t>
            </a:r>
            <a:endParaRPr lang="en-AU" dirty="0"/>
          </a:p>
        </p:txBody>
      </p:sp>
      <p:sp>
        <p:nvSpPr>
          <p:cNvPr id="4" name="Footer Placeholder 3"/>
          <p:cNvSpPr>
            <a:spLocks noGrp="1"/>
          </p:cNvSpPr>
          <p:nvPr>
            <p:ph type="ftr" sz="quarter" idx="11"/>
          </p:nvPr>
        </p:nvSpPr>
        <p:spPr>
          <a:xfrm>
            <a:off x="785814" y="5946775"/>
            <a:ext cx="7555320" cy="377062"/>
          </a:xfrm>
          <a:prstGeom prst="rect">
            <a:avLst/>
          </a:prstGeom>
        </p:spPr>
        <p:txBody>
          <a:bodyPr/>
          <a:lstStyle/>
          <a:p>
            <a:pPr>
              <a:spcBef>
                <a:spcPct val="20000"/>
              </a:spcBef>
              <a:buFont typeface="Arial" pitchFamily="34" charset="0"/>
              <a:buNone/>
            </a:pPr>
            <a:r>
              <a:rPr lang="en-AU" smtClean="0">
                <a:solidFill>
                  <a:prstClr val="black"/>
                </a:solidFill>
              </a:rPr>
              <a:t>TNS Presentation Title</a:t>
            </a:r>
            <a:endParaRPr lang="en-AU" dirty="0" smtClean="0">
              <a:solidFill>
                <a:prstClr val="black"/>
              </a:solidFill>
            </a:endParaRPr>
          </a:p>
        </p:txBody>
      </p:sp>
    </p:spTree>
    <p:extLst>
      <p:ext uri="{BB962C8B-B14F-4D97-AF65-F5344CB8AC3E}">
        <p14:creationId xmlns:p14="http://schemas.microsoft.com/office/powerpoint/2010/main" val="19666196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Property Chapter Layout">
    <p:spTree>
      <p:nvGrpSpPr>
        <p:cNvPr id="1" name=""/>
        <p:cNvGrpSpPr/>
        <p:nvPr/>
      </p:nvGrpSpPr>
      <p:grpSpPr>
        <a:xfrm>
          <a:off x="0" y="0"/>
          <a:ext cx="0" cy="0"/>
          <a:chOff x="0" y="0"/>
          <a:chExt cx="0" cy="0"/>
        </a:xfrm>
      </p:grpSpPr>
      <p:pic>
        <p:nvPicPr>
          <p:cNvPr id="7" name="Picture 2" descr="C:\Users\AndrewA\Desktop\Email ATT\RGB_MASTER_A0_landscape_02_lefttor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8675" r="37677" b="-1"/>
          <a:stretch/>
        </p:blipFill>
        <p:spPr bwMode="auto">
          <a:xfrm>
            <a:off x="2834957" y="0"/>
            <a:ext cx="6309043" cy="58229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1790700"/>
            <a:ext cx="5073651" cy="1638299"/>
          </a:xfrm>
        </p:spPr>
        <p:txBody>
          <a:bodyPr tIns="180000"/>
          <a:lstStyle/>
          <a:p>
            <a:r>
              <a:rPr lang="en-US" smtClean="0"/>
              <a:t>Click to edit Master title style</a:t>
            </a:r>
            <a:endParaRPr lang="en-AU" dirty="0"/>
          </a:p>
        </p:txBody>
      </p:sp>
      <p:sp>
        <p:nvSpPr>
          <p:cNvPr id="6" name="Text Placeholder 4"/>
          <p:cNvSpPr>
            <a:spLocks noGrp="1"/>
          </p:cNvSpPr>
          <p:nvPr>
            <p:ph type="body" sz="quarter" idx="18" hasCustomPrompt="1"/>
          </p:nvPr>
        </p:nvSpPr>
        <p:spPr>
          <a:xfrm>
            <a:off x="0" y="0"/>
            <a:ext cx="1292224" cy="1813560"/>
          </a:xfrm>
          <a:prstGeom prst="rect">
            <a:avLst/>
          </a:prstGeom>
        </p:spPr>
        <p:txBody>
          <a:bodyPr lIns="252000" tIns="0" rIns="0" bIns="0" anchor="b">
            <a:noAutofit/>
          </a:bodyPr>
          <a:lstStyle>
            <a:lvl1pPr>
              <a:defRPr lang="en-AU" sz="4400" b="0" kern="1200" dirty="0">
                <a:solidFill>
                  <a:srgbClr val="333333"/>
                </a:solidFill>
                <a:latin typeface="Verdana" pitchFamily="34" charset="0"/>
                <a:ea typeface="Verdana" pitchFamily="34" charset="0"/>
                <a:cs typeface="Verdana" pitchFamily="34" charset="0"/>
              </a:defRPr>
            </a:lvl1pPr>
          </a:lstStyle>
          <a:p>
            <a:pPr marL="0" lvl="0" indent="0" algn="l" defTabSz="914218" rtl="0" eaLnBrk="1" latinLnBrk="0" hangingPunct="1">
              <a:spcBef>
                <a:spcPct val="20000"/>
              </a:spcBef>
              <a:buFont typeface="Arial" pitchFamily="34" charset="0"/>
              <a:buNone/>
            </a:pPr>
            <a:r>
              <a:rPr lang="en-US" dirty="0" smtClean="0"/>
              <a:t>2</a:t>
            </a:r>
            <a:endParaRPr lang="en-AU" dirty="0"/>
          </a:p>
        </p:txBody>
      </p:sp>
      <p:sp>
        <p:nvSpPr>
          <p:cNvPr id="4" name="Footer Placeholder 3"/>
          <p:cNvSpPr>
            <a:spLocks noGrp="1"/>
          </p:cNvSpPr>
          <p:nvPr>
            <p:ph type="ftr" sz="quarter" idx="20"/>
          </p:nvPr>
        </p:nvSpPr>
        <p:spPr>
          <a:xfrm>
            <a:off x="785814" y="5946775"/>
            <a:ext cx="7555320" cy="377062"/>
          </a:xfrm>
          <a:prstGeom prst="rect">
            <a:avLst/>
          </a:prstGeom>
        </p:spPr>
        <p:txBody>
          <a:bodyPr/>
          <a:lstStyle/>
          <a:p>
            <a:pPr>
              <a:spcBef>
                <a:spcPct val="20000"/>
              </a:spcBef>
              <a:buFont typeface="Arial" pitchFamily="34" charset="0"/>
              <a:buNone/>
            </a:pPr>
            <a:r>
              <a:rPr lang="en-AU" smtClean="0">
                <a:solidFill>
                  <a:prstClr val="black"/>
                </a:solidFill>
              </a:rPr>
              <a:t>TNS Presentation Title</a:t>
            </a:r>
            <a:endParaRPr lang="en-AU" dirty="0" smtClean="0">
              <a:solidFill>
                <a:prstClr val="black"/>
              </a:solidFill>
            </a:endParaRPr>
          </a:p>
        </p:txBody>
      </p:sp>
    </p:spTree>
    <p:extLst>
      <p:ext uri="{BB962C8B-B14F-4D97-AF65-F5344CB8AC3E}">
        <p14:creationId xmlns:p14="http://schemas.microsoft.com/office/powerpoint/2010/main" val="2488907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9_Title with Property Layout">
    <p:spTree>
      <p:nvGrpSpPr>
        <p:cNvPr id="1" name=""/>
        <p:cNvGrpSpPr/>
        <p:nvPr/>
      </p:nvGrpSpPr>
      <p:grpSpPr>
        <a:xfrm>
          <a:off x="0" y="0"/>
          <a:ext cx="0" cy="0"/>
          <a:chOff x="0" y="0"/>
          <a:chExt cx="0" cy="0"/>
        </a:xfrm>
      </p:grpSpPr>
      <p:sp>
        <p:nvSpPr>
          <p:cNvPr id="8" name="Title Placeholder 1"/>
          <p:cNvSpPr txBox="1">
            <a:spLocks/>
          </p:cNvSpPr>
          <p:nvPr userDrawn="1"/>
        </p:nvSpPr>
        <p:spPr>
          <a:xfrm>
            <a:off x="0" y="0"/>
            <a:ext cx="9143999" cy="1284971"/>
          </a:xfrm>
          <a:prstGeom prst="rect">
            <a:avLst/>
          </a:prstGeom>
          <a:noFill/>
        </p:spPr>
        <p:txBody>
          <a:bodyPr vert="horz" lIns="277200" tIns="208800" rIns="277200" bIns="0" rtlCol="0" anchor="t">
            <a:noAutofit/>
          </a:bodyPr>
          <a:lstStyle>
            <a:lvl1pPr algn="l" defTabSz="914400" rtl="0" eaLnBrk="1" latinLnBrk="0" hangingPunct="1">
              <a:spcBef>
                <a:spcPct val="0"/>
              </a:spcBef>
              <a:buNone/>
              <a:defRPr sz="2400" kern="1200">
                <a:solidFill>
                  <a:schemeClr val="bg1"/>
                </a:solidFill>
                <a:latin typeface="+mj-lt"/>
                <a:ea typeface="+mj-ea"/>
                <a:cs typeface="+mj-cs"/>
              </a:defRPr>
            </a:lvl1pPr>
          </a:lstStyle>
          <a:p>
            <a:endParaRPr lang="en-AU" dirty="0"/>
          </a:p>
        </p:txBody>
      </p:sp>
      <p:sp>
        <p:nvSpPr>
          <p:cNvPr id="19" name="Title 18"/>
          <p:cNvSpPr>
            <a:spLocks noGrp="1"/>
          </p:cNvSpPr>
          <p:nvPr>
            <p:ph type="title"/>
          </p:nvPr>
        </p:nvSpPr>
        <p:spPr>
          <a:noFill/>
        </p:spPr>
        <p:txBody>
          <a:bodyPr/>
          <a:lstStyle/>
          <a:p>
            <a:r>
              <a:rPr lang="en-GB"/>
              <a:t>Click to edit Master title style</a:t>
            </a:r>
            <a:endParaRPr lang="en-US"/>
          </a:p>
        </p:txBody>
      </p:sp>
      <p:sp>
        <p:nvSpPr>
          <p:cNvPr id="3" name="Text Placeholder 2"/>
          <p:cNvSpPr>
            <a:spLocks noGrp="1"/>
          </p:cNvSpPr>
          <p:nvPr>
            <p:ph type="body" sz="quarter" idx="10" hasCustomPrompt="1"/>
          </p:nvPr>
        </p:nvSpPr>
        <p:spPr>
          <a:xfrm>
            <a:off x="290513" y="629709"/>
            <a:ext cx="4384675" cy="392113"/>
          </a:xfrm>
          <a:prstGeom prst="rect">
            <a:avLst/>
          </a:prstGeom>
        </p:spPr>
        <p:txBody>
          <a:bodyPr vert="horz" lIns="0" tIns="0" rIns="0" bIns="0"/>
          <a:lstStyle>
            <a:lvl1pPr>
              <a:defRPr sz="1400" b="0">
                <a:solidFill>
                  <a:schemeClr val="tx1">
                    <a:lumMod val="50000"/>
                    <a:lumOff val="50000"/>
                  </a:schemeClr>
                </a:solidFill>
              </a:defRPr>
            </a:lvl1pPr>
          </a:lstStyle>
          <a:p>
            <a:pPr lvl="0"/>
            <a:r>
              <a:rPr lang="en-GB"/>
              <a:t>Click to edit Master subtitle styles</a:t>
            </a:r>
          </a:p>
        </p:txBody>
      </p:sp>
    </p:spTree>
    <p:extLst>
      <p:ext uri="{BB962C8B-B14F-4D97-AF65-F5344CB8AC3E}">
        <p14:creationId xmlns:p14="http://schemas.microsoft.com/office/powerpoint/2010/main" val="30248847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itle with Property Layout">
    <p:spTree>
      <p:nvGrpSpPr>
        <p:cNvPr id="1" name=""/>
        <p:cNvGrpSpPr/>
        <p:nvPr/>
      </p:nvGrpSpPr>
      <p:grpSpPr>
        <a:xfrm>
          <a:off x="0" y="0"/>
          <a:ext cx="0" cy="0"/>
          <a:chOff x="0" y="0"/>
          <a:chExt cx="0" cy="0"/>
        </a:xfrm>
      </p:grpSpPr>
      <p:pic>
        <p:nvPicPr>
          <p:cNvPr id="5" name="Picture 2" descr="C:\Users\AndrewA\Desktop\Email ATT\RGB_MASTER_A0_landscape_03_righttolef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9488" t="29859" r="-1" b="3435"/>
          <a:stretch/>
        </p:blipFill>
        <p:spPr bwMode="auto">
          <a:xfrm>
            <a:off x="3180018" y="0"/>
            <a:ext cx="5963981" cy="557053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1028700"/>
            <a:ext cx="5073650" cy="2400300"/>
          </a:xfrm>
        </p:spPr>
        <p:txBody>
          <a:bodyPr lIns="252000" tIns="180000"/>
          <a:lstStyle/>
          <a:p>
            <a:r>
              <a:rPr lang="en-US" smtClean="0"/>
              <a:t>Click to edit Master title style</a:t>
            </a:r>
            <a:endParaRPr lang="en-AU" dirty="0"/>
          </a:p>
        </p:txBody>
      </p:sp>
      <p:sp>
        <p:nvSpPr>
          <p:cNvPr id="4" name="Footer Placeholder 3"/>
          <p:cNvSpPr>
            <a:spLocks noGrp="1"/>
          </p:cNvSpPr>
          <p:nvPr>
            <p:ph type="ftr" sz="quarter" idx="11"/>
          </p:nvPr>
        </p:nvSpPr>
        <p:spPr>
          <a:xfrm>
            <a:off x="785814" y="5946775"/>
            <a:ext cx="7555320" cy="377062"/>
          </a:xfrm>
          <a:prstGeom prst="rect">
            <a:avLst/>
          </a:prstGeom>
        </p:spPr>
        <p:txBody>
          <a:bodyPr/>
          <a:lstStyle/>
          <a:p>
            <a:pPr>
              <a:spcBef>
                <a:spcPct val="20000"/>
              </a:spcBef>
              <a:buFont typeface="Arial" pitchFamily="34" charset="0"/>
              <a:buNone/>
            </a:pPr>
            <a:r>
              <a:rPr lang="en-AU" smtClean="0">
                <a:solidFill>
                  <a:prstClr val="black"/>
                </a:solidFill>
              </a:rPr>
              <a:t>TNS Presentation Title</a:t>
            </a:r>
            <a:endParaRPr lang="en-AU" dirty="0" smtClean="0">
              <a:solidFill>
                <a:prstClr val="black"/>
              </a:solidFill>
            </a:endParaRPr>
          </a:p>
        </p:txBody>
      </p:sp>
    </p:spTree>
    <p:extLst>
      <p:ext uri="{BB962C8B-B14F-4D97-AF65-F5344CB8AC3E}">
        <p14:creationId xmlns:p14="http://schemas.microsoft.com/office/powerpoint/2010/main" val="23824087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Property Chapter Layout">
    <p:spTree>
      <p:nvGrpSpPr>
        <p:cNvPr id="1" name=""/>
        <p:cNvGrpSpPr/>
        <p:nvPr/>
      </p:nvGrpSpPr>
      <p:grpSpPr>
        <a:xfrm>
          <a:off x="0" y="0"/>
          <a:ext cx="0" cy="0"/>
          <a:chOff x="0" y="0"/>
          <a:chExt cx="0" cy="0"/>
        </a:xfrm>
      </p:grpSpPr>
      <p:pic>
        <p:nvPicPr>
          <p:cNvPr id="7" name="Picture 2" descr="C:\Users\AndrewA\Desktop\Email ATT\RGB_MASTER_A0_landscape_03_righttolef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9488" t="29859" r="-1" b="3435"/>
          <a:stretch/>
        </p:blipFill>
        <p:spPr bwMode="auto">
          <a:xfrm>
            <a:off x="3180018" y="0"/>
            <a:ext cx="5963981" cy="557053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1790700"/>
            <a:ext cx="5073651" cy="1638299"/>
          </a:xfrm>
        </p:spPr>
        <p:txBody>
          <a:bodyPr tIns="180000"/>
          <a:lstStyle/>
          <a:p>
            <a:r>
              <a:rPr lang="en-US" smtClean="0"/>
              <a:t>Click to edit Master title style</a:t>
            </a:r>
            <a:endParaRPr lang="en-AU" dirty="0"/>
          </a:p>
        </p:txBody>
      </p:sp>
      <p:sp>
        <p:nvSpPr>
          <p:cNvPr id="6" name="Text Placeholder 4"/>
          <p:cNvSpPr>
            <a:spLocks noGrp="1"/>
          </p:cNvSpPr>
          <p:nvPr>
            <p:ph type="body" sz="quarter" idx="18" hasCustomPrompt="1"/>
          </p:nvPr>
        </p:nvSpPr>
        <p:spPr>
          <a:xfrm>
            <a:off x="0" y="0"/>
            <a:ext cx="1292224" cy="1813560"/>
          </a:xfrm>
          <a:prstGeom prst="rect">
            <a:avLst/>
          </a:prstGeom>
        </p:spPr>
        <p:txBody>
          <a:bodyPr lIns="252000" tIns="0" rIns="0" bIns="0" anchor="b">
            <a:noAutofit/>
          </a:bodyPr>
          <a:lstStyle>
            <a:lvl1pPr>
              <a:defRPr lang="en-AU" sz="4400" b="0" kern="1200" dirty="0">
                <a:solidFill>
                  <a:srgbClr val="333333"/>
                </a:solidFill>
                <a:latin typeface="Verdana" pitchFamily="34" charset="0"/>
                <a:ea typeface="Verdana" pitchFamily="34" charset="0"/>
                <a:cs typeface="Verdana" pitchFamily="34" charset="0"/>
              </a:defRPr>
            </a:lvl1pPr>
          </a:lstStyle>
          <a:p>
            <a:pPr marL="0" lvl="0" indent="0" algn="l" defTabSz="914218" rtl="0" eaLnBrk="1" latinLnBrk="0" hangingPunct="1">
              <a:spcBef>
                <a:spcPct val="20000"/>
              </a:spcBef>
              <a:buFont typeface="Arial" pitchFamily="34" charset="0"/>
              <a:buNone/>
            </a:pPr>
            <a:r>
              <a:rPr lang="en-US" dirty="0" smtClean="0"/>
              <a:t>2</a:t>
            </a:r>
            <a:endParaRPr lang="en-AU" dirty="0"/>
          </a:p>
        </p:txBody>
      </p:sp>
      <p:sp>
        <p:nvSpPr>
          <p:cNvPr id="4" name="Footer Placeholder 3"/>
          <p:cNvSpPr>
            <a:spLocks noGrp="1"/>
          </p:cNvSpPr>
          <p:nvPr>
            <p:ph type="ftr" sz="quarter" idx="20"/>
          </p:nvPr>
        </p:nvSpPr>
        <p:spPr>
          <a:xfrm>
            <a:off x="785814" y="5946775"/>
            <a:ext cx="7555320" cy="377062"/>
          </a:xfrm>
          <a:prstGeom prst="rect">
            <a:avLst/>
          </a:prstGeom>
        </p:spPr>
        <p:txBody>
          <a:bodyPr/>
          <a:lstStyle/>
          <a:p>
            <a:pPr>
              <a:spcBef>
                <a:spcPct val="20000"/>
              </a:spcBef>
              <a:buFont typeface="Arial" pitchFamily="34" charset="0"/>
              <a:buNone/>
            </a:pPr>
            <a:r>
              <a:rPr lang="en-AU" smtClean="0">
                <a:solidFill>
                  <a:prstClr val="black"/>
                </a:solidFill>
              </a:rPr>
              <a:t>TNS Presentation Title</a:t>
            </a:r>
            <a:endParaRPr lang="en-AU" dirty="0" smtClean="0">
              <a:solidFill>
                <a:prstClr val="black"/>
              </a:solidFill>
            </a:endParaRPr>
          </a:p>
        </p:txBody>
      </p:sp>
    </p:spTree>
    <p:extLst>
      <p:ext uri="{BB962C8B-B14F-4D97-AF65-F5344CB8AC3E}">
        <p14:creationId xmlns:p14="http://schemas.microsoft.com/office/powerpoint/2010/main" val="14738462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with Property Layout">
    <p:spTree>
      <p:nvGrpSpPr>
        <p:cNvPr id="1" name=""/>
        <p:cNvGrpSpPr/>
        <p:nvPr/>
      </p:nvGrpSpPr>
      <p:grpSpPr>
        <a:xfrm>
          <a:off x="0" y="0"/>
          <a:ext cx="0" cy="0"/>
          <a:chOff x="0" y="0"/>
          <a:chExt cx="0" cy="0"/>
        </a:xfrm>
      </p:grpSpPr>
      <p:pic>
        <p:nvPicPr>
          <p:cNvPr id="5" name="Picture 2" descr="C:\Users\AndrewA\Desktop\Email ATT\RGB_MASTER_A0_longlandscape.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4347" r="16787" b="9440"/>
          <a:stretch/>
        </p:blipFill>
        <p:spPr bwMode="auto">
          <a:xfrm>
            <a:off x="611188" y="0"/>
            <a:ext cx="8532811" cy="552753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1028700"/>
            <a:ext cx="5073650" cy="2400300"/>
          </a:xfrm>
        </p:spPr>
        <p:txBody>
          <a:bodyPr lIns="252000" tIns="180000"/>
          <a:lstStyle/>
          <a:p>
            <a:r>
              <a:rPr lang="en-US" smtClean="0"/>
              <a:t>Click to edit Master title style</a:t>
            </a:r>
            <a:endParaRPr lang="en-AU" dirty="0"/>
          </a:p>
        </p:txBody>
      </p:sp>
      <p:sp>
        <p:nvSpPr>
          <p:cNvPr id="4" name="Footer Placeholder 3"/>
          <p:cNvSpPr>
            <a:spLocks noGrp="1"/>
          </p:cNvSpPr>
          <p:nvPr>
            <p:ph type="ftr" sz="quarter" idx="11"/>
          </p:nvPr>
        </p:nvSpPr>
        <p:spPr>
          <a:xfrm>
            <a:off x="785814" y="5946775"/>
            <a:ext cx="7555320" cy="377062"/>
          </a:xfrm>
          <a:prstGeom prst="rect">
            <a:avLst/>
          </a:prstGeom>
        </p:spPr>
        <p:txBody>
          <a:bodyPr/>
          <a:lstStyle/>
          <a:p>
            <a:pPr>
              <a:spcBef>
                <a:spcPct val="20000"/>
              </a:spcBef>
              <a:buFont typeface="Arial" pitchFamily="34" charset="0"/>
              <a:buNone/>
            </a:pPr>
            <a:r>
              <a:rPr lang="en-AU" smtClean="0">
                <a:solidFill>
                  <a:prstClr val="black"/>
                </a:solidFill>
              </a:rPr>
              <a:t>TNS Presentation Title</a:t>
            </a:r>
            <a:endParaRPr lang="en-AU" dirty="0" smtClean="0">
              <a:solidFill>
                <a:prstClr val="black"/>
              </a:solidFill>
            </a:endParaRPr>
          </a:p>
        </p:txBody>
      </p:sp>
    </p:spTree>
    <p:extLst>
      <p:ext uri="{BB962C8B-B14F-4D97-AF65-F5344CB8AC3E}">
        <p14:creationId xmlns:p14="http://schemas.microsoft.com/office/powerpoint/2010/main" val="42642941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Property Chapter Layout">
    <p:spTree>
      <p:nvGrpSpPr>
        <p:cNvPr id="1" name=""/>
        <p:cNvGrpSpPr/>
        <p:nvPr/>
      </p:nvGrpSpPr>
      <p:grpSpPr>
        <a:xfrm>
          <a:off x="0" y="0"/>
          <a:ext cx="0" cy="0"/>
          <a:chOff x="0" y="0"/>
          <a:chExt cx="0" cy="0"/>
        </a:xfrm>
      </p:grpSpPr>
      <p:pic>
        <p:nvPicPr>
          <p:cNvPr id="7" name="Picture 2" descr="C:\Users\AndrewA\Desktop\Email ATT\RGB_MASTER_A0_longlandscape.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4347" r="16787" b="9440"/>
          <a:stretch/>
        </p:blipFill>
        <p:spPr bwMode="auto">
          <a:xfrm>
            <a:off x="611188" y="0"/>
            <a:ext cx="8532811" cy="552753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1790700"/>
            <a:ext cx="5073651" cy="1638299"/>
          </a:xfrm>
        </p:spPr>
        <p:txBody>
          <a:bodyPr tIns="180000"/>
          <a:lstStyle/>
          <a:p>
            <a:r>
              <a:rPr lang="en-US" smtClean="0"/>
              <a:t>Click to edit Master title style</a:t>
            </a:r>
            <a:endParaRPr lang="en-AU" dirty="0"/>
          </a:p>
        </p:txBody>
      </p:sp>
      <p:sp>
        <p:nvSpPr>
          <p:cNvPr id="6" name="Text Placeholder 4"/>
          <p:cNvSpPr>
            <a:spLocks noGrp="1"/>
          </p:cNvSpPr>
          <p:nvPr>
            <p:ph type="body" sz="quarter" idx="18" hasCustomPrompt="1"/>
          </p:nvPr>
        </p:nvSpPr>
        <p:spPr>
          <a:xfrm>
            <a:off x="0" y="0"/>
            <a:ext cx="1292224" cy="1813560"/>
          </a:xfrm>
          <a:prstGeom prst="rect">
            <a:avLst/>
          </a:prstGeom>
        </p:spPr>
        <p:txBody>
          <a:bodyPr lIns="252000" tIns="0" rIns="0" bIns="0" anchor="b">
            <a:noAutofit/>
          </a:bodyPr>
          <a:lstStyle>
            <a:lvl1pPr>
              <a:defRPr lang="en-AU" sz="4400" b="0" kern="1200" dirty="0">
                <a:solidFill>
                  <a:srgbClr val="333333"/>
                </a:solidFill>
                <a:latin typeface="Verdana" pitchFamily="34" charset="0"/>
                <a:ea typeface="Verdana" pitchFamily="34" charset="0"/>
                <a:cs typeface="Verdana" pitchFamily="34" charset="0"/>
              </a:defRPr>
            </a:lvl1pPr>
          </a:lstStyle>
          <a:p>
            <a:pPr marL="0" lvl="0" indent="0" algn="l" defTabSz="914218" rtl="0" eaLnBrk="1" latinLnBrk="0" hangingPunct="1">
              <a:spcBef>
                <a:spcPct val="20000"/>
              </a:spcBef>
              <a:buFont typeface="Arial" pitchFamily="34" charset="0"/>
              <a:buNone/>
            </a:pPr>
            <a:r>
              <a:rPr lang="en-US" dirty="0" smtClean="0"/>
              <a:t>2</a:t>
            </a:r>
            <a:endParaRPr lang="en-AU" dirty="0"/>
          </a:p>
        </p:txBody>
      </p:sp>
      <p:sp>
        <p:nvSpPr>
          <p:cNvPr id="4" name="Footer Placeholder 3"/>
          <p:cNvSpPr>
            <a:spLocks noGrp="1"/>
          </p:cNvSpPr>
          <p:nvPr>
            <p:ph type="ftr" sz="quarter" idx="20"/>
          </p:nvPr>
        </p:nvSpPr>
        <p:spPr>
          <a:xfrm>
            <a:off x="785814" y="5946775"/>
            <a:ext cx="7555320" cy="377062"/>
          </a:xfrm>
          <a:prstGeom prst="rect">
            <a:avLst/>
          </a:prstGeom>
        </p:spPr>
        <p:txBody>
          <a:bodyPr/>
          <a:lstStyle/>
          <a:p>
            <a:pPr>
              <a:spcBef>
                <a:spcPct val="20000"/>
              </a:spcBef>
              <a:buFont typeface="Arial" pitchFamily="34" charset="0"/>
              <a:buNone/>
            </a:pPr>
            <a:r>
              <a:rPr lang="en-AU" smtClean="0">
                <a:solidFill>
                  <a:prstClr val="black"/>
                </a:solidFill>
              </a:rPr>
              <a:t>TNS Presentation Title</a:t>
            </a:r>
            <a:endParaRPr lang="en-AU" dirty="0" smtClean="0">
              <a:solidFill>
                <a:prstClr val="black"/>
              </a:solidFill>
            </a:endParaRPr>
          </a:p>
        </p:txBody>
      </p:sp>
    </p:spTree>
    <p:extLst>
      <p:ext uri="{BB962C8B-B14F-4D97-AF65-F5344CB8AC3E}">
        <p14:creationId xmlns:p14="http://schemas.microsoft.com/office/powerpoint/2010/main" val="13753173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Title with Property Layout">
    <p:spTree>
      <p:nvGrpSpPr>
        <p:cNvPr id="1" name=""/>
        <p:cNvGrpSpPr/>
        <p:nvPr/>
      </p:nvGrpSpPr>
      <p:grpSpPr>
        <a:xfrm>
          <a:off x="0" y="0"/>
          <a:ext cx="0" cy="0"/>
          <a:chOff x="0" y="0"/>
          <a:chExt cx="0" cy="0"/>
        </a:xfrm>
      </p:grpSpPr>
      <p:pic>
        <p:nvPicPr>
          <p:cNvPr id="5" name="Picture 2" descr="C:\Users\AndrewA\Desktop\Email ATT\RGB_MASTER_A0_portrait_01_righttolef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3638" r="10527" b="3640"/>
          <a:stretch/>
        </p:blipFill>
        <p:spPr bwMode="auto">
          <a:xfrm>
            <a:off x="3990416" y="0"/>
            <a:ext cx="4971236" cy="5715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1028700"/>
            <a:ext cx="5073650" cy="2400300"/>
          </a:xfrm>
        </p:spPr>
        <p:txBody>
          <a:bodyPr lIns="252000" tIns="180000"/>
          <a:lstStyle/>
          <a:p>
            <a:r>
              <a:rPr lang="en-US" smtClean="0"/>
              <a:t>Click to edit Master title style</a:t>
            </a:r>
            <a:endParaRPr lang="en-AU" dirty="0"/>
          </a:p>
        </p:txBody>
      </p:sp>
      <p:sp>
        <p:nvSpPr>
          <p:cNvPr id="4" name="Footer Placeholder 3"/>
          <p:cNvSpPr>
            <a:spLocks noGrp="1"/>
          </p:cNvSpPr>
          <p:nvPr>
            <p:ph type="ftr" sz="quarter" idx="11"/>
          </p:nvPr>
        </p:nvSpPr>
        <p:spPr>
          <a:xfrm>
            <a:off x="785814" y="5946775"/>
            <a:ext cx="7555320" cy="377062"/>
          </a:xfrm>
          <a:prstGeom prst="rect">
            <a:avLst/>
          </a:prstGeom>
        </p:spPr>
        <p:txBody>
          <a:bodyPr/>
          <a:lstStyle/>
          <a:p>
            <a:pPr>
              <a:spcBef>
                <a:spcPct val="20000"/>
              </a:spcBef>
              <a:buFont typeface="Arial" pitchFamily="34" charset="0"/>
              <a:buNone/>
            </a:pPr>
            <a:r>
              <a:rPr lang="en-AU" smtClean="0">
                <a:solidFill>
                  <a:prstClr val="black"/>
                </a:solidFill>
              </a:rPr>
              <a:t>TNS Presentation Title</a:t>
            </a:r>
            <a:endParaRPr lang="en-AU" dirty="0" smtClean="0">
              <a:solidFill>
                <a:prstClr val="black"/>
              </a:solidFill>
            </a:endParaRPr>
          </a:p>
        </p:txBody>
      </p:sp>
    </p:spTree>
    <p:extLst>
      <p:ext uri="{BB962C8B-B14F-4D97-AF65-F5344CB8AC3E}">
        <p14:creationId xmlns:p14="http://schemas.microsoft.com/office/powerpoint/2010/main" val="36239788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Property Chapter Layout">
    <p:spTree>
      <p:nvGrpSpPr>
        <p:cNvPr id="1" name=""/>
        <p:cNvGrpSpPr/>
        <p:nvPr/>
      </p:nvGrpSpPr>
      <p:grpSpPr>
        <a:xfrm>
          <a:off x="0" y="0"/>
          <a:ext cx="0" cy="0"/>
          <a:chOff x="0" y="0"/>
          <a:chExt cx="0" cy="0"/>
        </a:xfrm>
      </p:grpSpPr>
      <p:pic>
        <p:nvPicPr>
          <p:cNvPr id="7" name="Picture 2" descr="C:\Users\AndrewA\Desktop\Email ATT\RGB_MASTER_A0_portrait_01_righttolef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3638" r="10527" b="3640"/>
          <a:stretch/>
        </p:blipFill>
        <p:spPr bwMode="auto">
          <a:xfrm>
            <a:off x="3990416" y="0"/>
            <a:ext cx="4971236" cy="5715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1790700"/>
            <a:ext cx="5073651" cy="1638299"/>
          </a:xfrm>
        </p:spPr>
        <p:txBody>
          <a:bodyPr tIns="180000"/>
          <a:lstStyle/>
          <a:p>
            <a:r>
              <a:rPr lang="en-US" smtClean="0"/>
              <a:t>Click to edit Master title style</a:t>
            </a:r>
            <a:endParaRPr lang="en-AU" dirty="0"/>
          </a:p>
        </p:txBody>
      </p:sp>
      <p:sp>
        <p:nvSpPr>
          <p:cNvPr id="6" name="Text Placeholder 4"/>
          <p:cNvSpPr>
            <a:spLocks noGrp="1"/>
          </p:cNvSpPr>
          <p:nvPr>
            <p:ph type="body" sz="quarter" idx="18" hasCustomPrompt="1"/>
          </p:nvPr>
        </p:nvSpPr>
        <p:spPr>
          <a:xfrm>
            <a:off x="0" y="0"/>
            <a:ext cx="1292224" cy="1813560"/>
          </a:xfrm>
          <a:prstGeom prst="rect">
            <a:avLst/>
          </a:prstGeom>
        </p:spPr>
        <p:txBody>
          <a:bodyPr lIns="252000" tIns="0" rIns="0" bIns="0" anchor="b">
            <a:noAutofit/>
          </a:bodyPr>
          <a:lstStyle>
            <a:lvl1pPr>
              <a:defRPr lang="en-AU" sz="4400" b="0" kern="1200" dirty="0">
                <a:solidFill>
                  <a:srgbClr val="333333"/>
                </a:solidFill>
                <a:latin typeface="Verdana" pitchFamily="34" charset="0"/>
                <a:ea typeface="Verdana" pitchFamily="34" charset="0"/>
                <a:cs typeface="Verdana" pitchFamily="34" charset="0"/>
              </a:defRPr>
            </a:lvl1pPr>
          </a:lstStyle>
          <a:p>
            <a:pPr marL="0" lvl="0" indent="0" algn="l" defTabSz="914218" rtl="0" eaLnBrk="1" latinLnBrk="0" hangingPunct="1">
              <a:spcBef>
                <a:spcPct val="20000"/>
              </a:spcBef>
              <a:buFont typeface="Arial" pitchFamily="34" charset="0"/>
              <a:buNone/>
            </a:pPr>
            <a:r>
              <a:rPr lang="en-US" dirty="0" smtClean="0"/>
              <a:t>2</a:t>
            </a:r>
            <a:endParaRPr lang="en-AU" dirty="0"/>
          </a:p>
        </p:txBody>
      </p:sp>
      <p:sp>
        <p:nvSpPr>
          <p:cNvPr id="4" name="Footer Placeholder 3"/>
          <p:cNvSpPr>
            <a:spLocks noGrp="1"/>
          </p:cNvSpPr>
          <p:nvPr>
            <p:ph type="ftr" sz="quarter" idx="20"/>
          </p:nvPr>
        </p:nvSpPr>
        <p:spPr>
          <a:xfrm>
            <a:off x="785814" y="5946775"/>
            <a:ext cx="7555320" cy="377062"/>
          </a:xfrm>
          <a:prstGeom prst="rect">
            <a:avLst/>
          </a:prstGeom>
        </p:spPr>
        <p:txBody>
          <a:bodyPr/>
          <a:lstStyle/>
          <a:p>
            <a:pPr>
              <a:spcBef>
                <a:spcPct val="20000"/>
              </a:spcBef>
              <a:buFont typeface="Arial" pitchFamily="34" charset="0"/>
              <a:buNone/>
            </a:pPr>
            <a:r>
              <a:rPr lang="en-AU" smtClean="0">
                <a:solidFill>
                  <a:prstClr val="black"/>
                </a:solidFill>
              </a:rPr>
              <a:t>TNS Presentation Title</a:t>
            </a:r>
            <a:endParaRPr lang="en-AU" dirty="0" smtClean="0">
              <a:solidFill>
                <a:prstClr val="black"/>
              </a:solidFill>
            </a:endParaRPr>
          </a:p>
        </p:txBody>
      </p:sp>
    </p:spTree>
    <p:extLst>
      <p:ext uri="{BB962C8B-B14F-4D97-AF65-F5344CB8AC3E}">
        <p14:creationId xmlns:p14="http://schemas.microsoft.com/office/powerpoint/2010/main" val="17846657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Title with Property Layout">
    <p:spTree>
      <p:nvGrpSpPr>
        <p:cNvPr id="1" name=""/>
        <p:cNvGrpSpPr/>
        <p:nvPr/>
      </p:nvGrpSpPr>
      <p:grpSpPr>
        <a:xfrm>
          <a:off x="0" y="0"/>
          <a:ext cx="0" cy="0"/>
          <a:chOff x="0" y="0"/>
          <a:chExt cx="0" cy="0"/>
        </a:xfrm>
      </p:grpSpPr>
      <p:pic>
        <p:nvPicPr>
          <p:cNvPr id="5" name="Picture 2" descr="C:\Users\AndrewA\Desktop\Email ATT\RGB_MASTER_A0_portrait_02_righttolef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0051" r="19759" b="3525"/>
          <a:stretch/>
        </p:blipFill>
        <p:spPr bwMode="auto">
          <a:xfrm>
            <a:off x="4633975" y="-1"/>
            <a:ext cx="4221099" cy="56864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1028700"/>
            <a:ext cx="5073650" cy="2400300"/>
          </a:xfrm>
        </p:spPr>
        <p:txBody>
          <a:bodyPr lIns="252000" tIns="180000"/>
          <a:lstStyle/>
          <a:p>
            <a:r>
              <a:rPr lang="en-US" smtClean="0"/>
              <a:t>Click to edit Master title style</a:t>
            </a:r>
            <a:endParaRPr lang="en-AU" dirty="0"/>
          </a:p>
        </p:txBody>
      </p:sp>
      <p:sp>
        <p:nvSpPr>
          <p:cNvPr id="4" name="Footer Placeholder 3"/>
          <p:cNvSpPr>
            <a:spLocks noGrp="1"/>
          </p:cNvSpPr>
          <p:nvPr>
            <p:ph type="ftr" sz="quarter" idx="11"/>
          </p:nvPr>
        </p:nvSpPr>
        <p:spPr>
          <a:xfrm>
            <a:off x="785814" y="5946775"/>
            <a:ext cx="7555320" cy="377062"/>
          </a:xfrm>
          <a:prstGeom prst="rect">
            <a:avLst/>
          </a:prstGeom>
        </p:spPr>
        <p:txBody>
          <a:bodyPr/>
          <a:lstStyle/>
          <a:p>
            <a:pPr>
              <a:spcBef>
                <a:spcPct val="20000"/>
              </a:spcBef>
              <a:buFont typeface="Arial" pitchFamily="34" charset="0"/>
              <a:buNone/>
            </a:pPr>
            <a:r>
              <a:rPr lang="en-AU" smtClean="0">
                <a:solidFill>
                  <a:prstClr val="black"/>
                </a:solidFill>
              </a:rPr>
              <a:t>TNS Presentation Title</a:t>
            </a:r>
            <a:endParaRPr lang="en-AU" dirty="0" smtClean="0">
              <a:solidFill>
                <a:prstClr val="black"/>
              </a:solidFill>
            </a:endParaRPr>
          </a:p>
        </p:txBody>
      </p:sp>
    </p:spTree>
    <p:extLst>
      <p:ext uri="{BB962C8B-B14F-4D97-AF65-F5344CB8AC3E}">
        <p14:creationId xmlns:p14="http://schemas.microsoft.com/office/powerpoint/2010/main" val="6393136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Property Chapter Layout">
    <p:spTree>
      <p:nvGrpSpPr>
        <p:cNvPr id="1" name=""/>
        <p:cNvGrpSpPr/>
        <p:nvPr/>
      </p:nvGrpSpPr>
      <p:grpSpPr>
        <a:xfrm>
          <a:off x="0" y="0"/>
          <a:ext cx="0" cy="0"/>
          <a:chOff x="0" y="0"/>
          <a:chExt cx="0" cy="0"/>
        </a:xfrm>
      </p:grpSpPr>
      <p:pic>
        <p:nvPicPr>
          <p:cNvPr id="7" name="Picture 2" descr="C:\Users\AndrewA\Desktop\Email ATT\RGB_MASTER_A0_portrait_02_righttolef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0051" r="19759" b="3525"/>
          <a:stretch/>
        </p:blipFill>
        <p:spPr bwMode="auto">
          <a:xfrm>
            <a:off x="4633975" y="-1"/>
            <a:ext cx="4221099" cy="56864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1790700"/>
            <a:ext cx="5073651" cy="1638299"/>
          </a:xfrm>
        </p:spPr>
        <p:txBody>
          <a:bodyPr tIns="180000"/>
          <a:lstStyle/>
          <a:p>
            <a:r>
              <a:rPr lang="en-US" smtClean="0"/>
              <a:t>Click to edit Master title style</a:t>
            </a:r>
            <a:endParaRPr lang="en-AU" dirty="0"/>
          </a:p>
        </p:txBody>
      </p:sp>
      <p:sp>
        <p:nvSpPr>
          <p:cNvPr id="6" name="Text Placeholder 4"/>
          <p:cNvSpPr>
            <a:spLocks noGrp="1"/>
          </p:cNvSpPr>
          <p:nvPr>
            <p:ph type="body" sz="quarter" idx="18" hasCustomPrompt="1"/>
          </p:nvPr>
        </p:nvSpPr>
        <p:spPr>
          <a:xfrm>
            <a:off x="0" y="0"/>
            <a:ext cx="1292224" cy="1813560"/>
          </a:xfrm>
          <a:prstGeom prst="rect">
            <a:avLst/>
          </a:prstGeom>
        </p:spPr>
        <p:txBody>
          <a:bodyPr lIns="252000" tIns="0" rIns="0" bIns="0" anchor="b">
            <a:noAutofit/>
          </a:bodyPr>
          <a:lstStyle>
            <a:lvl1pPr>
              <a:defRPr lang="en-AU" sz="4400" b="0" kern="1200" dirty="0">
                <a:solidFill>
                  <a:srgbClr val="333333"/>
                </a:solidFill>
                <a:latin typeface="Verdana" pitchFamily="34" charset="0"/>
                <a:ea typeface="Verdana" pitchFamily="34" charset="0"/>
                <a:cs typeface="Verdana" pitchFamily="34" charset="0"/>
              </a:defRPr>
            </a:lvl1pPr>
          </a:lstStyle>
          <a:p>
            <a:pPr marL="0" lvl="0" indent="0" algn="l" defTabSz="914218" rtl="0" eaLnBrk="1" latinLnBrk="0" hangingPunct="1">
              <a:spcBef>
                <a:spcPct val="20000"/>
              </a:spcBef>
              <a:buFont typeface="Arial" pitchFamily="34" charset="0"/>
              <a:buNone/>
            </a:pPr>
            <a:r>
              <a:rPr lang="en-US" dirty="0" smtClean="0"/>
              <a:t>2</a:t>
            </a:r>
            <a:endParaRPr lang="en-AU" dirty="0"/>
          </a:p>
        </p:txBody>
      </p:sp>
      <p:sp>
        <p:nvSpPr>
          <p:cNvPr id="4" name="Footer Placeholder 3"/>
          <p:cNvSpPr>
            <a:spLocks noGrp="1"/>
          </p:cNvSpPr>
          <p:nvPr>
            <p:ph type="ftr" sz="quarter" idx="20"/>
          </p:nvPr>
        </p:nvSpPr>
        <p:spPr>
          <a:xfrm>
            <a:off x="785814" y="5946775"/>
            <a:ext cx="7555320" cy="377062"/>
          </a:xfrm>
          <a:prstGeom prst="rect">
            <a:avLst/>
          </a:prstGeom>
        </p:spPr>
        <p:txBody>
          <a:bodyPr/>
          <a:lstStyle/>
          <a:p>
            <a:pPr>
              <a:spcBef>
                <a:spcPct val="20000"/>
              </a:spcBef>
              <a:buFont typeface="Arial" pitchFamily="34" charset="0"/>
              <a:buNone/>
            </a:pPr>
            <a:r>
              <a:rPr lang="en-AU" smtClean="0">
                <a:solidFill>
                  <a:prstClr val="black"/>
                </a:solidFill>
              </a:rPr>
              <a:t>TNS Presentation Title</a:t>
            </a:r>
            <a:endParaRPr lang="en-AU" dirty="0" smtClean="0">
              <a:solidFill>
                <a:prstClr val="black"/>
              </a:solidFill>
            </a:endParaRPr>
          </a:p>
        </p:txBody>
      </p:sp>
    </p:spTree>
    <p:extLst>
      <p:ext uri="{BB962C8B-B14F-4D97-AF65-F5344CB8AC3E}">
        <p14:creationId xmlns:p14="http://schemas.microsoft.com/office/powerpoint/2010/main" val="14076355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_Title with Property Layout">
    <p:spTree>
      <p:nvGrpSpPr>
        <p:cNvPr id="1" name=""/>
        <p:cNvGrpSpPr/>
        <p:nvPr/>
      </p:nvGrpSpPr>
      <p:grpSpPr>
        <a:xfrm>
          <a:off x="0" y="0"/>
          <a:ext cx="0" cy="0"/>
          <a:chOff x="0" y="0"/>
          <a:chExt cx="0" cy="0"/>
        </a:xfrm>
      </p:grpSpPr>
      <p:pic>
        <p:nvPicPr>
          <p:cNvPr id="5" name="Picture 2" descr="C:\Users\AndrewA\Desktop\Email ATT\RGB_MASTER_A0_portrait_03_stra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2479" r="7985" b="3545"/>
          <a:stretch/>
        </p:blipFill>
        <p:spPr bwMode="auto">
          <a:xfrm>
            <a:off x="4056113" y="0"/>
            <a:ext cx="5087887" cy="578554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1028700"/>
            <a:ext cx="5073650" cy="2400300"/>
          </a:xfrm>
        </p:spPr>
        <p:txBody>
          <a:bodyPr lIns="252000" tIns="180000"/>
          <a:lstStyle/>
          <a:p>
            <a:r>
              <a:rPr lang="en-US" smtClean="0"/>
              <a:t>Click to edit Master title style</a:t>
            </a:r>
            <a:endParaRPr lang="en-AU" dirty="0"/>
          </a:p>
        </p:txBody>
      </p:sp>
      <p:sp>
        <p:nvSpPr>
          <p:cNvPr id="4" name="Footer Placeholder 3"/>
          <p:cNvSpPr>
            <a:spLocks noGrp="1"/>
          </p:cNvSpPr>
          <p:nvPr>
            <p:ph type="ftr" sz="quarter" idx="11"/>
          </p:nvPr>
        </p:nvSpPr>
        <p:spPr>
          <a:xfrm>
            <a:off x="785814" y="5946775"/>
            <a:ext cx="7555320" cy="377062"/>
          </a:xfrm>
          <a:prstGeom prst="rect">
            <a:avLst/>
          </a:prstGeom>
        </p:spPr>
        <p:txBody>
          <a:bodyPr/>
          <a:lstStyle/>
          <a:p>
            <a:pPr>
              <a:spcBef>
                <a:spcPct val="20000"/>
              </a:spcBef>
              <a:buFont typeface="Arial" pitchFamily="34" charset="0"/>
              <a:buNone/>
            </a:pPr>
            <a:r>
              <a:rPr lang="en-AU" smtClean="0">
                <a:solidFill>
                  <a:prstClr val="black"/>
                </a:solidFill>
              </a:rPr>
              <a:t>TNS Presentation Title</a:t>
            </a:r>
            <a:endParaRPr lang="en-AU" dirty="0" smtClean="0">
              <a:solidFill>
                <a:prstClr val="black"/>
              </a:solidFill>
            </a:endParaRPr>
          </a:p>
        </p:txBody>
      </p:sp>
    </p:spTree>
    <p:extLst>
      <p:ext uri="{BB962C8B-B14F-4D97-AF65-F5344CB8AC3E}">
        <p14:creationId xmlns:p14="http://schemas.microsoft.com/office/powerpoint/2010/main" val="4170229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Property Chapter Layout">
    <p:spTree>
      <p:nvGrpSpPr>
        <p:cNvPr id="1" name=""/>
        <p:cNvGrpSpPr/>
        <p:nvPr/>
      </p:nvGrpSpPr>
      <p:grpSpPr>
        <a:xfrm>
          <a:off x="0" y="0"/>
          <a:ext cx="0" cy="0"/>
          <a:chOff x="0" y="0"/>
          <a:chExt cx="0" cy="0"/>
        </a:xfrm>
      </p:grpSpPr>
      <p:pic>
        <p:nvPicPr>
          <p:cNvPr id="7" name="Picture 2" descr="C:\Users\AndrewA\Desktop\Email ATT\RGB_MASTER_A0_portrait_03_stra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2479" r="7985" b="3545"/>
          <a:stretch/>
        </p:blipFill>
        <p:spPr bwMode="auto">
          <a:xfrm>
            <a:off x="4056113" y="0"/>
            <a:ext cx="5087887" cy="578554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1790700"/>
            <a:ext cx="5073651" cy="1638299"/>
          </a:xfrm>
        </p:spPr>
        <p:txBody>
          <a:bodyPr tIns="180000"/>
          <a:lstStyle/>
          <a:p>
            <a:r>
              <a:rPr lang="en-US" smtClean="0"/>
              <a:t>Click to edit Master title style</a:t>
            </a:r>
            <a:endParaRPr lang="en-AU" dirty="0"/>
          </a:p>
        </p:txBody>
      </p:sp>
      <p:sp>
        <p:nvSpPr>
          <p:cNvPr id="6" name="Text Placeholder 4"/>
          <p:cNvSpPr>
            <a:spLocks noGrp="1"/>
          </p:cNvSpPr>
          <p:nvPr>
            <p:ph type="body" sz="quarter" idx="18" hasCustomPrompt="1"/>
          </p:nvPr>
        </p:nvSpPr>
        <p:spPr>
          <a:xfrm>
            <a:off x="0" y="0"/>
            <a:ext cx="1292224" cy="1813560"/>
          </a:xfrm>
          <a:prstGeom prst="rect">
            <a:avLst/>
          </a:prstGeom>
        </p:spPr>
        <p:txBody>
          <a:bodyPr lIns="252000" tIns="0" rIns="0" bIns="0" anchor="b">
            <a:noAutofit/>
          </a:bodyPr>
          <a:lstStyle>
            <a:lvl1pPr>
              <a:defRPr lang="en-AU" sz="4400" b="0" kern="1200" dirty="0">
                <a:solidFill>
                  <a:srgbClr val="333333"/>
                </a:solidFill>
                <a:latin typeface="Verdana" pitchFamily="34" charset="0"/>
                <a:ea typeface="Verdana" pitchFamily="34" charset="0"/>
                <a:cs typeface="Verdana" pitchFamily="34" charset="0"/>
              </a:defRPr>
            </a:lvl1pPr>
          </a:lstStyle>
          <a:p>
            <a:pPr marL="0" lvl="0" indent="0" algn="l" defTabSz="914218" rtl="0" eaLnBrk="1" latinLnBrk="0" hangingPunct="1">
              <a:spcBef>
                <a:spcPct val="20000"/>
              </a:spcBef>
              <a:buFont typeface="Arial" pitchFamily="34" charset="0"/>
              <a:buNone/>
            </a:pPr>
            <a:r>
              <a:rPr lang="en-US" dirty="0" smtClean="0"/>
              <a:t>2</a:t>
            </a:r>
            <a:endParaRPr lang="en-AU" dirty="0"/>
          </a:p>
        </p:txBody>
      </p:sp>
      <p:sp>
        <p:nvSpPr>
          <p:cNvPr id="4" name="Footer Placeholder 3"/>
          <p:cNvSpPr>
            <a:spLocks noGrp="1"/>
          </p:cNvSpPr>
          <p:nvPr>
            <p:ph type="ftr" sz="quarter" idx="20"/>
          </p:nvPr>
        </p:nvSpPr>
        <p:spPr>
          <a:xfrm>
            <a:off x="785814" y="5946775"/>
            <a:ext cx="7555320" cy="377062"/>
          </a:xfrm>
          <a:prstGeom prst="rect">
            <a:avLst/>
          </a:prstGeom>
        </p:spPr>
        <p:txBody>
          <a:bodyPr/>
          <a:lstStyle/>
          <a:p>
            <a:pPr>
              <a:spcBef>
                <a:spcPct val="20000"/>
              </a:spcBef>
              <a:buFont typeface="Arial" pitchFamily="34" charset="0"/>
              <a:buNone/>
            </a:pPr>
            <a:r>
              <a:rPr lang="en-AU" smtClean="0">
                <a:solidFill>
                  <a:prstClr val="black"/>
                </a:solidFill>
              </a:rPr>
              <a:t>TNS Presentation Title</a:t>
            </a:r>
            <a:endParaRPr lang="en-AU" dirty="0" smtClean="0">
              <a:solidFill>
                <a:prstClr val="black"/>
              </a:solidFill>
            </a:endParaRPr>
          </a:p>
        </p:txBody>
      </p:sp>
    </p:spTree>
    <p:extLst>
      <p:ext uri="{BB962C8B-B14F-4D97-AF65-F5344CB8AC3E}">
        <p14:creationId xmlns:p14="http://schemas.microsoft.com/office/powerpoint/2010/main" val="326362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lvl1pPr>
              <a:defRPr>
                <a:solidFill>
                  <a:srgbClr val="7F7F7F"/>
                </a:solidFill>
              </a:defRPr>
            </a:lvl1pPr>
          </a:lstStyle>
          <a:p>
            <a:r>
              <a:rPr lang="en-GB"/>
              <a:t>Click to edit Master title style</a:t>
            </a:r>
            <a:endParaRPr lang="en-US"/>
          </a:p>
        </p:txBody>
      </p:sp>
      <p:sp>
        <p:nvSpPr>
          <p:cNvPr id="3" name="Text Placeholder 2"/>
          <p:cNvSpPr>
            <a:spLocks noGrp="1"/>
          </p:cNvSpPr>
          <p:nvPr>
            <p:ph type="body" sz="quarter" idx="10" hasCustomPrompt="1"/>
          </p:nvPr>
        </p:nvSpPr>
        <p:spPr>
          <a:xfrm>
            <a:off x="290513" y="629709"/>
            <a:ext cx="4384675" cy="392113"/>
          </a:xfrm>
          <a:prstGeom prst="rect">
            <a:avLst/>
          </a:prstGeom>
        </p:spPr>
        <p:txBody>
          <a:bodyPr vert="horz" lIns="0" tIns="0" rIns="0" bIns="0"/>
          <a:lstStyle>
            <a:lvl1pPr>
              <a:defRPr sz="1400" b="0">
                <a:solidFill>
                  <a:schemeClr val="bg1">
                    <a:lumMod val="75000"/>
                  </a:schemeClr>
                </a:solidFill>
              </a:defRPr>
            </a:lvl1pPr>
          </a:lstStyle>
          <a:p>
            <a:pPr lvl="0"/>
            <a:r>
              <a:rPr lang="en-GB"/>
              <a:t>Click to edit Master subtitle styles</a:t>
            </a:r>
          </a:p>
        </p:txBody>
      </p:sp>
    </p:spTree>
    <p:extLst>
      <p:ext uri="{BB962C8B-B14F-4D97-AF65-F5344CB8AC3E}">
        <p14:creationId xmlns:p14="http://schemas.microsoft.com/office/powerpoint/2010/main" val="31534899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_Title with Property Layout">
    <p:spTree>
      <p:nvGrpSpPr>
        <p:cNvPr id="1" name=""/>
        <p:cNvGrpSpPr/>
        <p:nvPr/>
      </p:nvGrpSpPr>
      <p:grpSpPr>
        <a:xfrm>
          <a:off x="0" y="0"/>
          <a:ext cx="0" cy="0"/>
          <a:chOff x="0" y="0"/>
          <a:chExt cx="0" cy="0"/>
        </a:xfrm>
      </p:grpSpPr>
      <p:pic>
        <p:nvPicPr>
          <p:cNvPr id="5" name="Picture 2" descr="C:\Users\AndrewA\Desktop\Email ATT\RGB_MASTER_A0_square.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6485" t="24746" r="23617" b="898"/>
          <a:stretch/>
        </p:blipFill>
        <p:spPr bwMode="auto">
          <a:xfrm>
            <a:off x="2105479" y="-1"/>
            <a:ext cx="7038521" cy="56800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1028700"/>
            <a:ext cx="5073650" cy="2400300"/>
          </a:xfrm>
        </p:spPr>
        <p:txBody>
          <a:bodyPr lIns="252000" tIns="180000"/>
          <a:lstStyle/>
          <a:p>
            <a:r>
              <a:rPr lang="en-US" smtClean="0"/>
              <a:t>Click to edit Master title style</a:t>
            </a:r>
            <a:endParaRPr lang="en-AU" dirty="0"/>
          </a:p>
        </p:txBody>
      </p:sp>
      <p:sp>
        <p:nvSpPr>
          <p:cNvPr id="4" name="Footer Placeholder 3"/>
          <p:cNvSpPr>
            <a:spLocks noGrp="1"/>
          </p:cNvSpPr>
          <p:nvPr>
            <p:ph type="ftr" sz="quarter" idx="11"/>
          </p:nvPr>
        </p:nvSpPr>
        <p:spPr>
          <a:xfrm>
            <a:off x="785814" y="5946775"/>
            <a:ext cx="7555320" cy="377062"/>
          </a:xfrm>
          <a:prstGeom prst="rect">
            <a:avLst/>
          </a:prstGeom>
        </p:spPr>
        <p:txBody>
          <a:bodyPr/>
          <a:lstStyle/>
          <a:p>
            <a:pPr>
              <a:spcBef>
                <a:spcPct val="20000"/>
              </a:spcBef>
              <a:buFont typeface="Arial" pitchFamily="34" charset="0"/>
              <a:buNone/>
            </a:pPr>
            <a:r>
              <a:rPr lang="en-AU" smtClean="0">
                <a:solidFill>
                  <a:prstClr val="black"/>
                </a:solidFill>
              </a:rPr>
              <a:t>TNS Presentation Title</a:t>
            </a:r>
            <a:endParaRPr lang="en-AU" dirty="0" smtClean="0">
              <a:solidFill>
                <a:prstClr val="black"/>
              </a:solidFill>
            </a:endParaRPr>
          </a:p>
        </p:txBody>
      </p:sp>
    </p:spTree>
    <p:extLst>
      <p:ext uri="{BB962C8B-B14F-4D97-AF65-F5344CB8AC3E}">
        <p14:creationId xmlns:p14="http://schemas.microsoft.com/office/powerpoint/2010/main" val="42850962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8_Property Chapter Layout">
    <p:spTree>
      <p:nvGrpSpPr>
        <p:cNvPr id="1" name=""/>
        <p:cNvGrpSpPr/>
        <p:nvPr/>
      </p:nvGrpSpPr>
      <p:grpSpPr>
        <a:xfrm>
          <a:off x="0" y="0"/>
          <a:ext cx="0" cy="0"/>
          <a:chOff x="0" y="0"/>
          <a:chExt cx="0" cy="0"/>
        </a:xfrm>
      </p:grpSpPr>
      <p:pic>
        <p:nvPicPr>
          <p:cNvPr id="7" name="Picture 2" descr="C:\Users\AndrewA\Desktop\Email ATT\RGB_MASTER_A0_square.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6485" t="24746" r="23617" b="898"/>
          <a:stretch/>
        </p:blipFill>
        <p:spPr bwMode="auto">
          <a:xfrm>
            <a:off x="2105479" y="-1"/>
            <a:ext cx="7038521" cy="56800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1790700"/>
            <a:ext cx="5073651" cy="1638299"/>
          </a:xfrm>
        </p:spPr>
        <p:txBody>
          <a:bodyPr tIns="180000"/>
          <a:lstStyle/>
          <a:p>
            <a:r>
              <a:rPr lang="en-US" smtClean="0"/>
              <a:t>Click to edit Master title style</a:t>
            </a:r>
            <a:endParaRPr lang="en-AU" dirty="0"/>
          </a:p>
        </p:txBody>
      </p:sp>
      <p:sp>
        <p:nvSpPr>
          <p:cNvPr id="6" name="Text Placeholder 4"/>
          <p:cNvSpPr>
            <a:spLocks noGrp="1"/>
          </p:cNvSpPr>
          <p:nvPr>
            <p:ph type="body" sz="quarter" idx="18" hasCustomPrompt="1"/>
          </p:nvPr>
        </p:nvSpPr>
        <p:spPr>
          <a:xfrm>
            <a:off x="0" y="0"/>
            <a:ext cx="1292224" cy="1813560"/>
          </a:xfrm>
          <a:prstGeom prst="rect">
            <a:avLst/>
          </a:prstGeom>
        </p:spPr>
        <p:txBody>
          <a:bodyPr lIns="252000" tIns="0" rIns="0" bIns="0" anchor="b">
            <a:noAutofit/>
          </a:bodyPr>
          <a:lstStyle>
            <a:lvl1pPr>
              <a:defRPr lang="en-AU" sz="4400" b="0" kern="1200" dirty="0">
                <a:solidFill>
                  <a:srgbClr val="333333"/>
                </a:solidFill>
                <a:latin typeface="Verdana" pitchFamily="34" charset="0"/>
                <a:ea typeface="Verdana" pitchFamily="34" charset="0"/>
                <a:cs typeface="Verdana" pitchFamily="34" charset="0"/>
              </a:defRPr>
            </a:lvl1pPr>
          </a:lstStyle>
          <a:p>
            <a:pPr marL="0" lvl="0" indent="0" algn="l" defTabSz="914218" rtl="0" eaLnBrk="1" latinLnBrk="0" hangingPunct="1">
              <a:spcBef>
                <a:spcPct val="20000"/>
              </a:spcBef>
              <a:buFont typeface="Arial" pitchFamily="34" charset="0"/>
              <a:buNone/>
            </a:pPr>
            <a:r>
              <a:rPr lang="en-US" dirty="0" smtClean="0"/>
              <a:t>2</a:t>
            </a:r>
            <a:endParaRPr lang="en-AU" dirty="0"/>
          </a:p>
        </p:txBody>
      </p:sp>
      <p:sp>
        <p:nvSpPr>
          <p:cNvPr id="4" name="Footer Placeholder 3"/>
          <p:cNvSpPr>
            <a:spLocks noGrp="1"/>
          </p:cNvSpPr>
          <p:nvPr>
            <p:ph type="ftr" sz="quarter" idx="20"/>
          </p:nvPr>
        </p:nvSpPr>
        <p:spPr>
          <a:xfrm>
            <a:off x="785814" y="5946775"/>
            <a:ext cx="7555320" cy="377062"/>
          </a:xfrm>
          <a:prstGeom prst="rect">
            <a:avLst/>
          </a:prstGeom>
        </p:spPr>
        <p:txBody>
          <a:bodyPr/>
          <a:lstStyle/>
          <a:p>
            <a:pPr>
              <a:spcBef>
                <a:spcPct val="20000"/>
              </a:spcBef>
              <a:buFont typeface="Arial" pitchFamily="34" charset="0"/>
              <a:buNone/>
            </a:pPr>
            <a:r>
              <a:rPr lang="en-AU" smtClean="0">
                <a:solidFill>
                  <a:prstClr val="black"/>
                </a:solidFill>
              </a:rPr>
              <a:t>TNS Presentation Title</a:t>
            </a:r>
            <a:endParaRPr lang="en-AU" dirty="0" smtClean="0">
              <a:solidFill>
                <a:prstClr val="black"/>
              </a:solidFill>
            </a:endParaRPr>
          </a:p>
        </p:txBody>
      </p:sp>
    </p:spTree>
    <p:extLst>
      <p:ext uri="{BB962C8B-B14F-4D97-AF65-F5344CB8AC3E}">
        <p14:creationId xmlns:p14="http://schemas.microsoft.com/office/powerpoint/2010/main" val="9987271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with Imag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7514422" y="135840"/>
            <a:ext cx="1490069" cy="1258637"/>
          </a:xfrm>
          <a:prstGeom prst="rect">
            <a:avLst/>
          </a:prstGeom>
        </p:spPr>
        <p:txBody>
          <a:bodyPr>
            <a:noAutofit/>
          </a:bodyPr>
          <a:lstStyle/>
          <a:p>
            <a:fld id="{9784CBA3-D598-4B1F-BAA3-EE14B5154290}" type="slidenum">
              <a:rPr lang="en-AU" smtClean="0">
                <a:solidFill>
                  <a:prstClr val="black"/>
                </a:solidFill>
              </a:rPr>
              <a:pPr/>
              <a:t>‹#›</a:t>
            </a:fld>
            <a:endParaRPr lang="en-AU" dirty="0">
              <a:solidFill>
                <a:prstClr val="black"/>
              </a:solidFill>
            </a:endParaRPr>
          </a:p>
        </p:txBody>
      </p:sp>
      <p:sp>
        <p:nvSpPr>
          <p:cNvPr id="2" name="Title 1"/>
          <p:cNvSpPr>
            <a:spLocks noGrp="1"/>
          </p:cNvSpPr>
          <p:nvPr>
            <p:ph type="title"/>
          </p:nvPr>
        </p:nvSpPr>
        <p:spPr/>
        <p:txBody>
          <a:bodyPr>
            <a:noAutofit/>
          </a:bodyPr>
          <a:lstStyle/>
          <a:p>
            <a:r>
              <a:rPr lang="en-US" smtClean="0"/>
              <a:t>Click to edit Master title style</a:t>
            </a:r>
            <a:endParaRPr lang="en-AU" dirty="0"/>
          </a:p>
        </p:txBody>
      </p:sp>
      <p:sp>
        <p:nvSpPr>
          <p:cNvPr id="4" name="Footer Placeholder 3"/>
          <p:cNvSpPr>
            <a:spLocks noGrp="1"/>
          </p:cNvSpPr>
          <p:nvPr>
            <p:ph type="ftr" sz="quarter" idx="11"/>
          </p:nvPr>
        </p:nvSpPr>
        <p:spPr>
          <a:xfrm>
            <a:off x="785814" y="5946775"/>
            <a:ext cx="7555320" cy="377062"/>
          </a:xfrm>
          <a:prstGeom prst="rect">
            <a:avLst/>
          </a:prstGeom>
        </p:spPr>
        <p:txBody>
          <a:bodyPr>
            <a:noAutofit/>
          </a:bodyPr>
          <a:lstStyle/>
          <a:p>
            <a:pPr>
              <a:spcBef>
                <a:spcPct val="20000"/>
              </a:spcBef>
              <a:buFont typeface="Arial" pitchFamily="34" charset="0"/>
              <a:buNone/>
            </a:pPr>
            <a:r>
              <a:rPr lang="en-AU" smtClean="0">
                <a:solidFill>
                  <a:prstClr val="black"/>
                </a:solidFill>
              </a:rPr>
              <a:t>TNS Presentation Title</a:t>
            </a:r>
            <a:endParaRPr lang="en-AU" dirty="0" smtClean="0">
              <a:solidFill>
                <a:prstClr val="black"/>
              </a:solidFill>
            </a:endParaRPr>
          </a:p>
        </p:txBody>
      </p:sp>
      <p:sp>
        <p:nvSpPr>
          <p:cNvPr id="6" name="Picture Placeholder 6"/>
          <p:cNvSpPr>
            <a:spLocks noGrp="1"/>
          </p:cNvSpPr>
          <p:nvPr>
            <p:ph type="pic" sz="quarter" idx="19"/>
          </p:nvPr>
        </p:nvSpPr>
        <p:spPr>
          <a:xfrm>
            <a:off x="285750" y="1285875"/>
            <a:ext cx="8569325" cy="4537075"/>
          </a:xfrm>
          <a:prstGeom prst="rect">
            <a:avLst/>
          </a:prstGeom>
        </p:spPr>
        <p:txBody>
          <a:bodyPr>
            <a:noAutofit/>
          </a:bodyPr>
          <a:lstStyle/>
          <a:p>
            <a:r>
              <a:rPr lang="en-US" smtClean="0"/>
              <a:t>Click icon to add picture</a:t>
            </a:r>
            <a:endParaRPr lang="en-AU" dirty="0"/>
          </a:p>
        </p:txBody>
      </p:sp>
    </p:spTree>
    <p:extLst>
      <p:ext uri="{BB962C8B-B14F-4D97-AF65-F5344CB8AC3E}">
        <p14:creationId xmlns:p14="http://schemas.microsoft.com/office/powerpoint/2010/main" val="24638180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hapter Title with Imag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7514422" y="135840"/>
            <a:ext cx="1490069" cy="1258637"/>
          </a:xfrm>
          <a:prstGeom prst="rect">
            <a:avLst/>
          </a:prstGeom>
        </p:spPr>
        <p:txBody>
          <a:bodyPr>
            <a:noAutofit/>
          </a:bodyPr>
          <a:lstStyle/>
          <a:p>
            <a:fld id="{9784CBA3-D598-4B1F-BAA3-EE14B5154290}" type="slidenum">
              <a:rPr lang="en-AU" smtClean="0">
                <a:solidFill>
                  <a:prstClr val="black"/>
                </a:solidFill>
              </a:rPr>
              <a:pPr/>
              <a:t>‹#›</a:t>
            </a:fld>
            <a:endParaRPr lang="en-AU" dirty="0">
              <a:solidFill>
                <a:prstClr val="black"/>
              </a:solidFill>
            </a:endParaRPr>
          </a:p>
        </p:txBody>
      </p:sp>
      <p:sp>
        <p:nvSpPr>
          <p:cNvPr id="7" name="Picture Placeholder 6"/>
          <p:cNvSpPr>
            <a:spLocks noGrp="1"/>
          </p:cNvSpPr>
          <p:nvPr>
            <p:ph type="pic" sz="quarter" idx="19"/>
          </p:nvPr>
        </p:nvSpPr>
        <p:spPr>
          <a:xfrm>
            <a:off x="2826327" y="2974846"/>
            <a:ext cx="6028747" cy="2595692"/>
          </a:xfrm>
          <a:prstGeom prst="rect">
            <a:avLst/>
          </a:prstGeom>
        </p:spPr>
        <p:txBody>
          <a:bodyPr>
            <a:noAutofit/>
          </a:bodyPr>
          <a:lstStyle/>
          <a:p>
            <a:r>
              <a:rPr lang="en-US" smtClean="0"/>
              <a:t>Click icon to add picture</a:t>
            </a:r>
            <a:endParaRPr lang="en-AU" dirty="0"/>
          </a:p>
        </p:txBody>
      </p:sp>
      <p:sp>
        <p:nvSpPr>
          <p:cNvPr id="4" name="Footer Placeholder 3"/>
          <p:cNvSpPr>
            <a:spLocks noGrp="1"/>
          </p:cNvSpPr>
          <p:nvPr>
            <p:ph type="ftr" sz="quarter" idx="20"/>
          </p:nvPr>
        </p:nvSpPr>
        <p:spPr>
          <a:xfrm>
            <a:off x="785814" y="5946775"/>
            <a:ext cx="7555320" cy="377062"/>
          </a:xfrm>
          <a:prstGeom prst="rect">
            <a:avLst/>
          </a:prstGeom>
        </p:spPr>
        <p:txBody>
          <a:bodyPr>
            <a:noAutofit/>
          </a:bodyPr>
          <a:lstStyle/>
          <a:p>
            <a:pPr>
              <a:spcBef>
                <a:spcPct val="20000"/>
              </a:spcBef>
              <a:buFont typeface="Arial" pitchFamily="34" charset="0"/>
              <a:buNone/>
            </a:pPr>
            <a:r>
              <a:rPr lang="en-AU" smtClean="0">
                <a:solidFill>
                  <a:prstClr val="black"/>
                </a:solidFill>
              </a:rPr>
              <a:t>TNS Presentation Title</a:t>
            </a:r>
            <a:endParaRPr lang="en-AU" dirty="0" smtClean="0">
              <a:solidFill>
                <a:prstClr val="black"/>
              </a:solidFill>
            </a:endParaRPr>
          </a:p>
        </p:txBody>
      </p:sp>
      <p:sp>
        <p:nvSpPr>
          <p:cNvPr id="8" name="Title 1"/>
          <p:cNvSpPr>
            <a:spLocks noGrp="1"/>
          </p:cNvSpPr>
          <p:nvPr>
            <p:ph type="title"/>
          </p:nvPr>
        </p:nvSpPr>
        <p:spPr>
          <a:xfrm>
            <a:off x="-1" y="2301945"/>
            <a:ext cx="5073651" cy="1638299"/>
          </a:xfrm>
        </p:spPr>
        <p:txBody>
          <a:bodyPr tIns="180000"/>
          <a:lstStyle/>
          <a:p>
            <a:r>
              <a:rPr lang="en-US" smtClean="0"/>
              <a:t>Click to edit Master title style</a:t>
            </a:r>
            <a:endParaRPr lang="en-AU" dirty="0"/>
          </a:p>
        </p:txBody>
      </p:sp>
      <p:sp>
        <p:nvSpPr>
          <p:cNvPr id="9" name="Text Placeholder 4"/>
          <p:cNvSpPr>
            <a:spLocks noGrp="1"/>
          </p:cNvSpPr>
          <p:nvPr>
            <p:ph type="body" sz="quarter" idx="18" hasCustomPrompt="1"/>
          </p:nvPr>
        </p:nvSpPr>
        <p:spPr>
          <a:xfrm>
            <a:off x="0" y="520770"/>
            <a:ext cx="1292224" cy="1813560"/>
          </a:xfrm>
          <a:prstGeom prst="rect">
            <a:avLst/>
          </a:prstGeom>
        </p:spPr>
        <p:txBody>
          <a:bodyPr lIns="252000" tIns="0" rIns="0" bIns="0" anchor="b">
            <a:noAutofit/>
          </a:bodyPr>
          <a:lstStyle>
            <a:lvl1pPr>
              <a:defRPr lang="en-AU" sz="4400" b="0" kern="1200" dirty="0">
                <a:solidFill>
                  <a:srgbClr val="333333"/>
                </a:solidFill>
                <a:latin typeface="Verdana" pitchFamily="34" charset="0"/>
                <a:ea typeface="Verdana" pitchFamily="34" charset="0"/>
                <a:cs typeface="Verdana" pitchFamily="34" charset="0"/>
              </a:defRPr>
            </a:lvl1pPr>
          </a:lstStyle>
          <a:p>
            <a:pPr marL="0" lvl="0" indent="0" algn="l" defTabSz="914218" rtl="0" eaLnBrk="1" latinLnBrk="0" hangingPunct="1">
              <a:spcBef>
                <a:spcPct val="20000"/>
              </a:spcBef>
              <a:buFont typeface="Arial" pitchFamily="34" charset="0"/>
              <a:buNone/>
            </a:pPr>
            <a:r>
              <a:rPr lang="en-US" dirty="0" smtClean="0"/>
              <a:t>2</a:t>
            </a:r>
            <a:endParaRPr lang="en-AU" dirty="0"/>
          </a:p>
        </p:txBody>
      </p:sp>
    </p:spTree>
    <p:extLst>
      <p:ext uri="{BB962C8B-B14F-4D97-AF65-F5344CB8AC3E}">
        <p14:creationId xmlns:p14="http://schemas.microsoft.com/office/powerpoint/2010/main" val="3220880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Imag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7514422" y="135840"/>
            <a:ext cx="1490069" cy="1258637"/>
          </a:xfrm>
          <a:prstGeom prst="rect">
            <a:avLst/>
          </a:prstGeom>
        </p:spPr>
        <p:txBody>
          <a:bodyPr>
            <a:noAutofit/>
          </a:bodyPr>
          <a:lstStyle/>
          <a:p>
            <a:fld id="{9784CBA3-D598-4B1F-BAA3-EE14B5154290}" type="slidenum">
              <a:rPr lang="en-AU" smtClean="0"/>
              <a:pPr/>
              <a:t>‹#›</a:t>
            </a:fld>
            <a:endParaRPr lang="en-AU" dirty="0"/>
          </a:p>
        </p:txBody>
      </p:sp>
      <p:sp>
        <p:nvSpPr>
          <p:cNvPr id="2" name="Title 1"/>
          <p:cNvSpPr>
            <a:spLocks noGrp="1"/>
          </p:cNvSpPr>
          <p:nvPr>
            <p:ph type="title"/>
          </p:nvPr>
        </p:nvSpPr>
        <p:spPr/>
        <p:txBody>
          <a:bodyPr>
            <a:noAutofit/>
          </a:bodyPr>
          <a:lstStyle/>
          <a:p>
            <a:r>
              <a:rPr lang="en-US" smtClean="0"/>
              <a:t>Click to edit Master title style</a:t>
            </a:r>
            <a:endParaRPr lang="en-AU" dirty="0"/>
          </a:p>
        </p:txBody>
      </p:sp>
      <p:sp>
        <p:nvSpPr>
          <p:cNvPr id="4" name="Footer Placeholder 3"/>
          <p:cNvSpPr>
            <a:spLocks noGrp="1"/>
          </p:cNvSpPr>
          <p:nvPr>
            <p:ph type="ftr" sz="quarter" idx="11"/>
          </p:nvPr>
        </p:nvSpPr>
        <p:spPr>
          <a:xfrm>
            <a:off x="785814" y="5946775"/>
            <a:ext cx="7555320" cy="377062"/>
          </a:xfrm>
          <a:prstGeom prst="rect">
            <a:avLst/>
          </a:prstGeom>
        </p:spPr>
        <p:txBody>
          <a:bodyPr>
            <a:noAutofit/>
          </a:bodyPr>
          <a:lstStyle/>
          <a:p>
            <a:pPr>
              <a:spcBef>
                <a:spcPct val="20000"/>
              </a:spcBef>
              <a:buFont typeface="Arial" pitchFamily="34" charset="0"/>
              <a:buNone/>
            </a:pPr>
            <a:r>
              <a:rPr lang="en-AU" smtClean="0"/>
              <a:t>TNS Presentation Title</a:t>
            </a:r>
            <a:endParaRPr lang="en-AU" dirty="0" smtClean="0"/>
          </a:p>
        </p:txBody>
      </p:sp>
      <p:sp>
        <p:nvSpPr>
          <p:cNvPr id="6" name="Picture Placeholder 6"/>
          <p:cNvSpPr>
            <a:spLocks noGrp="1"/>
          </p:cNvSpPr>
          <p:nvPr>
            <p:ph type="pic" sz="quarter" idx="19"/>
          </p:nvPr>
        </p:nvSpPr>
        <p:spPr>
          <a:xfrm>
            <a:off x="285750" y="1285875"/>
            <a:ext cx="8569325" cy="4537075"/>
          </a:xfrm>
          <a:prstGeom prst="rect">
            <a:avLst/>
          </a:prstGeom>
        </p:spPr>
        <p:txBody>
          <a:bodyPr>
            <a:noAutofit/>
          </a:bodyPr>
          <a:lstStyle/>
          <a:p>
            <a:r>
              <a:rPr lang="en-US" smtClean="0"/>
              <a:t>Click icon to add picture</a:t>
            </a:r>
            <a:endParaRPr lang="en-AU" dirty="0"/>
          </a:p>
        </p:txBody>
      </p:sp>
    </p:spTree>
    <p:extLst>
      <p:ext uri="{BB962C8B-B14F-4D97-AF65-F5344CB8AC3E}">
        <p14:creationId xmlns:p14="http://schemas.microsoft.com/office/powerpoint/2010/main" val="287772502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Title with Imag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7514422" y="135840"/>
            <a:ext cx="1490069" cy="1258637"/>
          </a:xfrm>
          <a:prstGeom prst="rect">
            <a:avLst/>
          </a:prstGeom>
        </p:spPr>
        <p:txBody>
          <a:bodyPr>
            <a:noAutofit/>
          </a:bodyPr>
          <a:lstStyle/>
          <a:p>
            <a:fld id="{9784CBA3-D598-4B1F-BAA3-EE14B5154290}" type="slidenum">
              <a:rPr lang="en-AU" smtClean="0"/>
              <a:pPr/>
              <a:t>‹#›</a:t>
            </a:fld>
            <a:endParaRPr lang="en-AU" dirty="0"/>
          </a:p>
        </p:txBody>
      </p:sp>
      <p:sp>
        <p:nvSpPr>
          <p:cNvPr id="7" name="Picture Placeholder 6"/>
          <p:cNvSpPr>
            <a:spLocks noGrp="1"/>
          </p:cNvSpPr>
          <p:nvPr>
            <p:ph type="pic" sz="quarter" idx="19"/>
          </p:nvPr>
        </p:nvSpPr>
        <p:spPr>
          <a:xfrm>
            <a:off x="2826327" y="2974846"/>
            <a:ext cx="6028747" cy="2595692"/>
          </a:xfrm>
          <a:prstGeom prst="rect">
            <a:avLst/>
          </a:prstGeom>
        </p:spPr>
        <p:txBody>
          <a:bodyPr>
            <a:noAutofit/>
          </a:bodyPr>
          <a:lstStyle/>
          <a:p>
            <a:r>
              <a:rPr lang="en-US" smtClean="0"/>
              <a:t>Click icon to add picture</a:t>
            </a:r>
            <a:endParaRPr lang="en-AU" dirty="0"/>
          </a:p>
        </p:txBody>
      </p:sp>
      <p:sp>
        <p:nvSpPr>
          <p:cNvPr id="4" name="Footer Placeholder 3"/>
          <p:cNvSpPr>
            <a:spLocks noGrp="1"/>
          </p:cNvSpPr>
          <p:nvPr>
            <p:ph type="ftr" sz="quarter" idx="20"/>
          </p:nvPr>
        </p:nvSpPr>
        <p:spPr>
          <a:xfrm>
            <a:off x="785814" y="5946775"/>
            <a:ext cx="7555320" cy="377062"/>
          </a:xfrm>
          <a:prstGeom prst="rect">
            <a:avLst/>
          </a:prstGeom>
        </p:spPr>
        <p:txBody>
          <a:bodyPr>
            <a:noAutofit/>
          </a:bodyPr>
          <a:lstStyle/>
          <a:p>
            <a:pPr>
              <a:spcBef>
                <a:spcPct val="20000"/>
              </a:spcBef>
              <a:buFont typeface="Arial" pitchFamily="34" charset="0"/>
              <a:buNone/>
            </a:pPr>
            <a:r>
              <a:rPr lang="en-AU" smtClean="0"/>
              <a:t>TNS Presentation Title</a:t>
            </a:r>
            <a:endParaRPr lang="en-AU" dirty="0" smtClean="0"/>
          </a:p>
        </p:txBody>
      </p:sp>
      <p:sp>
        <p:nvSpPr>
          <p:cNvPr id="8" name="Title 1"/>
          <p:cNvSpPr>
            <a:spLocks noGrp="1"/>
          </p:cNvSpPr>
          <p:nvPr>
            <p:ph type="title"/>
          </p:nvPr>
        </p:nvSpPr>
        <p:spPr>
          <a:xfrm>
            <a:off x="-1" y="2301945"/>
            <a:ext cx="5073651" cy="1638299"/>
          </a:xfrm>
        </p:spPr>
        <p:txBody>
          <a:bodyPr tIns="180000"/>
          <a:lstStyle/>
          <a:p>
            <a:r>
              <a:rPr lang="en-US" smtClean="0"/>
              <a:t>Click to edit Master title style</a:t>
            </a:r>
            <a:endParaRPr lang="en-AU" dirty="0"/>
          </a:p>
        </p:txBody>
      </p:sp>
      <p:sp>
        <p:nvSpPr>
          <p:cNvPr id="9" name="Text Placeholder 4"/>
          <p:cNvSpPr>
            <a:spLocks noGrp="1"/>
          </p:cNvSpPr>
          <p:nvPr>
            <p:ph type="body" sz="quarter" idx="18" hasCustomPrompt="1"/>
          </p:nvPr>
        </p:nvSpPr>
        <p:spPr>
          <a:xfrm>
            <a:off x="0" y="520770"/>
            <a:ext cx="1292224" cy="1813560"/>
          </a:xfrm>
          <a:prstGeom prst="rect">
            <a:avLst/>
          </a:prstGeom>
        </p:spPr>
        <p:txBody>
          <a:bodyPr lIns="252000" tIns="0" rIns="0" bIns="0" anchor="b">
            <a:noAutofit/>
          </a:bodyPr>
          <a:lstStyle>
            <a:lvl1pPr>
              <a:defRPr lang="en-AU" sz="4400" b="0" kern="1200" dirty="0">
                <a:solidFill>
                  <a:srgbClr val="333333"/>
                </a:solidFill>
                <a:latin typeface="Verdana" pitchFamily="34" charset="0"/>
                <a:ea typeface="Verdana" pitchFamily="34" charset="0"/>
                <a:cs typeface="Verdana" pitchFamily="34" charset="0"/>
              </a:defRPr>
            </a:lvl1pPr>
          </a:lstStyle>
          <a:p>
            <a:pPr marL="0" lvl="0" indent="0" algn="l" defTabSz="914218" rtl="0" eaLnBrk="1" latinLnBrk="0" hangingPunct="1">
              <a:spcBef>
                <a:spcPct val="20000"/>
              </a:spcBef>
              <a:buFont typeface="Arial" pitchFamily="34" charset="0"/>
              <a:buNone/>
            </a:pPr>
            <a:r>
              <a:rPr lang="en-US" dirty="0" smtClean="0"/>
              <a:t>2</a:t>
            </a:r>
            <a:endParaRPr lang="en-AU" dirty="0"/>
          </a:p>
        </p:txBody>
      </p:sp>
    </p:spTree>
    <p:extLst>
      <p:ext uri="{BB962C8B-B14F-4D97-AF65-F5344CB8AC3E}">
        <p14:creationId xmlns:p14="http://schemas.microsoft.com/office/powerpoint/2010/main" val="3010398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with Property Layout">
    <p:spTree>
      <p:nvGrpSpPr>
        <p:cNvPr id="1" name=""/>
        <p:cNvGrpSpPr/>
        <p:nvPr/>
      </p:nvGrpSpPr>
      <p:grpSpPr>
        <a:xfrm>
          <a:off x="0" y="0"/>
          <a:ext cx="0" cy="0"/>
          <a:chOff x="0" y="0"/>
          <a:chExt cx="0" cy="0"/>
        </a:xfrm>
      </p:grpSpPr>
      <p:sp>
        <p:nvSpPr>
          <p:cNvPr id="2" name="Title 1"/>
          <p:cNvSpPr>
            <a:spLocks noGrp="1"/>
          </p:cNvSpPr>
          <p:nvPr>
            <p:ph type="title"/>
          </p:nvPr>
        </p:nvSpPr>
        <p:spPr>
          <a:xfrm>
            <a:off x="1" y="1028700"/>
            <a:ext cx="5073650" cy="2400300"/>
          </a:xfrm>
        </p:spPr>
        <p:txBody>
          <a:bodyPr lIns="252000" tIns="180000"/>
          <a:lstStyle/>
          <a:p>
            <a:r>
              <a:rPr lang="en-US" smtClean="0"/>
              <a:t>Click to edit Master title style</a:t>
            </a:r>
            <a:endParaRPr lang="en-AU" dirty="0"/>
          </a:p>
        </p:txBody>
      </p:sp>
      <p:sp>
        <p:nvSpPr>
          <p:cNvPr id="4" name="Footer Placeholder 3"/>
          <p:cNvSpPr>
            <a:spLocks noGrp="1"/>
          </p:cNvSpPr>
          <p:nvPr>
            <p:ph type="ftr" sz="quarter" idx="11"/>
          </p:nvPr>
        </p:nvSpPr>
        <p:spPr/>
        <p:txBody>
          <a:bodyPr/>
          <a:lstStyle/>
          <a:p>
            <a:pPr>
              <a:spcBef>
                <a:spcPct val="20000"/>
              </a:spcBef>
              <a:buFont typeface="Arial" pitchFamily="34" charset="0"/>
              <a:buNone/>
            </a:pPr>
            <a:r>
              <a:rPr smtClean="0"/>
              <a:t>TNS Presentation Title</a:t>
            </a:r>
            <a:endParaRPr dirty="0" smtClean="0"/>
          </a:p>
        </p:txBody>
      </p:sp>
      <p:pic>
        <p:nvPicPr>
          <p:cNvPr id="47110" name="Picture 6" descr="http://www.bagable.co.uk/img/uploads/huge_20120711162850_0a32362746f1e7588a83abc5da2164ef.jpg"/>
          <p:cNvPicPr>
            <a:picLocks noChangeAspect="1" noChangeArrowheads="1"/>
          </p:cNvPicPr>
          <p:nvPr userDrawn="1"/>
        </p:nvPicPr>
        <p:blipFill>
          <a:blip r:embed="rId2" cstate="print"/>
          <a:srcRect l="15983" t="4796" r="15760" b="10003"/>
          <a:stretch>
            <a:fillRect/>
          </a:stretch>
        </p:blipFill>
        <p:spPr bwMode="auto">
          <a:xfrm>
            <a:off x="4683428" y="307818"/>
            <a:ext cx="4460572" cy="5567881"/>
          </a:xfrm>
          <a:prstGeom prst="rect">
            <a:avLst/>
          </a:prstGeom>
          <a:noFill/>
        </p:spPr>
      </p:pic>
    </p:spTree>
    <p:extLst>
      <p:ext uri="{BB962C8B-B14F-4D97-AF65-F5344CB8AC3E}">
        <p14:creationId xmlns:p14="http://schemas.microsoft.com/office/powerpoint/2010/main" val="3277550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with Imag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noAutofit/>
          </a:bodyPr>
          <a:lstStyle/>
          <a:p>
            <a:fld id="{9784CBA3-D598-4B1F-BAA3-EE14B5154290}" type="slidenum">
              <a:rPr lang="en-AU" smtClean="0"/>
              <a:pPr/>
              <a:t>‹#›</a:t>
            </a:fld>
            <a:endParaRPr lang="en-AU" dirty="0"/>
          </a:p>
        </p:txBody>
      </p:sp>
      <p:sp>
        <p:nvSpPr>
          <p:cNvPr id="2" name="Title 1"/>
          <p:cNvSpPr>
            <a:spLocks noGrp="1"/>
          </p:cNvSpPr>
          <p:nvPr>
            <p:ph type="title"/>
          </p:nvPr>
        </p:nvSpPr>
        <p:spPr/>
        <p:txBody>
          <a:bodyPr>
            <a:noAutofit/>
          </a:bodyPr>
          <a:lstStyle/>
          <a:p>
            <a:r>
              <a:rPr lang="en-US" smtClean="0"/>
              <a:t>Click to edit Master title style</a:t>
            </a:r>
            <a:endParaRPr lang="en-AU" dirty="0"/>
          </a:p>
        </p:txBody>
      </p:sp>
      <p:sp>
        <p:nvSpPr>
          <p:cNvPr id="4" name="Footer Placeholder 3"/>
          <p:cNvSpPr>
            <a:spLocks noGrp="1"/>
          </p:cNvSpPr>
          <p:nvPr>
            <p:ph type="ftr" sz="quarter" idx="11"/>
          </p:nvPr>
        </p:nvSpPr>
        <p:spPr/>
        <p:txBody>
          <a:bodyPr>
            <a:noAutofit/>
          </a:bodyPr>
          <a:lstStyle/>
          <a:p>
            <a:pPr>
              <a:spcBef>
                <a:spcPct val="20000"/>
              </a:spcBef>
              <a:buFont typeface="Arial" pitchFamily="34" charset="0"/>
              <a:buNone/>
            </a:pPr>
            <a:r>
              <a:rPr smtClean="0"/>
              <a:t>TNS Presentation Title</a:t>
            </a:r>
            <a:endParaRPr dirty="0" smtClean="0"/>
          </a:p>
        </p:txBody>
      </p:sp>
      <p:sp>
        <p:nvSpPr>
          <p:cNvPr id="6" name="Picture Placeholder 6"/>
          <p:cNvSpPr>
            <a:spLocks noGrp="1"/>
          </p:cNvSpPr>
          <p:nvPr>
            <p:ph type="pic" sz="quarter" idx="19"/>
          </p:nvPr>
        </p:nvSpPr>
        <p:spPr>
          <a:xfrm>
            <a:off x="285750" y="1285875"/>
            <a:ext cx="8569325" cy="4537075"/>
          </a:xfrm>
          <a:prstGeom prst="rect">
            <a:avLst/>
          </a:prstGeom>
        </p:spPr>
        <p:txBody>
          <a:bodyPr>
            <a:noAutofit/>
          </a:bodyPr>
          <a:lstStyle/>
          <a:p>
            <a:r>
              <a:rPr lang="en-US" smtClean="0"/>
              <a:t>Click icon to add picture</a:t>
            </a:r>
            <a:endParaRPr lang="en-AU" dirty="0"/>
          </a:p>
        </p:txBody>
      </p:sp>
    </p:spTree>
    <p:extLst>
      <p:ext uri="{BB962C8B-B14F-4D97-AF65-F5344CB8AC3E}">
        <p14:creationId xmlns:p14="http://schemas.microsoft.com/office/powerpoint/2010/main" val="4174349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Title with Imag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noAutofit/>
          </a:bodyPr>
          <a:lstStyle/>
          <a:p>
            <a:fld id="{9784CBA3-D598-4B1F-BAA3-EE14B5154290}" type="slidenum">
              <a:rPr lang="en-AU" smtClean="0"/>
              <a:pPr/>
              <a:t>‹#›</a:t>
            </a:fld>
            <a:endParaRPr lang="en-AU" dirty="0"/>
          </a:p>
        </p:txBody>
      </p:sp>
      <p:sp>
        <p:nvSpPr>
          <p:cNvPr id="7" name="Picture Placeholder 6"/>
          <p:cNvSpPr>
            <a:spLocks noGrp="1"/>
          </p:cNvSpPr>
          <p:nvPr>
            <p:ph type="pic" sz="quarter" idx="19"/>
          </p:nvPr>
        </p:nvSpPr>
        <p:spPr>
          <a:xfrm>
            <a:off x="2826327" y="2974846"/>
            <a:ext cx="6028747" cy="2595692"/>
          </a:xfrm>
          <a:prstGeom prst="rect">
            <a:avLst/>
          </a:prstGeom>
        </p:spPr>
        <p:txBody>
          <a:bodyPr>
            <a:noAutofit/>
          </a:bodyPr>
          <a:lstStyle/>
          <a:p>
            <a:r>
              <a:rPr lang="en-US" smtClean="0"/>
              <a:t>Click icon to add picture</a:t>
            </a:r>
            <a:endParaRPr lang="en-AU" dirty="0"/>
          </a:p>
        </p:txBody>
      </p:sp>
      <p:sp>
        <p:nvSpPr>
          <p:cNvPr id="4" name="Footer Placeholder 3"/>
          <p:cNvSpPr>
            <a:spLocks noGrp="1"/>
          </p:cNvSpPr>
          <p:nvPr>
            <p:ph type="ftr" sz="quarter" idx="20"/>
          </p:nvPr>
        </p:nvSpPr>
        <p:spPr/>
        <p:txBody>
          <a:bodyPr>
            <a:noAutofit/>
          </a:bodyPr>
          <a:lstStyle/>
          <a:p>
            <a:pPr>
              <a:spcBef>
                <a:spcPct val="20000"/>
              </a:spcBef>
              <a:buFont typeface="Arial" pitchFamily="34" charset="0"/>
              <a:buNone/>
            </a:pPr>
            <a:r>
              <a:rPr smtClean="0"/>
              <a:t>TNS Presentation Title</a:t>
            </a:r>
            <a:endParaRPr dirty="0" smtClean="0"/>
          </a:p>
        </p:txBody>
      </p:sp>
      <p:sp>
        <p:nvSpPr>
          <p:cNvPr id="8" name="Title 1"/>
          <p:cNvSpPr>
            <a:spLocks noGrp="1"/>
          </p:cNvSpPr>
          <p:nvPr>
            <p:ph type="title"/>
          </p:nvPr>
        </p:nvSpPr>
        <p:spPr>
          <a:xfrm>
            <a:off x="-1" y="2301945"/>
            <a:ext cx="5073651" cy="1638299"/>
          </a:xfrm>
        </p:spPr>
        <p:txBody>
          <a:bodyPr tIns="180000"/>
          <a:lstStyle/>
          <a:p>
            <a:r>
              <a:rPr lang="en-US" smtClean="0"/>
              <a:t>Click to edit Master title style</a:t>
            </a:r>
            <a:endParaRPr lang="en-AU" dirty="0"/>
          </a:p>
        </p:txBody>
      </p:sp>
      <p:sp>
        <p:nvSpPr>
          <p:cNvPr id="9" name="Text Placeholder 4"/>
          <p:cNvSpPr>
            <a:spLocks noGrp="1"/>
          </p:cNvSpPr>
          <p:nvPr>
            <p:ph type="body" sz="quarter" idx="18" hasCustomPrompt="1"/>
          </p:nvPr>
        </p:nvSpPr>
        <p:spPr>
          <a:xfrm>
            <a:off x="0" y="520770"/>
            <a:ext cx="1292224" cy="1813560"/>
          </a:xfrm>
          <a:prstGeom prst="rect">
            <a:avLst/>
          </a:prstGeom>
        </p:spPr>
        <p:txBody>
          <a:bodyPr lIns="252000" tIns="0" rIns="0" bIns="0" anchor="b">
            <a:noAutofit/>
          </a:bodyPr>
          <a:lstStyle>
            <a:lvl1pPr>
              <a:defRPr lang="en-AU" sz="4400" b="0" kern="1200" dirty="0">
                <a:solidFill>
                  <a:srgbClr val="333333"/>
                </a:solidFill>
                <a:latin typeface="Verdana" pitchFamily="34" charset="0"/>
                <a:ea typeface="Verdana" pitchFamily="34" charset="0"/>
                <a:cs typeface="Verdana" pitchFamily="34" charset="0"/>
              </a:defRPr>
            </a:lvl1pPr>
          </a:lstStyle>
          <a:p>
            <a:pPr marL="0" lvl="0" indent="0" algn="l" defTabSz="914218" rtl="0" eaLnBrk="1" latinLnBrk="0" hangingPunct="1">
              <a:spcBef>
                <a:spcPct val="20000"/>
              </a:spcBef>
              <a:buFont typeface="Arial" pitchFamily="34" charset="0"/>
              <a:buNone/>
            </a:pPr>
            <a:r>
              <a:rPr lang="en-US" dirty="0" smtClean="0"/>
              <a:t>2</a:t>
            </a:r>
            <a:endParaRPr lang="en-AU" dirty="0"/>
          </a:p>
        </p:txBody>
      </p:sp>
    </p:spTree>
    <p:extLst>
      <p:ext uri="{BB962C8B-B14F-4D97-AF65-F5344CB8AC3E}">
        <p14:creationId xmlns:p14="http://schemas.microsoft.com/office/powerpoint/2010/main" val="1819066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with Property Layout">
    <p:spTree>
      <p:nvGrpSpPr>
        <p:cNvPr id="1" name=""/>
        <p:cNvGrpSpPr/>
        <p:nvPr/>
      </p:nvGrpSpPr>
      <p:grpSpPr>
        <a:xfrm>
          <a:off x="0" y="0"/>
          <a:ext cx="0" cy="0"/>
          <a:chOff x="0" y="0"/>
          <a:chExt cx="0" cy="0"/>
        </a:xfrm>
      </p:grpSpPr>
      <p:sp>
        <p:nvSpPr>
          <p:cNvPr id="8" name="Title Placeholder 1"/>
          <p:cNvSpPr txBox="1">
            <a:spLocks/>
          </p:cNvSpPr>
          <p:nvPr userDrawn="1"/>
        </p:nvSpPr>
        <p:spPr>
          <a:xfrm>
            <a:off x="0" y="0"/>
            <a:ext cx="9143999" cy="1284971"/>
          </a:xfrm>
          <a:prstGeom prst="rect">
            <a:avLst/>
          </a:prstGeom>
          <a:noFill/>
        </p:spPr>
        <p:txBody>
          <a:bodyPr vert="horz" lIns="277200" tIns="208800" rIns="277200" bIns="0" rtlCol="0" anchor="t">
            <a:noAutofit/>
          </a:bodyPr>
          <a:lstStyle>
            <a:lvl1pPr algn="l" defTabSz="914400" rtl="0" eaLnBrk="1" latinLnBrk="0" hangingPunct="1">
              <a:spcBef>
                <a:spcPct val="0"/>
              </a:spcBef>
              <a:buNone/>
              <a:defRPr sz="2400" kern="1200">
                <a:solidFill>
                  <a:schemeClr val="bg1"/>
                </a:solidFill>
                <a:latin typeface="+mj-lt"/>
                <a:ea typeface="+mj-ea"/>
                <a:cs typeface="+mj-cs"/>
              </a:defRPr>
            </a:lvl1pPr>
          </a:lstStyle>
          <a:p>
            <a:endParaRPr lang="en-AU" dirty="0">
              <a:solidFill>
                <a:prstClr val="white"/>
              </a:solidFill>
            </a:endParaRPr>
          </a:p>
        </p:txBody>
      </p:sp>
      <p:sp>
        <p:nvSpPr>
          <p:cNvPr id="19" name="Title 18"/>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22470975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1.jpe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3.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theme" Target="../theme/theme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5617" y="6441621"/>
            <a:ext cx="1501205" cy="288546"/>
          </a:xfrm>
          <a:prstGeom prst="rect">
            <a:avLst/>
          </a:prstGeom>
        </p:spPr>
      </p:pic>
      <p:sp>
        <p:nvSpPr>
          <p:cNvPr id="2" name="Title Placeholder 1"/>
          <p:cNvSpPr>
            <a:spLocks noGrp="1"/>
          </p:cNvSpPr>
          <p:nvPr>
            <p:ph type="title"/>
          </p:nvPr>
        </p:nvSpPr>
        <p:spPr>
          <a:xfrm>
            <a:off x="0" y="0"/>
            <a:ext cx="9143999" cy="1284971"/>
          </a:xfrm>
          <a:prstGeom prst="rect">
            <a:avLst/>
          </a:prstGeom>
          <a:noFill/>
        </p:spPr>
        <p:txBody>
          <a:bodyPr vert="horz" lIns="277200" tIns="208800" rIns="277200" bIns="0" rtlCol="0" anchor="t">
            <a:noAutofit/>
          </a:bodyPr>
          <a:lstStyle/>
          <a:p>
            <a:r>
              <a:rPr lang="en-US" dirty="0" smtClean="0"/>
              <a:t>Click to edit Master title style</a:t>
            </a:r>
            <a:endParaRPr lang="en-AU" dirty="0"/>
          </a:p>
        </p:txBody>
      </p:sp>
      <p:sp>
        <p:nvSpPr>
          <p:cNvPr id="3" name="Rectangle 2"/>
          <p:cNvSpPr/>
          <p:nvPr userDrawn="1"/>
        </p:nvSpPr>
        <p:spPr>
          <a:xfrm>
            <a:off x="8435659" y="6667871"/>
            <a:ext cx="332870" cy="196744"/>
          </a:xfrm>
          <a:prstGeom prst="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err="1" smtClean="0"/>
          </a:p>
        </p:txBody>
      </p:sp>
      <p:sp>
        <p:nvSpPr>
          <p:cNvPr id="30" name="Oval 29"/>
          <p:cNvSpPr/>
          <p:nvPr userDrawn="1"/>
        </p:nvSpPr>
        <p:spPr>
          <a:xfrm>
            <a:off x="8434117" y="6499864"/>
            <a:ext cx="334218" cy="334218"/>
          </a:xfrm>
          <a:prstGeom prst="ellipse">
            <a:avLst/>
          </a:prstGeom>
          <a:solidFill>
            <a:srgbClr val="FF0000"/>
          </a:solidFill>
          <a:ln w="28575" cmpd="sng">
            <a:noFill/>
          </a:ln>
          <a:effectLst/>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fld id="{9784CBA3-D598-4B1F-BAA3-EE14B5154290}" type="slidenum">
              <a:rPr kumimoji="0" lang="en-AU" sz="900" b="0" i="0" u="none" strike="noStrike" kern="1200" cap="none" spc="0" normalizeH="0" baseline="0" noProof="0" smtClean="0">
                <a:ln>
                  <a:noFill/>
                </a:ln>
                <a:solidFill>
                  <a:schemeClr val="bg1">
                    <a:lumMod val="95000"/>
                  </a:schemeClr>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lang="en-US" sz="900" b="0" dirty="0" err="1" smtClean="0">
              <a:solidFill>
                <a:schemeClr val="bg1">
                  <a:lumMod val="95000"/>
                </a:schemeClr>
              </a:solidFill>
            </a:endParaRPr>
          </a:p>
        </p:txBody>
      </p:sp>
      <p:sp>
        <p:nvSpPr>
          <p:cNvPr id="7" name="TextBox 6"/>
          <p:cNvSpPr txBox="1"/>
          <p:nvPr userDrawn="1"/>
        </p:nvSpPr>
        <p:spPr>
          <a:xfrm>
            <a:off x="1471130" y="6573692"/>
            <a:ext cx="6820875" cy="184666"/>
          </a:xfrm>
          <a:prstGeom prst="rect">
            <a:avLst/>
          </a:prstGeom>
          <a:noFill/>
        </p:spPr>
        <p:txBody>
          <a:bodyPr wrap="square" rtlCol="0">
            <a:spAutoFit/>
          </a:bodyPr>
          <a:lstStyle/>
          <a:p>
            <a:pPr algn="r"/>
            <a:r>
              <a:rPr lang="en-US" sz="600" b="0" dirty="0" smtClean="0">
                <a:solidFill>
                  <a:prstClr val="white">
                    <a:lumMod val="65000"/>
                  </a:prstClr>
                </a:solidFill>
                <a:latin typeface="Verdana"/>
              </a:rPr>
              <a:t>GBTS December</a:t>
            </a:r>
            <a:r>
              <a:rPr lang="en-US" sz="600" b="0" baseline="0" dirty="0" smtClean="0">
                <a:solidFill>
                  <a:prstClr val="white">
                    <a:lumMod val="65000"/>
                  </a:prstClr>
                </a:solidFill>
                <a:latin typeface="Verdana"/>
              </a:rPr>
              <a:t> </a:t>
            </a:r>
            <a:r>
              <a:rPr lang="en-US" sz="600" b="0" dirty="0" smtClean="0">
                <a:solidFill>
                  <a:prstClr val="white">
                    <a:lumMod val="65000"/>
                  </a:prstClr>
                </a:solidFill>
                <a:latin typeface="Verdana"/>
              </a:rPr>
              <a:t>2016 </a:t>
            </a:r>
            <a:r>
              <a:rPr lang="en-US" sz="600" b="0" kern="1200" dirty="0" smtClean="0">
                <a:solidFill>
                  <a:prstClr val="white">
                    <a:lumMod val="65000"/>
                  </a:prstClr>
                </a:solidFill>
                <a:latin typeface="Verdana"/>
                <a:ea typeface="+mn-ea"/>
                <a:cs typeface="Arial" charset="0"/>
              </a:rPr>
              <a:t>Revised Published 25th October </a:t>
            </a:r>
            <a:r>
              <a:rPr lang="en-US" sz="600" b="0" dirty="0" smtClean="0">
                <a:solidFill>
                  <a:prstClr val="white">
                    <a:lumMod val="65000"/>
                  </a:prstClr>
                </a:solidFill>
                <a:latin typeface="Verdana"/>
              </a:rPr>
              <a:t>2017</a:t>
            </a:r>
          </a:p>
        </p:txBody>
      </p:sp>
    </p:spTree>
    <p:extLst>
      <p:ext uri="{BB962C8B-B14F-4D97-AF65-F5344CB8AC3E}">
        <p14:creationId xmlns:p14="http://schemas.microsoft.com/office/powerpoint/2010/main" val="3393365013"/>
      </p:ext>
    </p:extLst>
  </p:cSld>
  <p:clrMap bg1="lt1" tx1="dk1" bg2="lt2" tx2="dk2" accent1="accent1" accent2="accent2" accent3="accent3" accent4="accent4" accent5="accent5" accent6="accent6" hlink="hlink" folHlink="folHlink"/>
  <p:sldLayoutIdLst>
    <p:sldLayoutId id="2147483675" r:id="rId1"/>
    <p:sldLayoutId id="2147483744" r:id="rId2"/>
    <p:sldLayoutId id="2147483743" r:id="rId3"/>
    <p:sldLayoutId id="2147483683" r:id="rId4"/>
    <p:sldLayoutId id="2147483682" r:id="rId5"/>
  </p:sldLayoutIdLst>
  <p:timing>
    <p:tnLst>
      <p:par>
        <p:cTn id="1" dur="indefinite" restart="never" nodeType="tmRoot"/>
      </p:par>
    </p:tnLst>
  </p:timing>
  <p:hf hdr="0" dt="0"/>
  <p:txStyles>
    <p:titleStyle>
      <a:lvl1pPr algn="l" defTabSz="914400" rtl="0" eaLnBrk="1" latinLnBrk="0" hangingPunct="1">
        <a:spcBef>
          <a:spcPct val="0"/>
        </a:spcBef>
        <a:spcAft>
          <a:spcPts val="600"/>
        </a:spcAft>
        <a:buNone/>
        <a:defRPr sz="2400" kern="1200">
          <a:solidFill>
            <a:srgbClr val="FF0000"/>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1600" b="1" kern="1200">
          <a:solidFill>
            <a:schemeClr val="tx1">
              <a:lumMod val="85000"/>
              <a:lumOff val="15000"/>
            </a:schemeClr>
          </a:solidFill>
          <a:latin typeface="+mn-lt"/>
          <a:ea typeface="+mn-ea"/>
          <a:cs typeface="+mn-cs"/>
        </a:defRPr>
      </a:lvl1pPr>
      <a:lvl2pPr marL="0" indent="0" algn="l" defTabSz="914400" rtl="0" eaLnBrk="1" latinLnBrk="0" hangingPunct="1">
        <a:spcBef>
          <a:spcPct val="20000"/>
        </a:spcBef>
        <a:buFont typeface="Arial" pitchFamily="34" charset="0"/>
        <a:buNone/>
        <a:defRPr sz="1600" kern="1200">
          <a:solidFill>
            <a:schemeClr val="tx1">
              <a:lumMod val="85000"/>
              <a:lumOff val="15000"/>
            </a:schemeClr>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chemeClr val="tx1">
              <a:lumMod val="85000"/>
              <a:lumOff val="15000"/>
            </a:schemeClr>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chemeClr val="tx1">
              <a:lumMod val="85000"/>
              <a:lumOff val="15000"/>
            </a:schemeClr>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7" name="TextBox 76"/>
          <p:cNvSpPr txBox="1"/>
          <p:nvPr/>
        </p:nvSpPr>
        <p:spPr>
          <a:xfrm>
            <a:off x="1291688" y="6323837"/>
            <a:ext cx="754475" cy="531000"/>
          </a:xfrm>
          <a:prstGeom prst="rect">
            <a:avLst/>
          </a:prstGeom>
          <a:noFill/>
        </p:spPr>
        <p:txBody>
          <a:bodyPr wrap="square" lIns="0" tIns="0" rIns="0" bIns="266400" rtlCol="0" anchor="b">
            <a:noAutofit/>
          </a:bodyPr>
          <a:lstStyle/>
          <a:p>
            <a:r>
              <a:rPr lang="en-AU" sz="750" b="0" dirty="0" smtClean="0">
                <a:solidFill>
                  <a:srgbClr val="333333"/>
                </a:solidFill>
                <a:latin typeface="Verdana"/>
              </a:rPr>
              <a:t>©TNS 2013</a:t>
            </a:r>
            <a:endParaRPr lang="en-AU" sz="750" b="0" dirty="0">
              <a:solidFill>
                <a:srgbClr val="333333"/>
              </a:solidFill>
              <a:latin typeface="Verdana"/>
            </a:endParaRPr>
          </a:p>
        </p:txBody>
      </p:sp>
      <p:sp>
        <p:nvSpPr>
          <p:cNvPr id="2" name="Title Placeholder 1"/>
          <p:cNvSpPr>
            <a:spLocks noGrp="1"/>
          </p:cNvSpPr>
          <p:nvPr>
            <p:ph type="title"/>
          </p:nvPr>
        </p:nvSpPr>
        <p:spPr>
          <a:xfrm>
            <a:off x="1" y="0"/>
            <a:ext cx="5073650" cy="1284971"/>
          </a:xfrm>
          <a:prstGeom prst="rect">
            <a:avLst/>
          </a:prstGeom>
        </p:spPr>
        <p:txBody>
          <a:bodyPr vert="horz" lIns="277200" tIns="208800" rIns="277200" bIns="0" rtlCol="0" anchor="t">
            <a:noAutofit/>
          </a:bodyPr>
          <a:lstStyle/>
          <a:p>
            <a:r>
              <a:rPr lang="en-US" smtClean="0"/>
              <a:t>Click to edit Master title style</a:t>
            </a:r>
            <a:endParaRPr lang="en-AU" dirty="0"/>
          </a:p>
        </p:txBody>
      </p:sp>
      <p:sp>
        <p:nvSpPr>
          <p:cNvPr id="4" name="Slide Number Placeholder 3"/>
          <p:cNvSpPr>
            <a:spLocks noGrp="1"/>
          </p:cNvSpPr>
          <p:nvPr>
            <p:ph type="sldNum" sz="quarter" idx="4"/>
          </p:nvPr>
        </p:nvSpPr>
        <p:spPr>
          <a:xfrm>
            <a:off x="8349607" y="6323838"/>
            <a:ext cx="505467" cy="252000"/>
          </a:xfrm>
          <a:prstGeom prst="rect">
            <a:avLst/>
          </a:prstGeom>
        </p:spPr>
        <p:txBody>
          <a:bodyPr vert="horz" lIns="0" tIns="0" rIns="0" bIns="0" rtlCol="0" anchor="b">
            <a:noAutofit/>
          </a:bodyPr>
          <a:lstStyle>
            <a:lvl1pPr algn="r">
              <a:defRPr sz="750" b="0">
                <a:solidFill>
                  <a:srgbClr val="333333"/>
                </a:solidFill>
                <a:latin typeface="+mn-lt"/>
              </a:defRPr>
            </a:lvl1pPr>
          </a:lstStyle>
          <a:p>
            <a:fld id="{9784CBA3-D598-4B1F-BAA3-EE14B5154290}" type="slidenum">
              <a:rPr lang="en-AU" smtClean="0"/>
              <a:pPr/>
              <a:t>‹#›</a:t>
            </a:fld>
            <a:endParaRPr lang="en-AU" dirty="0"/>
          </a:p>
        </p:txBody>
      </p:sp>
      <p:cxnSp>
        <p:nvCxnSpPr>
          <p:cNvPr id="70" name="Straight Connector 69"/>
          <p:cNvCxnSpPr/>
          <p:nvPr/>
        </p:nvCxnSpPr>
        <p:spPr>
          <a:xfrm>
            <a:off x="282163" y="5946775"/>
            <a:ext cx="857291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1630680" y="-501206"/>
            <a:ext cx="10507979" cy="5637807"/>
            <a:chOff x="-1630680" y="-501206"/>
            <a:chExt cx="10507979" cy="5637807"/>
          </a:xfrm>
        </p:grpSpPr>
        <p:cxnSp>
          <p:nvCxnSpPr>
            <p:cNvPr id="85" name="Straight Connector 84"/>
            <p:cNvCxnSpPr/>
            <p:nvPr userDrawn="1"/>
          </p:nvCxnSpPr>
          <p:spPr>
            <a:xfrm>
              <a:off x="-517443" y="4560579"/>
              <a:ext cx="441243"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86" name="TextBox 85"/>
            <p:cNvSpPr txBox="1"/>
            <p:nvPr userDrawn="1"/>
          </p:nvSpPr>
          <p:spPr>
            <a:xfrm>
              <a:off x="-1630680" y="4491328"/>
              <a:ext cx="1072330" cy="1384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X AXIS</a:t>
              </a:r>
              <a:endParaRPr lang="en-AU" sz="900" dirty="0">
                <a:solidFill>
                  <a:prstClr val="black">
                    <a:lumMod val="85000"/>
                    <a:lumOff val="15000"/>
                  </a:prstClr>
                </a:solidFill>
                <a:latin typeface="Verdana"/>
              </a:endParaRPr>
            </a:p>
          </p:txBody>
        </p:sp>
        <p:cxnSp>
          <p:nvCxnSpPr>
            <p:cNvPr id="87" name="Straight Connector 86"/>
            <p:cNvCxnSpPr/>
            <p:nvPr userDrawn="1"/>
          </p:nvCxnSpPr>
          <p:spPr>
            <a:xfrm>
              <a:off x="-517443" y="5067353"/>
              <a:ext cx="441243"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userDrawn="1"/>
          </p:nvSpPr>
          <p:spPr>
            <a:xfrm>
              <a:off x="-1630680" y="4998102"/>
              <a:ext cx="1072330" cy="1384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LOWER LIMIT</a:t>
              </a:r>
              <a:endParaRPr lang="en-AU" sz="900" dirty="0">
                <a:solidFill>
                  <a:prstClr val="black">
                    <a:lumMod val="85000"/>
                    <a:lumOff val="15000"/>
                  </a:prstClr>
                </a:solidFill>
                <a:latin typeface="Verdana"/>
              </a:endParaRPr>
            </a:p>
          </p:txBody>
        </p:sp>
        <p:cxnSp>
          <p:nvCxnSpPr>
            <p:cNvPr id="91" name="Straight Connector 90"/>
            <p:cNvCxnSpPr/>
            <p:nvPr userDrawn="1"/>
          </p:nvCxnSpPr>
          <p:spPr>
            <a:xfrm>
              <a:off x="-517443" y="1284974"/>
              <a:ext cx="441243"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userDrawn="1"/>
          </p:nvSpPr>
          <p:spPr>
            <a:xfrm>
              <a:off x="-1630680" y="1215723"/>
              <a:ext cx="1072330" cy="1384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UPPER LIMIT</a:t>
              </a:r>
              <a:endParaRPr lang="en-AU" sz="900" dirty="0">
                <a:solidFill>
                  <a:prstClr val="black">
                    <a:lumMod val="85000"/>
                    <a:lumOff val="15000"/>
                  </a:prstClr>
                </a:solidFill>
                <a:latin typeface="Verdana"/>
              </a:endParaRPr>
            </a:p>
          </p:txBody>
        </p:sp>
        <p:cxnSp>
          <p:nvCxnSpPr>
            <p:cNvPr id="100" name="Straight Connector 99"/>
            <p:cNvCxnSpPr/>
            <p:nvPr userDrawn="1"/>
          </p:nvCxnSpPr>
          <p:spPr>
            <a:xfrm>
              <a:off x="-517443" y="1788974"/>
              <a:ext cx="441243"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01" name="TextBox 100"/>
            <p:cNvSpPr txBox="1"/>
            <p:nvPr userDrawn="1"/>
          </p:nvSpPr>
          <p:spPr>
            <a:xfrm>
              <a:off x="-1630680" y="1719723"/>
              <a:ext cx="1072330" cy="138499"/>
            </a:xfrm>
            <a:prstGeom prst="rect">
              <a:avLst/>
            </a:prstGeom>
            <a:solidFill>
              <a:schemeClr val="bg1"/>
            </a:solidFill>
          </p:spPr>
          <p:txBody>
            <a:bodyPr wrap="square" lIns="0" tIns="0" rIns="0" bIns="0" rtlCol="0" anchor="ctr">
              <a:spAutoFit/>
            </a:bodyPr>
            <a:lstStyle/>
            <a:p>
              <a:pPr algn="ctr"/>
              <a:r>
                <a:rPr lang="en-AU" sz="900" dirty="0" smtClean="0">
                  <a:solidFill>
                    <a:prstClr val="black">
                      <a:lumMod val="85000"/>
                      <a:lumOff val="15000"/>
                    </a:prstClr>
                  </a:solidFill>
                  <a:latin typeface="Verdana"/>
                </a:rPr>
                <a:t>CHART TOP</a:t>
              </a:r>
              <a:endParaRPr lang="en-AU" sz="900" dirty="0">
                <a:solidFill>
                  <a:prstClr val="black">
                    <a:lumMod val="85000"/>
                    <a:lumOff val="15000"/>
                  </a:prstClr>
                </a:solidFill>
                <a:latin typeface="Verdana"/>
              </a:endParaRPr>
            </a:p>
          </p:txBody>
        </p:sp>
        <p:grpSp>
          <p:nvGrpSpPr>
            <p:cNvPr id="3" name="Group 2"/>
            <p:cNvGrpSpPr/>
            <p:nvPr userDrawn="1"/>
          </p:nvGrpSpPr>
          <p:grpSpPr>
            <a:xfrm>
              <a:off x="755523" y="-501206"/>
              <a:ext cx="8121776" cy="424749"/>
              <a:chOff x="755523" y="-501206"/>
              <a:chExt cx="8121776" cy="424749"/>
            </a:xfrm>
          </p:grpSpPr>
          <p:cxnSp>
            <p:nvCxnSpPr>
              <p:cNvPr id="102" name="Straight Connector 101"/>
              <p:cNvCxnSpPr/>
              <p:nvPr userDrawn="1"/>
            </p:nvCxnSpPr>
            <p:spPr>
              <a:xfrm>
                <a:off x="1293019" y="-256457"/>
                <a:ext cx="0" cy="18000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03" name="TextBox 102"/>
              <p:cNvSpPr txBox="1"/>
              <p:nvPr userDrawn="1"/>
            </p:nvSpPr>
            <p:spPr>
              <a:xfrm>
                <a:off x="755523" y="-501206"/>
                <a:ext cx="1072330" cy="1384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r>
                  <a:rPr lang="en-AU" dirty="0" smtClean="0">
                    <a:solidFill>
                      <a:prstClr val="black">
                        <a:lumMod val="85000"/>
                        <a:lumOff val="15000"/>
                      </a:prstClr>
                    </a:solidFill>
                  </a:rPr>
                  <a:t>Y AXIS</a:t>
                </a:r>
                <a:endParaRPr lang="en-AU" dirty="0">
                  <a:solidFill>
                    <a:prstClr val="black">
                      <a:lumMod val="85000"/>
                      <a:lumOff val="15000"/>
                    </a:prstClr>
                  </a:solidFill>
                </a:endParaRPr>
              </a:p>
            </p:txBody>
          </p:sp>
          <p:cxnSp>
            <p:nvCxnSpPr>
              <p:cNvPr id="104" name="Straight Connector 103"/>
              <p:cNvCxnSpPr/>
              <p:nvPr userDrawn="1"/>
            </p:nvCxnSpPr>
            <p:spPr>
              <a:xfrm>
                <a:off x="5575903" y="-256457"/>
                <a:ext cx="0" cy="18000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10" name="TextBox 109"/>
              <p:cNvSpPr txBox="1"/>
              <p:nvPr userDrawn="1"/>
            </p:nvSpPr>
            <p:spPr>
              <a:xfrm>
                <a:off x="5036026" y="-501206"/>
                <a:ext cx="1072330" cy="1384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r>
                  <a:rPr lang="en-AU" dirty="0" smtClean="0">
                    <a:solidFill>
                      <a:prstClr val="black">
                        <a:lumMod val="85000"/>
                        <a:lumOff val="15000"/>
                      </a:prstClr>
                    </a:solidFill>
                  </a:rPr>
                  <a:t>Y AXIS</a:t>
                </a:r>
                <a:endParaRPr lang="en-AU" dirty="0">
                  <a:solidFill>
                    <a:prstClr val="black">
                      <a:lumMod val="85000"/>
                      <a:lumOff val="15000"/>
                    </a:prstClr>
                  </a:solidFill>
                </a:endParaRPr>
              </a:p>
            </p:txBody>
          </p:sp>
          <p:cxnSp>
            <p:nvCxnSpPr>
              <p:cNvPr id="111" name="Straight Connector 110"/>
              <p:cNvCxnSpPr/>
              <p:nvPr userDrawn="1"/>
            </p:nvCxnSpPr>
            <p:spPr>
              <a:xfrm>
                <a:off x="8349608" y="-256457"/>
                <a:ext cx="0" cy="18000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12" name="TextBox 111"/>
              <p:cNvSpPr txBox="1"/>
              <p:nvPr userDrawn="1"/>
            </p:nvSpPr>
            <p:spPr>
              <a:xfrm>
                <a:off x="7804969" y="-501206"/>
                <a:ext cx="1072330" cy="1384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r>
                  <a:rPr lang="en-AU" dirty="0" smtClean="0">
                    <a:solidFill>
                      <a:prstClr val="black">
                        <a:lumMod val="85000"/>
                        <a:lumOff val="15000"/>
                      </a:prstClr>
                    </a:solidFill>
                  </a:rPr>
                  <a:t>LIMIT</a:t>
                </a:r>
                <a:endParaRPr lang="en-AU" dirty="0">
                  <a:solidFill>
                    <a:prstClr val="black">
                      <a:lumMod val="85000"/>
                      <a:lumOff val="15000"/>
                    </a:prstClr>
                  </a:solidFill>
                </a:endParaRPr>
              </a:p>
            </p:txBody>
          </p:sp>
        </p:grpSp>
      </p:grpSp>
      <p:sp>
        <p:nvSpPr>
          <p:cNvPr id="71" name="Footer Placeholder 70"/>
          <p:cNvSpPr>
            <a:spLocks noGrp="1"/>
          </p:cNvSpPr>
          <p:nvPr>
            <p:ph type="ftr" sz="quarter" idx="3"/>
          </p:nvPr>
        </p:nvSpPr>
        <p:spPr>
          <a:xfrm>
            <a:off x="785814" y="5946775"/>
            <a:ext cx="7555320" cy="377062"/>
          </a:xfrm>
          <a:prstGeom prst="rect">
            <a:avLst/>
          </a:prstGeom>
        </p:spPr>
        <p:txBody>
          <a:bodyPr lIns="496800" tIns="90000">
            <a:noAutofit/>
          </a:bodyPr>
          <a:lstStyle>
            <a:lvl1pPr>
              <a:defRPr lang="en-AU" sz="1250" b="0">
                <a:solidFill>
                  <a:srgbClr val="333333"/>
                </a:solidFill>
                <a:latin typeface="+mn-lt"/>
                <a:cs typeface="+mn-cs"/>
              </a:defRPr>
            </a:lvl1pPr>
          </a:lstStyle>
          <a:p>
            <a:pPr>
              <a:spcBef>
                <a:spcPct val="20000"/>
              </a:spcBef>
              <a:buFont typeface="Arial" pitchFamily="34" charset="0"/>
              <a:buNone/>
            </a:pPr>
            <a:r>
              <a:rPr dirty="0" smtClean="0"/>
              <a:t>February 2013 Update</a:t>
            </a:r>
          </a:p>
        </p:txBody>
      </p:sp>
      <p:pic>
        <p:nvPicPr>
          <p:cNvPr id="93" name="Picture 2" descr="\\PSTUDIOTERM\Clients\TNS Global\TNS_002 Templates\4. Design\1. Assets\Logos\TNS_LOGOS\final brand jpgs\TNS_logo_rgb.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2988" y="6072637"/>
            <a:ext cx="504000" cy="504000"/>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userDrawn="1"/>
        </p:nvGrpSpPr>
        <p:grpSpPr>
          <a:xfrm>
            <a:off x="5200651" y="6140450"/>
            <a:ext cx="3340098" cy="571500"/>
            <a:chOff x="5200651" y="6140450"/>
            <a:chExt cx="3340098" cy="571500"/>
          </a:xfrm>
        </p:grpSpPr>
        <p:pic>
          <p:nvPicPr>
            <p:cNvPr id="25" name="Picture 2"/>
            <p:cNvPicPr>
              <a:picLocks noChangeAspect="1" noChangeArrowheads="1"/>
            </p:cNvPicPr>
            <p:nvPr userDrawn="1"/>
          </p:nvPicPr>
          <p:blipFill rotWithShape="1">
            <a:blip r:embed="rId6" cstate="screen"/>
            <a:srcRect l="22686"/>
            <a:stretch/>
          </p:blipFill>
          <p:spPr bwMode="auto">
            <a:xfrm>
              <a:off x="5919106" y="6140450"/>
              <a:ext cx="2621643" cy="571500"/>
            </a:xfrm>
            <a:prstGeom prst="rect">
              <a:avLst/>
            </a:prstGeom>
            <a:noFill/>
            <a:ln w="9525">
              <a:noFill/>
              <a:miter lim="800000"/>
              <a:headEnd/>
              <a:tailEnd/>
            </a:ln>
          </p:spPr>
        </p:pic>
        <p:pic>
          <p:nvPicPr>
            <p:cNvPr id="5" name="Picture 4"/>
            <p:cNvPicPr>
              <a:picLocks noChangeAspect="1"/>
            </p:cNvPicPr>
            <p:nvPr userDrawn="1"/>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12052" t="11699" r="4789" b="8944"/>
            <a:stretch/>
          </p:blipFill>
          <p:spPr>
            <a:xfrm>
              <a:off x="5200651" y="6147706"/>
              <a:ext cx="673100" cy="532951"/>
            </a:xfrm>
            <a:prstGeom prst="rect">
              <a:avLst/>
            </a:prstGeom>
          </p:spPr>
        </p:pic>
      </p:grpSp>
    </p:spTree>
    <p:extLst>
      <p:ext uri="{BB962C8B-B14F-4D97-AF65-F5344CB8AC3E}">
        <p14:creationId xmlns:p14="http://schemas.microsoft.com/office/powerpoint/2010/main" val="2561926436"/>
      </p:ext>
    </p:extLst>
  </p:cSld>
  <p:clrMap bg1="lt1" tx1="dk1" bg2="lt2" tx2="dk2" accent1="accent1" accent2="accent2" accent3="accent3" accent4="accent4" accent5="accent5" accent6="accent6" hlink="hlink" folHlink="folHlink"/>
  <p:sldLayoutIdLst>
    <p:sldLayoutId id="2147483706" r:id="rId1"/>
    <p:sldLayoutId id="2147483722" r:id="rId2"/>
    <p:sldLayoutId id="2147483723" r:id="rId3"/>
  </p:sldLayoutIdLst>
  <p:hf hdr="0" dt="0"/>
  <p:txStyles>
    <p:titleStyle>
      <a:lvl1pPr algn="l" defTabSz="914400" rtl="0" eaLnBrk="1" latinLnBrk="0" hangingPunct="1">
        <a:spcBef>
          <a:spcPct val="0"/>
        </a:spcBef>
        <a:buNone/>
        <a:defRPr sz="2400" kern="1200">
          <a:solidFill>
            <a:srgbClr val="333333"/>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1600" b="1" kern="1200">
          <a:solidFill>
            <a:schemeClr val="tx1">
              <a:lumMod val="85000"/>
              <a:lumOff val="15000"/>
            </a:schemeClr>
          </a:solidFill>
          <a:latin typeface="+mn-lt"/>
          <a:ea typeface="+mn-ea"/>
          <a:cs typeface="+mn-cs"/>
        </a:defRPr>
      </a:lvl1pPr>
      <a:lvl2pPr marL="0" indent="0" algn="l" defTabSz="914400" rtl="0" eaLnBrk="1" latinLnBrk="0" hangingPunct="1">
        <a:spcBef>
          <a:spcPct val="20000"/>
        </a:spcBef>
        <a:buFont typeface="Arial" pitchFamily="34" charset="0"/>
        <a:buNone/>
        <a:defRPr sz="1600" kern="1200">
          <a:solidFill>
            <a:schemeClr val="tx1">
              <a:lumMod val="85000"/>
              <a:lumOff val="15000"/>
            </a:schemeClr>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chemeClr val="tx1">
              <a:lumMod val="85000"/>
              <a:lumOff val="15000"/>
            </a:schemeClr>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chemeClr val="tx1">
              <a:lumMod val="85000"/>
              <a:lumOff val="15000"/>
            </a:schemeClr>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5617" y="6441621"/>
            <a:ext cx="1501205" cy="288546"/>
          </a:xfrm>
          <a:prstGeom prst="rect">
            <a:avLst/>
          </a:prstGeom>
        </p:spPr>
      </p:pic>
      <p:sp>
        <p:nvSpPr>
          <p:cNvPr id="2" name="Title Placeholder 1"/>
          <p:cNvSpPr>
            <a:spLocks noGrp="1"/>
          </p:cNvSpPr>
          <p:nvPr>
            <p:ph type="title"/>
          </p:nvPr>
        </p:nvSpPr>
        <p:spPr>
          <a:xfrm>
            <a:off x="0" y="0"/>
            <a:ext cx="9143999" cy="1284971"/>
          </a:xfrm>
          <a:prstGeom prst="rect">
            <a:avLst/>
          </a:prstGeom>
          <a:noFill/>
        </p:spPr>
        <p:txBody>
          <a:bodyPr vert="horz" lIns="277200" tIns="208800" rIns="277200" bIns="0" rtlCol="0" anchor="t">
            <a:noAutofit/>
          </a:bodyPr>
          <a:lstStyle/>
          <a:p>
            <a:r>
              <a:rPr lang="en-US" dirty="0" smtClean="0"/>
              <a:t>Click to edit Master title style</a:t>
            </a:r>
            <a:endParaRPr lang="en-AU" dirty="0"/>
          </a:p>
        </p:txBody>
      </p:sp>
      <p:sp>
        <p:nvSpPr>
          <p:cNvPr id="3" name="Rectangle 2"/>
          <p:cNvSpPr/>
          <p:nvPr userDrawn="1"/>
        </p:nvSpPr>
        <p:spPr>
          <a:xfrm>
            <a:off x="8435659" y="6667871"/>
            <a:ext cx="332870" cy="196744"/>
          </a:xfrm>
          <a:prstGeom prst="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err="1" smtClean="0">
              <a:solidFill>
                <a:prstClr val="white"/>
              </a:solidFill>
            </a:endParaRPr>
          </a:p>
        </p:txBody>
      </p:sp>
      <p:sp>
        <p:nvSpPr>
          <p:cNvPr id="30" name="Oval 29"/>
          <p:cNvSpPr/>
          <p:nvPr userDrawn="1"/>
        </p:nvSpPr>
        <p:spPr>
          <a:xfrm>
            <a:off x="8434117" y="6499864"/>
            <a:ext cx="334218" cy="334218"/>
          </a:xfrm>
          <a:prstGeom prst="ellipse">
            <a:avLst/>
          </a:prstGeom>
          <a:solidFill>
            <a:srgbClr val="FF0000"/>
          </a:solidFill>
          <a:ln w="28575" cmpd="sng">
            <a:noFill/>
          </a:ln>
          <a:effectLst/>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fld id="{9784CBA3-D598-4B1F-BAA3-EE14B5154290}" type="slidenum">
              <a:rPr lang="en-AU" sz="900" b="0" smtClean="0">
                <a:solidFill>
                  <a:prstClr val="white">
                    <a:lumMod val="95000"/>
                  </a:prstClr>
                </a:solidFill>
                <a:latin typeface="Arial" charset="0"/>
                <a:cs typeface="Arial" charset="0"/>
              </a:rPr>
              <a:pPr algn="ctr"/>
              <a:t>‹#›</a:t>
            </a:fld>
            <a:endParaRPr lang="en-US" sz="900" b="0" dirty="0" err="1" smtClean="0">
              <a:solidFill>
                <a:prstClr val="white">
                  <a:lumMod val="95000"/>
                </a:prstClr>
              </a:solidFill>
            </a:endParaRPr>
          </a:p>
        </p:txBody>
      </p:sp>
      <p:sp>
        <p:nvSpPr>
          <p:cNvPr id="7" name="TextBox 6"/>
          <p:cNvSpPr txBox="1"/>
          <p:nvPr userDrawn="1"/>
        </p:nvSpPr>
        <p:spPr>
          <a:xfrm>
            <a:off x="1471130" y="6573692"/>
            <a:ext cx="6820875" cy="184666"/>
          </a:xfrm>
          <a:prstGeom prst="rect">
            <a:avLst/>
          </a:prstGeom>
          <a:noFill/>
        </p:spPr>
        <p:txBody>
          <a:bodyPr wrap="square" rtlCol="0">
            <a:spAutoFit/>
          </a:bodyPr>
          <a:lstStyle/>
          <a:p>
            <a:pPr algn="r"/>
            <a:r>
              <a:rPr lang="en-US" sz="600" b="0" dirty="0" smtClean="0">
                <a:solidFill>
                  <a:prstClr val="white">
                    <a:lumMod val="65000"/>
                  </a:prstClr>
                </a:solidFill>
                <a:latin typeface="Verdana"/>
              </a:rPr>
              <a:t>GBTS June 2017 Published 29</a:t>
            </a:r>
            <a:r>
              <a:rPr lang="en-US" sz="600" b="0" baseline="30000" dirty="0" smtClean="0">
                <a:solidFill>
                  <a:prstClr val="white">
                    <a:lumMod val="65000"/>
                  </a:prstClr>
                </a:solidFill>
                <a:latin typeface="Verdana"/>
              </a:rPr>
              <a:t>th</a:t>
            </a:r>
            <a:r>
              <a:rPr lang="en-US" sz="600" b="0" dirty="0" smtClean="0">
                <a:solidFill>
                  <a:prstClr val="white">
                    <a:lumMod val="65000"/>
                  </a:prstClr>
                </a:solidFill>
                <a:latin typeface="Verdana"/>
              </a:rPr>
              <a:t> September 2017</a:t>
            </a:r>
          </a:p>
        </p:txBody>
      </p:sp>
    </p:spTree>
    <p:extLst>
      <p:ext uri="{BB962C8B-B14F-4D97-AF65-F5344CB8AC3E}">
        <p14:creationId xmlns:p14="http://schemas.microsoft.com/office/powerpoint/2010/main" val="836090250"/>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Lst>
  <p:hf hdr="0" dt="0"/>
  <p:txStyles>
    <p:titleStyle>
      <a:lvl1pPr algn="l" defTabSz="914400" rtl="0" eaLnBrk="1" latinLnBrk="0" hangingPunct="1">
        <a:spcBef>
          <a:spcPct val="0"/>
        </a:spcBef>
        <a:spcAft>
          <a:spcPts val="600"/>
        </a:spcAft>
        <a:buNone/>
        <a:defRPr sz="2400" kern="1200">
          <a:solidFill>
            <a:srgbClr val="FF0000"/>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1600" b="1" kern="1200">
          <a:solidFill>
            <a:schemeClr val="tx1">
              <a:lumMod val="85000"/>
              <a:lumOff val="15000"/>
            </a:schemeClr>
          </a:solidFill>
          <a:latin typeface="+mn-lt"/>
          <a:ea typeface="+mn-ea"/>
          <a:cs typeface="+mn-cs"/>
        </a:defRPr>
      </a:lvl1pPr>
      <a:lvl2pPr marL="0" indent="0" algn="l" defTabSz="914400" rtl="0" eaLnBrk="1" latinLnBrk="0" hangingPunct="1">
        <a:spcBef>
          <a:spcPct val="20000"/>
        </a:spcBef>
        <a:buFont typeface="Arial" pitchFamily="34" charset="0"/>
        <a:buNone/>
        <a:defRPr sz="1600" kern="1200">
          <a:solidFill>
            <a:schemeClr val="tx1">
              <a:lumMod val="85000"/>
              <a:lumOff val="15000"/>
            </a:schemeClr>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chemeClr val="tx1">
              <a:lumMod val="85000"/>
              <a:lumOff val="15000"/>
            </a:schemeClr>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chemeClr val="tx1">
              <a:lumMod val="85000"/>
              <a:lumOff val="15000"/>
            </a:schemeClr>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3999" cy="1284971"/>
          </a:xfrm>
          <a:prstGeom prst="rect">
            <a:avLst/>
          </a:prstGeom>
          <a:noFill/>
        </p:spPr>
        <p:txBody>
          <a:bodyPr vert="horz" lIns="277200" tIns="208800" rIns="277200" bIns="0" rtlCol="0" anchor="t">
            <a:noAutofit/>
          </a:bodyPr>
          <a:lstStyle/>
          <a:p>
            <a:r>
              <a:rPr lang="en-US" dirty="0" smtClean="0"/>
              <a:t>Click to edit Master title style</a:t>
            </a:r>
            <a:endParaRPr lang="en-AU" dirty="0"/>
          </a:p>
        </p:txBody>
      </p:sp>
      <p:sp>
        <p:nvSpPr>
          <p:cNvPr id="3" name="Rectangle 2"/>
          <p:cNvSpPr/>
          <p:nvPr userDrawn="1"/>
        </p:nvSpPr>
        <p:spPr>
          <a:xfrm>
            <a:off x="8435659" y="6667871"/>
            <a:ext cx="332870" cy="196744"/>
          </a:xfrm>
          <a:prstGeom prst="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err="1" smtClean="0">
              <a:solidFill>
                <a:prstClr val="white"/>
              </a:solidFill>
            </a:endParaRPr>
          </a:p>
        </p:txBody>
      </p:sp>
      <p:sp>
        <p:nvSpPr>
          <p:cNvPr id="30" name="Oval 29"/>
          <p:cNvSpPr/>
          <p:nvPr userDrawn="1"/>
        </p:nvSpPr>
        <p:spPr>
          <a:xfrm>
            <a:off x="8434117" y="6499864"/>
            <a:ext cx="334218" cy="334218"/>
          </a:xfrm>
          <a:prstGeom prst="ellipse">
            <a:avLst/>
          </a:prstGeom>
          <a:solidFill>
            <a:srgbClr val="FF0000"/>
          </a:solidFill>
          <a:ln w="28575" cmpd="sng">
            <a:noFill/>
          </a:ln>
          <a:effectLst/>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fld id="{9784CBA3-D598-4B1F-BAA3-EE14B5154290}" type="slidenum">
              <a:rPr lang="en-AU" sz="900" b="0" smtClean="0">
                <a:solidFill>
                  <a:prstClr val="white">
                    <a:lumMod val="95000"/>
                  </a:prstClr>
                </a:solidFill>
                <a:latin typeface="Arial" charset="0"/>
                <a:cs typeface="Arial" charset="0"/>
              </a:rPr>
              <a:pPr algn="ctr"/>
              <a:t>‹#›</a:t>
            </a:fld>
            <a:endParaRPr lang="en-US" sz="900" b="0" dirty="0" err="1" smtClean="0">
              <a:solidFill>
                <a:prstClr val="white">
                  <a:lumMod val="95000"/>
                </a:prstClr>
              </a:solidFill>
            </a:endParaRPr>
          </a:p>
        </p:txBody>
      </p:sp>
      <p:pic>
        <p:nvPicPr>
          <p:cNvPr id="5" name="Picture 4" descr="VE_logo_RGBPOR.jpg"/>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205618" y="6387252"/>
            <a:ext cx="1427239" cy="411125"/>
          </a:xfrm>
          <a:prstGeom prst="rect">
            <a:avLst/>
          </a:prstGeom>
        </p:spPr>
      </p:pic>
    </p:spTree>
    <p:extLst>
      <p:ext uri="{BB962C8B-B14F-4D97-AF65-F5344CB8AC3E}">
        <p14:creationId xmlns:p14="http://schemas.microsoft.com/office/powerpoint/2010/main" val="2485580415"/>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 id="2147483766" r:id="rId15"/>
    <p:sldLayoutId id="2147483767" r:id="rId16"/>
    <p:sldLayoutId id="2147483768" r:id="rId17"/>
    <p:sldLayoutId id="2147483769" r:id="rId18"/>
    <p:sldLayoutId id="2147483770" r:id="rId19"/>
    <p:sldLayoutId id="2147483771" r:id="rId20"/>
  </p:sldLayoutIdLst>
  <p:hf hdr="0" dt="0"/>
  <p:txStyles>
    <p:titleStyle>
      <a:lvl1pPr algn="l" defTabSz="914400" rtl="0" eaLnBrk="1" latinLnBrk="0" hangingPunct="1">
        <a:spcBef>
          <a:spcPct val="0"/>
        </a:spcBef>
        <a:spcAft>
          <a:spcPts val="600"/>
        </a:spcAft>
        <a:buNone/>
        <a:defRPr sz="2400" kern="1200">
          <a:solidFill>
            <a:srgbClr val="FF0000"/>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1600" b="1" kern="1200">
          <a:solidFill>
            <a:schemeClr val="tx1">
              <a:lumMod val="85000"/>
              <a:lumOff val="15000"/>
            </a:schemeClr>
          </a:solidFill>
          <a:latin typeface="+mn-lt"/>
          <a:ea typeface="+mn-ea"/>
          <a:cs typeface="+mn-cs"/>
        </a:defRPr>
      </a:lvl1pPr>
      <a:lvl2pPr marL="0" indent="0" algn="l" defTabSz="914400" rtl="0" eaLnBrk="1" latinLnBrk="0" hangingPunct="1">
        <a:spcBef>
          <a:spcPct val="20000"/>
        </a:spcBef>
        <a:buFont typeface="Arial" pitchFamily="34" charset="0"/>
        <a:buNone/>
        <a:defRPr sz="1600" kern="1200">
          <a:solidFill>
            <a:schemeClr val="tx1">
              <a:lumMod val="85000"/>
              <a:lumOff val="15000"/>
            </a:schemeClr>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chemeClr val="tx1">
              <a:lumMod val="85000"/>
              <a:lumOff val="15000"/>
            </a:schemeClr>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chemeClr val="tx1">
              <a:lumMod val="85000"/>
              <a:lumOff val="15000"/>
            </a:schemeClr>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chart" Target="../charts/chart9.xml"/><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chart" Target="../charts/chart10.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12.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chart" Target="../charts/chart15.xml"/><Relationship Id="rId2" Type="http://schemas.openxmlformats.org/officeDocument/2006/relationships/chart" Target="../charts/chart12.xml"/><Relationship Id="rId1" Type="http://schemas.openxmlformats.org/officeDocument/2006/relationships/slideLayout" Target="../slideLayouts/slideLayout2.xml"/><Relationship Id="rId6" Type="http://schemas.openxmlformats.org/officeDocument/2006/relationships/chart" Target="../charts/chart14.xml"/><Relationship Id="rId5" Type="http://schemas.openxmlformats.org/officeDocument/2006/relationships/image" Target="../media/image37.png"/><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42.png"/><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5" Type="http://schemas.openxmlformats.org/officeDocument/2006/relationships/image" Target="../media/image33.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 Id="rId14" Type="http://schemas.openxmlformats.org/officeDocument/2006/relationships/image" Target="../media/image55.png"/></Relationships>
</file>

<file path=ppt/slides/_rels/slide18.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5.png"/><Relationship Id="rId18" Type="http://schemas.openxmlformats.org/officeDocument/2006/relationships/image" Target="../media/image70.png"/><Relationship Id="rId3" Type="http://schemas.openxmlformats.org/officeDocument/2006/relationships/image" Target="../media/image45.png"/><Relationship Id="rId7" Type="http://schemas.openxmlformats.org/officeDocument/2006/relationships/image" Target="../media/image59.png"/><Relationship Id="rId12" Type="http://schemas.openxmlformats.org/officeDocument/2006/relationships/image" Target="../media/image64.png"/><Relationship Id="rId17" Type="http://schemas.openxmlformats.org/officeDocument/2006/relationships/image" Target="../media/image69.png"/><Relationship Id="rId2" Type="http://schemas.openxmlformats.org/officeDocument/2006/relationships/image" Target="../media/image56.png"/><Relationship Id="rId16" Type="http://schemas.openxmlformats.org/officeDocument/2006/relationships/image" Target="../media/image68.png"/><Relationship Id="rId1" Type="http://schemas.openxmlformats.org/officeDocument/2006/relationships/slideLayout" Target="../slideLayouts/slideLayout3.xml"/><Relationship Id="rId6" Type="http://schemas.openxmlformats.org/officeDocument/2006/relationships/image" Target="../media/image58.png"/><Relationship Id="rId11" Type="http://schemas.openxmlformats.org/officeDocument/2006/relationships/image" Target="../media/image63.png"/><Relationship Id="rId5" Type="http://schemas.openxmlformats.org/officeDocument/2006/relationships/image" Target="../media/image57.png"/><Relationship Id="rId15" Type="http://schemas.openxmlformats.org/officeDocument/2006/relationships/image" Target="../media/image67.png"/><Relationship Id="rId10" Type="http://schemas.openxmlformats.org/officeDocument/2006/relationships/image" Target="../media/image62.png"/><Relationship Id="rId19" Type="http://schemas.openxmlformats.org/officeDocument/2006/relationships/image" Target="../media/image33.png"/><Relationship Id="rId4" Type="http://schemas.openxmlformats.org/officeDocument/2006/relationships/image" Target="../media/image46.png"/><Relationship Id="rId9" Type="http://schemas.openxmlformats.org/officeDocument/2006/relationships/image" Target="../media/image61.png"/><Relationship Id="rId14" Type="http://schemas.openxmlformats.org/officeDocument/2006/relationships/image" Target="../media/image66.png"/></Relationships>
</file>

<file path=ppt/slides/_rels/slide1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74.png"/><Relationship Id="rId4" Type="http://schemas.openxmlformats.org/officeDocument/2006/relationships/image" Target="../media/image73.png"/></Relationships>
</file>

<file path=ppt/slides/_rels/slide2.xml.rels><?xml version="1.0" encoding="UTF-8" standalone="yes"?>
<Relationships xmlns="http://schemas.openxmlformats.org/package/2006/relationships"><Relationship Id="rId2" Type="http://schemas.openxmlformats.org/officeDocument/2006/relationships/hyperlink" Target="https://www.visitbritain.org/about-gbts-and-gbdvs"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40.png"/><Relationship Id="rId4" Type="http://schemas.openxmlformats.org/officeDocument/2006/relationships/image" Target="../media/image75.png"/></Relationships>
</file>

<file path=ppt/slides/_rels/slide21.xml.rels><?xml version="1.0" encoding="UTF-8" standalone="yes"?>
<Relationships xmlns="http://schemas.openxmlformats.org/package/2006/relationships"><Relationship Id="rId3" Type="http://schemas.openxmlformats.org/officeDocument/2006/relationships/hyperlink" Target="mailto:VEResearch@visitengland.org" TargetMode="External"/><Relationship Id="rId2" Type="http://schemas.openxmlformats.org/officeDocument/2006/relationships/hyperlink" Target="https://www.visitbritain.org/archive-great-britain-tourism-survey-overnight-data" TargetMode="External"/><Relationship Id="rId1" Type="http://schemas.openxmlformats.org/officeDocument/2006/relationships/slideLayout" Target="../slideLayouts/slideLayout4.xml"/><Relationship Id="rId4" Type="http://schemas.openxmlformats.org/officeDocument/2006/relationships/hyperlink" Target="mailto:kaye.woodhouse@visitengland.org"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image" Target="../media/image28.png"/><Relationship Id="rId2" Type="http://schemas.openxmlformats.org/officeDocument/2006/relationships/chart" Target="../charts/chart1.xml"/><Relationship Id="rId1" Type="http://schemas.openxmlformats.org/officeDocument/2006/relationships/slideLayout" Target="../slideLayouts/slideLayout10.xml"/><Relationship Id="rId6" Type="http://schemas.openxmlformats.org/officeDocument/2006/relationships/image" Target="../media/image23.png"/><Relationship Id="rId5" Type="http://schemas.openxmlformats.org/officeDocument/2006/relationships/chart" Target="../charts/chart4.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chart" Target="../charts/chart5.xml"/><Relationship Id="rId7"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chart" Target="../charts/chart6.xml"/><Relationship Id="rId7"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chart" Target="../charts/chart7.xml"/><Relationship Id="rId7"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27050" y="4895850"/>
            <a:ext cx="2495550" cy="688735"/>
          </a:xfrm>
          <a:prstGeom prst="rect">
            <a:avLst/>
          </a:prstGeom>
          <a:noFill/>
        </p:spPr>
        <p:txBody>
          <a:bodyPr wrap="square" rtlCol="0">
            <a:spAutoFit/>
          </a:bodyPr>
          <a:lstStyle/>
          <a:p>
            <a:pPr>
              <a:lnSpc>
                <a:spcPct val="90000"/>
              </a:lnSpc>
            </a:pPr>
            <a:r>
              <a:rPr lang="en-US" sz="3200" baseline="30000" dirty="0">
                <a:solidFill>
                  <a:srgbClr val="FF0000"/>
                </a:solidFill>
                <a:latin typeface="Calibri"/>
                <a:cs typeface="Calibri"/>
              </a:rPr>
              <a:t>Great Britain</a:t>
            </a:r>
          </a:p>
          <a:p>
            <a:pPr>
              <a:lnSpc>
                <a:spcPct val="90000"/>
              </a:lnSpc>
            </a:pPr>
            <a:r>
              <a:rPr lang="en-US" sz="3200" baseline="30000" dirty="0">
                <a:solidFill>
                  <a:srgbClr val="FF0000"/>
                </a:solidFill>
                <a:latin typeface="Calibri"/>
                <a:cs typeface="Calibri"/>
              </a:rPr>
              <a:t>Tourism </a:t>
            </a:r>
            <a:r>
              <a:rPr lang="en-US" sz="3200" baseline="30000" dirty="0" smtClean="0">
                <a:solidFill>
                  <a:srgbClr val="FF0000"/>
                </a:solidFill>
                <a:latin typeface="Calibri"/>
                <a:cs typeface="Calibri"/>
              </a:rPr>
              <a:t>Survey</a:t>
            </a:r>
            <a:endParaRPr lang="en-US" sz="3200" baseline="30000" dirty="0">
              <a:solidFill>
                <a:srgbClr val="FF0000"/>
              </a:solidFill>
              <a:latin typeface="Calibri"/>
              <a:cs typeface="Calibri"/>
            </a:endParaRPr>
          </a:p>
        </p:txBody>
      </p:sp>
      <p:sp>
        <p:nvSpPr>
          <p:cNvPr id="3" name="TextBox 2"/>
          <p:cNvSpPr txBox="1"/>
          <p:nvPr/>
        </p:nvSpPr>
        <p:spPr>
          <a:xfrm>
            <a:off x="539750" y="5575300"/>
            <a:ext cx="2495550" cy="276999"/>
          </a:xfrm>
          <a:prstGeom prst="rect">
            <a:avLst/>
          </a:prstGeom>
          <a:noFill/>
        </p:spPr>
        <p:txBody>
          <a:bodyPr wrap="square" rtlCol="0">
            <a:spAutoFit/>
          </a:bodyPr>
          <a:lstStyle/>
          <a:p>
            <a:r>
              <a:rPr lang="en-US" baseline="30000" dirty="0" smtClean="0">
                <a:solidFill>
                  <a:srgbClr val="FF0000"/>
                </a:solidFill>
                <a:latin typeface="Calibri"/>
                <a:cs typeface="Calibri"/>
              </a:rPr>
              <a:t>December 2016 &amp; 2016 Full Year</a:t>
            </a:r>
            <a:endParaRPr lang="en-US" baseline="30000" dirty="0">
              <a:solidFill>
                <a:srgbClr val="FF0000"/>
              </a:solidFill>
              <a:latin typeface="Calibri"/>
              <a:cs typeface="Calibri"/>
            </a:endParaRPr>
          </a:p>
        </p:txBody>
      </p:sp>
    </p:spTree>
    <p:extLst>
      <p:ext uri="{BB962C8B-B14F-4D97-AF65-F5344CB8AC3E}">
        <p14:creationId xmlns:p14="http://schemas.microsoft.com/office/powerpoint/2010/main" val="35439784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09495" y="3135184"/>
            <a:ext cx="8530517" cy="430126"/>
            <a:chOff x="309495" y="3135184"/>
            <a:chExt cx="8530517" cy="430126"/>
          </a:xfrm>
        </p:grpSpPr>
        <p:sp>
          <p:nvSpPr>
            <p:cNvPr id="71" name="Oval 70"/>
            <p:cNvSpPr/>
            <p:nvPr/>
          </p:nvSpPr>
          <p:spPr>
            <a:xfrm>
              <a:off x="8344873" y="3145616"/>
              <a:ext cx="419694" cy="419694"/>
            </a:xfrm>
            <a:prstGeom prst="ellipse">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smtClean="0"/>
            </a:p>
          </p:txBody>
        </p:sp>
        <p:sp>
          <p:nvSpPr>
            <p:cNvPr id="72" name="Oval 71"/>
            <p:cNvSpPr/>
            <p:nvPr/>
          </p:nvSpPr>
          <p:spPr>
            <a:xfrm>
              <a:off x="8478113" y="3287261"/>
              <a:ext cx="153214" cy="153214"/>
            </a:xfrm>
            <a:prstGeom prst="ellipse">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smtClean="0"/>
            </a:p>
          </p:txBody>
        </p:sp>
        <p:grpSp>
          <p:nvGrpSpPr>
            <p:cNvPr id="4" name="Group 3"/>
            <p:cNvGrpSpPr/>
            <p:nvPr/>
          </p:nvGrpSpPr>
          <p:grpSpPr>
            <a:xfrm>
              <a:off x="309495" y="3135184"/>
              <a:ext cx="8530517" cy="233917"/>
              <a:chOff x="309495" y="3135184"/>
              <a:chExt cx="8530517" cy="233917"/>
            </a:xfrm>
          </p:grpSpPr>
          <p:sp>
            <p:nvSpPr>
              <p:cNvPr id="59" name="Round Same Side Corner Rectangle 58"/>
              <p:cNvSpPr/>
              <p:nvPr/>
            </p:nvSpPr>
            <p:spPr>
              <a:xfrm>
                <a:off x="309495" y="3135184"/>
                <a:ext cx="612265" cy="233916"/>
              </a:xfrm>
              <a:prstGeom prst="round2SameRect">
                <a:avLst>
                  <a:gd name="adj1" fmla="val 0"/>
                  <a:gd name="adj2" fmla="val 21789"/>
                </a:avLst>
              </a:prstGeom>
              <a:solidFill>
                <a:schemeClr val="tx1">
                  <a:lumMod val="50000"/>
                  <a:lumOff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smtClean="0"/>
              </a:p>
            </p:txBody>
          </p:sp>
          <p:sp>
            <p:nvSpPr>
              <p:cNvPr id="60" name="Round Same Side Corner Rectangle 59"/>
              <p:cNvSpPr/>
              <p:nvPr/>
            </p:nvSpPr>
            <p:spPr>
              <a:xfrm>
                <a:off x="1029336" y="3135184"/>
                <a:ext cx="612265" cy="233916"/>
              </a:xfrm>
              <a:prstGeom prst="round2SameRect">
                <a:avLst>
                  <a:gd name="adj1" fmla="val 0"/>
                  <a:gd name="adj2" fmla="val 21789"/>
                </a:avLst>
              </a:prstGeom>
              <a:solidFill>
                <a:schemeClr val="bg1">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smtClean="0"/>
              </a:p>
            </p:txBody>
          </p:sp>
          <p:sp>
            <p:nvSpPr>
              <p:cNvPr id="61" name="Round Same Side Corner Rectangle 60"/>
              <p:cNvSpPr/>
              <p:nvPr/>
            </p:nvSpPr>
            <p:spPr>
              <a:xfrm>
                <a:off x="1749177" y="3135184"/>
                <a:ext cx="612265" cy="233916"/>
              </a:xfrm>
              <a:prstGeom prst="round2SameRect">
                <a:avLst>
                  <a:gd name="adj1" fmla="val 0"/>
                  <a:gd name="adj2" fmla="val 21789"/>
                </a:avLst>
              </a:prstGeom>
              <a:solidFill>
                <a:schemeClr val="bg1">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smtClean="0"/>
              </a:p>
            </p:txBody>
          </p:sp>
          <p:sp>
            <p:nvSpPr>
              <p:cNvPr id="62" name="Round Same Side Corner Rectangle 61"/>
              <p:cNvSpPr/>
              <p:nvPr/>
            </p:nvSpPr>
            <p:spPr>
              <a:xfrm>
                <a:off x="2469018" y="3135184"/>
                <a:ext cx="612265" cy="233916"/>
              </a:xfrm>
              <a:prstGeom prst="round2SameRect">
                <a:avLst>
                  <a:gd name="adj1" fmla="val 0"/>
                  <a:gd name="adj2" fmla="val 21789"/>
                </a:avLst>
              </a:prstGeom>
              <a:solidFill>
                <a:schemeClr val="bg1">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smtClean="0"/>
              </a:p>
            </p:txBody>
          </p:sp>
          <p:sp>
            <p:nvSpPr>
              <p:cNvPr id="63" name="Round Same Side Corner Rectangle 62"/>
              <p:cNvSpPr/>
              <p:nvPr/>
            </p:nvSpPr>
            <p:spPr>
              <a:xfrm>
                <a:off x="3188859" y="3135184"/>
                <a:ext cx="612265" cy="233916"/>
              </a:xfrm>
              <a:prstGeom prst="round2SameRect">
                <a:avLst>
                  <a:gd name="adj1" fmla="val 0"/>
                  <a:gd name="adj2" fmla="val 21789"/>
                </a:avLst>
              </a:prstGeom>
              <a:solidFill>
                <a:schemeClr val="bg1">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smtClean="0"/>
              </a:p>
            </p:txBody>
          </p:sp>
          <p:sp>
            <p:nvSpPr>
              <p:cNvPr id="64" name="Round Same Side Corner Rectangle 63"/>
              <p:cNvSpPr/>
              <p:nvPr/>
            </p:nvSpPr>
            <p:spPr>
              <a:xfrm>
                <a:off x="3908700" y="3135184"/>
                <a:ext cx="612265" cy="233916"/>
              </a:xfrm>
              <a:prstGeom prst="round2SameRect">
                <a:avLst>
                  <a:gd name="adj1" fmla="val 0"/>
                  <a:gd name="adj2" fmla="val 21789"/>
                </a:avLst>
              </a:prstGeom>
              <a:solidFill>
                <a:schemeClr val="bg1">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smtClean="0"/>
              </a:p>
            </p:txBody>
          </p:sp>
          <p:sp>
            <p:nvSpPr>
              <p:cNvPr id="65" name="Round Same Side Corner Rectangle 64"/>
              <p:cNvSpPr/>
              <p:nvPr/>
            </p:nvSpPr>
            <p:spPr>
              <a:xfrm>
                <a:off x="4628541" y="3135184"/>
                <a:ext cx="612265" cy="233916"/>
              </a:xfrm>
              <a:prstGeom prst="round2SameRect">
                <a:avLst>
                  <a:gd name="adj1" fmla="val 0"/>
                  <a:gd name="adj2" fmla="val 21789"/>
                </a:avLst>
              </a:prstGeom>
              <a:solidFill>
                <a:schemeClr val="bg1">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smtClean="0"/>
              </a:p>
            </p:txBody>
          </p:sp>
          <p:sp>
            <p:nvSpPr>
              <p:cNvPr id="66" name="Round Same Side Corner Rectangle 65"/>
              <p:cNvSpPr/>
              <p:nvPr/>
            </p:nvSpPr>
            <p:spPr>
              <a:xfrm>
                <a:off x="5348382" y="3135184"/>
                <a:ext cx="612265" cy="233916"/>
              </a:xfrm>
              <a:prstGeom prst="round2SameRect">
                <a:avLst>
                  <a:gd name="adj1" fmla="val 0"/>
                  <a:gd name="adj2" fmla="val 21789"/>
                </a:avLst>
              </a:prstGeom>
              <a:solidFill>
                <a:schemeClr val="bg1">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smtClean="0"/>
              </a:p>
            </p:txBody>
          </p:sp>
          <p:sp>
            <p:nvSpPr>
              <p:cNvPr id="67" name="Round Same Side Corner Rectangle 66"/>
              <p:cNvSpPr/>
              <p:nvPr/>
            </p:nvSpPr>
            <p:spPr>
              <a:xfrm>
                <a:off x="6068223" y="3137553"/>
                <a:ext cx="612265" cy="231548"/>
              </a:xfrm>
              <a:prstGeom prst="round2SameRect">
                <a:avLst>
                  <a:gd name="adj1" fmla="val 0"/>
                  <a:gd name="adj2" fmla="val 17725"/>
                </a:avLst>
              </a:prstGeom>
              <a:solidFill>
                <a:schemeClr val="bg1">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smtClean="0"/>
              </a:p>
            </p:txBody>
          </p:sp>
          <p:sp>
            <p:nvSpPr>
              <p:cNvPr id="68" name="Round Same Side Corner Rectangle 67"/>
              <p:cNvSpPr/>
              <p:nvPr/>
            </p:nvSpPr>
            <p:spPr>
              <a:xfrm>
                <a:off x="6788064" y="3135184"/>
                <a:ext cx="612265" cy="233916"/>
              </a:xfrm>
              <a:prstGeom prst="round2SameRect">
                <a:avLst>
                  <a:gd name="adj1" fmla="val 0"/>
                  <a:gd name="adj2" fmla="val 21789"/>
                </a:avLst>
              </a:prstGeom>
              <a:solidFill>
                <a:schemeClr val="tx1">
                  <a:lumMod val="50000"/>
                  <a:lumOff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smtClean="0"/>
              </a:p>
            </p:txBody>
          </p:sp>
          <p:sp>
            <p:nvSpPr>
              <p:cNvPr id="69" name="Round Same Side Corner Rectangle 68"/>
              <p:cNvSpPr/>
              <p:nvPr/>
            </p:nvSpPr>
            <p:spPr>
              <a:xfrm>
                <a:off x="7507905" y="3135184"/>
                <a:ext cx="612265" cy="233916"/>
              </a:xfrm>
              <a:prstGeom prst="round2SameRect">
                <a:avLst>
                  <a:gd name="adj1" fmla="val 0"/>
                  <a:gd name="adj2" fmla="val 21789"/>
                </a:avLst>
              </a:prstGeom>
              <a:solidFill>
                <a:schemeClr val="tx1">
                  <a:lumMod val="50000"/>
                  <a:lumOff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smtClean="0"/>
              </a:p>
            </p:txBody>
          </p:sp>
          <p:sp>
            <p:nvSpPr>
              <p:cNvPr id="70" name="Round Same Side Corner Rectangle 69"/>
              <p:cNvSpPr/>
              <p:nvPr/>
            </p:nvSpPr>
            <p:spPr>
              <a:xfrm>
                <a:off x="8227747" y="3135184"/>
                <a:ext cx="612265" cy="233916"/>
              </a:xfrm>
              <a:prstGeom prst="round2SameRect">
                <a:avLst>
                  <a:gd name="adj1" fmla="val 0"/>
                  <a:gd name="adj2" fmla="val 21789"/>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smtClean="0"/>
              </a:p>
            </p:txBody>
          </p:sp>
        </p:grpSp>
      </p:grpSp>
      <p:grpSp>
        <p:nvGrpSpPr>
          <p:cNvPr id="2" name="Group 1"/>
          <p:cNvGrpSpPr/>
          <p:nvPr/>
        </p:nvGrpSpPr>
        <p:grpSpPr>
          <a:xfrm>
            <a:off x="833339" y="6043372"/>
            <a:ext cx="7586512" cy="233916"/>
            <a:chOff x="833339" y="6043372"/>
            <a:chExt cx="7586512" cy="233916"/>
          </a:xfrm>
        </p:grpSpPr>
        <p:sp>
          <p:nvSpPr>
            <p:cNvPr id="43" name="Round Same Side Corner Rectangle 42"/>
            <p:cNvSpPr/>
            <p:nvPr/>
          </p:nvSpPr>
          <p:spPr>
            <a:xfrm>
              <a:off x="7870218" y="6043372"/>
              <a:ext cx="549633" cy="233916"/>
            </a:xfrm>
            <a:prstGeom prst="round2SameRect">
              <a:avLst>
                <a:gd name="adj1" fmla="val 0"/>
                <a:gd name="adj2" fmla="val 21789"/>
              </a:avLst>
            </a:prstGeom>
            <a:solidFill>
              <a:srgbClr val="26262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smtClean="0"/>
            </a:p>
          </p:txBody>
        </p:sp>
        <p:sp>
          <p:nvSpPr>
            <p:cNvPr id="41" name="Round Same Side Corner Rectangle 40"/>
            <p:cNvSpPr/>
            <p:nvPr/>
          </p:nvSpPr>
          <p:spPr>
            <a:xfrm>
              <a:off x="7166531" y="6043372"/>
              <a:ext cx="549633" cy="233916"/>
            </a:xfrm>
            <a:prstGeom prst="round2SameRect">
              <a:avLst>
                <a:gd name="adj1" fmla="val 0"/>
                <a:gd name="adj2" fmla="val 21789"/>
              </a:avLst>
            </a:prstGeom>
            <a:solidFill>
              <a:srgbClr val="26262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smtClean="0"/>
            </a:p>
          </p:txBody>
        </p:sp>
        <p:sp>
          <p:nvSpPr>
            <p:cNvPr id="42" name="Round Same Side Corner Rectangle 41"/>
            <p:cNvSpPr/>
            <p:nvPr/>
          </p:nvSpPr>
          <p:spPr>
            <a:xfrm>
              <a:off x="833339" y="6043372"/>
              <a:ext cx="549633" cy="233916"/>
            </a:xfrm>
            <a:prstGeom prst="round2SameRect">
              <a:avLst>
                <a:gd name="adj1" fmla="val 0"/>
                <a:gd name="adj2" fmla="val 21789"/>
              </a:avLst>
            </a:prstGeom>
            <a:solidFill>
              <a:srgbClr val="26262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smtClean="0"/>
            </a:p>
          </p:txBody>
        </p:sp>
        <p:sp>
          <p:nvSpPr>
            <p:cNvPr id="44" name="Round Same Side Corner Rectangle 43"/>
            <p:cNvSpPr/>
            <p:nvPr/>
          </p:nvSpPr>
          <p:spPr>
            <a:xfrm>
              <a:off x="1537027" y="6043372"/>
              <a:ext cx="549633" cy="233916"/>
            </a:xfrm>
            <a:prstGeom prst="round2SameRect">
              <a:avLst>
                <a:gd name="adj1" fmla="val 0"/>
                <a:gd name="adj2" fmla="val 21789"/>
              </a:avLst>
            </a:prstGeom>
            <a:solidFill>
              <a:srgbClr val="26262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smtClean="0"/>
            </a:p>
          </p:txBody>
        </p:sp>
        <p:sp>
          <p:nvSpPr>
            <p:cNvPr id="45" name="Round Same Side Corner Rectangle 44"/>
            <p:cNvSpPr/>
            <p:nvPr/>
          </p:nvSpPr>
          <p:spPr>
            <a:xfrm>
              <a:off x="2240715" y="6043372"/>
              <a:ext cx="549633" cy="233916"/>
            </a:xfrm>
            <a:prstGeom prst="round2SameRect">
              <a:avLst>
                <a:gd name="adj1" fmla="val 0"/>
                <a:gd name="adj2" fmla="val 21789"/>
              </a:avLst>
            </a:prstGeom>
            <a:solidFill>
              <a:srgbClr val="26262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smtClean="0"/>
            </a:p>
          </p:txBody>
        </p:sp>
        <p:sp>
          <p:nvSpPr>
            <p:cNvPr id="46" name="Round Same Side Corner Rectangle 45"/>
            <p:cNvSpPr/>
            <p:nvPr/>
          </p:nvSpPr>
          <p:spPr>
            <a:xfrm>
              <a:off x="2944403" y="6043372"/>
              <a:ext cx="549633" cy="233916"/>
            </a:xfrm>
            <a:prstGeom prst="round2SameRect">
              <a:avLst>
                <a:gd name="adj1" fmla="val 0"/>
                <a:gd name="adj2" fmla="val 21789"/>
              </a:avLst>
            </a:prstGeom>
            <a:solidFill>
              <a:srgbClr val="26262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smtClean="0"/>
            </a:p>
          </p:txBody>
        </p:sp>
        <p:sp>
          <p:nvSpPr>
            <p:cNvPr id="47" name="Round Same Side Corner Rectangle 46"/>
            <p:cNvSpPr/>
            <p:nvPr/>
          </p:nvSpPr>
          <p:spPr>
            <a:xfrm>
              <a:off x="3648091" y="6043372"/>
              <a:ext cx="549633" cy="233916"/>
            </a:xfrm>
            <a:prstGeom prst="round2SameRect">
              <a:avLst>
                <a:gd name="adj1" fmla="val 0"/>
                <a:gd name="adj2" fmla="val 21789"/>
              </a:avLst>
            </a:prstGeom>
            <a:solidFill>
              <a:srgbClr val="26262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smtClean="0"/>
            </a:p>
          </p:txBody>
        </p:sp>
        <p:sp>
          <p:nvSpPr>
            <p:cNvPr id="48" name="Round Same Side Corner Rectangle 47"/>
            <p:cNvSpPr/>
            <p:nvPr/>
          </p:nvSpPr>
          <p:spPr>
            <a:xfrm>
              <a:off x="4351779" y="6043372"/>
              <a:ext cx="549633" cy="233916"/>
            </a:xfrm>
            <a:prstGeom prst="round2SameRect">
              <a:avLst>
                <a:gd name="adj1" fmla="val 0"/>
                <a:gd name="adj2" fmla="val 21789"/>
              </a:avLst>
            </a:prstGeom>
            <a:solidFill>
              <a:srgbClr val="26262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smtClean="0"/>
            </a:p>
          </p:txBody>
        </p:sp>
        <p:sp>
          <p:nvSpPr>
            <p:cNvPr id="49" name="Round Same Side Corner Rectangle 48"/>
            <p:cNvSpPr/>
            <p:nvPr/>
          </p:nvSpPr>
          <p:spPr>
            <a:xfrm>
              <a:off x="5055467" y="6043372"/>
              <a:ext cx="549633" cy="233916"/>
            </a:xfrm>
            <a:prstGeom prst="round2SameRect">
              <a:avLst>
                <a:gd name="adj1" fmla="val 0"/>
                <a:gd name="adj2" fmla="val 21789"/>
              </a:avLst>
            </a:prstGeom>
            <a:solidFill>
              <a:srgbClr val="26262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smtClean="0"/>
            </a:p>
          </p:txBody>
        </p:sp>
        <p:sp>
          <p:nvSpPr>
            <p:cNvPr id="50" name="Round Same Side Corner Rectangle 49"/>
            <p:cNvSpPr/>
            <p:nvPr/>
          </p:nvSpPr>
          <p:spPr>
            <a:xfrm>
              <a:off x="5759155" y="6043372"/>
              <a:ext cx="549633" cy="233916"/>
            </a:xfrm>
            <a:prstGeom prst="round2SameRect">
              <a:avLst>
                <a:gd name="adj1" fmla="val 0"/>
                <a:gd name="adj2" fmla="val 21789"/>
              </a:avLst>
            </a:prstGeom>
            <a:solidFill>
              <a:srgbClr val="26262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smtClean="0"/>
            </a:p>
          </p:txBody>
        </p:sp>
        <p:sp>
          <p:nvSpPr>
            <p:cNvPr id="51" name="Round Same Side Corner Rectangle 50"/>
            <p:cNvSpPr/>
            <p:nvPr/>
          </p:nvSpPr>
          <p:spPr>
            <a:xfrm>
              <a:off x="6462843" y="6043372"/>
              <a:ext cx="549633" cy="233916"/>
            </a:xfrm>
            <a:prstGeom prst="round2SameRect">
              <a:avLst>
                <a:gd name="adj1" fmla="val 0"/>
                <a:gd name="adj2" fmla="val 21789"/>
              </a:avLst>
            </a:prstGeom>
            <a:solidFill>
              <a:srgbClr val="26262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smtClean="0"/>
            </a:p>
          </p:txBody>
        </p:sp>
      </p:grpSp>
      <p:graphicFrame>
        <p:nvGraphicFramePr>
          <p:cNvPr id="143" name="Chart 142"/>
          <p:cNvGraphicFramePr/>
          <p:nvPr>
            <p:extLst>
              <p:ext uri="{D42A27DB-BD31-4B8C-83A1-F6EECF244321}">
                <p14:modId xmlns:p14="http://schemas.microsoft.com/office/powerpoint/2010/main" val="306415285"/>
              </p:ext>
            </p:extLst>
          </p:nvPr>
        </p:nvGraphicFramePr>
        <p:xfrm>
          <a:off x="757647" y="4028771"/>
          <a:ext cx="7734504" cy="2628691"/>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lstStyle/>
          <a:p>
            <a:r>
              <a:rPr lang="en-US" dirty="0" smtClean="0"/>
              <a:t>Long Term Trends by Month </a:t>
            </a:r>
            <a:r>
              <a:rPr lang="en-US" dirty="0" smtClean="0">
                <a:solidFill>
                  <a:schemeClr val="bg1">
                    <a:lumMod val="50000"/>
                  </a:schemeClr>
                </a:solidFill>
              </a:rPr>
              <a:t>GB</a:t>
            </a:r>
            <a:endParaRPr lang="en-US" sz="1600" dirty="0">
              <a:solidFill>
                <a:schemeClr val="bg1">
                  <a:lumMod val="50000"/>
                </a:schemeClr>
              </a:solidFill>
            </a:endParaRPr>
          </a:p>
        </p:txBody>
      </p:sp>
      <p:sp>
        <p:nvSpPr>
          <p:cNvPr id="194" name="Text Placeholder 193"/>
          <p:cNvSpPr>
            <a:spLocks noGrp="1"/>
          </p:cNvSpPr>
          <p:nvPr>
            <p:ph type="body" sz="quarter" idx="10"/>
          </p:nvPr>
        </p:nvSpPr>
        <p:spPr/>
        <p:txBody>
          <a:bodyPr/>
          <a:lstStyle/>
          <a:p>
            <a:pPr lvl="0"/>
            <a:r>
              <a:rPr lang="en-US" dirty="0" smtClean="0">
                <a:solidFill>
                  <a:schemeClr val="bg1">
                    <a:lumMod val="65000"/>
                  </a:schemeClr>
                </a:solidFill>
              </a:rPr>
              <a:t>2006-2016</a:t>
            </a:r>
            <a:r>
              <a:rPr lang="en-US" sz="1000" dirty="0" smtClean="0">
                <a:solidFill>
                  <a:schemeClr val="bg1">
                    <a:lumMod val="65000"/>
                  </a:schemeClr>
                </a:solidFill>
              </a:rPr>
              <a:t> </a:t>
            </a:r>
            <a:r>
              <a:rPr lang="en-US" sz="1000" dirty="0">
                <a:solidFill>
                  <a:schemeClr val="bg1">
                    <a:lumMod val="65000"/>
                  </a:schemeClr>
                </a:solidFill>
              </a:rPr>
              <a:t>(millions</a:t>
            </a:r>
            <a:r>
              <a:rPr lang="en-US" sz="1000" dirty="0" smtClean="0">
                <a:solidFill>
                  <a:schemeClr val="bg1">
                    <a:lumMod val="65000"/>
                  </a:schemeClr>
                </a:solidFill>
              </a:rPr>
              <a:t>)* </a:t>
            </a:r>
            <a:endParaRPr lang="en-US" sz="1000" dirty="0">
              <a:solidFill>
                <a:schemeClr val="bg1">
                  <a:lumMod val="65000"/>
                </a:schemeClr>
              </a:solidFill>
            </a:endParaRPr>
          </a:p>
          <a:p>
            <a:endParaRPr lang="en-US" dirty="0">
              <a:solidFill>
                <a:srgbClr val="A6A6A6"/>
              </a:solidFill>
            </a:endParaRPr>
          </a:p>
          <a:p>
            <a:endParaRPr lang="en-US" dirty="0"/>
          </a:p>
        </p:txBody>
      </p:sp>
      <p:grpSp>
        <p:nvGrpSpPr>
          <p:cNvPr id="184" name="Group 183"/>
          <p:cNvGrpSpPr/>
          <p:nvPr/>
        </p:nvGrpSpPr>
        <p:grpSpPr>
          <a:xfrm>
            <a:off x="757648" y="3648843"/>
            <a:ext cx="7341149" cy="525175"/>
            <a:chOff x="1555280" y="3778009"/>
            <a:chExt cx="6038850" cy="525175"/>
          </a:xfrm>
        </p:grpSpPr>
        <p:cxnSp>
          <p:nvCxnSpPr>
            <p:cNvPr id="130" name="Straight Connector 129"/>
            <p:cNvCxnSpPr/>
            <p:nvPr/>
          </p:nvCxnSpPr>
          <p:spPr>
            <a:xfrm>
              <a:off x="1555280" y="4037848"/>
              <a:ext cx="6037859" cy="0"/>
            </a:xfrm>
            <a:prstGeom prst="line">
              <a:avLst/>
            </a:prstGeom>
            <a:ln w="12700" cmpd="sng">
              <a:solidFill>
                <a:schemeClr val="tx1">
                  <a:lumMod val="85000"/>
                  <a:lumOff val="1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a:off x="1555280" y="4036638"/>
              <a:ext cx="0" cy="266546"/>
            </a:xfrm>
            <a:prstGeom prst="line">
              <a:avLst/>
            </a:prstGeom>
            <a:ln w="12700" cmpd="sng">
              <a:solidFill>
                <a:schemeClr val="tx1">
                  <a:lumMod val="85000"/>
                  <a:lumOff val="15000"/>
                </a:schemeClr>
              </a:solidFill>
              <a:prstDash val="dash"/>
              <a:tailEnd type="triangle" w="med" len="med"/>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7594130" y="4036638"/>
              <a:ext cx="0" cy="266546"/>
            </a:xfrm>
            <a:prstGeom prst="line">
              <a:avLst/>
            </a:prstGeom>
            <a:ln w="12700" cmpd="sng">
              <a:solidFill>
                <a:schemeClr val="tx1">
                  <a:lumMod val="85000"/>
                  <a:lumOff val="1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1860019" y="3778009"/>
              <a:ext cx="0" cy="258629"/>
            </a:xfrm>
            <a:prstGeom prst="line">
              <a:avLst/>
            </a:prstGeom>
            <a:ln w="12700" cmpd="sng">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7841311" y="201100"/>
            <a:ext cx="1090351" cy="906608"/>
            <a:chOff x="7841311" y="201100"/>
            <a:chExt cx="1090351" cy="906608"/>
          </a:xfrm>
        </p:grpSpPr>
        <p:sp>
          <p:nvSpPr>
            <p:cNvPr id="38" name="Oval 37"/>
            <p:cNvSpPr/>
            <p:nvPr/>
          </p:nvSpPr>
          <p:spPr>
            <a:xfrm>
              <a:off x="7841311" y="885946"/>
              <a:ext cx="901257" cy="221762"/>
            </a:xfrm>
            <a:prstGeom prst="ellipse">
              <a:avLst/>
            </a:prstGeom>
            <a:solidFill>
              <a:schemeClr val="tx1">
                <a:alpha val="1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smtClean="0"/>
            </a:p>
          </p:txBody>
        </p:sp>
        <p:pic>
          <p:nvPicPr>
            <p:cNvPr id="39" name="Picture 3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0573" y="201100"/>
              <a:ext cx="891089" cy="900000"/>
            </a:xfrm>
            <a:prstGeom prst="rect">
              <a:avLst/>
            </a:prstGeom>
            <a:effectLst>
              <a:outerShdw blurRad="254000" dir="2700000" algn="tl" rotWithShape="0">
                <a:srgbClr val="000000">
                  <a:alpha val="10000"/>
                </a:srgbClr>
              </a:outerShdw>
            </a:effectLst>
          </p:spPr>
        </p:pic>
      </p:grpSp>
      <p:cxnSp>
        <p:nvCxnSpPr>
          <p:cNvPr id="53" name="Straight Connector 52"/>
          <p:cNvCxnSpPr/>
          <p:nvPr/>
        </p:nvCxnSpPr>
        <p:spPr>
          <a:xfrm flipH="1" flipV="1">
            <a:off x="7792473" y="3907472"/>
            <a:ext cx="18144" cy="213590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1601760" y="6566263"/>
            <a:ext cx="4266375" cy="184666"/>
          </a:xfrm>
          <a:prstGeom prst="rect">
            <a:avLst/>
          </a:prstGeom>
          <a:noFill/>
        </p:spPr>
        <p:txBody>
          <a:bodyPr wrap="square" rtlCol="0">
            <a:spAutoFit/>
          </a:bodyPr>
          <a:lstStyle/>
          <a:p>
            <a:r>
              <a:rPr lang="en-US" sz="600" b="0" dirty="0" smtClean="0">
                <a:solidFill>
                  <a:prstClr val="white">
                    <a:lumMod val="65000"/>
                  </a:prstClr>
                </a:solidFill>
                <a:latin typeface="Verdana"/>
              </a:rPr>
              <a:t>*Break in time series 2015-2016 – see slide 2</a:t>
            </a:r>
          </a:p>
        </p:txBody>
      </p:sp>
      <p:graphicFrame>
        <p:nvGraphicFramePr>
          <p:cNvPr id="87" name="Chart 86"/>
          <p:cNvGraphicFramePr/>
          <p:nvPr>
            <p:extLst>
              <p:ext uri="{D42A27DB-BD31-4B8C-83A1-F6EECF244321}">
                <p14:modId xmlns:p14="http://schemas.microsoft.com/office/powerpoint/2010/main" val="3473354760"/>
              </p:ext>
            </p:extLst>
          </p:nvPr>
        </p:nvGraphicFramePr>
        <p:xfrm>
          <a:off x="125121" y="1213045"/>
          <a:ext cx="8908616" cy="2159491"/>
        </p:xfrm>
        <a:graphic>
          <a:graphicData uri="http://schemas.openxmlformats.org/drawingml/2006/chart">
            <c:chart xmlns:c="http://schemas.openxmlformats.org/drawingml/2006/chart" xmlns:r="http://schemas.openxmlformats.org/officeDocument/2006/relationships" r:id="rId5"/>
          </a:graphicData>
        </a:graphic>
      </p:graphicFrame>
      <p:sp>
        <p:nvSpPr>
          <p:cNvPr id="58" name="Rectangle 57"/>
          <p:cNvSpPr/>
          <p:nvPr/>
        </p:nvSpPr>
        <p:spPr>
          <a:xfrm>
            <a:off x="1928081" y="6314182"/>
            <a:ext cx="5335748" cy="296133"/>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800" b="0" dirty="0">
                <a:solidFill>
                  <a:schemeClr val="tx1"/>
                </a:solidFill>
              </a:rPr>
              <a:t>*Break in time series 2015-2016 – see slide </a:t>
            </a:r>
            <a:r>
              <a:rPr lang="en-US" sz="800" b="0" dirty="0" smtClean="0">
                <a:solidFill>
                  <a:schemeClr val="tx1"/>
                </a:solidFill>
              </a:rPr>
              <a:t>2</a:t>
            </a:r>
          </a:p>
        </p:txBody>
      </p:sp>
    </p:spTree>
    <p:extLst>
      <p:ext uri="{BB962C8B-B14F-4D97-AF65-F5344CB8AC3E}">
        <p14:creationId xmlns:p14="http://schemas.microsoft.com/office/powerpoint/2010/main" val="32512639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 Same Side Corner Rectangle 48"/>
          <p:cNvSpPr/>
          <p:nvPr/>
        </p:nvSpPr>
        <p:spPr>
          <a:xfrm>
            <a:off x="8161990" y="5169045"/>
            <a:ext cx="246156" cy="680916"/>
          </a:xfrm>
          <a:prstGeom prst="round2SameRect">
            <a:avLst>
              <a:gd name="adj1" fmla="val 0"/>
              <a:gd name="adj2" fmla="val 21789"/>
            </a:avLst>
          </a:prstGeom>
          <a:solidFill>
            <a:srgbClr val="26262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smtClean="0"/>
          </a:p>
        </p:txBody>
      </p:sp>
      <p:sp>
        <p:nvSpPr>
          <p:cNvPr id="50" name="Round Same Side Corner Rectangle 49"/>
          <p:cNvSpPr/>
          <p:nvPr/>
        </p:nvSpPr>
        <p:spPr>
          <a:xfrm>
            <a:off x="4900526" y="5169045"/>
            <a:ext cx="246156" cy="666880"/>
          </a:xfrm>
          <a:prstGeom prst="round2SameRect">
            <a:avLst>
              <a:gd name="adj1" fmla="val 0"/>
              <a:gd name="adj2" fmla="val 21789"/>
            </a:avLst>
          </a:prstGeom>
          <a:solidFill>
            <a:srgbClr val="26262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smtClean="0"/>
          </a:p>
        </p:txBody>
      </p:sp>
      <p:sp>
        <p:nvSpPr>
          <p:cNvPr id="43" name="Round Same Side Corner Rectangle 42"/>
          <p:cNvSpPr/>
          <p:nvPr/>
        </p:nvSpPr>
        <p:spPr>
          <a:xfrm>
            <a:off x="7754307" y="5169045"/>
            <a:ext cx="246156" cy="666880"/>
          </a:xfrm>
          <a:prstGeom prst="round2SameRect">
            <a:avLst>
              <a:gd name="adj1" fmla="val 0"/>
              <a:gd name="adj2" fmla="val 21789"/>
            </a:avLst>
          </a:prstGeom>
          <a:solidFill>
            <a:srgbClr val="26262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smtClean="0"/>
          </a:p>
        </p:txBody>
      </p:sp>
      <p:sp>
        <p:nvSpPr>
          <p:cNvPr id="51" name="Round Same Side Corner Rectangle 50"/>
          <p:cNvSpPr/>
          <p:nvPr/>
        </p:nvSpPr>
        <p:spPr>
          <a:xfrm>
            <a:off x="5308209" y="5169045"/>
            <a:ext cx="246156" cy="666880"/>
          </a:xfrm>
          <a:prstGeom prst="round2SameRect">
            <a:avLst>
              <a:gd name="adj1" fmla="val 0"/>
              <a:gd name="adj2" fmla="val 21789"/>
            </a:avLst>
          </a:prstGeom>
          <a:solidFill>
            <a:srgbClr val="26262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smtClean="0"/>
          </a:p>
        </p:txBody>
      </p:sp>
      <p:sp>
        <p:nvSpPr>
          <p:cNvPr id="52" name="Round Same Side Corner Rectangle 51"/>
          <p:cNvSpPr/>
          <p:nvPr/>
        </p:nvSpPr>
        <p:spPr>
          <a:xfrm>
            <a:off x="5715892" y="5169045"/>
            <a:ext cx="246156" cy="666880"/>
          </a:xfrm>
          <a:prstGeom prst="round2SameRect">
            <a:avLst>
              <a:gd name="adj1" fmla="val 0"/>
              <a:gd name="adj2" fmla="val 21789"/>
            </a:avLst>
          </a:prstGeom>
          <a:solidFill>
            <a:srgbClr val="26262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smtClean="0"/>
          </a:p>
        </p:txBody>
      </p:sp>
      <p:sp>
        <p:nvSpPr>
          <p:cNvPr id="54" name="Round Same Side Corner Rectangle 53"/>
          <p:cNvSpPr/>
          <p:nvPr/>
        </p:nvSpPr>
        <p:spPr>
          <a:xfrm>
            <a:off x="6123575" y="5169045"/>
            <a:ext cx="246156" cy="666880"/>
          </a:xfrm>
          <a:prstGeom prst="round2SameRect">
            <a:avLst>
              <a:gd name="adj1" fmla="val 0"/>
              <a:gd name="adj2" fmla="val 21789"/>
            </a:avLst>
          </a:prstGeom>
          <a:solidFill>
            <a:srgbClr val="26262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smtClean="0"/>
          </a:p>
        </p:txBody>
      </p:sp>
      <p:sp>
        <p:nvSpPr>
          <p:cNvPr id="55" name="Round Same Side Corner Rectangle 54"/>
          <p:cNvSpPr/>
          <p:nvPr/>
        </p:nvSpPr>
        <p:spPr>
          <a:xfrm>
            <a:off x="6531258" y="5169045"/>
            <a:ext cx="246156" cy="666880"/>
          </a:xfrm>
          <a:prstGeom prst="round2SameRect">
            <a:avLst>
              <a:gd name="adj1" fmla="val 0"/>
              <a:gd name="adj2" fmla="val 21789"/>
            </a:avLst>
          </a:prstGeom>
          <a:solidFill>
            <a:srgbClr val="26262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smtClean="0"/>
          </a:p>
        </p:txBody>
      </p:sp>
      <p:sp>
        <p:nvSpPr>
          <p:cNvPr id="56" name="Round Same Side Corner Rectangle 55"/>
          <p:cNvSpPr/>
          <p:nvPr/>
        </p:nvSpPr>
        <p:spPr>
          <a:xfrm>
            <a:off x="6938941" y="5169045"/>
            <a:ext cx="246156" cy="666880"/>
          </a:xfrm>
          <a:prstGeom prst="round2SameRect">
            <a:avLst>
              <a:gd name="adj1" fmla="val 0"/>
              <a:gd name="adj2" fmla="val 21789"/>
            </a:avLst>
          </a:prstGeom>
          <a:solidFill>
            <a:srgbClr val="26262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smtClean="0"/>
          </a:p>
        </p:txBody>
      </p:sp>
      <p:sp>
        <p:nvSpPr>
          <p:cNvPr id="57" name="Round Same Side Corner Rectangle 56"/>
          <p:cNvSpPr/>
          <p:nvPr/>
        </p:nvSpPr>
        <p:spPr>
          <a:xfrm>
            <a:off x="7346624" y="5169045"/>
            <a:ext cx="246156" cy="666880"/>
          </a:xfrm>
          <a:prstGeom prst="round2SameRect">
            <a:avLst>
              <a:gd name="adj1" fmla="val 0"/>
              <a:gd name="adj2" fmla="val 21789"/>
            </a:avLst>
          </a:prstGeom>
          <a:solidFill>
            <a:srgbClr val="26262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smtClean="0"/>
          </a:p>
        </p:txBody>
      </p:sp>
      <p:graphicFrame>
        <p:nvGraphicFramePr>
          <p:cNvPr id="42" name="Chart 41"/>
          <p:cNvGraphicFramePr/>
          <p:nvPr>
            <p:extLst>
              <p:ext uri="{D42A27DB-BD31-4B8C-83A1-F6EECF244321}">
                <p14:modId xmlns:p14="http://schemas.microsoft.com/office/powerpoint/2010/main" val="1980623158"/>
              </p:ext>
            </p:extLst>
          </p:nvPr>
        </p:nvGraphicFramePr>
        <p:xfrm>
          <a:off x="4691342" y="1765718"/>
          <a:ext cx="3931334"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lstStyle/>
          <a:p>
            <a:r>
              <a:rPr lang="en-US" dirty="0" smtClean="0"/>
              <a:t>Long Term Trends, Year-to-Year</a:t>
            </a:r>
            <a:r>
              <a:rPr lang="en-US" dirty="0" smtClean="0">
                <a:solidFill>
                  <a:prstClr val="white"/>
                </a:solidFill>
              </a:rPr>
              <a:t> </a:t>
            </a:r>
            <a:r>
              <a:rPr lang="en-GB" dirty="0">
                <a:solidFill>
                  <a:schemeClr val="tx1">
                    <a:lumMod val="50000"/>
                    <a:lumOff val="50000"/>
                  </a:schemeClr>
                </a:solidFill>
              </a:rPr>
              <a:t>England</a:t>
            </a:r>
            <a:endParaRPr lang="en-US" dirty="0"/>
          </a:p>
        </p:txBody>
      </p:sp>
      <p:grpSp>
        <p:nvGrpSpPr>
          <p:cNvPr id="14" name="Group 13"/>
          <p:cNvGrpSpPr/>
          <p:nvPr/>
        </p:nvGrpSpPr>
        <p:grpSpPr>
          <a:xfrm>
            <a:off x="7841311" y="201100"/>
            <a:ext cx="1090351" cy="906608"/>
            <a:chOff x="7841311" y="201100"/>
            <a:chExt cx="1090351" cy="906608"/>
          </a:xfrm>
        </p:grpSpPr>
        <p:sp>
          <p:nvSpPr>
            <p:cNvPr id="15" name="Oval 14"/>
            <p:cNvSpPr/>
            <p:nvPr/>
          </p:nvSpPr>
          <p:spPr>
            <a:xfrm>
              <a:off x="7841311" y="885946"/>
              <a:ext cx="901257" cy="221762"/>
            </a:xfrm>
            <a:prstGeom prst="ellipse">
              <a:avLst/>
            </a:prstGeom>
            <a:solidFill>
              <a:schemeClr val="tx1">
                <a:alpha val="1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smtClean="0"/>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0573" y="201100"/>
              <a:ext cx="891089" cy="900000"/>
            </a:xfrm>
            <a:prstGeom prst="rect">
              <a:avLst/>
            </a:prstGeom>
            <a:effectLst/>
          </p:spPr>
        </p:pic>
      </p:grpSp>
      <p:grpSp>
        <p:nvGrpSpPr>
          <p:cNvPr id="35" name="Group 34"/>
          <p:cNvGrpSpPr/>
          <p:nvPr/>
        </p:nvGrpSpPr>
        <p:grpSpPr>
          <a:xfrm>
            <a:off x="5628071" y="1280272"/>
            <a:ext cx="3305319" cy="353689"/>
            <a:chOff x="2009389" y="1587538"/>
            <a:chExt cx="3305319" cy="353689"/>
          </a:xfrm>
        </p:grpSpPr>
        <p:grpSp>
          <p:nvGrpSpPr>
            <p:cNvPr id="26" name="Group 25"/>
            <p:cNvGrpSpPr/>
            <p:nvPr/>
          </p:nvGrpSpPr>
          <p:grpSpPr>
            <a:xfrm>
              <a:off x="2009389" y="1587538"/>
              <a:ext cx="1659842" cy="353689"/>
              <a:chOff x="2009389" y="1587538"/>
              <a:chExt cx="1659842" cy="353689"/>
            </a:xfrm>
          </p:grpSpPr>
          <p:cxnSp>
            <p:nvCxnSpPr>
              <p:cNvPr id="19" name="Straight Connector 18"/>
              <p:cNvCxnSpPr/>
              <p:nvPr/>
            </p:nvCxnSpPr>
            <p:spPr>
              <a:xfrm>
                <a:off x="3038327" y="1652401"/>
                <a:ext cx="396007" cy="0"/>
              </a:xfrm>
              <a:prstGeom prst="line">
                <a:avLst/>
              </a:prstGeom>
              <a:ln w="31750" cmpd="sng">
                <a:solidFill>
                  <a:srgbClr val="C61678"/>
                </a:solidFill>
              </a:ln>
              <a:effectLst/>
            </p:spPr>
            <p:style>
              <a:lnRef idx="2">
                <a:schemeClr val="accent1"/>
              </a:lnRef>
              <a:fillRef idx="0">
                <a:schemeClr val="accent1"/>
              </a:fillRef>
              <a:effectRef idx="1">
                <a:schemeClr val="accent1"/>
              </a:effectRef>
              <a:fontRef idx="minor">
                <a:schemeClr val="tx1"/>
              </a:fontRef>
            </p:style>
          </p:cxnSp>
          <p:sp>
            <p:nvSpPr>
              <p:cNvPr id="21" name="Oval 20"/>
              <p:cNvSpPr/>
              <p:nvPr/>
            </p:nvSpPr>
            <p:spPr>
              <a:xfrm>
                <a:off x="3171467" y="1587538"/>
                <a:ext cx="129726" cy="129726"/>
              </a:xfrm>
              <a:prstGeom prst="ellipse">
                <a:avLst/>
              </a:prstGeom>
              <a:solidFill>
                <a:schemeClr val="bg1">
                  <a:lumMod val="95000"/>
                </a:schemeClr>
              </a:solidFill>
              <a:ln w="22225"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smtClean="0"/>
              </a:p>
            </p:txBody>
          </p:sp>
          <p:sp>
            <p:nvSpPr>
              <p:cNvPr id="25" name="TextBox 24"/>
              <p:cNvSpPr txBox="1"/>
              <p:nvPr/>
            </p:nvSpPr>
            <p:spPr>
              <a:xfrm>
                <a:off x="2815768" y="1741172"/>
                <a:ext cx="853463" cy="200055"/>
              </a:xfrm>
              <a:prstGeom prst="rect">
                <a:avLst/>
              </a:prstGeom>
              <a:noFill/>
            </p:spPr>
            <p:txBody>
              <a:bodyPr wrap="square" rtlCol="0">
                <a:spAutoFit/>
              </a:bodyPr>
              <a:lstStyle/>
              <a:p>
                <a:pPr algn="ctr"/>
                <a:r>
                  <a:rPr lang="en-US" sz="700" b="0" dirty="0" smtClean="0">
                    <a:solidFill>
                      <a:schemeClr val="tx1">
                        <a:lumMod val="85000"/>
                        <a:lumOff val="15000"/>
                      </a:schemeClr>
                    </a:solidFill>
                    <a:latin typeface="+mn-lt"/>
                  </a:rPr>
                  <a:t>Holiday Trips</a:t>
                </a:r>
              </a:p>
            </p:txBody>
          </p:sp>
          <p:cxnSp>
            <p:nvCxnSpPr>
              <p:cNvPr id="36" name="Straight Connector 35"/>
              <p:cNvCxnSpPr/>
              <p:nvPr/>
            </p:nvCxnSpPr>
            <p:spPr>
              <a:xfrm>
                <a:off x="2231948" y="1652401"/>
                <a:ext cx="396007" cy="0"/>
              </a:xfrm>
              <a:prstGeom prst="line">
                <a:avLst/>
              </a:prstGeom>
              <a:ln w="31750" cmpd="sng"/>
              <a:effectLst/>
            </p:spPr>
            <p:style>
              <a:lnRef idx="2">
                <a:schemeClr val="accent1"/>
              </a:lnRef>
              <a:fillRef idx="0">
                <a:schemeClr val="accent1"/>
              </a:fillRef>
              <a:effectRef idx="1">
                <a:schemeClr val="accent1"/>
              </a:effectRef>
              <a:fontRef idx="minor">
                <a:schemeClr val="tx1"/>
              </a:fontRef>
            </p:style>
          </p:cxnSp>
          <p:sp>
            <p:nvSpPr>
              <p:cNvPr id="39" name="Oval 38"/>
              <p:cNvSpPr/>
              <p:nvPr/>
            </p:nvSpPr>
            <p:spPr>
              <a:xfrm>
                <a:off x="2365088" y="1587538"/>
                <a:ext cx="129726" cy="129726"/>
              </a:xfrm>
              <a:prstGeom prst="ellipse">
                <a:avLst/>
              </a:prstGeom>
              <a:solidFill>
                <a:schemeClr val="bg1">
                  <a:lumMod val="95000"/>
                </a:schemeClr>
              </a:solidFill>
              <a:ln w="22225" cmpd="sng">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smtClean="0"/>
              </a:p>
            </p:txBody>
          </p:sp>
          <p:sp>
            <p:nvSpPr>
              <p:cNvPr id="40" name="TextBox 39"/>
              <p:cNvSpPr txBox="1"/>
              <p:nvPr/>
            </p:nvSpPr>
            <p:spPr>
              <a:xfrm>
                <a:off x="2009389" y="1741172"/>
                <a:ext cx="853463" cy="200055"/>
              </a:xfrm>
              <a:prstGeom prst="rect">
                <a:avLst/>
              </a:prstGeom>
              <a:noFill/>
            </p:spPr>
            <p:txBody>
              <a:bodyPr wrap="square" rtlCol="0">
                <a:spAutoFit/>
              </a:bodyPr>
              <a:lstStyle/>
              <a:p>
                <a:pPr algn="ctr"/>
                <a:r>
                  <a:rPr lang="en-US" sz="700" b="0" dirty="0" smtClean="0">
                    <a:solidFill>
                      <a:schemeClr val="tx1">
                        <a:lumMod val="85000"/>
                        <a:lumOff val="15000"/>
                      </a:schemeClr>
                    </a:solidFill>
                    <a:latin typeface="+mn-lt"/>
                  </a:rPr>
                  <a:t>All Trips</a:t>
                </a:r>
              </a:p>
            </p:txBody>
          </p:sp>
        </p:grpSp>
        <p:grpSp>
          <p:nvGrpSpPr>
            <p:cNvPr id="27" name="Group 26"/>
            <p:cNvGrpSpPr/>
            <p:nvPr/>
          </p:nvGrpSpPr>
          <p:grpSpPr>
            <a:xfrm>
              <a:off x="3638506" y="1587538"/>
              <a:ext cx="853463" cy="353689"/>
              <a:chOff x="2815768" y="1587538"/>
              <a:chExt cx="853463" cy="353689"/>
            </a:xfrm>
          </p:grpSpPr>
          <p:cxnSp>
            <p:nvCxnSpPr>
              <p:cNvPr id="28" name="Straight Connector 27"/>
              <p:cNvCxnSpPr/>
              <p:nvPr/>
            </p:nvCxnSpPr>
            <p:spPr>
              <a:xfrm>
                <a:off x="3038327" y="1652401"/>
                <a:ext cx="396007" cy="0"/>
              </a:xfrm>
              <a:prstGeom prst="line">
                <a:avLst/>
              </a:prstGeom>
              <a:ln w="31750" cmpd="sng">
                <a:solidFill>
                  <a:srgbClr val="00AEEF"/>
                </a:solidFill>
              </a:ln>
              <a:effectLst/>
            </p:spPr>
            <p:style>
              <a:lnRef idx="2">
                <a:schemeClr val="accent1"/>
              </a:lnRef>
              <a:fillRef idx="0">
                <a:schemeClr val="accent1"/>
              </a:fillRef>
              <a:effectRef idx="1">
                <a:schemeClr val="accent1"/>
              </a:effectRef>
              <a:fontRef idx="minor">
                <a:schemeClr val="tx1"/>
              </a:fontRef>
            </p:style>
          </p:cxnSp>
          <p:sp>
            <p:nvSpPr>
              <p:cNvPr id="29" name="Oval 28"/>
              <p:cNvSpPr/>
              <p:nvPr/>
            </p:nvSpPr>
            <p:spPr>
              <a:xfrm>
                <a:off x="3171467" y="1587538"/>
                <a:ext cx="129726" cy="129726"/>
              </a:xfrm>
              <a:prstGeom prst="ellipse">
                <a:avLst/>
              </a:prstGeom>
              <a:solidFill>
                <a:schemeClr val="bg1">
                  <a:lumMod val="95000"/>
                </a:schemeClr>
              </a:solidFill>
              <a:ln w="22225" cmpd="sng">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smtClean="0"/>
              </a:p>
            </p:txBody>
          </p:sp>
          <p:sp>
            <p:nvSpPr>
              <p:cNvPr id="30" name="TextBox 29"/>
              <p:cNvSpPr txBox="1"/>
              <p:nvPr/>
            </p:nvSpPr>
            <p:spPr>
              <a:xfrm>
                <a:off x="2815768" y="1741172"/>
                <a:ext cx="853463" cy="200055"/>
              </a:xfrm>
              <a:prstGeom prst="rect">
                <a:avLst/>
              </a:prstGeom>
              <a:noFill/>
            </p:spPr>
            <p:txBody>
              <a:bodyPr wrap="square" rtlCol="0">
                <a:spAutoFit/>
              </a:bodyPr>
              <a:lstStyle/>
              <a:p>
                <a:pPr algn="ctr"/>
                <a:r>
                  <a:rPr lang="en-US" sz="700" b="0" dirty="0">
                    <a:solidFill>
                      <a:schemeClr val="tx1">
                        <a:lumMod val="85000"/>
                        <a:lumOff val="15000"/>
                      </a:schemeClr>
                    </a:solidFill>
                    <a:latin typeface="+mn-lt"/>
                  </a:rPr>
                  <a:t>Business Trips</a:t>
                </a:r>
                <a:endParaRPr lang="en-US" sz="700" b="0" dirty="0" smtClean="0">
                  <a:solidFill>
                    <a:schemeClr val="tx1">
                      <a:lumMod val="85000"/>
                      <a:lumOff val="15000"/>
                    </a:schemeClr>
                  </a:solidFill>
                  <a:latin typeface="+mn-lt"/>
                </a:endParaRPr>
              </a:p>
            </p:txBody>
          </p:sp>
        </p:grpSp>
        <p:grpSp>
          <p:nvGrpSpPr>
            <p:cNvPr id="31" name="Group 30"/>
            <p:cNvGrpSpPr/>
            <p:nvPr/>
          </p:nvGrpSpPr>
          <p:grpSpPr>
            <a:xfrm>
              <a:off x="4461245" y="1587538"/>
              <a:ext cx="853463" cy="353689"/>
              <a:chOff x="2815768" y="1587538"/>
              <a:chExt cx="853463" cy="353689"/>
            </a:xfrm>
          </p:grpSpPr>
          <p:cxnSp>
            <p:nvCxnSpPr>
              <p:cNvPr id="32" name="Straight Connector 31"/>
              <p:cNvCxnSpPr/>
              <p:nvPr/>
            </p:nvCxnSpPr>
            <p:spPr>
              <a:xfrm>
                <a:off x="3038327" y="1652401"/>
                <a:ext cx="396007" cy="0"/>
              </a:xfrm>
              <a:prstGeom prst="line">
                <a:avLst/>
              </a:prstGeom>
              <a:ln w="3175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33" name="Oval 32"/>
              <p:cNvSpPr/>
              <p:nvPr/>
            </p:nvSpPr>
            <p:spPr>
              <a:xfrm>
                <a:off x="3171467" y="1587538"/>
                <a:ext cx="129726" cy="129726"/>
              </a:xfrm>
              <a:prstGeom prst="ellipse">
                <a:avLst/>
              </a:prstGeom>
              <a:solidFill>
                <a:schemeClr val="bg1">
                  <a:lumMod val="95000"/>
                </a:schemeClr>
              </a:solidFill>
              <a:ln w="22225" cmpd="sng">
                <a:solidFill>
                  <a:srgbClr val="7A228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smtClean="0"/>
              </a:p>
            </p:txBody>
          </p:sp>
          <p:sp>
            <p:nvSpPr>
              <p:cNvPr id="34" name="TextBox 33"/>
              <p:cNvSpPr txBox="1"/>
              <p:nvPr/>
            </p:nvSpPr>
            <p:spPr>
              <a:xfrm>
                <a:off x="2815768" y="1741172"/>
                <a:ext cx="853463" cy="200055"/>
              </a:xfrm>
              <a:prstGeom prst="rect">
                <a:avLst/>
              </a:prstGeom>
              <a:noFill/>
            </p:spPr>
            <p:txBody>
              <a:bodyPr wrap="square" rtlCol="0">
                <a:spAutoFit/>
              </a:bodyPr>
              <a:lstStyle/>
              <a:p>
                <a:pPr algn="ctr"/>
                <a:r>
                  <a:rPr lang="en-US" sz="700" b="0" dirty="0" smtClean="0">
                    <a:solidFill>
                      <a:schemeClr val="tx1">
                        <a:lumMod val="85000"/>
                        <a:lumOff val="15000"/>
                      </a:schemeClr>
                    </a:solidFill>
                    <a:latin typeface="+mn-lt"/>
                  </a:rPr>
                  <a:t>VFR Trips</a:t>
                </a:r>
              </a:p>
            </p:txBody>
          </p:sp>
        </p:grpSp>
      </p:grpSp>
      <p:cxnSp>
        <p:nvCxnSpPr>
          <p:cNvPr id="58" name="Straight Connector 57"/>
          <p:cNvCxnSpPr/>
          <p:nvPr/>
        </p:nvCxnSpPr>
        <p:spPr>
          <a:xfrm flipV="1">
            <a:off x="8082250" y="2185527"/>
            <a:ext cx="0" cy="296877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0" name="Round Same Side Corner Rectangle 59"/>
          <p:cNvSpPr/>
          <p:nvPr/>
        </p:nvSpPr>
        <p:spPr>
          <a:xfrm>
            <a:off x="3476737" y="5169045"/>
            <a:ext cx="246156" cy="666880"/>
          </a:xfrm>
          <a:prstGeom prst="round2SameRect">
            <a:avLst>
              <a:gd name="adj1" fmla="val 0"/>
              <a:gd name="adj2" fmla="val 21789"/>
            </a:avLst>
          </a:prstGeom>
          <a:solidFill>
            <a:srgbClr val="26262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err="1" smtClean="0"/>
          </a:p>
        </p:txBody>
      </p:sp>
      <p:sp>
        <p:nvSpPr>
          <p:cNvPr id="66" name="Round Same Side Corner Rectangle 65"/>
          <p:cNvSpPr/>
          <p:nvPr/>
        </p:nvSpPr>
        <p:spPr>
          <a:xfrm>
            <a:off x="3887685" y="5169045"/>
            <a:ext cx="246156" cy="680916"/>
          </a:xfrm>
          <a:prstGeom prst="round2SameRect">
            <a:avLst>
              <a:gd name="adj1" fmla="val 0"/>
              <a:gd name="adj2" fmla="val 21789"/>
            </a:avLst>
          </a:prstGeom>
          <a:solidFill>
            <a:srgbClr val="26262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err="1" smtClean="0"/>
          </a:p>
        </p:txBody>
      </p:sp>
      <p:sp>
        <p:nvSpPr>
          <p:cNvPr id="67" name="Round Same Side Corner Rectangle 66"/>
          <p:cNvSpPr/>
          <p:nvPr/>
        </p:nvSpPr>
        <p:spPr>
          <a:xfrm>
            <a:off x="600094" y="5169045"/>
            <a:ext cx="246156" cy="666880"/>
          </a:xfrm>
          <a:prstGeom prst="round2SameRect">
            <a:avLst>
              <a:gd name="adj1" fmla="val 0"/>
              <a:gd name="adj2" fmla="val 21789"/>
            </a:avLst>
          </a:prstGeom>
          <a:solidFill>
            <a:srgbClr val="26262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err="1" smtClean="0"/>
          </a:p>
        </p:txBody>
      </p:sp>
      <p:sp>
        <p:nvSpPr>
          <p:cNvPr id="68" name="Round Same Side Corner Rectangle 67"/>
          <p:cNvSpPr/>
          <p:nvPr/>
        </p:nvSpPr>
        <p:spPr>
          <a:xfrm>
            <a:off x="1011043" y="5169045"/>
            <a:ext cx="246156" cy="666880"/>
          </a:xfrm>
          <a:prstGeom prst="round2SameRect">
            <a:avLst>
              <a:gd name="adj1" fmla="val 0"/>
              <a:gd name="adj2" fmla="val 21789"/>
            </a:avLst>
          </a:prstGeom>
          <a:solidFill>
            <a:srgbClr val="26262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err="1" smtClean="0"/>
          </a:p>
        </p:txBody>
      </p:sp>
      <p:sp>
        <p:nvSpPr>
          <p:cNvPr id="69" name="Round Same Side Corner Rectangle 68"/>
          <p:cNvSpPr/>
          <p:nvPr/>
        </p:nvSpPr>
        <p:spPr>
          <a:xfrm>
            <a:off x="1421992" y="5169045"/>
            <a:ext cx="246156" cy="666880"/>
          </a:xfrm>
          <a:prstGeom prst="round2SameRect">
            <a:avLst>
              <a:gd name="adj1" fmla="val 0"/>
              <a:gd name="adj2" fmla="val 21789"/>
            </a:avLst>
          </a:prstGeom>
          <a:solidFill>
            <a:srgbClr val="26262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err="1" smtClean="0"/>
          </a:p>
        </p:txBody>
      </p:sp>
      <p:sp>
        <p:nvSpPr>
          <p:cNvPr id="70" name="Round Same Side Corner Rectangle 69"/>
          <p:cNvSpPr/>
          <p:nvPr/>
        </p:nvSpPr>
        <p:spPr>
          <a:xfrm>
            <a:off x="1832941" y="5169045"/>
            <a:ext cx="246156" cy="666880"/>
          </a:xfrm>
          <a:prstGeom prst="round2SameRect">
            <a:avLst>
              <a:gd name="adj1" fmla="val 0"/>
              <a:gd name="adj2" fmla="val 21789"/>
            </a:avLst>
          </a:prstGeom>
          <a:solidFill>
            <a:srgbClr val="26262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err="1" smtClean="0"/>
          </a:p>
        </p:txBody>
      </p:sp>
      <p:sp>
        <p:nvSpPr>
          <p:cNvPr id="71" name="Round Same Side Corner Rectangle 70"/>
          <p:cNvSpPr/>
          <p:nvPr/>
        </p:nvSpPr>
        <p:spPr>
          <a:xfrm>
            <a:off x="2243890" y="5169045"/>
            <a:ext cx="246156" cy="666880"/>
          </a:xfrm>
          <a:prstGeom prst="round2SameRect">
            <a:avLst>
              <a:gd name="adj1" fmla="val 0"/>
              <a:gd name="adj2" fmla="val 21789"/>
            </a:avLst>
          </a:prstGeom>
          <a:solidFill>
            <a:srgbClr val="26262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err="1" smtClean="0"/>
          </a:p>
        </p:txBody>
      </p:sp>
      <p:sp>
        <p:nvSpPr>
          <p:cNvPr id="72" name="Round Same Side Corner Rectangle 71"/>
          <p:cNvSpPr/>
          <p:nvPr/>
        </p:nvSpPr>
        <p:spPr>
          <a:xfrm>
            <a:off x="2654839" y="5169045"/>
            <a:ext cx="246156" cy="666880"/>
          </a:xfrm>
          <a:prstGeom prst="round2SameRect">
            <a:avLst>
              <a:gd name="adj1" fmla="val 0"/>
              <a:gd name="adj2" fmla="val 21789"/>
            </a:avLst>
          </a:prstGeom>
          <a:solidFill>
            <a:srgbClr val="26262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err="1" smtClean="0"/>
          </a:p>
        </p:txBody>
      </p:sp>
      <p:sp>
        <p:nvSpPr>
          <p:cNvPr id="73" name="Round Same Side Corner Rectangle 72"/>
          <p:cNvSpPr/>
          <p:nvPr/>
        </p:nvSpPr>
        <p:spPr>
          <a:xfrm>
            <a:off x="3065788" y="5169045"/>
            <a:ext cx="246156" cy="666880"/>
          </a:xfrm>
          <a:prstGeom prst="round2SameRect">
            <a:avLst>
              <a:gd name="adj1" fmla="val 0"/>
              <a:gd name="adj2" fmla="val 21789"/>
            </a:avLst>
          </a:prstGeom>
          <a:solidFill>
            <a:srgbClr val="26262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err="1" smtClean="0"/>
          </a:p>
        </p:txBody>
      </p:sp>
      <p:graphicFrame>
        <p:nvGraphicFramePr>
          <p:cNvPr id="74" name="Chart 73"/>
          <p:cNvGraphicFramePr/>
          <p:nvPr>
            <p:extLst>
              <p:ext uri="{D42A27DB-BD31-4B8C-83A1-F6EECF244321}">
                <p14:modId xmlns:p14="http://schemas.microsoft.com/office/powerpoint/2010/main" val="224206952"/>
              </p:ext>
            </p:extLst>
          </p:nvPr>
        </p:nvGraphicFramePr>
        <p:xfrm>
          <a:off x="404257" y="1765718"/>
          <a:ext cx="3931334" cy="4064000"/>
        </p:xfrm>
        <a:graphic>
          <a:graphicData uri="http://schemas.openxmlformats.org/drawingml/2006/chart">
            <c:chart xmlns:c="http://schemas.openxmlformats.org/drawingml/2006/chart" xmlns:r="http://schemas.openxmlformats.org/officeDocument/2006/relationships" r:id="rId4"/>
          </a:graphicData>
        </a:graphic>
      </p:graphicFrame>
      <p:cxnSp>
        <p:nvCxnSpPr>
          <p:cNvPr id="75" name="Straight Connector 74"/>
          <p:cNvCxnSpPr/>
          <p:nvPr/>
        </p:nvCxnSpPr>
        <p:spPr>
          <a:xfrm flipV="1">
            <a:off x="3793275" y="2185527"/>
            <a:ext cx="0" cy="296877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1928081" y="6314182"/>
            <a:ext cx="5335748" cy="296133"/>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800" b="0" dirty="0">
                <a:solidFill>
                  <a:schemeClr val="tx1"/>
                </a:solidFill>
              </a:rPr>
              <a:t>*Break in time series 2015-2016 – see slide </a:t>
            </a:r>
            <a:r>
              <a:rPr lang="en-US" sz="800" b="0" dirty="0" smtClean="0">
                <a:solidFill>
                  <a:schemeClr val="tx1"/>
                </a:solidFill>
              </a:rPr>
              <a:t>2</a:t>
            </a:r>
          </a:p>
        </p:txBody>
      </p:sp>
    </p:spTree>
    <p:extLst>
      <p:ext uri="{BB962C8B-B14F-4D97-AF65-F5344CB8AC3E}">
        <p14:creationId xmlns:p14="http://schemas.microsoft.com/office/powerpoint/2010/main" val="32763933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p:nvPr>
            <p:extLst>
              <p:ext uri="{D42A27DB-BD31-4B8C-83A1-F6EECF244321}">
                <p14:modId xmlns:p14="http://schemas.microsoft.com/office/powerpoint/2010/main" val="1665303784"/>
              </p:ext>
            </p:extLst>
          </p:nvPr>
        </p:nvGraphicFramePr>
        <p:xfrm>
          <a:off x="218486" y="3923410"/>
          <a:ext cx="8534628" cy="24335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p:cNvGraphicFramePr/>
          <p:nvPr>
            <p:extLst>
              <p:ext uri="{D42A27DB-BD31-4B8C-83A1-F6EECF244321}">
                <p14:modId xmlns:p14="http://schemas.microsoft.com/office/powerpoint/2010/main" val="176590174"/>
              </p:ext>
            </p:extLst>
          </p:nvPr>
        </p:nvGraphicFramePr>
        <p:xfrm>
          <a:off x="493250" y="3924465"/>
          <a:ext cx="8534628" cy="243358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t>Rolling 12 Month </a:t>
            </a:r>
            <a:r>
              <a:rPr lang="en-US" dirty="0" err="1" smtClean="0"/>
              <a:t>Trendlines</a:t>
            </a:r>
            <a:r>
              <a:rPr lang="en-US" dirty="0" smtClean="0"/>
              <a:t> </a:t>
            </a:r>
            <a:r>
              <a:rPr lang="en-GB" dirty="0">
                <a:solidFill>
                  <a:schemeClr val="tx1">
                    <a:lumMod val="50000"/>
                    <a:lumOff val="50000"/>
                  </a:schemeClr>
                </a:solidFill>
              </a:rPr>
              <a:t>England</a:t>
            </a:r>
            <a:endParaRPr lang="en-US" dirty="0"/>
          </a:p>
        </p:txBody>
      </p:sp>
      <p:sp>
        <p:nvSpPr>
          <p:cNvPr id="3" name="Text Placeholder 2"/>
          <p:cNvSpPr>
            <a:spLocks noGrp="1"/>
          </p:cNvSpPr>
          <p:nvPr>
            <p:ph type="body" sz="quarter" idx="10"/>
          </p:nvPr>
        </p:nvSpPr>
        <p:spPr/>
        <p:txBody>
          <a:bodyPr/>
          <a:lstStyle/>
          <a:p>
            <a:r>
              <a:rPr lang="en-US" dirty="0" smtClean="0">
                <a:solidFill>
                  <a:srgbClr val="A6A6A6"/>
                </a:solidFill>
              </a:rPr>
              <a:t>All trips and spend</a:t>
            </a:r>
            <a:endParaRPr lang="en-US" dirty="0">
              <a:solidFill>
                <a:srgbClr val="A6A6A6"/>
              </a:solidFill>
            </a:endParaRP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00865" y="1176908"/>
            <a:ext cx="529359" cy="534653"/>
          </a:xfrm>
          <a:prstGeom prst="rect">
            <a:avLst/>
          </a:prstGeom>
        </p:spPr>
      </p:pic>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00864" y="3765574"/>
            <a:ext cx="529359" cy="529359"/>
          </a:xfrm>
          <a:prstGeom prst="rect">
            <a:avLst/>
          </a:prstGeom>
        </p:spPr>
      </p:pic>
      <p:cxnSp>
        <p:nvCxnSpPr>
          <p:cNvPr id="10" name="Straight Connector 9"/>
          <p:cNvCxnSpPr/>
          <p:nvPr/>
        </p:nvCxnSpPr>
        <p:spPr>
          <a:xfrm flipV="1">
            <a:off x="7926418" y="1440057"/>
            <a:ext cx="7099" cy="1770468"/>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7924802" y="4192221"/>
            <a:ext cx="7099" cy="1770468"/>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9" name="Chart 18"/>
          <p:cNvGraphicFramePr/>
          <p:nvPr>
            <p:extLst>
              <p:ext uri="{D42A27DB-BD31-4B8C-83A1-F6EECF244321}">
                <p14:modId xmlns:p14="http://schemas.microsoft.com/office/powerpoint/2010/main" val="2139851934"/>
              </p:ext>
            </p:extLst>
          </p:nvPr>
        </p:nvGraphicFramePr>
        <p:xfrm>
          <a:off x="364748" y="1178500"/>
          <a:ext cx="8402417" cy="243358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0" name="Chart 19"/>
          <p:cNvGraphicFramePr/>
          <p:nvPr>
            <p:extLst>
              <p:ext uri="{D42A27DB-BD31-4B8C-83A1-F6EECF244321}">
                <p14:modId xmlns:p14="http://schemas.microsoft.com/office/powerpoint/2010/main" val="77844935"/>
              </p:ext>
            </p:extLst>
          </p:nvPr>
        </p:nvGraphicFramePr>
        <p:xfrm>
          <a:off x="462271" y="1176908"/>
          <a:ext cx="8534628" cy="2433580"/>
        </p:xfrm>
        <a:graphic>
          <a:graphicData uri="http://schemas.openxmlformats.org/drawingml/2006/chart">
            <c:chart xmlns:c="http://schemas.openxmlformats.org/drawingml/2006/chart" xmlns:r="http://schemas.openxmlformats.org/officeDocument/2006/relationships" r:id="rId7"/>
          </a:graphicData>
        </a:graphic>
      </p:graphicFrame>
      <p:sp>
        <p:nvSpPr>
          <p:cNvPr id="17" name="Rectangle 16"/>
          <p:cNvSpPr/>
          <p:nvPr/>
        </p:nvSpPr>
        <p:spPr>
          <a:xfrm>
            <a:off x="1928081" y="6314182"/>
            <a:ext cx="5335748" cy="296133"/>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800" b="0" dirty="0">
                <a:solidFill>
                  <a:schemeClr val="tx1"/>
                </a:solidFill>
              </a:rPr>
              <a:t>*Break in time series 2015-2016 – see slide </a:t>
            </a:r>
            <a:r>
              <a:rPr lang="en-US" sz="800" b="0" dirty="0" smtClean="0">
                <a:solidFill>
                  <a:schemeClr val="tx1"/>
                </a:solidFill>
              </a:rPr>
              <a:t>2</a:t>
            </a:r>
          </a:p>
        </p:txBody>
      </p:sp>
    </p:spTree>
    <p:extLst>
      <p:ext uri="{BB962C8B-B14F-4D97-AF65-F5344CB8AC3E}">
        <p14:creationId xmlns:p14="http://schemas.microsoft.com/office/powerpoint/2010/main" val="276331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1548127146"/>
              </p:ext>
            </p:extLst>
          </p:nvPr>
        </p:nvGraphicFramePr>
        <p:xfrm>
          <a:off x="404256" y="1502188"/>
          <a:ext cx="8348857" cy="48274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Chart 17"/>
          <p:cNvGraphicFramePr/>
          <p:nvPr>
            <p:extLst>
              <p:ext uri="{D42A27DB-BD31-4B8C-83A1-F6EECF244321}">
                <p14:modId xmlns:p14="http://schemas.microsoft.com/office/powerpoint/2010/main" val="574480386"/>
              </p:ext>
            </p:extLst>
          </p:nvPr>
        </p:nvGraphicFramePr>
        <p:xfrm>
          <a:off x="435587" y="1418760"/>
          <a:ext cx="8348857" cy="482748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a:t>Rolling 12 Month </a:t>
            </a:r>
            <a:r>
              <a:rPr lang="en-US" dirty="0" err="1"/>
              <a:t>Trendlines</a:t>
            </a:r>
            <a:r>
              <a:rPr lang="en-US" dirty="0"/>
              <a:t> </a:t>
            </a:r>
            <a:r>
              <a:rPr lang="en-GB" dirty="0" smtClean="0">
                <a:solidFill>
                  <a:schemeClr val="tx1">
                    <a:lumMod val="50000"/>
                    <a:lumOff val="50000"/>
                  </a:schemeClr>
                </a:solidFill>
              </a:rPr>
              <a:t>England</a:t>
            </a:r>
            <a:endParaRPr lang="en-US" dirty="0"/>
          </a:p>
        </p:txBody>
      </p:sp>
      <p:sp>
        <p:nvSpPr>
          <p:cNvPr id="3" name="Text Placeholder 2"/>
          <p:cNvSpPr>
            <a:spLocks noGrp="1"/>
          </p:cNvSpPr>
          <p:nvPr>
            <p:ph type="body" sz="quarter" idx="10"/>
          </p:nvPr>
        </p:nvSpPr>
        <p:spPr/>
        <p:txBody>
          <a:bodyPr/>
          <a:lstStyle/>
          <a:p>
            <a:r>
              <a:rPr lang="en-US" dirty="0" smtClean="0">
                <a:solidFill>
                  <a:srgbClr val="A6A6A6"/>
                </a:solidFill>
              </a:rPr>
              <a:t>Trips by purpose (millions)*</a:t>
            </a:r>
            <a:endParaRPr lang="en-US" dirty="0">
              <a:solidFill>
                <a:srgbClr val="A6A6A6"/>
              </a:solidFill>
            </a:endParaRPr>
          </a:p>
        </p:txBody>
      </p:sp>
      <p:grpSp>
        <p:nvGrpSpPr>
          <p:cNvPr id="5" name="Group 4"/>
          <p:cNvGrpSpPr/>
          <p:nvPr/>
        </p:nvGrpSpPr>
        <p:grpSpPr>
          <a:xfrm>
            <a:off x="5991572" y="1138859"/>
            <a:ext cx="2842169" cy="740915"/>
            <a:chOff x="5991572" y="1405156"/>
            <a:chExt cx="2842169" cy="740915"/>
          </a:xfrm>
        </p:grpSpPr>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4214" y="1417757"/>
              <a:ext cx="540000" cy="534600"/>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37009" y="1407676"/>
              <a:ext cx="540000" cy="540000"/>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51420" y="1405156"/>
              <a:ext cx="540000" cy="545400"/>
            </a:xfrm>
            <a:prstGeom prst="rect">
              <a:avLst/>
            </a:prstGeom>
          </p:spPr>
        </p:pic>
        <p:sp>
          <p:nvSpPr>
            <p:cNvPr id="19" name="TextBox 18"/>
            <p:cNvSpPr txBox="1"/>
            <p:nvPr/>
          </p:nvSpPr>
          <p:spPr>
            <a:xfrm>
              <a:off x="5991572" y="1946016"/>
              <a:ext cx="853463" cy="200055"/>
            </a:xfrm>
            <a:prstGeom prst="rect">
              <a:avLst/>
            </a:prstGeom>
            <a:noFill/>
          </p:spPr>
          <p:txBody>
            <a:bodyPr wrap="square" rtlCol="0">
              <a:spAutoFit/>
            </a:bodyPr>
            <a:lstStyle/>
            <a:p>
              <a:pPr algn="ctr"/>
              <a:r>
                <a:rPr lang="en-US" sz="700" b="0" dirty="0" err="1" smtClean="0">
                  <a:solidFill>
                    <a:schemeClr val="tx1">
                      <a:lumMod val="85000"/>
                      <a:lumOff val="15000"/>
                    </a:schemeClr>
                  </a:solidFill>
                  <a:latin typeface="+mn-lt"/>
                </a:rPr>
                <a:t>Holiday trips</a:t>
              </a:r>
            </a:p>
          </p:txBody>
        </p:sp>
        <p:sp>
          <p:nvSpPr>
            <p:cNvPr id="20" name="TextBox 19"/>
            <p:cNvSpPr txBox="1"/>
            <p:nvPr/>
          </p:nvSpPr>
          <p:spPr>
            <a:xfrm>
              <a:off x="6985925" y="1946016"/>
              <a:ext cx="853463" cy="200055"/>
            </a:xfrm>
            <a:prstGeom prst="rect">
              <a:avLst/>
            </a:prstGeom>
            <a:noFill/>
          </p:spPr>
          <p:txBody>
            <a:bodyPr wrap="square" rtlCol="0">
              <a:spAutoFit/>
            </a:bodyPr>
            <a:lstStyle/>
            <a:p>
              <a:pPr algn="ctr"/>
              <a:r>
                <a:rPr lang="en-US" sz="700" b="0" dirty="0" err="1" smtClean="0">
                  <a:solidFill>
                    <a:schemeClr val="tx1">
                      <a:lumMod val="85000"/>
                      <a:lumOff val="15000"/>
                    </a:schemeClr>
                  </a:solidFill>
                  <a:latin typeface="+mn-lt"/>
                </a:rPr>
                <a:t>Business trips</a:t>
              </a:r>
            </a:p>
          </p:txBody>
        </p:sp>
        <p:sp>
          <p:nvSpPr>
            <p:cNvPr id="21" name="TextBox 20"/>
            <p:cNvSpPr txBox="1"/>
            <p:nvPr/>
          </p:nvSpPr>
          <p:spPr>
            <a:xfrm>
              <a:off x="7980278" y="1946016"/>
              <a:ext cx="853463" cy="200055"/>
            </a:xfrm>
            <a:prstGeom prst="rect">
              <a:avLst/>
            </a:prstGeom>
            <a:noFill/>
          </p:spPr>
          <p:txBody>
            <a:bodyPr wrap="square" rtlCol="0">
              <a:spAutoFit/>
            </a:bodyPr>
            <a:lstStyle/>
            <a:p>
              <a:pPr algn="ctr"/>
              <a:r>
                <a:rPr lang="en-US" sz="700" b="0" dirty="0" err="1" smtClean="0">
                  <a:solidFill>
                    <a:schemeClr val="tx1">
                      <a:lumMod val="85000"/>
                      <a:lumOff val="15000"/>
                    </a:schemeClr>
                  </a:solidFill>
                  <a:latin typeface="+mn-lt"/>
                </a:rPr>
                <a:t>VFR trips</a:t>
              </a:r>
            </a:p>
          </p:txBody>
        </p:sp>
      </p:grpSp>
      <p:cxnSp>
        <p:nvCxnSpPr>
          <p:cNvPr id="13" name="Straight Connector 12"/>
          <p:cNvCxnSpPr/>
          <p:nvPr/>
        </p:nvCxnSpPr>
        <p:spPr>
          <a:xfrm flipV="1">
            <a:off x="7890479" y="2013563"/>
            <a:ext cx="34332" cy="3560655"/>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1928081" y="6242264"/>
            <a:ext cx="5335748" cy="296133"/>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800" b="0" dirty="0">
                <a:solidFill>
                  <a:schemeClr val="tx1"/>
                </a:solidFill>
              </a:rPr>
              <a:t>*Break in time series 2015-2016 – see slide </a:t>
            </a:r>
            <a:r>
              <a:rPr lang="en-US" sz="800" b="0" dirty="0" smtClean="0">
                <a:solidFill>
                  <a:schemeClr val="tx1"/>
                </a:solidFill>
              </a:rPr>
              <a:t>2</a:t>
            </a:r>
          </a:p>
        </p:txBody>
      </p:sp>
    </p:spTree>
    <p:extLst>
      <p:ext uri="{BB962C8B-B14F-4D97-AF65-F5344CB8AC3E}">
        <p14:creationId xmlns:p14="http://schemas.microsoft.com/office/powerpoint/2010/main" val="25312586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hart 23"/>
          <p:cNvGraphicFramePr/>
          <p:nvPr>
            <p:extLst>
              <p:ext uri="{D42A27DB-BD31-4B8C-83A1-F6EECF244321}">
                <p14:modId xmlns:p14="http://schemas.microsoft.com/office/powerpoint/2010/main" val="692103181"/>
              </p:ext>
            </p:extLst>
          </p:nvPr>
        </p:nvGraphicFramePr>
        <p:xfrm>
          <a:off x="252348" y="1502188"/>
          <a:ext cx="8500765" cy="48274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2" name="Chart 21"/>
          <p:cNvGraphicFramePr/>
          <p:nvPr>
            <p:extLst>
              <p:ext uri="{D42A27DB-BD31-4B8C-83A1-F6EECF244321}">
                <p14:modId xmlns:p14="http://schemas.microsoft.com/office/powerpoint/2010/main" val="3639367354"/>
              </p:ext>
            </p:extLst>
          </p:nvPr>
        </p:nvGraphicFramePr>
        <p:xfrm>
          <a:off x="407578" y="1491187"/>
          <a:ext cx="8348857" cy="482748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a:t>Rolling 12 Month </a:t>
            </a:r>
            <a:r>
              <a:rPr lang="en-US" dirty="0" err="1"/>
              <a:t>Trendlines</a:t>
            </a:r>
            <a:r>
              <a:rPr lang="en-US" dirty="0"/>
              <a:t> </a:t>
            </a:r>
            <a:r>
              <a:rPr lang="en-GB" dirty="0" smtClean="0">
                <a:solidFill>
                  <a:schemeClr val="tx1">
                    <a:lumMod val="50000"/>
                    <a:lumOff val="50000"/>
                  </a:schemeClr>
                </a:solidFill>
              </a:rPr>
              <a:t>England</a:t>
            </a:r>
            <a:endParaRPr lang="en-US" dirty="0"/>
          </a:p>
        </p:txBody>
      </p:sp>
      <p:sp>
        <p:nvSpPr>
          <p:cNvPr id="3" name="Text Placeholder 2"/>
          <p:cNvSpPr>
            <a:spLocks noGrp="1"/>
          </p:cNvSpPr>
          <p:nvPr>
            <p:ph type="body" sz="quarter" idx="10"/>
          </p:nvPr>
        </p:nvSpPr>
        <p:spPr/>
        <p:txBody>
          <a:bodyPr/>
          <a:lstStyle/>
          <a:p>
            <a:r>
              <a:rPr lang="en-US" dirty="0" smtClean="0">
                <a:solidFill>
                  <a:srgbClr val="A6A6A6"/>
                </a:solidFill>
              </a:rPr>
              <a:t>Spend by purpose (£millions)*</a:t>
            </a:r>
            <a:endParaRPr lang="en-US" dirty="0">
              <a:solidFill>
                <a:srgbClr val="A6A6A6"/>
              </a:solidFill>
            </a:endParaRPr>
          </a:p>
        </p:txBody>
      </p:sp>
      <p:grpSp>
        <p:nvGrpSpPr>
          <p:cNvPr id="5" name="Group 4"/>
          <p:cNvGrpSpPr/>
          <p:nvPr/>
        </p:nvGrpSpPr>
        <p:grpSpPr>
          <a:xfrm>
            <a:off x="5991572" y="1138859"/>
            <a:ext cx="2842169" cy="740915"/>
            <a:chOff x="5991572" y="1405156"/>
            <a:chExt cx="2842169" cy="740915"/>
          </a:xfrm>
        </p:grpSpPr>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4214" y="1417757"/>
              <a:ext cx="540000" cy="534600"/>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37009" y="1407676"/>
              <a:ext cx="540000" cy="540000"/>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51420" y="1405156"/>
              <a:ext cx="540000" cy="545400"/>
            </a:xfrm>
            <a:prstGeom prst="rect">
              <a:avLst/>
            </a:prstGeom>
          </p:spPr>
        </p:pic>
        <p:sp>
          <p:nvSpPr>
            <p:cNvPr id="19" name="TextBox 18"/>
            <p:cNvSpPr txBox="1"/>
            <p:nvPr/>
          </p:nvSpPr>
          <p:spPr>
            <a:xfrm>
              <a:off x="5991572" y="1946016"/>
              <a:ext cx="853463" cy="200055"/>
            </a:xfrm>
            <a:prstGeom prst="rect">
              <a:avLst/>
            </a:prstGeom>
            <a:noFill/>
          </p:spPr>
          <p:txBody>
            <a:bodyPr wrap="square" rtlCol="0">
              <a:spAutoFit/>
            </a:bodyPr>
            <a:lstStyle/>
            <a:p>
              <a:pPr algn="ctr"/>
              <a:r>
                <a:rPr lang="en-US" sz="700" b="0" dirty="0" err="1" smtClean="0">
                  <a:solidFill>
                    <a:prstClr val="black">
                      <a:lumMod val="85000"/>
                      <a:lumOff val="15000"/>
                    </a:prstClr>
                  </a:solidFill>
                  <a:latin typeface="Verdana"/>
                </a:rPr>
                <a:t>Holiday trips</a:t>
              </a:r>
            </a:p>
          </p:txBody>
        </p:sp>
        <p:sp>
          <p:nvSpPr>
            <p:cNvPr id="20" name="TextBox 19"/>
            <p:cNvSpPr txBox="1"/>
            <p:nvPr/>
          </p:nvSpPr>
          <p:spPr>
            <a:xfrm>
              <a:off x="6985925" y="1946016"/>
              <a:ext cx="853463" cy="200055"/>
            </a:xfrm>
            <a:prstGeom prst="rect">
              <a:avLst/>
            </a:prstGeom>
            <a:noFill/>
          </p:spPr>
          <p:txBody>
            <a:bodyPr wrap="square" rtlCol="0">
              <a:spAutoFit/>
            </a:bodyPr>
            <a:lstStyle/>
            <a:p>
              <a:pPr algn="ctr"/>
              <a:r>
                <a:rPr lang="en-US" sz="700" b="0" dirty="0" err="1" smtClean="0">
                  <a:solidFill>
                    <a:prstClr val="black">
                      <a:lumMod val="85000"/>
                      <a:lumOff val="15000"/>
                    </a:prstClr>
                  </a:solidFill>
                  <a:latin typeface="Verdana"/>
                </a:rPr>
                <a:t>Business trips</a:t>
              </a:r>
            </a:p>
          </p:txBody>
        </p:sp>
        <p:sp>
          <p:nvSpPr>
            <p:cNvPr id="21" name="TextBox 20"/>
            <p:cNvSpPr txBox="1"/>
            <p:nvPr/>
          </p:nvSpPr>
          <p:spPr>
            <a:xfrm>
              <a:off x="7980278" y="1946016"/>
              <a:ext cx="853463" cy="200055"/>
            </a:xfrm>
            <a:prstGeom prst="rect">
              <a:avLst/>
            </a:prstGeom>
            <a:noFill/>
          </p:spPr>
          <p:txBody>
            <a:bodyPr wrap="square" rtlCol="0">
              <a:spAutoFit/>
            </a:bodyPr>
            <a:lstStyle/>
            <a:p>
              <a:pPr algn="ctr"/>
              <a:r>
                <a:rPr lang="en-US" sz="700" b="0" dirty="0" err="1" smtClean="0">
                  <a:solidFill>
                    <a:prstClr val="black">
                      <a:lumMod val="85000"/>
                      <a:lumOff val="15000"/>
                    </a:prstClr>
                  </a:solidFill>
                  <a:latin typeface="Verdana"/>
                </a:rPr>
                <a:t>VFR trips</a:t>
              </a:r>
            </a:p>
          </p:txBody>
        </p:sp>
      </p:grpSp>
      <p:cxnSp>
        <p:nvCxnSpPr>
          <p:cNvPr id="13" name="Straight Connector 12"/>
          <p:cNvCxnSpPr/>
          <p:nvPr/>
        </p:nvCxnSpPr>
        <p:spPr>
          <a:xfrm flipH="1" flipV="1">
            <a:off x="7924801" y="1985554"/>
            <a:ext cx="519" cy="3588665"/>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1928081" y="6242264"/>
            <a:ext cx="5335748" cy="296133"/>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800" b="0" dirty="0">
                <a:solidFill>
                  <a:schemeClr val="tx1"/>
                </a:solidFill>
              </a:rPr>
              <a:t>*Break in time series 2015-2016 – see slide </a:t>
            </a:r>
            <a:r>
              <a:rPr lang="en-US" sz="800" b="0" dirty="0" smtClean="0">
                <a:solidFill>
                  <a:schemeClr val="tx1"/>
                </a:solidFill>
              </a:rPr>
              <a:t>2</a:t>
            </a:r>
          </a:p>
        </p:txBody>
      </p:sp>
    </p:spTree>
    <p:extLst>
      <p:ext uri="{BB962C8B-B14F-4D97-AF65-F5344CB8AC3E}">
        <p14:creationId xmlns:p14="http://schemas.microsoft.com/office/powerpoint/2010/main" val="9196565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 name="Table 62"/>
          <p:cNvGraphicFramePr>
            <a:graphicFrameLocks noGrp="1"/>
          </p:cNvGraphicFramePr>
          <p:nvPr>
            <p:extLst>
              <p:ext uri="{D42A27DB-BD31-4B8C-83A1-F6EECF244321}">
                <p14:modId xmlns:p14="http://schemas.microsoft.com/office/powerpoint/2010/main" val="1220238933"/>
              </p:ext>
            </p:extLst>
          </p:nvPr>
        </p:nvGraphicFramePr>
        <p:xfrm>
          <a:off x="3833163" y="4885728"/>
          <a:ext cx="1440000" cy="1096216"/>
        </p:xfrm>
        <a:graphic>
          <a:graphicData uri="http://schemas.openxmlformats.org/drawingml/2006/table">
            <a:tbl>
              <a:tblPr/>
              <a:tblGrid>
                <a:gridCol w="480000"/>
                <a:gridCol w="480000"/>
                <a:gridCol w="480000"/>
              </a:tblGrid>
              <a:tr h="157061">
                <a:tc gridSpan="3">
                  <a:txBody>
                    <a:bodyPr/>
                    <a:lstStyle/>
                    <a:p>
                      <a:pPr marL="0" algn="ctr" defTabSz="914400" rtl="0" eaLnBrk="1" fontAlgn="ctr" latinLnBrk="0" hangingPunct="1"/>
                      <a:r>
                        <a:rPr lang="en-GB" sz="800" b="0" i="0" u="none" strike="noStrike" kern="1200" dirty="0" smtClean="0">
                          <a:solidFill>
                            <a:schemeClr val="bg1">
                              <a:lumMod val="95000"/>
                            </a:schemeClr>
                          </a:solidFill>
                          <a:latin typeface="+mn-lt"/>
                          <a:ea typeface="+mn-ea"/>
                          <a:cs typeface="+mn-cs"/>
                        </a:rPr>
                        <a:t>South East</a:t>
                      </a:r>
                    </a:p>
                  </a:txBody>
                  <a:tcPr marL="4655" marR="465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solidFill>
                      <a:schemeClr val="tx1">
                        <a:lumMod val="85000"/>
                        <a:lumOff val="15000"/>
                      </a:schemeClr>
                    </a:solidFill>
                  </a:tcPr>
                </a:tc>
                <a:tc hMerge="1">
                  <a:txBody>
                    <a:bodyPr/>
                    <a:lstStyle/>
                    <a:p>
                      <a:endParaRPr lang="en-US"/>
                    </a:p>
                  </a:txBody>
                  <a:tcPr/>
                </a:tc>
                <a:tc hMerge="1">
                  <a:txBody>
                    <a:bodyPr/>
                    <a:lstStyle/>
                    <a:p>
                      <a:endParaRPr lang="en-US"/>
                    </a:p>
                  </a:txBody>
                  <a:tcPr/>
                </a:tc>
              </a:tr>
              <a:tr h="154382">
                <a:tc gridSpan="3">
                  <a:txBody>
                    <a:bodyPr/>
                    <a:lstStyle/>
                    <a:p>
                      <a:pPr marL="0" algn="ctr" defTabSz="914400" rtl="0" eaLnBrk="1" fontAlgn="ctr" latinLnBrk="0" hangingPunct="1"/>
                      <a:r>
                        <a:rPr lang="en-GB" sz="700" b="0" i="0" u="none" strike="noStrike" kern="1200" dirty="0" smtClean="0">
                          <a:solidFill>
                            <a:schemeClr val="tx1">
                              <a:lumMod val="85000"/>
                              <a:lumOff val="15000"/>
                            </a:schemeClr>
                          </a:solidFill>
                          <a:latin typeface="+mn-lt"/>
                          <a:ea typeface="+mn-ea"/>
                          <a:cs typeface="+mn-cs"/>
                        </a:rPr>
                        <a:t>YTD</a:t>
                      </a:r>
                    </a:p>
                  </a:txBody>
                  <a:tcPr marL="4655" marR="465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solidFill>
                      <a:srgbClr val="FF8480">
                        <a:alpha val="50000"/>
                      </a:srgbClr>
                    </a:solid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r h="161430">
                <a:tc>
                  <a:txBody>
                    <a:bodyPr/>
                    <a:lstStyle/>
                    <a:p>
                      <a:pPr algn="ctr" rtl="0" fontAlgn="b"/>
                      <a:r>
                        <a:rPr lang="en-GB" sz="600" b="0" i="0" u="none" strike="noStrike" kern="1200" dirty="0" smtClean="0">
                          <a:solidFill>
                            <a:schemeClr val="tx1">
                              <a:lumMod val="75000"/>
                              <a:lumOff val="25000"/>
                            </a:schemeClr>
                          </a:solidFill>
                          <a:effectLst/>
                          <a:latin typeface="+mn-lt"/>
                          <a:ea typeface="+mn-ea"/>
                          <a:cs typeface="+mn-cs"/>
                        </a:rPr>
                        <a:t>2015</a:t>
                      </a:r>
                      <a:endParaRPr lang="en-GB" sz="600" b="0" i="0" u="none" strike="noStrike" kern="1200" dirty="0">
                        <a:solidFill>
                          <a:schemeClr val="tx1">
                            <a:lumMod val="75000"/>
                            <a:lumOff val="25000"/>
                          </a:schemeClr>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600" b="0" i="0" u="none" strike="noStrike" kern="1200" dirty="0" smtClean="0">
                          <a:solidFill>
                            <a:schemeClr val="tx1">
                              <a:lumMod val="75000"/>
                              <a:lumOff val="25000"/>
                            </a:schemeClr>
                          </a:solidFill>
                          <a:effectLst/>
                          <a:latin typeface="+mn-lt"/>
                          <a:ea typeface="+mn-ea"/>
                          <a:cs typeface="+mn-cs"/>
                        </a:rPr>
                        <a:t>2016*</a:t>
                      </a:r>
                      <a:endParaRPr lang="en-GB" sz="600" b="0" i="0" u="none" strike="noStrike" kern="1200" dirty="0">
                        <a:solidFill>
                          <a:schemeClr val="tx1">
                            <a:lumMod val="75000"/>
                            <a:lumOff val="25000"/>
                          </a:schemeClr>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C50017"/>
                          </a:solidFill>
                          <a:effectLst/>
                          <a:uLnTx/>
                          <a:uFillTx/>
                          <a:latin typeface="Wingdings"/>
                          <a:ea typeface="Wingdings"/>
                          <a:cs typeface="Wingdings"/>
                          <a:sym typeface="Wingdings"/>
                        </a:rPr>
                        <a:t></a:t>
                      </a:r>
                      <a:r>
                        <a:rPr kumimoji="0" lang="en-US" sz="800" b="0" i="0" u="none" strike="noStrike" kern="1200" cap="none" spc="0" normalizeH="0" baseline="0" noProof="0" dirty="0">
                          <a:ln>
                            <a:noFill/>
                          </a:ln>
                          <a:solidFill>
                            <a:srgbClr val="F7911E"/>
                          </a:solidFill>
                          <a:effectLst/>
                          <a:uLnTx/>
                          <a:uFillTx/>
                          <a:latin typeface="Wingdings"/>
                          <a:ea typeface="Wingdings"/>
                          <a:cs typeface="Wingdings"/>
                          <a:sym typeface="Wingdings"/>
                        </a:rPr>
                        <a:t></a:t>
                      </a:r>
                      <a:r>
                        <a:rPr kumimoji="0" lang="en-US" sz="800" b="0" i="0" u="none" strike="noStrike" kern="1200" cap="none" spc="0" normalizeH="0" baseline="0" noProof="0" dirty="0">
                          <a:ln>
                            <a:noFill/>
                          </a:ln>
                          <a:solidFill>
                            <a:srgbClr val="6FA132"/>
                          </a:solidFill>
                          <a:effectLst/>
                          <a:uLnTx/>
                          <a:uFillTx/>
                          <a:latin typeface="Wingdings"/>
                          <a:ea typeface="Wingdings"/>
                          <a:cs typeface="Wingdings"/>
                          <a:sym typeface="Wingdings"/>
                        </a:rPr>
                        <a:t></a:t>
                      </a:r>
                      <a:endParaRPr lang="en-GB" sz="800" b="0" i="0" u="none" strike="noStrike" kern="1200" dirty="0">
                        <a:solidFill>
                          <a:schemeClr val="tx1">
                            <a:lumMod val="75000"/>
                            <a:lumOff val="25000"/>
                          </a:schemeClr>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r>
              <a:tr h="207781">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16.8</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18.4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marL="0" algn="ctr" defTabSz="914400" rtl="0" eaLnBrk="1" fontAlgn="b" latinLnBrk="0" hangingPunct="1"/>
                      <a:r>
                        <a:rPr lang="en-GB" sz="700" b="1" i="0" u="none" strike="noStrike" kern="1200" dirty="0" smtClean="0">
                          <a:solidFill>
                            <a:schemeClr val="bg1"/>
                          </a:solidFill>
                          <a:effectLst/>
                          <a:latin typeface="+mn-lt"/>
                          <a:ea typeface="+mn-ea"/>
                          <a:cs typeface="+mn-cs"/>
                        </a:rPr>
                        <a:t>+7</a:t>
                      </a:r>
                      <a:r>
                        <a:rPr lang="en-GB" sz="700" b="1" i="0" u="none" strike="noStrike" kern="1200" dirty="0">
                          <a:solidFill>
                            <a:schemeClr val="bg1"/>
                          </a:solidFill>
                          <a:effectLst/>
                          <a:latin typeface="+mn-lt"/>
                          <a:ea typeface="+mn-ea"/>
                          <a:cs typeface="+mn-cs"/>
                        </a:rPr>
                        <a:t>%</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r>
              <a:tr h="207781">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45.6</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48.5</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marL="0" algn="ctr" defTabSz="914400" rtl="0" eaLnBrk="1" fontAlgn="b" latinLnBrk="0" hangingPunct="1"/>
                      <a:r>
                        <a:rPr lang="en-GB" sz="700" b="1" i="0" u="none" strike="noStrike" kern="1200" dirty="0" smtClean="0">
                          <a:solidFill>
                            <a:schemeClr val="bg1"/>
                          </a:solidFill>
                          <a:effectLst/>
                          <a:latin typeface="+mn-lt"/>
                          <a:ea typeface="+mn-ea"/>
                          <a:cs typeface="+mn-cs"/>
                        </a:rPr>
                        <a:t>+6</a:t>
                      </a:r>
                      <a:r>
                        <a:rPr lang="en-GB" sz="700" b="1" i="0" u="none" strike="noStrike" kern="1200" dirty="0">
                          <a:solidFill>
                            <a:schemeClr val="bg1"/>
                          </a:solidFill>
                          <a:effectLst/>
                          <a:latin typeface="+mn-lt"/>
                          <a:ea typeface="+mn-ea"/>
                          <a:cs typeface="+mn-cs"/>
                        </a:rPr>
                        <a:t>%</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r>
              <a:tr h="207781">
                <a:tc>
                  <a:txBody>
                    <a:bodyPr/>
                    <a:lstStyle/>
                    <a:p>
                      <a:pPr marL="0" algn="ctr" defTabSz="914400" rtl="0" eaLnBrk="1" fontAlgn="ctr" latinLnBrk="0" hangingPunct="1"/>
                      <a:r>
                        <a:rPr lang="en-GB" sz="700" b="1" i="0" u="none" strike="noStrike" kern="1200" dirty="0" smtClean="0">
                          <a:solidFill>
                            <a:schemeClr val="bg1"/>
                          </a:solidFill>
                          <a:effectLst/>
                          <a:latin typeface="+mn-lt"/>
                          <a:ea typeface="+mn-ea"/>
                          <a:cs typeface="+mn-cs"/>
                        </a:rPr>
                        <a:t>£2572</a:t>
                      </a:r>
                      <a:endParaRPr lang="en-GB" sz="700" b="1" i="0" u="none" strike="noStrike" kern="1200" dirty="0">
                        <a:solidFill>
                          <a:schemeClr val="bg1"/>
                        </a:solidFill>
                        <a:effectLst/>
                        <a:latin typeface="+mn-lt"/>
                        <a:ea typeface="+mn-ea"/>
                        <a:cs typeface="+mn-cs"/>
                      </a:endParaRP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pPr marL="0" algn="ctr" defTabSz="914400" rtl="0" eaLnBrk="1" fontAlgn="ctr" latinLnBrk="0" hangingPunct="1"/>
                      <a:r>
                        <a:rPr lang="en-GB" sz="700" b="1" i="0" u="none" strike="noStrike" kern="1200" dirty="0" smtClean="0">
                          <a:solidFill>
                            <a:schemeClr val="bg1"/>
                          </a:solidFill>
                          <a:effectLst/>
                          <a:latin typeface="+mn-lt"/>
                          <a:ea typeface="+mn-ea"/>
                          <a:cs typeface="+mn-cs"/>
                        </a:rPr>
                        <a:t>£2816</a:t>
                      </a:r>
                      <a:endParaRPr lang="en-GB" sz="700" b="1" i="0" u="none" strike="noStrike" kern="1200" dirty="0">
                        <a:solidFill>
                          <a:schemeClr val="bg1"/>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pPr marL="0" algn="ctr" defTabSz="914400" rtl="0" eaLnBrk="1" fontAlgn="b" latinLnBrk="0" hangingPunct="1"/>
                      <a:r>
                        <a:rPr lang="en-GB" sz="700" b="1" i="0" u="none" strike="noStrike" kern="1200" dirty="0" smtClean="0">
                          <a:solidFill>
                            <a:schemeClr val="bg1"/>
                          </a:solidFill>
                          <a:effectLst/>
                          <a:latin typeface="+mn-lt"/>
                          <a:ea typeface="+mn-ea"/>
                          <a:cs typeface="+mn-cs"/>
                        </a:rPr>
                        <a:t>+12</a:t>
                      </a:r>
                      <a:r>
                        <a:rPr lang="en-GB" sz="700" b="1" i="0" u="none" strike="noStrike" kern="1200" dirty="0">
                          <a:solidFill>
                            <a:schemeClr val="bg1"/>
                          </a:solidFill>
                          <a:effectLst/>
                          <a:latin typeface="+mn-lt"/>
                          <a:ea typeface="+mn-ea"/>
                          <a:cs typeface="+mn-cs"/>
                        </a:rPr>
                        <a:t>%</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r>
            </a:tbl>
          </a:graphicData>
        </a:graphic>
      </p:graphicFrame>
      <p:sp>
        <p:nvSpPr>
          <p:cNvPr id="2" name="Title 1"/>
          <p:cNvSpPr>
            <a:spLocks noGrp="1"/>
          </p:cNvSpPr>
          <p:nvPr>
            <p:ph type="title"/>
          </p:nvPr>
        </p:nvSpPr>
        <p:spPr/>
        <p:txBody>
          <a:bodyPr/>
          <a:lstStyle/>
          <a:p>
            <a:r>
              <a:rPr lang="en-US" dirty="0" smtClean="0"/>
              <a:t>Regional Analysis </a:t>
            </a:r>
            <a:r>
              <a:rPr lang="en-GB" dirty="0">
                <a:solidFill>
                  <a:schemeClr val="tx1">
                    <a:lumMod val="50000"/>
                    <a:lumOff val="50000"/>
                  </a:schemeClr>
                </a:solidFill>
              </a:rPr>
              <a:t>England</a:t>
            </a:r>
            <a:endParaRPr lang="en-US" dirty="0"/>
          </a:p>
        </p:txBody>
      </p:sp>
      <p:sp>
        <p:nvSpPr>
          <p:cNvPr id="4" name="Text Placeholder 3"/>
          <p:cNvSpPr>
            <a:spLocks noGrp="1"/>
          </p:cNvSpPr>
          <p:nvPr>
            <p:ph type="body" sz="quarter" idx="10"/>
          </p:nvPr>
        </p:nvSpPr>
        <p:spPr/>
        <p:txBody>
          <a:bodyPr/>
          <a:lstStyle/>
          <a:p>
            <a:pPr lvl="0"/>
            <a:r>
              <a:rPr lang="en-US" dirty="0" smtClean="0">
                <a:solidFill>
                  <a:srgbClr val="A6A6A6"/>
                </a:solidFill>
              </a:rPr>
              <a:t>Trip characteristics </a:t>
            </a:r>
            <a:r>
              <a:rPr lang="en-US" dirty="0">
                <a:solidFill>
                  <a:srgbClr val="A6A6A6"/>
                </a:solidFill>
              </a:rPr>
              <a:t>– </a:t>
            </a:r>
            <a:r>
              <a:rPr lang="en-US" dirty="0" smtClean="0">
                <a:solidFill>
                  <a:srgbClr val="A6A6A6"/>
                </a:solidFill>
              </a:rPr>
              <a:t>region </a:t>
            </a:r>
            <a:r>
              <a:rPr lang="en-US" sz="1000" dirty="0" smtClean="0">
                <a:solidFill>
                  <a:prstClr val="white">
                    <a:lumMod val="65000"/>
                  </a:prstClr>
                </a:solidFill>
              </a:rPr>
              <a:t>(2015 </a:t>
            </a:r>
            <a:r>
              <a:rPr lang="en-US" sz="1000" dirty="0">
                <a:solidFill>
                  <a:prstClr val="white">
                    <a:lumMod val="65000"/>
                  </a:prstClr>
                </a:solidFill>
              </a:rPr>
              <a:t>vs </a:t>
            </a:r>
            <a:r>
              <a:rPr lang="en-US" sz="1000" dirty="0" smtClean="0">
                <a:solidFill>
                  <a:prstClr val="white">
                    <a:lumMod val="65000"/>
                  </a:prstClr>
                </a:solidFill>
              </a:rPr>
              <a:t>2016)</a:t>
            </a:r>
            <a:endParaRPr lang="en-US" sz="1000" dirty="0">
              <a:solidFill>
                <a:prstClr val="white">
                  <a:lumMod val="65000"/>
                </a:prst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879" y="1020112"/>
            <a:ext cx="3120727" cy="3751115"/>
          </a:xfrm>
          <a:prstGeom prst="rect">
            <a:avLst/>
          </a:prstGeom>
        </p:spPr>
      </p:pic>
      <p:cxnSp>
        <p:nvCxnSpPr>
          <p:cNvPr id="6" name="Straight Connector 5"/>
          <p:cNvCxnSpPr>
            <a:endCxn id="7" idx="2"/>
          </p:cNvCxnSpPr>
          <p:nvPr/>
        </p:nvCxnSpPr>
        <p:spPr>
          <a:xfrm flipV="1">
            <a:off x="1720581" y="3211576"/>
            <a:ext cx="2605146" cy="1754733"/>
          </a:xfrm>
          <a:prstGeom prst="bentConnector3">
            <a:avLst>
              <a:gd name="adj1" fmla="val 9115"/>
            </a:avLst>
          </a:prstGeom>
          <a:ln w="19050" cmpd="sng">
            <a:solidFill>
              <a:schemeClr val="tx1">
                <a:lumMod val="85000"/>
                <a:lumOff val="15000"/>
              </a:schemeClr>
            </a:solidFill>
          </a:ln>
          <a:effectLst/>
        </p:spPr>
        <p:style>
          <a:lnRef idx="2">
            <a:schemeClr val="accent1"/>
          </a:lnRef>
          <a:fillRef idx="0">
            <a:schemeClr val="accent1"/>
          </a:fillRef>
          <a:effectRef idx="1">
            <a:schemeClr val="accent1"/>
          </a:effectRef>
          <a:fontRef idx="minor">
            <a:schemeClr val="tx1"/>
          </a:fontRef>
        </p:style>
      </p:cxnSp>
      <p:sp>
        <p:nvSpPr>
          <p:cNvPr id="7" name="Oval 6"/>
          <p:cNvSpPr/>
          <p:nvPr/>
        </p:nvSpPr>
        <p:spPr>
          <a:xfrm>
            <a:off x="4325727" y="3177899"/>
            <a:ext cx="67354" cy="67354"/>
          </a:xfrm>
          <a:prstGeom prst="ellipse">
            <a:avLst/>
          </a:prstGeom>
          <a:noFill/>
          <a:ln w="19050" cmpd="sng">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err="1" smtClean="0">
              <a:solidFill>
                <a:prstClr val="white"/>
              </a:solidFill>
            </a:endParaRPr>
          </a:p>
        </p:txBody>
      </p:sp>
      <p:cxnSp>
        <p:nvCxnSpPr>
          <p:cNvPr id="49" name="Straight Connector 5"/>
          <p:cNvCxnSpPr/>
          <p:nvPr/>
        </p:nvCxnSpPr>
        <p:spPr>
          <a:xfrm flipV="1">
            <a:off x="1686442" y="2487700"/>
            <a:ext cx="2731081" cy="1099327"/>
          </a:xfrm>
          <a:prstGeom prst="bentConnector3">
            <a:avLst>
              <a:gd name="adj1" fmla="val 50000"/>
            </a:avLst>
          </a:prstGeom>
          <a:ln w="19050" cmpd="sng">
            <a:solidFill>
              <a:schemeClr val="tx1">
                <a:lumMod val="85000"/>
                <a:lumOff val="15000"/>
              </a:schemeClr>
            </a:solidFill>
          </a:ln>
          <a:effectLst/>
        </p:spPr>
        <p:style>
          <a:lnRef idx="2">
            <a:schemeClr val="accent1"/>
          </a:lnRef>
          <a:fillRef idx="0">
            <a:schemeClr val="accent1"/>
          </a:fillRef>
          <a:effectRef idx="1">
            <a:schemeClr val="accent1"/>
          </a:effectRef>
          <a:fontRef idx="minor">
            <a:schemeClr val="tx1"/>
          </a:fontRef>
        </p:style>
      </p:cxnSp>
      <p:sp>
        <p:nvSpPr>
          <p:cNvPr id="50" name="Oval 49"/>
          <p:cNvSpPr/>
          <p:nvPr/>
        </p:nvSpPr>
        <p:spPr>
          <a:xfrm>
            <a:off x="4424340" y="2452313"/>
            <a:ext cx="67354" cy="67354"/>
          </a:xfrm>
          <a:prstGeom prst="ellipse">
            <a:avLst/>
          </a:prstGeom>
          <a:noFill/>
          <a:ln w="19050" cmpd="sng">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00" b="0" dirty="0" err="1" smtClean="0">
                <a:solidFill>
                  <a:prstClr val="white"/>
                </a:solidFill>
              </a:rPr>
              <a:t> </a:t>
            </a:r>
          </a:p>
        </p:txBody>
      </p:sp>
      <p:cxnSp>
        <p:nvCxnSpPr>
          <p:cNvPr id="55" name="Straight Connector 5"/>
          <p:cNvCxnSpPr>
            <a:endCxn id="56" idx="2"/>
          </p:cNvCxnSpPr>
          <p:nvPr/>
        </p:nvCxnSpPr>
        <p:spPr>
          <a:xfrm flipV="1">
            <a:off x="1706926" y="1580258"/>
            <a:ext cx="3067438" cy="627487"/>
          </a:xfrm>
          <a:prstGeom prst="bentConnector3">
            <a:avLst>
              <a:gd name="adj1" fmla="val 50000"/>
            </a:avLst>
          </a:prstGeom>
          <a:ln w="19050" cmpd="sng">
            <a:solidFill>
              <a:schemeClr val="tx1">
                <a:lumMod val="85000"/>
                <a:lumOff val="15000"/>
              </a:schemeClr>
            </a:solidFill>
          </a:ln>
          <a:effectLst/>
        </p:spPr>
        <p:style>
          <a:lnRef idx="2">
            <a:schemeClr val="accent1"/>
          </a:lnRef>
          <a:fillRef idx="0">
            <a:schemeClr val="accent1"/>
          </a:fillRef>
          <a:effectRef idx="1">
            <a:schemeClr val="accent1"/>
          </a:effectRef>
          <a:fontRef idx="minor">
            <a:schemeClr val="tx1"/>
          </a:fontRef>
        </p:style>
      </p:cxnSp>
      <p:sp>
        <p:nvSpPr>
          <p:cNvPr id="56" name="Oval 55"/>
          <p:cNvSpPr/>
          <p:nvPr/>
        </p:nvSpPr>
        <p:spPr>
          <a:xfrm>
            <a:off x="4774364" y="1546581"/>
            <a:ext cx="67354" cy="67354"/>
          </a:xfrm>
          <a:prstGeom prst="ellipse">
            <a:avLst/>
          </a:prstGeom>
          <a:noFill/>
          <a:ln w="19050" cmpd="sng">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00" b="0" dirty="0" err="1" smtClean="0">
                <a:solidFill>
                  <a:prstClr val="white"/>
                </a:solidFill>
              </a:rPr>
              <a:t> </a:t>
            </a:r>
          </a:p>
        </p:txBody>
      </p:sp>
      <p:graphicFrame>
        <p:nvGraphicFramePr>
          <p:cNvPr id="57" name="Table 56"/>
          <p:cNvGraphicFramePr>
            <a:graphicFrameLocks noGrp="1"/>
          </p:cNvGraphicFramePr>
          <p:nvPr>
            <p:extLst>
              <p:ext uri="{D42A27DB-BD31-4B8C-83A1-F6EECF244321}">
                <p14:modId xmlns:p14="http://schemas.microsoft.com/office/powerpoint/2010/main" val="2131069091"/>
              </p:ext>
            </p:extLst>
          </p:nvPr>
        </p:nvGraphicFramePr>
        <p:xfrm>
          <a:off x="288952" y="2134514"/>
          <a:ext cx="1440000" cy="1081398"/>
        </p:xfrm>
        <a:graphic>
          <a:graphicData uri="http://schemas.openxmlformats.org/drawingml/2006/table">
            <a:tbl>
              <a:tblPr/>
              <a:tblGrid>
                <a:gridCol w="480000"/>
                <a:gridCol w="480000"/>
                <a:gridCol w="480000"/>
              </a:tblGrid>
              <a:tr h="154382">
                <a:tc gridSpan="3">
                  <a:txBody>
                    <a:bodyPr/>
                    <a:lstStyle/>
                    <a:p>
                      <a:pPr marL="0" algn="ctr" defTabSz="914400" rtl="0" eaLnBrk="1" fontAlgn="ctr" latinLnBrk="0" hangingPunct="1"/>
                      <a:r>
                        <a:rPr lang="en-GB" sz="800" b="0" i="0" u="none" strike="noStrike" kern="1200" dirty="0" smtClean="0">
                          <a:solidFill>
                            <a:schemeClr val="bg1">
                              <a:lumMod val="95000"/>
                            </a:schemeClr>
                          </a:solidFill>
                          <a:latin typeface="+mn-lt"/>
                          <a:ea typeface="+mn-ea"/>
                          <a:cs typeface="+mn-cs"/>
                        </a:rPr>
                        <a:t>North East</a:t>
                      </a:r>
                    </a:p>
                  </a:txBody>
                  <a:tcPr marL="4655" marR="465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solidFill>
                      <a:schemeClr val="tx1">
                        <a:lumMod val="85000"/>
                        <a:lumOff val="15000"/>
                      </a:schemeClr>
                    </a:solidFill>
                  </a:tcPr>
                </a:tc>
                <a:tc hMerge="1">
                  <a:txBody>
                    <a:bodyPr/>
                    <a:lstStyle/>
                    <a:p>
                      <a:endParaRPr lang="en-US"/>
                    </a:p>
                  </a:txBody>
                  <a:tcPr/>
                </a:tc>
                <a:tc hMerge="1">
                  <a:txBody>
                    <a:bodyPr/>
                    <a:lstStyle/>
                    <a:p>
                      <a:endParaRPr lang="en-US"/>
                    </a:p>
                  </a:txBody>
                  <a:tcPr/>
                </a:tc>
              </a:tr>
              <a:tr h="154382">
                <a:tc gridSpan="3">
                  <a:txBody>
                    <a:bodyPr/>
                    <a:lstStyle/>
                    <a:p>
                      <a:pPr marL="0" algn="ctr" defTabSz="914400" rtl="0" eaLnBrk="1" fontAlgn="ctr" latinLnBrk="0" hangingPunct="1"/>
                      <a:r>
                        <a:rPr lang="en-GB" sz="700" b="0" i="0" u="none" strike="noStrike" kern="1200" dirty="0" smtClean="0">
                          <a:solidFill>
                            <a:schemeClr val="tx1">
                              <a:lumMod val="85000"/>
                              <a:lumOff val="15000"/>
                            </a:schemeClr>
                          </a:solidFill>
                          <a:latin typeface="+mn-lt"/>
                          <a:ea typeface="+mn-ea"/>
                          <a:cs typeface="+mn-cs"/>
                        </a:rPr>
                        <a:t>YTD</a:t>
                      </a:r>
                    </a:p>
                  </a:txBody>
                  <a:tcPr marL="4655" marR="465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solidFill>
                      <a:srgbClr val="FF8480">
                        <a:alpha val="50000"/>
                      </a:srgbClr>
                    </a:solid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r h="161430">
                <a:tc>
                  <a:txBody>
                    <a:bodyPr/>
                    <a:lstStyle/>
                    <a:p>
                      <a:pPr algn="ctr" rtl="0" fontAlgn="b"/>
                      <a:r>
                        <a:rPr lang="en-GB" sz="600" b="0" i="0" u="none" strike="noStrike" kern="1200" dirty="0" smtClean="0">
                          <a:solidFill>
                            <a:schemeClr val="tx1">
                              <a:lumMod val="75000"/>
                              <a:lumOff val="25000"/>
                            </a:schemeClr>
                          </a:solidFill>
                          <a:effectLst/>
                          <a:latin typeface="+mn-lt"/>
                          <a:ea typeface="+mn-ea"/>
                          <a:cs typeface="+mn-cs"/>
                        </a:rPr>
                        <a:t>2015</a:t>
                      </a:r>
                      <a:endParaRPr lang="en-GB" sz="600" b="0" i="0" u="none" strike="noStrike" kern="1200" dirty="0">
                        <a:solidFill>
                          <a:schemeClr val="tx1">
                            <a:lumMod val="75000"/>
                            <a:lumOff val="25000"/>
                          </a:schemeClr>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600" b="0" i="0" u="none" strike="noStrike" kern="1200" dirty="0" smtClean="0">
                          <a:solidFill>
                            <a:schemeClr val="tx1">
                              <a:lumMod val="75000"/>
                              <a:lumOff val="25000"/>
                            </a:schemeClr>
                          </a:solidFill>
                          <a:effectLst/>
                          <a:latin typeface="+mn-lt"/>
                          <a:ea typeface="+mn-ea"/>
                          <a:cs typeface="+mn-cs"/>
                        </a:rPr>
                        <a:t>2016*</a:t>
                      </a:r>
                      <a:endParaRPr lang="en-GB" sz="600" b="0" i="0" u="none" strike="noStrike" kern="1200" dirty="0">
                        <a:solidFill>
                          <a:schemeClr val="tx1">
                            <a:lumMod val="75000"/>
                            <a:lumOff val="25000"/>
                          </a:schemeClr>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C50017"/>
                          </a:solidFill>
                          <a:effectLst/>
                          <a:uLnTx/>
                          <a:uFillTx/>
                          <a:latin typeface="Wingdings"/>
                          <a:ea typeface="Wingdings"/>
                          <a:cs typeface="Wingdings"/>
                          <a:sym typeface="Wingdings"/>
                        </a:rPr>
                        <a:t></a:t>
                      </a:r>
                      <a:r>
                        <a:rPr kumimoji="0" lang="en-US" sz="800" b="0" i="0" u="none" strike="noStrike" kern="1200" cap="none" spc="0" normalizeH="0" baseline="0" noProof="0">
                          <a:ln>
                            <a:noFill/>
                          </a:ln>
                          <a:solidFill>
                            <a:srgbClr val="F7911E"/>
                          </a:solidFill>
                          <a:effectLst/>
                          <a:uLnTx/>
                          <a:uFillTx/>
                          <a:latin typeface="Wingdings"/>
                          <a:ea typeface="Wingdings"/>
                          <a:cs typeface="Wingdings"/>
                          <a:sym typeface="Wingdings"/>
                        </a:rPr>
                        <a:t></a:t>
                      </a:r>
                      <a:r>
                        <a:rPr kumimoji="0" lang="en-US" sz="800" b="0" i="0" u="none" strike="noStrike" kern="1200" cap="none" spc="0" normalizeH="0" baseline="0" noProof="0">
                          <a:ln>
                            <a:noFill/>
                          </a:ln>
                          <a:solidFill>
                            <a:srgbClr val="6FA132"/>
                          </a:solidFill>
                          <a:effectLst/>
                          <a:uLnTx/>
                          <a:uFillTx/>
                          <a:latin typeface="Wingdings"/>
                          <a:ea typeface="Wingdings"/>
                          <a:cs typeface="Wingdings"/>
                          <a:sym typeface="Wingdings"/>
                        </a:rPr>
                        <a:t></a:t>
                      </a:r>
                      <a:endParaRPr lang="en-GB" sz="800" b="0" i="0" u="none" strike="noStrike" kern="1200" dirty="0">
                        <a:solidFill>
                          <a:schemeClr val="tx1">
                            <a:lumMod val="75000"/>
                            <a:lumOff val="25000"/>
                          </a:schemeClr>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r>
              <a:tr h="195642">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3.8</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3.3</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-13%</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r>
              <a:tr h="207781">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11.4</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10.0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-13%</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r>
              <a:tr h="207781">
                <a:tc>
                  <a:txBody>
                    <a:bodyPr/>
                    <a:lstStyle/>
                    <a:p>
                      <a:pPr marL="0" algn="ctr" defTabSz="914400" rtl="0" eaLnBrk="1" fontAlgn="ctr" latinLnBrk="0" hangingPunct="1"/>
                      <a:r>
                        <a:rPr lang="en-GB" sz="700" b="1" i="0" u="none" strike="noStrike" kern="1200" dirty="0" smtClean="0">
                          <a:solidFill>
                            <a:schemeClr val="bg1"/>
                          </a:solidFill>
                          <a:effectLst/>
                          <a:latin typeface="+mn-lt"/>
                          <a:ea typeface="+mn-ea"/>
                          <a:cs typeface="+mn-cs"/>
                        </a:rPr>
                        <a:t>£711</a:t>
                      </a:r>
                      <a:endParaRPr lang="en-GB" sz="700" b="1" i="0" u="none" strike="noStrike" kern="1200" dirty="0">
                        <a:solidFill>
                          <a:schemeClr val="bg1"/>
                        </a:solidFill>
                        <a:effectLst/>
                        <a:latin typeface="+mn-lt"/>
                        <a:ea typeface="+mn-ea"/>
                        <a:cs typeface="+mn-cs"/>
                      </a:endParaRP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pPr marL="0" algn="ctr" defTabSz="914400" rtl="0" eaLnBrk="1" fontAlgn="ctr" latinLnBrk="0" hangingPunct="1"/>
                      <a:r>
                        <a:rPr lang="en-GB" sz="700" b="1" i="0" u="none" strike="noStrike" kern="1200" dirty="0" smtClean="0">
                          <a:solidFill>
                            <a:schemeClr val="bg1"/>
                          </a:solidFill>
                          <a:effectLst/>
                          <a:latin typeface="+mn-lt"/>
                          <a:ea typeface="+mn-ea"/>
                          <a:cs typeface="+mn-cs"/>
                        </a:rPr>
                        <a:t>£632</a:t>
                      </a:r>
                      <a:endParaRPr lang="en-GB" sz="700" b="1" i="0" u="none" strike="noStrike" kern="1200" dirty="0">
                        <a:solidFill>
                          <a:schemeClr val="bg1"/>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-13%</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r>
            </a:tbl>
          </a:graphicData>
        </a:graphic>
      </p:graphicFrame>
      <p:cxnSp>
        <p:nvCxnSpPr>
          <p:cNvPr id="64" name="Straight Connector 5"/>
          <p:cNvCxnSpPr>
            <a:stCxn id="61" idx="0"/>
            <a:endCxn id="65" idx="2"/>
          </p:cNvCxnSpPr>
          <p:nvPr/>
        </p:nvCxnSpPr>
        <p:spPr>
          <a:xfrm rot="5400000" flipH="1" flipV="1">
            <a:off x="2820348" y="4254483"/>
            <a:ext cx="601674" cy="660817"/>
          </a:xfrm>
          <a:prstGeom prst="bentConnector2">
            <a:avLst/>
          </a:prstGeom>
          <a:ln w="19050" cmpd="sng">
            <a:solidFill>
              <a:schemeClr val="tx1">
                <a:lumMod val="85000"/>
                <a:lumOff val="15000"/>
              </a:schemeClr>
            </a:solidFill>
          </a:ln>
          <a:effectLst/>
        </p:spPr>
        <p:style>
          <a:lnRef idx="2">
            <a:schemeClr val="accent1"/>
          </a:lnRef>
          <a:fillRef idx="0">
            <a:schemeClr val="accent1"/>
          </a:fillRef>
          <a:effectRef idx="1">
            <a:schemeClr val="accent1"/>
          </a:effectRef>
          <a:fontRef idx="minor">
            <a:schemeClr val="tx1"/>
          </a:fontRef>
        </p:style>
      </p:cxnSp>
      <p:sp>
        <p:nvSpPr>
          <p:cNvPr id="65" name="Oval 64"/>
          <p:cNvSpPr/>
          <p:nvPr/>
        </p:nvSpPr>
        <p:spPr>
          <a:xfrm>
            <a:off x="3451594" y="4250377"/>
            <a:ext cx="67354" cy="67354"/>
          </a:xfrm>
          <a:prstGeom prst="ellipse">
            <a:avLst/>
          </a:prstGeom>
          <a:noFill/>
          <a:ln w="19050" cmpd="sng">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err="1" smtClean="0">
              <a:solidFill>
                <a:prstClr val="white"/>
              </a:solidFill>
            </a:endParaRPr>
          </a:p>
        </p:txBody>
      </p:sp>
      <p:cxnSp>
        <p:nvCxnSpPr>
          <p:cNvPr id="69" name="Straight Connector 5"/>
          <p:cNvCxnSpPr>
            <a:endCxn id="70" idx="4"/>
          </p:cNvCxnSpPr>
          <p:nvPr/>
        </p:nvCxnSpPr>
        <p:spPr>
          <a:xfrm rot="5400000" flipH="1" flipV="1">
            <a:off x="4351462" y="4222286"/>
            <a:ext cx="884645" cy="455200"/>
          </a:xfrm>
          <a:prstGeom prst="bentConnector3">
            <a:avLst>
              <a:gd name="adj1" fmla="val 50000"/>
            </a:avLst>
          </a:prstGeom>
          <a:ln w="19050" cmpd="sng">
            <a:solidFill>
              <a:schemeClr val="tx1">
                <a:lumMod val="85000"/>
                <a:lumOff val="15000"/>
              </a:schemeClr>
            </a:solidFill>
          </a:ln>
          <a:effectLst/>
        </p:spPr>
        <p:style>
          <a:lnRef idx="2">
            <a:schemeClr val="accent1"/>
          </a:lnRef>
          <a:fillRef idx="0">
            <a:schemeClr val="accent1"/>
          </a:fillRef>
          <a:effectRef idx="1">
            <a:schemeClr val="accent1"/>
          </a:effectRef>
          <a:fontRef idx="minor">
            <a:schemeClr val="tx1"/>
          </a:fontRef>
        </p:style>
      </p:cxnSp>
      <p:sp>
        <p:nvSpPr>
          <p:cNvPr id="70" name="Oval 69"/>
          <p:cNvSpPr/>
          <p:nvPr/>
        </p:nvSpPr>
        <p:spPr>
          <a:xfrm>
            <a:off x="4987707" y="3940209"/>
            <a:ext cx="67354" cy="67354"/>
          </a:xfrm>
          <a:prstGeom prst="ellipse">
            <a:avLst/>
          </a:prstGeom>
          <a:noFill/>
          <a:ln w="19050" cmpd="sng">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err="1" smtClean="0">
              <a:solidFill>
                <a:prstClr val="white"/>
              </a:solidFill>
            </a:endParaRPr>
          </a:p>
        </p:txBody>
      </p:sp>
      <p:cxnSp>
        <p:nvCxnSpPr>
          <p:cNvPr id="118" name="Straight Connector 5"/>
          <p:cNvCxnSpPr>
            <a:endCxn id="119" idx="4"/>
          </p:cNvCxnSpPr>
          <p:nvPr/>
        </p:nvCxnSpPr>
        <p:spPr>
          <a:xfrm rot="16200000" flipV="1">
            <a:off x="5338483" y="3886761"/>
            <a:ext cx="984004" cy="1028630"/>
          </a:xfrm>
          <a:prstGeom prst="bentConnector3">
            <a:avLst>
              <a:gd name="adj1" fmla="val 50000"/>
            </a:avLst>
          </a:prstGeom>
          <a:ln w="19050" cmpd="sng">
            <a:solidFill>
              <a:schemeClr val="tx1">
                <a:lumMod val="85000"/>
                <a:lumOff val="15000"/>
              </a:schemeClr>
            </a:solidFill>
          </a:ln>
          <a:effectLst/>
        </p:spPr>
        <p:style>
          <a:lnRef idx="2">
            <a:schemeClr val="accent1"/>
          </a:lnRef>
          <a:fillRef idx="0">
            <a:schemeClr val="accent1"/>
          </a:fillRef>
          <a:effectRef idx="1">
            <a:schemeClr val="accent1"/>
          </a:effectRef>
          <a:fontRef idx="minor">
            <a:schemeClr val="tx1"/>
          </a:fontRef>
        </p:style>
      </p:cxnSp>
      <p:sp>
        <p:nvSpPr>
          <p:cNvPr id="119" name="Oval 118"/>
          <p:cNvSpPr/>
          <p:nvPr/>
        </p:nvSpPr>
        <p:spPr>
          <a:xfrm>
            <a:off x="5282493" y="3841720"/>
            <a:ext cx="67354" cy="67354"/>
          </a:xfrm>
          <a:prstGeom prst="ellipse">
            <a:avLst/>
          </a:prstGeom>
          <a:noFill/>
          <a:ln w="19050" cmpd="sng">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err="1" smtClean="0">
              <a:solidFill>
                <a:prstClr val="white"/>
              </a:solidFill>
            </a:endParaRPr>
          </a:p>
        </p:txBody>
      </p:sp>
      <p:cxnSp>
        <p:nvCxnSpPr>
          <p:cNvPr id="137" name="Straight Connector 5"/>
          <p:cNvCxnSpPr>
            <a:endCxn id="138" idx="6"/>
          </p:cNvCxnSpPr>
          <p:nvPr/>
        </p:nvCxnSpPr>
        <p:spPr>
          <a:xfrm rot="10800000">
            <a:off x="5148550" y="2982211"/>
            <a:ext cx="2327784" cy="597989"/>
          </a:xfrm>
          <a:prstGeom prst="bentConnector3">
            <a:avLst>
              <a:gd name="adj1" fmla="val 50000"/>
            </a:avLst>
          </a:prstGeom>
          <a:ln w="19050" cmpd="sng">
            <a:solidFill>
              <a:schemeClr val="tx1">
                <a:lumMod val="85000"/>
                <a:lumOff val="15000"/>
              </a:schemeClr>
            </a:solidFill>
          </a:ln>
          <a:effectLst/>
        </p:spPr>
        <p:style>
          <a:lnRef idx="2">
            <a:schemeClr val="accent1"/>
          </a:lnRef>
          <a:fillRef idx="0">
            <a:schemeClr val="accent1"/>
          </a:fillRef>
          <a:effectRef idx="1">
            <a:schemeClr val="accent1"/>
          </a:effectRef>
          <a:fontRef idx="minor">
            <a:schemeClr val="tx1"/>
          </a:fontRef>
        </p:style>
      </p:cxnSp>
      <p:sp>
        <p:nvSpPr>
          <p:cNvPr id="138" name="Oval 137"/>
          <p:cNvSpPr/>
          <p:nvPr/>
        </p:nvSpPr>
        <p:spPr>
          <a:xfrm>
            <a:off x="5081196" y="2948533"/>
            <a:ext cx="67354" cy="67354"/>
          </a:xfrm>
          <a:prstGeom prst="ellipse">
            <a:avLst/>
          </a:prstGeom>
          <a:noFill/>
          <a:ln w="19050" cmpd="sng">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err="1" smtClean="0">
              <a:solidFill>
                <a:prstClr val="white"/>
              </a:solidFill>
            </a:endParaRPr>
          </a:p>
        </p:txBody>
      </p:sp>
      <p:cxnSp>
        <p:nvCxnSpPr>
          <p:cNvPr id="146" name="Straight Connector 5"/>
          <p:cNvCxnSpPr>
            <a:endCxn id="147" idx="6"/>
          </p:cNvCxnSpPr>
          <p:nvPr/>
        </p:nvCxnSpPr>
        <p:spPr>
          <a:xfrm rot="10800000">
            <a:off x="5027078" y="2206715"/>
            <a:ext cx="2449257" cy="1030"/>
          </a:xfrm>
          <a:prstGeom prst="bentConnector3">
            <a:avLst>
              <a:gd name="adj1" fmla="val 50000"/>
            </a:avLst>
          </a:prstGeom>
          <a:ln w="19050" cmpd="sng">
            <a:solidFill>
              <a:schemeClr val="tx1">
                <a:lumMod val="85000"/>
                <a:lumOff val="15000"/>
              </a:schemeClr>
            </a:solidFill>
          </a:ln>
          <a:effectLst/>
        </p:spPr>
        <p:style>
          <a:lnRef idx="2">
            <a:schemeClr val="accent1"/>
          </a:lnRef>
          <a:fillRef idx="0">
            <a:schemeClr val="accent1"/>
          </a:fillRef>
          <a:effectRef idx="1">
            <a:schemeClr val="accent1"/>
          </a:effectRef>
          <a:fontRef idx="minor">
            <a:schemeClr val="tx1"/>
          </a:fontRef>
        </p:style>
      </p:cxnSp>
      <p:sp>
        <p:nvSpPr>
          <p:cNvPr id="147" name="Oval 146"/>
          <p:cNvSpPr/>
          <p:nvPr/>
        </p:nvSpPr>
        <p:spPr>
          <a:xfrm>
            <a:off x="4959723" y="2173038"/>
            <a:ext cx="67354" cy="67354"/>
          </a:xfrm>
          <a:prstGeom prst="ellipse">
            <a:avLst/>
          </a:prstGeom>
          <a:noFill/>
          <a:ln w="19050" cmpd="sng">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err="1" smtClean="0">
              <a:solidFill>
                <a:prstClr val="white"/>
              </a:solidFill>
            </a:endParaRPr>
          </a:p>
        </p:txBody>
      </p:sp>
      <p:cxnSp>
        <p:nvCxnSpPr>
          <p:cNvPr id="153" name="Straight Connector 5"/>
          <p:cNvCxnSpPr>
            <a:endCxn id="154" idx="6"/>
          </p:cNvCxnSpPr>
          <p:nvPr/>
        </p:nvCxnSpPr>
        <p:spPr>
          <a:xfrm rot="10800000">
            <a:off x="5605933" y="3679993"/>
            <a:ext cx="1802125" cy="1299972"/>
          </a:xfrm>
          <a:prstGeom prst="bentConnector3">
            <a:avLst>
              <a:gd name="adj1" fmla="val 10219"/>
            </a:avLst>
          </a:prstGeom>
          <a:ln w="19050" cmpd="sng">
            <a:solidFill>
              <a:schemeClr val="tx1">
                <a:lumMod val="85000"/>
                <a:lumOff val="15000"/>
              </a:schemeClr>
            </a:solidFill>
          </a:ln>
          <a:effectLst/>
        </p:spPr>
        <p:style>
          <a:lnRef idx="2">
            <a:schemeClr val="accent1"/>
          </a:lnRef>
          <a:fillRef idx="0">
            <a:schemeClr val="accent1"/>
          </a:fillRef>
          <a:effectRef idx="1">
            <a:schemeClr val="accent1"/>
          </a:effectRef>
          <a:fontRef idx="minor">
            <a:schemeClr val="tx1"/>
          </a:fontRef>
        </p:style>
      </p:cxnSp>
      <p:sp>
        <p:nvSpPr>
          <p:cNvPr id="154" name="Oval 153"/>
          <p:cNvSpPr/>
          <p:nvPr/>
        </p:nvSpPr>
        <p:spPr>
          <a:xfrm>
            <a:off x="5538578" y="3646316"/>
            <a:ext cx="67354" cy="67354"/>
          </a:xfrm>
          <a:prstGeom prst="ellipse">
            <a:avLst/>
          </a:prstGeom>
          <a:noFill/>
          <a:ln w="19050" cmpd="sng">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err="1" smtClean="0">
              <a:solidFill>
                <a:prstClr val="white"/>
              </a:solidFill>
            </a:endParaRPr>
          </a:p>
        </p:txBody>
      </p:sp>
      <p:graphicFrame>
        <p:nvGraphicFramePr>
          <p:cNvPr id="45" name="Table 44"/>
          <p:cNvGraphicFramePr>
            <a:graphicFrameLocks noGrp="1"/>
          </p:cNvGraphicFramePr>
          <p:nvPr>
            <p:extLst>
              <p:ext uri="{D42A27DB-BD31-4B8C-83A1-F6EECF244321}">
                <p14:modId xmlns:p14="http://schemas.microsoft.com/office/powerpoint/2010/main" val="353765512"/>
              </p:ext>
            </p:extLst>
          </p:nvPr>
        </p:nvGraphicFramePr>
        <p:xfrm>
          <a:off x="288952" y="3492583"/>
          <a:ext cx="1440000" cy="1096216"/>
        </p:xfrm>
        <a:graphic>
          <a:graphicData uri="http://schemas.openxmlformats.org/drawingml/2006/table">
            <a:tbl>
              <a:tblPr/>
              <a:tblGrid>
                <a:gridCol w="480000"/>
                <a:gridCol w="480000"/>
                <a:gridCol w="480000"/>
              </a:tblGrid>
              <a:tr h="157061">
                <a:tc gridSpan="3">
                  <a:txBody>
                    <a:bodyPr/>
                    <a:lstStyle/>
                    <a:p>
                      <a:pPr marL="0" algn="ctr" defTabSz="914400" rtl="0" eaLnBrk="1" fontAlgn="ctr" latinLnBrk="0" hangingPunct="1"/>
                      <a:r>
                        <a:rPr lang="en-GB" sz="800" b="0" i="0" u="none" strike="noStrike" kern="1200" dirty="0" smtClean="0">
                          <a:solidFill>
                            <a:schemeClr val="bg1">
                              <a:lumMod val="95000"/>
                            </a:schemeClr>
                          </a:solidFill>
                          <a:latin typeface="+mn-lt"/>
                          <a:ea typeface="+mn-ea"/>
                          <a:cs typeface="+mn-cs"/>
                        </a:rPr>
                        <a:t>North West</a:t>
                      </a:r>
                    </a:p>
                  </a:txBody>
                  <a:tcPr marL="4655" marR="465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solidFill>
                      <a:schemeClr val="tx1">
                        <a:lumMod val="85000"/>
                        <a:lumOff val="15000"/>
                      </a:schemeClr>
                    </a:solidFill>
                  </a:tcPr>
                </a:tc>
                <a:tc hMerge="1">
                  <a:txBody>
                    <a:bodyPr/>
                    <a:lstStyle/>
                    <a:p>
                      <a:endParaRPr lang="en-US"/>
                    </a:p>
                  </a:txBody>
                  <a:tcPr/>
                </a:tc>
                <a:tc hMerge="1">
                  <a:txBody>
                    <a:bodyPr/>
                    <a:lstStyle/>
                    <a:p>
                      <a:endParaRPr lang="en-US" dirty="0"/>
                    </a:p>
                  </a:txBody>
                  <a:tcPr/>
                </a:tc>
              </a:tr>
              <a:tr h="154382">
                <a:tc gridSpan="3">
                  <a:txBody>
                    <a:bodyPr/>
                    <a:lstStyle/>
                    <a:p>
                      <a:pPr marL="0" algn="ctr" defTabSz="914400" rtl="0" eaLnBrk="1" fontAlgn="ctr" latinLnBrk="0" hangingPunct="1"/>
                      <a:r>
                        <a:rPr lang="en-GB" sz="700" b="0" i="0" u="none" strike="noStrike" kern="1200" dirty="0" smtClean="0">
                          <a:solidFill>
                            <a:schemeClr val="tx1">
                              <a:lumMod val="85000"/>
                              <a:lumOff val="15000"/>
                            </a:schemeClr>
                          </a:solidFill>
                          <a:latin typeface="+mn-lt"/>
                          <a:ea typeface="+mn-ea"/>
                          <a:cs typeface="+mn-cs"/>
                        </a:rPr>
                        <a:t>YTD</a:t>
                      </a:r>
                    </a:p>
                  </a:txBody>
                  <a:tcPr marL="4655" marR="465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solidFill>
                      <a:srgbClr val="FF8480">
                        <a:alpha val="50000"/>
                      </a:srgbClr>
                    </a:solid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r h="161430">
                <a:tc>
                  <a:txBody>
                    <a:bodyPr/>
                    <a:lstStyle/>
                    <a:p>
                      <a:pPr algn="ctr" rtl="0" fontAlgn="b"/>
                      <a:r>
                        <a:rPr lang="en-GB" sz="600" b="0" i="0" u="none" strike="noStrike" kern="1200" dirty="0" smtClean="0">
                          <a:solidFill>
                            <a:schemeClr val="tx1">
                              <a:lumMod val="75000"/>
                              <a:lumOff val="25000"/>
                            </a:schemeClr>
                          </a:solidFill>
                          <a:effectLst/>
                          <a:latin typeface="+mn-lt"/>
                          <a:ea typeface="+mn-ea"/>
                          <a:cs typeface="+mn-cs"/>
                        </a:rPr>
                        <a:t>2015</a:t>
                      </a:r>
                      <a:endParaRPr lang="en-GB" sz="600" b="0" i="0" u="none" strike="noStrike" kern="1200" dirty="0">
                        <a:solidFill>
                          <a:schemeClr val="tx1">
                            <a:lumMod val="75000"/>
                            <a:lumOff val="25000"/>
                          </a:schemeClr>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600" b="0" i="0" u="none" strike="noStrike" kern="1200" dirty="0" smtClean="0">
                          <a:solidFill>
                            <a:schemeClr val="tx1">
                              <a:lumMod val="75000"/>
                              <a:lumOff val="25000"/>
                            </a:schemeClr>
                          </a:solidFill>
                          <a:effectLst/>
                          <a:latin typeface="+mn-lt"/>
                          <a:ea typeface="+mn-ea"/>
                          <a:cs typeface="+mn-cs"/>
                        </a:rPr>
                        <a:t>2016*</a:t>
                      </a:r>
                      <a:endParaRPr lang="en-GB" sz="600" b="0" i="0" u="none" strike="noStrike" kern="1200" dirty="0">
                        <a:solidFill>
                          <a:schemeClr val="tx1">
                            <a:lumMod val="75000"/>
                            <a:lumOff val="25000"/>
                          </a:schemeClr>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C50017"/>
                          </a:solidFill>
                          <a:effectLst/>
                          <a:uLnTx/>
                          <a:uFillTx/>
                          <a:latin typeface="Wingdings"/>
                          <a:ea typeface="Wingdings"/>
                          <a:cs typeface="Wingdings"/>
                          <a:sym typeface="Wingdings"/>
                        </a:rPr>
                        <a:t></a:t>
                      </a:r>
                      <a:r>
                        <a:rPr kumimoji="0" lang="en-US" sz="800" b="0" i="0" u="none" strike="noStrike" kern="1200" cap="none" spc="0" normalizeH="0" baseline="0" noProof="0">
                          <a:ln>
                            <a:noFill/>
                          </a:ln>
                          <a:solidFill>
                            <a:srgbClr val="F7911E"/>
                          </a:solidFill>
                          <a:effectLst/>
                          <a:uLnTx/>
                          <a:uFillTx/>
                          <a:latin typeface="Wingdings"/>
                          <a:ea typeface="Wingdings"/>
                          <a:cs typeface="Wingdings"/>
                          <a:sym typeface="Wingdings"/>
                        </a:rPr>
                        <a:t></a:t>
                      </a:r>
                      <a:r>
                        <a:rPr kumimoji="0" lang="en-US" sz="800" b="0" i="0" u="none" strike="noStrike" kern="1200" cap="none" spc="0" normalizeH="0" baseline="0" noProof="0">
                          <a:ln>
                            <a:noFill/>
                          </a:ln>
                          <a:solidFill>
                            <a:srgbClr val="6FA132"/>
                          </a:solidFill>
                          <a:effectLst/>
                          <a:uLnTx/>
                          <a:uFillTx/>
                          <a:latin typeface="Wingdings"/>
                          <a:ea typeface="Wingdings"/>
                          <a:cs typeface="Wingdings"/>
                          <a:sym typeface="Wingdings"/>
                        </a:rPr>
                        <a:t></a:t>
                      </a:r>
                      <a:endParaRPr lang="en-GB" sz="800" b="0" i="0" u="none" strike="noStrike" kern="1200" dirty="0">
                        <a:solidFill>
                          <a:schemeClr val="tx1">
                            <a:lumMod val="75000"/>
                            <a:lumOff val="25000"/>
                          </a:schemeClr>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r>
              <a:tr h="207781">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13.6</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12.0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rtl="0" fontAlgn="b"/>
                      <a:r>
                        <a:rPr lang="en-GB" sz="700" b="1" i="0" u="none" strike="noStrike" kern="1200" dirty="0">
                          <a:solidFill>
                            <a:schemeClr val="bg1"/>
                          </a:solidFill>
                          <a:effectLst/>
                          <a:latin typeface="+mn-lt"/>
                          <a:ea typeface="+mn-ea"/>
                          <a:cs typeface="+mn-cs"/>
                        </a:rPr>
                        <a:t>-12%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r>
              <a:tr h="207781">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36.8</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31.2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algn="ctr" rtl="0" fontAlgn="b"/>
                      <a:r>
                        <a:rPr lang="en-GB" sz="700" b="1" i="0" u="none" strike="noStrike" kern="1200" dirty="0">
                          <a:solidFill>
                            <a:schemeClr val="bg1"/>
                          </a:solidFill>
                          <a:effectLst/>
                          <a:latin typeface="+mn-lt"/>
                          <a:ea typeface="+mn-ea"/>
                          <a:cs typeface="+mn-cs"/>
                        </a:rPr>
                        <a:t>-16%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r>
              <a:tr h="207781">
                <a:tc>
                  <a:txBody>
                    <a:bodyPr/>
                    <a:lstStyle/>
                    <a:p>
                      <a:pPr marL="0" algn="ctr" defTabSz="914400" rtl="0" eaLnBrk="1" fontAlgn="ctr" latinLnBrk="0" hangingPunct="1"/>
                      <a:r>
                        <a:rPr lang="en-GB" sz="700" b="1" i="0" u="none" strike="noStrike" kern="1200" dirty="0" smtClean="0">
                          <a:solidFill>
                            <a:schemeClr val="bg1"/>
                          </a:solidFill>
                          <a:effectLst/>
                          <a:latin typeface="+mn-lt"/>
                          <a:ea typeface="+mn-ea"/>
                          <a:cs typeface="+mn-cs"/>
                        </a:rPr>
                        <a:t>£2554</a:t>
                      </a:r>
                      <a:endParaRPr lang="en-GB" sz="700" b="1" i="0" u="none" strike="noStrike" kern="1200" dirty="0">
                        <a:solidFill>
                          <a:schemeClr val="bg1"/>
                        </a:solidFill>
                        <a:effectLst/>
                        <a:latin typeface="+mn-lt"/>
                        <a:ea typeface="+mn-ea"/>
                        <a:cs typeface="+mn-cs"/>
                      </a:endParaRP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pPr marL="0" algn="ctr" defTabSz="914400" rtl="0" eaLnBrk="1" fontAlgn="ctr" latinLnBrk="0" hangingPunct="1"/>
                      <a:r>
                        <a:rPr lang="en-GB" sz="700" b="1" i="0" u="none" strike="noStrike" kern="1200" dirty="0" smtClean="0">
                          <a:solidFill>
                            <a:schemeClr val="bg1"/>
                          </a:solidFill>
                          <a:effectLst/>
                          <a:latin typeface="+mn-lt"/>
                          <a:ea typeface="+mn-ea"/>
                          <a:cs typeface="+mn-cs"/>
                        </a:rPr>
                        <a:t>£2367</a:t>
                      </a:r>
                      <a:endParaRPr lang="en-GB" sz="700" b="1" i="0" u="none" strike="noStrike" kern="1200" dirty="0">
                        <a:solidFill>
                          <a:schemeClr val="bg1"/>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pPr algn="ctr" rtl="0" fontAlgn="b"/>
                      <a:r>
                        <a:rPr lang="en-GB" sz="700" b="1" i="0" u="none" strike="noStrike" kern="1200" dirty="0">
                          <a:solidFill>
                            <a:schemeClr val="bg1"/>
                          </a:solidFill>
                          <a:effectLst/>
                          <a:latin typeface="+mn-lt"/>
                          <a:ea typeface="+mn-ea"/>
                          <a:cs typeface="+mn-cs"/>
                        </a:rPr>
                        <a:t>-6%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r>
            </a:tbl>
          </a:graphicData>
        </a:graphic>
      </p:graphicFrame>
      <p:graphicFrame>
        <p:nvGraphicFramePr>
          <p:cNvPr id="47" name="Table 46"/>
          <p:cNvGraphicFramePr>
            <a:graphicFrameLocks noGrp="1"/>
          </p:cNvGraphicFramePr>
          <p:nvPr>
            <p:extLst>
              <p:ext uri="{D42A27DB-BD31-4B8C-83A1-F6EECF244321}">
                <p14:modId xmlns:p14="http://schemas.microsoft.com/office/powerpoint/2010/main" val="1010911034"/>
              </p:ext>
            </p:extLst>
          </p:nvPr>
        </p:nvGraphicFramePr>
        <p:xfrm>
          <a:off x="288952" y="4885728"/>
          <a:ext cx="1440000" cy="1096216"/>
        </p:xfrm>
        <a:graphic>
          <a:graphicData uri="http://schemas.openxmlformats.org/drawingml/2006/table">
            <a:tbl>
              <a:tblPr/>
              <a:tblGrid>
                <a:gridCol w="480000"/>
                <a:gridCol w="480000"/>
                <a:gridCol w="480000"/>
              </a:tblGrid>
              <a:tr h="157061">
                <a:tc gridSpan="3">
                  <a:txBody>
                    <a:bodyPr/>
                    <a:lstStyle/>
                    <a:p>
                      <a:pPr marL="0" algn="ctr" defTabSz="914400" rtl="0" eaLnBrk="1" fontAlgn="ctr" latinLnBrk="0" hangingPunct="1"/>
                      <a:r>
                        <a:rPr lang="en-GB" sz="800" b="0" i="0" u="none" strike="noStrike" kern="1200" dirty="0" smtClean="0">
                          <a:solidFill>
                            <a:schemeClr val="bg1">
                              <a:lumMod val="95000"/>
                            </a:schemeClr>
                          </a:solidFill>
                          <a:latin typeface="+mn-lt"/>
                          <a:ea typeface="+mn-ea"/>
                          <a:cs typeface="+mn-cs"/>
                        </a:rPr>
                        <a:t>West Midlands</a:t>
                      </a:r>
                    </a:p>
                  </a:txBody>
                  <a:tcPr marL="4655" marR="465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solidFill>
                      <a:schemeClr val="tx1">
                        <a:lumMod val="85000"/>
                        <a:lumOff val="15000"/>
                      </a:schemeClr>
                    </a:solidFill>
                  </a:tcPr>
                </a:tc>
                <a:tc hMerge="1">
                  <a:txBody>
                    <a:bodyPr/>
                    <a:lstStyle/>
                    <a:p>
                      <a:endParaRPr lang="en-US"/>
                    </a:p>
                  </a:txBody>
                  <a:tcPr/>
                </a:tc>
                <a:tc hMerge="1">
                  <a:txBody>
                    <a:bodyPr/>
                    <a:lstStyle/>
                    <a:p>
                      <a:endParaRPr lang="en-US"/>
                    </a:p>
                  </a:txBody>
                  <a:tcPr/>
                </a:tc>
              </a:tr>
              <a:tr h="154382">
                <a:tc gridSpan="3">
                  <a:txBody>
                    <a:bodyPr/>
                    <a:lstStyle/>
                    <a:p>
                      <a:pPr marL="0" algn="ctr" defTabSz="914400" rtl="0" eaLnBrk="1" fontAlgn="ctr" latinLnBrk="0" hangingPunct="1"/>
                      <a:r>
                        <a:rPr lang="en-GB" sz="700" b="0" i="0" u="none" strike="noStrike" kern="1200" dirty="0" smtClean="0">
                          <a:solidFill>
                            <a:schemeClr val="tx1">
                              <a:lumMod val="85000"/>
                              <a:lumOff val="15000"/>
                            </a:schemeClr>
                          </a:solidFill>
                          <a:latin typeface="+mn-lt"/>
                          <a:ea typeface="+mn-ea"/>
                          <a:cs typeface="+mn-cs"/>
                        </a:rPr>
                        <a:t>YTD</a:t>
                      </a:r>
                    </a:p>
                  </a:txBody>
                  <a:tcPr marL="4655" marR="465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solidFill>
                      <a:srgbClr val="FF8480">
                        <a:alpha val="50000"/>
                      </a:srgbClr>
                    </a:solid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r h="161430">
                <a:tc>
                  <a:txBody>
                    <a:bodyPr/>
                    <a:lstStyle/>
                    <a:p>
                      <a:pPr algn="ctr" rtl="0" fontAlgn="b"/>
                      <a:r>
                        <a:rPr lang="en-GB" sz="600" b="0" i="0" u="none" strike="noStrike" kern="1200" dirty="0" smtClean="0">
                          <a:solidFill>
                            <a:schemeClr val="tx1">
                              <a:lumMod val="75000"/>
                              <a:lumOff val="25000"/>
                            </a:schemeClr>
                          </a:solidFill>
                          <a:effectLst/>
                          <a:latin typeface="+mn-lt"/>
                          <a:ea typeface="+mn-ea"/>
                          <a:cs typeface="+mn-cs"/>
                        </a:rPr>
                        <a:t>2015</a:t>
                      </a:r>
                      <a:endParaRPr lang="en-GB" sz="600" b="0" i="0" u="none" strike="noStrike" kern="1200" dirty="0">
                        <a:solidFill>
                          <a:schemeClr val="tx1">
                            <a:lumMod val="75000"/>
                            <a:lumOff val="25000"/>
                          </a:schemeClr>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600" b="0" i="0" u="none" strike="noStrike" kern="1200" dirty="0" smtClean="0">
                          <a:solidFill>
                            <a:schemeClr val="tx1">
                              <a:lumMod val="75000"/>
                              <a:lumOff val="25000"/>
                            </a:schemeClr>
                          </a:solidFill>
                          <a:effectLst/>
                          <a:latin typeface="+mn-lt"/>
                          <a:ea typeface="+mn-ea"/>
                          <a:cs typeface="+mn-cs"/>
                        </a:rPr>
                        <a:t>2016*</a:t>
                      </a:r>
                      <a:endParaRPr lang="en-GB" sz="600" b="0" i="0" u="none" strike="noStrike" kern="1200" dirty="0">
                        <a:solidFill>
                          <a:schemeClr val="tx1">
                            <a:lumMod val="75000"/>
                            <a:lumOff val="25000"/>
                          </a:schemeClr>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C50017"/>
                          </a:solidFill>
                          <a:effectLst/>
                          <a:uLnTx/>
                          <a:uFillTx/>
                          <a:latin typeface="Wingdings"/>
                          <a:ea typeface="Wingdings"/>
                          <a:cs typeface="Wingdings"/>
                          <a:sym typeface="Wingdings"/>
                        </a:rPr>
                        <a:t></a:t>
                      </a:r>
                      <a:r>
                        <a:rPr kumimoji="0" lang="en-US" sz="800" b="0" i="0" u="none" strike="noStrike" kern="1200" cap="none" spc="0" normalizeH="0" baseline="0" noProof="0">
                          <a:ln>
                            <a:noFill/>
                          </a:ln>
                          <a:solidFill>
                            <a:srgbClr val="F7911E"/>
                          </a:solidFill>
                          <a:effectLst/>
                          <a:uLnTx/>
                          <a:uFillTx/>
                          <a:latin typeface="Wingdings"/>
                          <a:ea typeface="Wingdings"/>
                          <a:cs typeface="Wingdings"/>
                          <a:sym typeface="Wingdings"/>
                        </a:rPr>
                        <a:t></a:t>
                      </a:r>
                      <a:r>
                        <a:rPr kumimoji="0" lang="en-US" sz="800" b="0" i="0" u="none" strike="noStrike" kern="1200" cap="none" spc="0" normalizeH="0" baseline="0" noProof="0">
                          <a:ln>
                            <a:noFill/>
                          </a:ln>
                          <a:solidFill>
                            <a:srgbClr val="6FA132"/>
                          </a:solidFill>
                          <a:effectLst/>
                          <a:uLnTx/>
                          <a:uFillTx/>
                          <a:latin typeface="Wingdings"/>
                          <a:ea typeface="Wingdings"/>
                          <a:cs typeface="Wingdings"/>
                          <a:sym typeface="Wingdings"/>
                        </a:rPr>
                        <a:t></a:t>
                      </a:r>
                      <a:endParaRPr lang="en-GB" sz="800" b="0" i="0" u="none" strike="noStrike" kern="1200" dirty="0">
                        <a:solidFill>
                          <a:schemeClr val="tx1">
                            <a:lumMod val="75000"/>
                            <a:lumOff val="25000"/>
                          </a:schemeClr>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r>
              <a:tr h="207781">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8.8</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8.9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marL="0" algn="ctr" defTabSz="914400" rtl="0" eaLnBrk="1" fontAlgn="b" latinLnBrk="0" hangingPunct="1"/>
                      <a:r>
                        <a:rPr lang="en-GB" sz="700" b="1" i="0" u="none" strike="noStrike" kern="1200" dirty="0">
                          <a:solidFill>
                            <a:schemeClr val="bg1"/>
                          </a:solidFill>
                          <a:effectLst/>
                          <a:latin typeface="+mn-lt"/>
                          <a:ea typeface="+mn-ea"/>
                          <a:cs typeface="+mn-cs"/>
                        </a:rPr>
                        <a:t>-2%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r>
              <a:tr h="207781">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21.0</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21.9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marL="0" algn="ctr" defTabSz="914400" rtl="0" eaLnBrk="1" fontAlgn="b" latinLnBrk="0" hangingPunct="1"/>
                      <a:r>
                        <a:rPr lang="en-GB" sz="700" b="1" i="0" u="none" strike="noStrike" kern="1200" dirty="0" smtClean="0">
                          <a:solidFill>
                            <a:schemeClr val="bg1"/>
                          </a:solidFill>
                          <a:effectLst/>
                          <a:latin typeface="+mn-lt"/>
                          <a:ea typeface="+mn-ea"/>
                          <a:cs typeface="+mn-cs"/>
                        </a:rPr>
                        <a:t>+2</a:t>
                      </a:r>
                      <a:r>
                        <a:rPr lang="en-GB" sz="700" b="1" i="0" u="none" strike="noStrike" kern="1200" dirty="0">
                          <a:solidFill>
                            <a:schemeClr val="bg1"/>
                          </a:solidFill>
                          <a:effectLst/>
                          <a:latin typeface="+mn-lt"/>
                          <a:ea typeface="+mn-ea"/>
                          <a:cs typeface="+mn-cs"/>
                        </a:rPr>
                        <a:t>%</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r>
              <a:tr h="207781">
                <a:tc>
                  <a:txBody>
                    <a:bodyPr/>
                    <a:lstStyle/>
                    <a:p>
                      <a:pPr marL="0" algn="ctr" defTabSz="914400" rtl="0" eaLnBrk="1" fontAlgn="ctr" latinLnBrk="0" hangingPunct="1"/>
                      <a:r>
                        <a:rPr lang="en-GB" sz="700" b="1" i="0" u="none" strike="noStrike" kern="1200" dirty="0" smtClean="0">
                          <a:solidFill>
                            <a:schemeClr val="bg1"/>
                          </a:solidFill>
                          <a:effectLst/>
                          <a:latin typeface="+mn-lt"/>
                          <a:ea typeface="+mn-ea"/>
                          <a:cs typeface="+mn-cs"/>
                        </a:rPr>
                        <a:t>£1455</a:t>
                      </a:r>
                      <a:endParaRPr lang="en-GB" sz="700" b="1" i="0" u="none" strike="noStrike" kern="1200" dirty="0">
                        <a:solidFill>
                          <a:schemeClr val="bg1"/>
                        </a:solidFill>
                        <a:effectLst/>
                        <a:latin typeface="+mn-lt"/>
                        <a:ea typeface="+mn-ea"/>
                        <a:cs typeface="+mn-cs"/>
                      </a:endParaRP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pPr marL="0" algn="ctr" defTabSz="914400" rtl="0" eaLnBrk="1" fontAlgn="ctr" latinLnBrk="0" hangingPunct="1"/>
                      <a:r>
                        <a:rPr lang="en-GB" sz="700" b="1" i="0" u="none" strike="noStrike" kern="1200" dirty="0" smtClean="0">
                          <a:solidFill>
                            <a:schemeClr val="bg1"/>
                          </a:solidFill>
                          <a:effectLst/>
                          <a:latin typeface="+mn-lt"/>
                          <a:ea typeface="+mn-ea"/>
                          <a:cs typeface="+mn-cs"/>
                        </a:rPr>
                        <a:t>£1340</a:t>
                      </a:r>
                      <a:endParaRPr lang="en-GB" sz="700" b="1" i="0" u="none" strike="noStrike" kern="1200" dirty="0">
                        <a:solidFill>
                          <a:schemeClr val="bg1"/>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pPr marL="0" algn="ctr" defTabSz="914400" rtl="0" eaLnBrk="1" fontAlgn="b" latinLnBrk="0" hangingPunct="1"/>
                      <a:r>
                        <a:rPr lang="en-GB" sz="700" b="1" i="0" u="none" strike="noStrike" kern="1200" dirty="0">
                          <a:solidFill>
                            <a:schemeClr val="bg1"/>
                          </a:solidFill>
                          <a:effectLst/>
                          <a:latin typeface="+mn-lt"/>
                          <a:ea typeface="+mn-ea"/>
                          <a:cs typeface="+mn-cs"/>
                        </a:rPr>
                        <a:t>-12%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r>
            </a:tbl>
          </a:graphicData>
        </a:graphic>
      </p:graphicFrame>
      <p:graphicFrame>
        <p:nvGraphicFramePr>
          <p:cNvPr id="54" name="Table 53"/>
          <p:cNvGraphicFramePr>
            <a:graphicFrameLocks noGrp="1"/>
          </p:cNvGraphicFramePr>
          <p:nvPr>
            <p:extLst>
              <p:ext uri="{D42A27DB-BD31-4B8C-83A1-F6EECF244321}">
                <p14:modId xmlns:p14="http://schemas.microsoft.com/office/powerpoint/2010/main" val="3011653630"/>
              </p:ext>
            </p:extLst>
          </p:nvPr>
        </p:nvGraphicFramePr>
        <p:xfrm>
          <a:off x="7403292" y="2134514"/>
          <a:ext cx="1440000" cy="1093537"/>
        </p:xfrm>
        <a:graphic>
          <a:graphicData uri="http://schemas.openxmlformats.org/drawingml/2006/table">
            <a:tbl>
              <a:tblPr/>
              <a:tblGrid>
                <a:gridCol w="480000"/>
                <a:gridCol w="480000"/>
                <a:gridCol w="480000"/>
              </a:tblGrid>
              <a:tr h="154382">
                <a:tc gridSpan="3">
                  <a:txBody>
                    <a:bodyPr/>
                    <a:lstStyle/>
                    <a:p>
                      <a:pPr marL="0" algn="ctr" defTabSz="914400" rtl="0" eaLnBrk="1" fontAlgn="ctr" latinLnBrk="0" hangingPunct="1"/>
                      <a:r>
                        <a:rPr lang="en-GB" sz="800" b="0" i="0" u="none" strike="noStrike" kern="1200" dirty="0" smtClean="0">
                          <a:solidFill>
                            <a:schemeClr val="bg1">
                              <a:lumMod val="95000"/>
                            </a:schemeClr>
                          </a:solidFill>
                          <a:latin typeface="+mn-lt"/>
                          <a:ea typeface="+mn-ea"/>
                          <a:cs typeface="+mn-cs"/>
                        </a:rPr>
                        <a:t>Yorkshire</a:t>
                      </a:r>
                      <a:r>
                        <a:rPr lang="en-GB" sz="800" b="0" i="0" u="none" strike="noStrike" kern="1200" baseline="0" dirty="0" smtClean="0">
                          <a:solidFill>
                            <a:schemeClr val="bg1">
                              <a:lumMod val="95000"/>
                            </a:schemeClr>
                          </a:solidFill>
                          <a:latin typeface="+mn-lt"/>
                          <a:ea typeface="+mn-ea"/>
                          <a:cs typeface="+mn-cs"/>
                        </a:rPr>
                        <a:t> &amp; Humberside</a:t>
                      </a:r>
                      <a:endParaRPr lang="en-GB" sz="800" b="0" i="0" u="none" strike="noStrike" kern="1200" dirty="0" smtClean="0">
                        <a:solidFill>
                          <a:schemeClr val="bg1">
                            <a:lumMod val="95000"/>
                          </a:schemeClr>
                        </a:solidFill>
                        <a:latin typeface="+mn-lt"/>
                        <a:ea typeface="+mn-ea"/>
                        <a:cs typeface="+mn-cs"/>
                      </a:endParaRPr>
                    </a:p>
                  </a:txBody>
                  <a:tcPr marL="4655" marR="465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solidFill>
                      <a:schemeClr val="tx1">
                        <a:lumMod val="85000"/>
                        <a:lumOff val="15000"/>
                      </a:schemeClr>
                    </a:solidFill>
                  </a:tcPr>
                </a:tc>
                <a:tc hMerge="1">
                  <a:txBody>
                    <a:bodyPr/>
                    <a:lstStyle/>
                    <a:p>
                      <a:endParaRPr lang="en-US"/>
                    </a:p>
                  </a:txBody>
                  <a:tcPr/>
                </a:tc>
                <a:tc hMerge="1">
                  <a:txBody>
                    <a:bodyPr/>
                    <a:lstStyle/>
                    <a:p>
                      <a:endParaRPr lang="en-US"/>
                    </a:p>
                  </a:txBody>
                  <a:tcPr/>
                </a:tc>
              </a:tr>
              <a:tr h="154382">
                <a:tc gridSpan="3">
                  <a:txBody>
                    <a:bodyPr/>
                    <a:lstStyle/>
                    <a:p>
                      <a:pPr marL="0" algn="ctr" defTabSz="914400" rtl="0" eaLnBrk="1" fontAlgn="ctr" latinLnBrk="0" hangingPunct="1"/>
                      <a:r>
                        <a:rPr lang="en-GB" sz="700" b="0" i="0" u="none" strike="noStrike" kern="1200" dirty="0" smtClean="0">
                          <a:solidFill>
                            <a:schemeClr val="tx1">
                              <a:lumMod val="85000"/>
                              <a:lumOff val="15000"/>
                            </a:schemeClr>
                          </a:solidFill>
                          <a:latin typeface="+mn-lt"/>
                          <a:ea typeface="+mn-ea"/>
                          <a:cs typeface="+mn-cs"/>
                        </a:rPr>
                        <a:t>YTD</a:t>
                      </a:r>
                    </a:p>
                  </a:txBody>
                  <a:tcPr marL="4655" marR="465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solidFill>
                      <a:srgbClr val="FF8480">
                        <a:alpha val="50000"/>
                      </a:srgbClr>
                    </a:solid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r h="161430">
                <a:tc>
                  <a:txBody>
                    <a:bodyPr/>
                    <a:lstStyle/>
                    <a:p>
                      <a:pPr algn="ctr" rtl="0" fontAlgn="b"/>
                      <a:r>
                        <a:rPr lang="en-GB" sz="600" b="0" i="0" u="none" strike="noStrike" kern="1200" dirty="0" smtClean="0">
                          <a:solidFill>
                            <a:schemeClr val="tx1">
                              <a:lumMod val="75000"/>
                              <a:lumOff val="25000"/>
                            </a:schemeClr>
                          </a:solidFill>
                          <a:effectLst/>
                          <a:latin typeface="+mn-lt"/>
                          <a:ea typeface="+mn-ea"/>
                          <a:cs typeface="+mn-cs"/>
                        </a:rPr>
                        <a:t>2015</a:t>
                      </a:r>
                      <a:endParaRPr lang="en-GB" sz="600" b="0" i="0" u="none" strike="noStrike" kern="1200" dirty="0">
                        <a:solidFill>
                          <a:schemeClr val="tx1">
                            <a:lumMod val="75000"/>
                            <a:lumOff val="25000"/>
                          </a:schemeClr>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600" b="0" i="0" u="none" strike="noStrike" kern="1200" dirty="0" smtClean="0">
                          <a:solidFill>
                            <a:schemeClr val="tx1">
                              <a:lumMod val="75000"/>
                              <a:lumOff val="25000"/>
                            </a:schemeClr>
                          </a:solidFill>
                          <a:effectLst/>
                          <a:latin typeface="+mn-lt"/>
                          <a:ea typeface="+mn-ea"/>
                          <a:cs typeface="+mn-cs"/>
                        </a:rPr>
                        <a:t>2016*</a:t>
                      </a:r>
                      <a:endParaRPr lang="en-GB" sz="600" b="0" i="0" u="none" strike="noStrike" kern="1200" dirty="0">
                        <a:solidFill>
                          <a:schemeClr val="tx1">
                            <a:lumMod val="75000"/>
                            <a:lumOff val="25000"/>
                          </a:schemeClr>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C50017"/>
                          </a:solidFill>
                          <a:effectLst/>
                          <a:uLnTx/>
                          <a:uFillTx/>
                          <a:latin typeface="Wingdings"/>
                          <a:ea typeface="Wingdings"/>
                          <a:cs typeface="Wingdings"/>
                          <a:sym typeface="Wingdings"/>
                        </a:rPr>
                        <a:t></a:t>
                      </a:r>
                      <a:r>
                        <a:rPr kumimoji="0" lang="en-US" sz="800" b="0" i="0" u="none" strike="noStrike" kern="1200" cap="none" spc="0" normalizeH="0" baseline="0" noProof="0" dirty="0">
                          <a:ln>
                            <a:noFill/>
                          </a:ln>
                          <a:solidFill>
                            <a:srgbClr val="F7911E"/>
                          </a:solidFill>
                          <a:effectLst/>
                          <a:uLnTx/>
                          <a:uFillTx/>
                          <a:latin typeface="Wingdings"/>
                          <a:ea typeface="Wingdings"/>
                          <a:cs typeface="Wingdings"/>
                          <a:sym typeface="Wingdings"/>
                        </a:rPr>
                        <a:t></a:t>
                      </a:r>
                      <a:r>
                        <a:rPr kumimoji="0" lang="en-US" sz="800" b="0" i="0" u="none" strike="noStrike" kern="1200" cap="none" spc="0" normalizeH="0" baseline="0" noProof="0" dirty="0">
                          <a:ln>
                            <a:noFill/>
                          </a:ln>
                          <a:solidFill>
                            <a:srgbClr val="6FA132"/>
                          </a:solidFill>
                          <a:effectLst/>
                          <a:uLnTx/>
                          <a:uFillTx/>
                          <a:latin typeface="Wingdings"/>
                          <a:ea typeface="Wingdings"/>
                          <a:cs typeface="Wingdings"/>
                          <a:sym typeface="Wingdings"/>
                        </a:rPr>
                        <a:t></a:t>
                      </a:r>
                      <a:endParaRPr lang="en-GB" sz="800" b="0" i="0" u="none" strike="noStrike" kern="1200" dirty="0">
                        <a:solidFill>
                          <a:schemeClr val="tx1">
                            <a:lumMod val="75000"/>
                            <a:lumOff val="25000"/>
                          </a:schemeClr>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r>
              <a:tr h="207781">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11.3</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9.3</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marL="0" algn="ctr" defTabSz="914400" rtl="0" eaLnBrk="1" fontAlgn="b" latinLnBrk="0" hangingPunct="1"/>
                      <a:r>
                        <a:rPr lang="en-GB" sz="700" b="1" i="0" u="none" strike="noStrike" kern="1200" dirty="0">
                          <a:solidFill>
                            <a:schemeClr val="bg1"/>
                          </a:solidFill>
                          <a:effectLst/>
                          <a:latin typeface="+mn-lt"/>
                          <a:ea typeface="+mn-ea"/>
                          <a:cs typeface="+mn-cs"/>
                        </a:rPr>
                        <a:t>-19%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r>
              <a:tr h="207781">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30.9</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27.1</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marL="0" algn="ctr" defTabSz="914400" rtl="0" eaLnBrk="1" fontAlgn="b" latinLnBrk="0" hangingPunct="1"/>
                      <a:r>
                        <a:rPr lang="en-GB" sz="700" b="1" i="0" u="none" strike="noStrike" kern="1200" dirty="0">
                          <a:solidFill>
                            <a:schemeClr val="bg1"/>
                          </a:solidFill>
                          <a:effectLst/>
                          <a:latin typeface="+mn-lt"/>
                          <a:ea typeface="+mn-ea"/>
                          <a:cs typeface="+mn-cs"/>
                        </a:rPr>
                        <a:t>-13%</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r>
              <a:tr h="207781">
                <a:tc>
                  <a:txBody>
                    <a:bodyPr/>
                    <a:lstStyle/>
                    <a:p>
                      <a:pPr marL="0" algn="ctr" defTabSz="914400" rtl="0" eaLnBrk="1" fontAlgn="ctr" latinLnBrk="0" hangingPunct="1"/>
                      <a:r>
                        <a:rPr lang="en-GB" sz="700" b="1" i="0" u="none" strike="noStrike" kern="1200" dirty="0" smtClean="0">
                          <a:solidFill>
                            <a:schemeClr val="bg1"/>
                          </a:solidFill>
                          <a:effectLst/>
                          <a:latin typeface="+mn-lt"/>
                          <a:ea typeface="+mn-ea"/>
                          <a:cs typeface="+mn-cs"/>
                        </a:rPr>
                        <a:t>£1922</a:t>
                      </a:r>
                      <a:endParaRPr lang="en-GB" sz="700" b="1" i="0" u="none" strike="noStrike" kern="1200" dirty="0">
                        <a:solidFill>
                          <a:schemeClr val="bg1"/>
                        </a:solidFill>
                        <a:effectLst/>
                        <a:latin typeface="+mn-lt"/>
                        <a:ea typeface="+mn-ea"/>
                        <a:cs typeface="+mn-cs"/>
                      </a:endParaRP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pPr marL="0" algn="ctr" defTabSz="914400" rtl="0" eaLnBrk="1" fontAlgn="ctr" latinLnBrk="0" hangingPunct="1"/>
                      <a:r>
                        <a:rPr lang="en-GB" sz="700" b="1" i="0" u="none" strike="noStrike" kern="1200" dirty="0" smtClean="0">
                          <a:solidFill>
                            <a:schemeClr val="bg1"/>
                          </a:solidFill>
                          <a:effectLst/>
                          <a:latin typeface="+mn-lt"/>
                          <a:ea typeface="+mn-ea"/>
                          <a:cs typeface="+mn-cs"/>
                        </a:rPr>
                        <a:t>£1617</a:t>
                      </a:r>
                      <a:endParaRPr lang="en-GB" sz="700" b="1" i="0" u="none" strike="noStrike" kern="1200" dirty="0">
                        <a:solidFill>
                          <a:schemeClr val="bg1"/>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pPr marL="0" algn="ctr" defTabSz="914400" rtl="0" eaLnBrk="1" fontAlgn="b" latinLnBrk="0" hangingPunct="1"/>
                      <a:r>
                        <a:rPr lang="en-GB" sz="700" b="1" i="0" u="none" strike="noStrike" kern="1200" dirty="0">
                          <a:solidFill>
                            <a:schemeClr val="bg1"/>
                          </a:solidFill>
                          <a:effectLst/>
                          <a:latin typeface="+mn-lt"/>
                          <a:ea typeface="+mn-ea"/>
                          <a:cs typeface="+mn-cs"/>
                        </a:rPr>
                        <a:t>-11%</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r>
            </a:tbl>
          </a:graphicData>
        </a:graphic>
      </p:graphicFrame>
      <p:graphicFrame>
        <p:nvGraphicFramePr>
          <p:cNvPr id="58" name="Table 57"/>
          <p:cNvGraphicFramePr>
            <a:graphicFrameLocks noGrp="1"/>
          </p:cNvGraphicFramePr>
          <p:nvPr>
            <p:extLst>
              <p:ext uri="{D42A27DB-BD31-4B8C-83A1-F6EECF244321}">
                <p14:modId xmlns:p14="http://schemas.microsoft.com/office/powerpoint/2010/main" val="2397387637"/>
              </p:ext>
            </p:extLst>
          </p:nvPr>
        </p:nvGraphicFramePr>
        <p:xfrm>
          <a:off x="7403292" y="3492583"/>
          <a:ext cx="1440000" cy="1096216"/>
        </p:xfrm>
        <a:graphic>
          <a:graphicData uri="http://schemas.openxmlformats.org/drawingml/2006/table">
            <a:tbl>
              <a:tblPr/>
              <a:tblGrid>
                <a:gridCol w="480000"/>
                <a:gridCol w="480000"/>
                <a:gridCol w="480000"/>
              </a:tblGrid>
              <a:tr h="157061">
                <a:tc gridSpan="3">
                  <a:txBody>
                    <a:bodyPr/>
                    <a:lstStyle/>
                    <a:p>
                      <a:pPr marL="0" algn="ctr" defTabSz="914400" rtl="0" eaLnBrk="1" fontAlgn="ctr" latinLnBrk="0" hangingPunct="1"/>
                      <a:r>
                        <a:rPr lang="en-GB" sz="800" b="0" i="0" u="none" strike="noStrike" kern="1200" dirty="0" smtClean="0">
                          <a:solidFill>
                            <a:srgbClr val="F2F2F2"/>
                          </a:solidFill>
                          <a:latin typeface="+mn-lt"/>
                          <a:ea typeface="+mn-ea"/>
                          <a:cs typeface="+mn-cs"/>
                        </a:rPr>
                        <a:t>East Midlands</a:t>
                      </a:r>
                    </a:p>
                  </a:txBody>
                  <a:tcPr marL="4655" marR="465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solidFill>
                      <a:schemeClr val="tx1">
                        <a:lumMod val="85000"/>
                        <a:lumOff val="15000"/>
                      </a:schemeClr>
                    </a:solidFill>
                  </a:tcPr>
                </a:tc>
                <a:tc hMerge="1">
                  <a:txBody>
                    <a:bodyPr/>
                    <a:lstStyle/>
                    <a:p>
                      <a:endParaRPr lang="en-US"/>
                    </a:p>
                  </a:txBody>
                  <a:tcPr/>
                </a:tc>
                <a:tc hMerge="1">
                  <a:txBody>
                    <a:bodyPr/>
                    <a:lstStyle/>
                    <a:p>
                      <a:endParaRPr lang="en-US"/>
                    </a:p>
                  </a:txBody>
                  <a:tcPr/>
                </a:tc>
              </a:tr>
              <a:tr h="154382">
                <a:tc gridSpan="3">
                  <a:txBody>
                    <a:bodyPr/>
                    <a:lstStyle/>
                    <a:p>
                      <a:pPr marL="0" algn="ctr" defTabSz="914400" rtl="0" eaLnBrk="1" fontAlgn="ctr" latinLnBrk="0" hangingPunct="1"/>
                      <a:r>
                        <a:rPr lang="en-GB" sz="700" b="0" i="0" u="none" strike="noStrike" kern="1200" dirty="0" smtClean="0">
                          <a:solidFill>
                            <a:schemeClr val="tx1">
                              <a:lumMod val="85000"/>
                              <a:lumOff val="15000"/>
                            </a:schemeClr>
                          </a:solidFill>
                          <a:latin typeface="+mn-lt"/>
                          <a:ea typeface="+mn-ea"/>
                          <a:cs typeface="+mn-cs"/>
                        </a:rPr>
                        <a:t>YTD</a:t>
                      </a:r>
                    </a:p>
                  </a:txBody>
                  <a:tcPr marL="4655" marR="465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solidFill>
                      <a:srgbClr val="FF8480">
                        <a:alpha val="50000"/>
                      </a:srgbClr>
                    </a:solid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r h="161430">
                <a:tc>
                  <a:txBody>
                    <a:bodyPr/>
                    <a:lstStyle/>
                    <a:p>
                      <a:pPr algn="ctr" rtl="0" fontAlgn="b"/>
                      <a:r>
                        <a:rPr lang="en-GB" sz="600" b="0" i="0" u="none" strike="noStrike" kern="1200" dirty="0" smtClean="0">
                          <a:solidFill>
                            <a:schemeClr val="tx1">
                              <a:lumMod val="75000"/>
                              <a:lumOff val="25000"/>
                            </a:schemeClr>
                          </a:solidFill>
                          <a:effectLst/>
                          <a:latin typeface="+mn-lt"/>
                          <a:ea typeface="+mn-ea"/>
                          <a:cs typeface="+mn-cs"/>
                        </a:rPr>
                        <a:t>2015</a:t>
                      </a:r>
                      <a:endParaRPr lang="en-GB" sz="600" b="0" i="0" u="none" strike="noStrike" kern="1200" dirty="0">
                        <a:solidFill>
                          <a:schemeClr val="tx1">
                            <a:lumMod val="75000"/>
                            <a:lumOff val="25000"/>
                          </a:schemeClr>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600" b="0" i="0" u="none" strike="noStrike" kern="1200" dirty="0" smtClean="0">
                          <a:solidFill>
                            <a:schemeClr val="tx1">
                              <a:lumMod val="75000"/>
                              <a:lumOff val="25000"/>
                            </a:schemeClr>
                          </a:solidFill>
                          <a:effectLst/>
                          <a:latin typeface="+mn-lt"/>
                          <a:ea typeface="+mn-ea"/>
                          <a:cs typeface="+mn-cs"/>
                        </a:rPr>
                        <a:t>2016*</a:t>
                      </a:r>
                      <a:endParaRPr lang="en-GB" sz="600" b="0" i="0" u="none" strike="noStrike" kern="1200" dirty="0">
                        <a:solidFill>
                          <a:schemeClr val="tx1">
                            <a:lumMod val="75000"/>
                            <a:lumOff val="25000"/>
                          </a:schemeClr>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C50017"/>
                          </a:solidFill>
                          <a:effectLst/>
                          <a:uLnTx/>
                          <a:uFillTx/>
                          <a:latin typeface="Wingdings"/>
                          <a:ea typeface="Wingdings"/>
                          <a:cs typeface="Wingdings"/>
                          <a:sym typeface="Wingdings"/>
                        </a:rPr>
                        <a:t></a:t>
                      </a:r>
                      <a:r>
                        <a:rPr kumimoji="0" lang="en-US" sz="800" b="0" i="0" u="none" strike="noStrike" kern="1200" cap="none" spc="0" normalizeH="0" baseline="0" noProof="0">
                          <a:ln>
                            <a:noFill/>
                          </a:ln>
                          <a:solidFill>
                            <a:srgbClr val="F7911E"/>
                          </a:solidFill>
                          <a:effectLst/>
                          <a:uLnTx/>
                          <a:uFillTx/>
                          <a:latin typeface="Wingdings"/>
                          <a:ea typeface="Wingdings"/>
                          <a:cs typeface="Wingdings"/>
                          <a:sym typeface="Wingdings"/>
                        </a:rPr>
                        <a:t></a:t>
                      </a:r>
                      <a:r>
                        <a:rPr kumimoji="0" lang="en-US" sz="800" b="0" i="0" u="none" strike="noStrike" kern="1200" cap="none" spc="0" normalizeH="0" baseline="0" noProof="0">
                          <a:ln>
                            <a:noFill/>
                          </a:ln>
                          <a:solidFill>
                            <a:srgbClr val="6FA132"/>
                          </a:solidFill>
                          <a:effectLst/>
                          <a:uLnTx/>
                          <a:uFillTx/>
                          <a:latin typeface="Wingdings"/>
                          <a:ea typeface="Wingdings"/>
                          <a:cs typeface="Wingdings"/>
                          <a:sym typeface="Wingdings"/>
                        </a:rPr>
                        <a:t></a:t>
                      </a:r>
                      <a:endParaRPr lang="en-GB" sz="800" b="0" i="0" u="none" strike="noStrike" kern="1200" dirty="0">
                        <a:solidFill>
                          <a:schemeClr val="tx1">
                            <a:lumMod val="75000"/>
                            <a:lumOff val="25000"/>
                          </a:schemeClr>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r>
              <a:tr h="207781">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8.0</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7.3</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marL="0" algn="ctr" defTabSz="914400" rtl="0" eaLnBrk="1" fontAlgn="b" latinLnBrk="0" hangingPunct="1"/>
                      <a:r>
                        <a:rPr lang="en-GB" sz="700" b="1" i="0" u="none" strike="noStrike" kern="1200" dirty="0">
                          <a:solidFill>
                            <a:schemeClr val="bg1"/>
                          </a:solidFill>
                          <a:effectLst/>
                          <a:latin typeface="+mn-lt"/>
                          <a:ea typeface="+mn-ea"/>
                          <a:cs typeface="+mn-cs"/>
                        </a:rPr>
                        <a:t>-11%</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r>
              <a:tr h="207781">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21.8</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19.7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marL="0" algn="ctr" defTabSz="914400" rtl="0" eaLnBrk="1" fontAlgn="b" latinLnBrk="0" hangingPunct="1"/>
                      <a:r>
                        <a:rPr lang="en-GB" sz="700" b="1" i="0" u="none" strike="noStrike" kern="1200" dirty="0">
                          <a:solidFill>
                            <a:schemeClr val="bg1"/>
                          </a:solidFill>
                          <a:effectLst/>
                          <a:latin typeface="+mn-lt"/>
                          <a:ea typeface="+mn-ea"/>
                          <a:cs typeface="+mn-cs"/>
                        </a:rPr>
                        <a:t>-10%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r>
              <a:tr h="207781">
                <a:tc>
                  <a:txBody>
                    <a:bodyPr/>
                    <a:lstStyle/>
                    <a:p>
                      <a:pPr marL="0" algn="ctr" defTabSz="914400" rtl="0" eaLnBrk="1" fontAlgn="ctr" latinLnBrk="0" hangingPunct="1"/>
                      <a:r>
                        <a:rPr lang="en-GB" sz="700" b="1" i="0" u="none" strike="noStrike" kern="1200" dirty="0" smtClean="0">
                          <a:solidFill>
                            <a:schemeClr val="bg1"/>
                          </a:solidFill>
                          <a:effectLst/>
                          <a:latin typeface="+mn-lt"/>
                          <a:ea typeface="+mn-ea"/>
                          <a:cs typeface="+mn-cs"/>
                        </a:rPr>
                        <a:t>£1145</a:t>
                      </a:r>
                      <a:endParaRPr lang="en-GB" sz="700" b="1" i="0" u="none" strike="noStrike" kern="1200" dirty="0">
                        <a:solidFill>
                          <a:schemeClr val="bg1"/>
                        </a:solidFill>
                        <a:effectLst/>
                        <a:latin typeface="+mn-lt"/>
                        <a:ea typeface="+mn-ea"/>
                        <a:cs typeface="+mn-cs"/>
                      </a:endParaRP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pPr marL="0" algn="ctr" defTabSz="914400" rtl="0" eaLnBrk="1" fontAlgn="ctr" latinLnBrk="0" hangingPunct="1"/>
                      <a:r>
                        <a:rPr lang="en-GB" sz="700" b="1" i="0" u="none" strike="noStrike" kern="1200" dirty="0" smtClean="0">
                          <a:solidFill>
                            <a:schemeClr val="bg1"/>
                          </a:solidFill>
                          <a:effectLst/>
                          <a:latin typeface="+mn-lt"/>
                          <a:ea typeface="+mn-ea"/>
                          <a:cs typeface="+mn-cs"/>
                        </a:rPr>
                        <a:t>£1087</a:t>
                      </a:r>
                      <a:endParaRPr lang="en-GB" sz="700" b="1" i="0" u="none" strike="noStrike" kern="1200" dirty="0">
                        <a:solidFill>
                          <a:schemeClr val="bg1"/>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pPr marL="0" algn="ctr" defTabSz="914400" rtl="0" eaLnBrk="1" fontAlgn="b" latinLnBrk="0" hangingPunct="1"/>
                      <a:r>
                        <a:rPr lang="en-GB" sz="700" b="1" i="0" u="none" strike="noStrike" kern="1200" dirty="0">
                          <a:solidFill>
                            <a:schemeClr val="bg1"/>
                          </a:solidFill>
                          <a:effectLst/>
                          <a:latin typeface="+mn-lt"/>
                          <a:ea typeface="+mn-ea"/>
                          <a:cs typeface="+mn-cs"/>
                        </a:rPr>
                        <a:t>-3%</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r>
            </a:tbl>
          </a:graphicData>
        </a:graphic>
      </p:graphicFrame>
      <p:graphicFrame>
        <p:nvGraphicFramePr>
          <p:cNvPr id="59" name="Table 58"/>
          <p:cNvGraphicFramePr>
            <a:graphicFrameLocks noGrp="1"/>
          </p:cNvGraphicFramePr>
          <p:nvPr>
            <p:extLst>
              <p:ext uri="{D42A27DB-BD31-4B8C-83A1-F6EECF244321}">
                <p14:modId xmlns:p14="http://schemas.microsoft.com/office/powerpoint/2010/main" val="393667118"/>
              </p:ext>
            </p:extLst>
          </p:nvPr>
        </p:nvGraphicFramePr>
        <p:xfrm>
          <a:off x="7403292" y="4885728"/>
          <a:ext cx="1440000" cy="1096216"/>
        </p:xfrm>
        <a:graphic>
          <a:graphicData uri="http://schemas.openxmlformats.org/drawingml/2006/table">
            <a:tbl>
              <a:tblPr/>
              <a:tblGrid>
                <a:gridCol w="480000"/>
                <a:gridCol w="480000"/>
                <a:gridCol w="480000"/>
              </a:tblGrid>
              <a:tr h="157061">
                <a:tc gridSpan="3">
                  <a:txBody>
                    <a:bodyPr/>
                    <a:lstStyle/>
                    <a:p>
                      <a:pPr marL="0" algn="ctr" defTabSz="914400" rtl="0" eaLnBrk="1" fontAlgn="ctr" latinLnBrk="0" hangingPunct="1"/>
                      <a:r>
                        <a:rPr lang="en-GB" sz="800" b="0" i="0" u="none" strike="noStrike" kern="1200" dirty="0" smtClean="0">
                          <a:solidFill>
                            <a:srgbClr val="F2F2F2"/>
                          </a:solidFill>
                          <a:latin typeface="+mn-lt"/>
                          <a:ea typeface="+mn-ea"/>
                          <a:cs typeface="+mn-cs"/>
                        </a:rPr>
                        <a:t>East</a:t>
                      </a:r>
                    </a:p>
                  </a:txBody>
                  <a:tcPr marL="4655" marR="465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solidFill>
                      <a:schemeClr val="tx1">
                        <a:lumMod val="85000"/>
                        <a:lumOff val="15000"/>
                      </a:schemeClr>
                    </a:solidFill>
                  </a:tcPr>
                </a:tc>
                <a:tc hMerge="1">
                  <a:txBody>
                    <a:bodyPr/>
                    <a:lstStyle/>
                    <a:p>
                      <a:endParaRPr lang="en-US"/>
                    </a:p>
                  </a:txBody>
                  <a:tcPr/>
                </a:tc>
                <a:tc hMerge="1">
                  <a:txBody>
                    <a:bodyPr/>
                    <a:lstStyle/>
                    <a:p>
                      <a:endParaRPr lang="en-US"/>
                    </a:p>
                  </a:txBody>
                  <a:tcPr/>
                </a:tc>
              </a:tr>
              <a:tr h="154382">
                <a:tc gridSpan="3">
                  <a:txBody>
                    <a:bodyPr/>
                    <a:lstStyle/>
                    <a:p>
                      <a:pPr marL="0" algn="ctr" defTabSz="914400" rtl="0" eaLnBrk="1" fontAlgn="ctr" latinLnBrk="0" hangingPunct="1"/>
                      <a:r>
                        <a:rPr lang="en-GB" sz="700" b="0" i="0" u="none" strike="noStrike" kern="1200" dirty="0" smtClean="0">
                          <a:solidFill>
                            <a:schemeClr val="tx1">
                              <a:lumMod val="85000"/>
                              <a:lumOff val="15000"/>
                            </a:schemeClr>
                          </a:solidFill>
                          <a:latin typeface="+mn-lt"/>
                          <a:ea typeface="+mn-ea"/>
                          <a:cs typeface="+mn-cs"/>
                        </a:rPr>
                        <a:t>YTD</a:t>
                      </a:r>
                    </a:p>
                  </a:txBody>
                  <a:tcPr marL="4655" marR="465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solidFill>
                      <a:srgbClr val="FF8480">
                        <a:alpha val="50000"/>
                      </a:srgbClr>
                    </a:solid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r h="161430">
                <a:tc>
                  <a:txBody>
                    <a:bodyPr/>
                    <a:lstStyle/>
                    <a:p>
                      <a:pPr algn="ctr" rtl="0" fontAlgn="b"/>
                      <a:r>
                        <a:rPr lang="en-GB" sz="600" b="0" i="0" u="none" strike="noStrike" kern="1200" dirty="0" smtClean="0">
                          <a:solidFill>
                            <a:schemeClr val="tx1">
                              <a:lumMod val="75000"/>
                              <a:lumOff val="25000"/>
                            </a:schemeClr>
                          </a:solidFill>
                          <a:effectLst/>
                          <a:latin typeface="+mn-lt"/>
                          <a:ea typeface="+mn-ea"/>
                          <a:cs typeface="+mn-cs"/>
                        </a:rPr>
                        <a:t>2015</a:t>
                      </a:r>
                      <a:endParaRPr lang="en-GB" sz="600" b="0" i="0" u="none" strike="noStrike" kern="1200" dirty="0">
                        <a:solidFill>
                          <a:schemeClr val="tx1">
                            <a:lumMod val="75000"/>
                            <a:lumOff val="25000"/>
                          </a:schemeClr>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600" b="0" i="0" u="none" strike="noStrike" kern="1200" dirty="0" smtClean="0">
                          <a:solidFill>
                            <a:schemeClr val="tx1">
                              <a:lumMod val="75000"/>
                              <a:lumOff val="25000"/>
                            </a:schemeClr>
                          </a:solidFill>
                          <a:effectLst/>
                          <a:latin typeface="+mn-lt"/>
                          <a:ea typeface="+mn-ea"/>
                          <a:cs typeface="+mn-cs"/>
                        </a:rPr>
                        <a:t>2016*</a:t>
                      </a:r>
                      <a:endParaRPr lang="en-GB" sz="600" b="0" i="0" u="none" strike="noStrike" kern="1200" dirty="0">
                        <a:solidFill>
                          <a:schemeClr val="tx1">
                            <a:lumMod val="75000"/>
                            <a:lumOff val="25000"/>
                          </a:schemeClr>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C50017"/>
                          </a:solidFill>
                          <a:effectLst/>
                          <a:uLnTx/>
                          <a:uFillTx/>
                          <a:latin typeface="Wingdings"/>
                          <a:ea typeface="Wingdings"/>
                          <a:cs typeface="Wingdings"/>
                          <a:sym typeface="Wingdings"/>
                        </a:rPr>
                        <a:t></a:t>
                      </a:r>
                      <a:r>
                        <a:rPr kumimoji="0" lang="en-US" sz="800" b="0" i="0" u="none" strike="noStrike" kern="1200" cap="none" spc="0" normalizeH="0" baseline="0" noProof="0">
                          <a:ln>
                            <a:noFill/>
                          </a:ln>
                          <a:solidFill>
                            <a:srgbClr val="F7911E"/>
                          </a:solidFill>
                          <a:effectLst/>
                          <a:uLnTx/>
                          <a:uFillTx/>
                          <a:latin typeface="Wingdings"/>
                          <a:ea typeface="Wingdings"/>
                          <a:cs typeface="Wingdings"/>
                          <a:sym typeface="Wingdings"/>
                        </a:rPr>
                        <a:t></a:t>
                      </a:r>
                      <a:r>
                        <a:rPr kumimoji="0" lang="en-US" sz="800" b="0" i="0" u="none" strike="noStrike" kern="1200" cap="none" spc="0" normalizeH="0" baseline="0" noProof="0">
                          <a:ln>
                            <a:noFill/>
                          </a:ln>
                          <a:solidFill>
                            <a:srgbClr val="6FA132"/>
                          </a:solidFill>
                          <a:effectLst/>
                          <a:uLnTx/>
                          <a:uFillTx/>
                          <a:latin typeface="Wingdings"/>
                          <a:ea typeface="Wingdings"/>
                          <a:cs typeface="Wingdings"/>
                          <a:sym typeface="Wingdings"/>
                        </a:rPr>
                        <a:t></a:t>
                      </a:r>
                      <a:endParaRPr lang="en-GB" sz="800" b="0" i="0" u="none" strike="noStrike" kern="1200" dirty="0">
                        <a:solidFill>
                          <a:schemeClr val="tx1">
                            <a:lumMod val="75000"/>
                            <a:lumOff val="25000"/>
                          </a:schemeClr>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r>
              <a:tr h="207781">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9.7</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9.5</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marL="0" algn="ctr" defTabSz="914400" rtl="0" eaLnBrk="1" fontAlgn="b" latinLnBrk="0" hangingPunct="1"/>
                      <a:r>
                        <a:rPr lang="en-GB" sz="700" b="1" i="0" u="none" strike="noStrike" kern="1200" dirty="0">
                          <a:solidFill>
                            <a:schemeClr val="bg1"/>
                          </a:solidFill>
                          <a:effectLst/>
                          <a:latin typeface="+mn-lt"/>
                          <a:ea typeface="+mn-ea"/>
                          <a:cs typeface="+mn-cs"/>
                        </a:rPr>
                        <a:t>-3%</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r>
              <a:tr h="207781">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28.2</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28.8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marL="0" algn="ctr" defTabSz="914400" rtl="0" eaLnBrk="1" fontAlgn="b" latinLnBrk="0" hangingPunct="1"/>
                      <a:r>
                        <a:rPr lang="en-GB" sz="700" b="1" i="0" u="none" strike="noStrike" kern="1200" dirty="0" smtClean="0">
                          <a:solidFill>
                            <a:schemeClr val="bg1"/>
                          </a:solidFill>
                          <a:effectLst/>
                          <a:latin typeface="+mn-lt"/>
                          <a:ea typeface="+mn-ea"/>
                          <a:cs typeface="+mn-cs"/>
                        </a:rPr>
                        <a:t>+1</a:t>
                      </a:r>
                      <a:r>
                        <a:rPr lang="en-GB" sz="700" b="1" i="0" u="none" strike="noStrike" kern="1200" dirty="0">
                          <a:solidFill>
                            <a:schemeClr val="bg1"/>
                          </a:solidFill>
                          <a:effectLst/>
                          <a:latin typeface="+mn-lt"/>
                          <a:ea typeface="+mn-ea"/>
                          <a:cs typeface="+mn-cs"/>
                        </a:rPr>
                        <a:t>%</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r>
              <a:tr h="207781">
                <a:tc>
                  <a:txBody>
                    <a:bodyPr/>
                    <a:lstStyle/>
                    <a:p>
                      <a:pPr marL="0" algn="ctr" defTabSz="914400" rtl="0" eaLnBrk="1" fontAlgn="ctr" latinLnBrk="0" hangingPunct="1"/>
                      <a:r>
                        <a:rPr lang="en-GB" sz="700" b="1" i="0" u="none" strike="noStrike" kern="1200" dirty="0" smtClean="0">
                          <a:solidFill>
                            <a:schemeClr val="bg1"/>
                          </a:solidFill>
                          <a:effectLst/>
                          <a:latin typeface="+mn-lt"/>
                          <a:ea typeface="+mn-ea"/>
                          <a:cs typeface="+mn-cs"/>
                        </a:rPr>
                        <a:t>£1630</a:t>
                      </a:r>
                      <a:endParaRPr lang="en-GB" sz="700" b="1" i="0" u="none" strike="noStrike" kern="1200" dirty="0">
                        <a:solidFill>
                          <a:schemeClr val="bg1"/>
                        </a:solidFill>
                        <a:effectLst/>
                        <a:latin typeface="+mn-lt"/>
                        <a:ea typeface="+mn-ea"/>
                        <a:cs typeface="+mn-cs"/>
                      </a:endParaRP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pPr marL="0" algn="ctr" defTabSz="914400" rtl="0" eaLnBrk="1" fontAlgn="ctr" latinLnBrk="0" hangingPunct="1"/>
                      <a:r>
                        <a:rPr lang="en-GB" sz="700" b="1" i="0" u="none" strike="noStrike" kern="1200" dirty="0" smtClean="0">
                          <a:solidFill>
                            <a:schemeClr val="bg1"/>
                          </a:solidFill>
                          <a:effectLst/>
                          <a:latin typeface="+mn-lt"/>
                          <a:ea typeface="+mn-ea"/>
                          <a:cs typeface="+mn-cs"/>
                        </a:rPr>
                        <a:t>£1512</a:t>
                      </a:r>
                      <a:endParaRPr lang="en-GB" sz="700" b="1" i="0" u="none" strike="noStrike" kern="1200" dirty="0">
                        <a:solidFill>
                          <a:schemeClr val="bg1"/>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pPr marL="0" algn="ctr" defTabSz="914400" rtl="0" eaLnBrk="1" fontAlgn="b" latinLnBrk="0" hangingPunct="1"/>
                      <a:r>
                        <a:rPr lang="en-GB" sz="700" b="1" i="0" u="none" strike="noStrike" kern="1200" dirty="0">
                          <a:solidFill>
                            <a:schemeClr val="bg1"/>
                          </a:solidFill>
                          <a:effectLst/>
                          <a:latin typeface="+mn-lt"/>
                          <a:ea typeface="+mn-ea"/>
                          <a:cs typeface="+mn-cs"/>
                        </a:rPr>
                        <a:t>-5%</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r>
            </a:tbl>
          </a:graphicData>
        </a:graphic>
      </p:graphicFrame>
      <p:graphicFrame>
        <p:nvGraphicFramePr>
          <p:cNvPr id="61" name="Table 60"/>
          <p:cNvGraphicFramePr>
            <a:graphicFrameLocks noGrp="1"/>
          </p:cNvGraphicFramePr>
          <p:nvPr>
            <p:extLst>
              <p:ext uri="{D42A27DB-BD31-4B8C-83A1-F6EECF244321}">
                <p14:modId xmlns:p14="http://schemas.microsoft.com/office/powerpoint/2010/main" val="2672124313"/>
              </p:ext>
            </p:extLst>
          </p:nvPr>
        </p:nvGraphicFramePr>
        <p:xfrm>
          <a:off x="2070777" y="4885728"/>
          <a:ext cx="1440000" cy="1096216"/>
        </p:xfrm>
        <a:graphic>
          <a:graphicData uri="http://schemas.openxmlformats.org/drawingml/2006/table">
            <a:tbl>
              <a:tblPr/>
              <a:tblGrid>
                <a:gridCol w="480000"/>
                <a:gridCol w="480000"/>
                <a:gridCol w="480000"/>
              </a:tblGrid>
              <a:tr h="157061">
                <a:tc gridSpan="3">
                  <a:txBody>
                    <a:bodyPr/>
                    <a:lstStyle/>
                    <a:p>
                      <a:pPr marL="0" algn="ctr" defTabSz="914400" rtl="0" eaLnBrk="1" fontAlgn="ctr" latinLnBrk="0" hangingPunct="1"/>
                      <a:r>
                        <a:rPr lang="en-GB" sz="800" b="0" i="0" u="none" strike="noStrike" kern="1200" dirty="0" smtClean="0">
                          <a:solidFill>
                            <a:schemeClr val="bg1">
                              <a:lumMod val="95000"/>
                            </a:schemeClr>
                          </a:solidFill>
                          <a:latin typeface="+mn-lt"/>
                          <a:ea typeface="+mn-ea"/>
                          <a:cs typeface="+mn-cs"/>
                        </a:rPr>
                        <a:t>South West</a:t>
                      </a:r>
                    </a:p>
                  </a:txBody>
                  <a:tcPr marL="4655" marR="465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solidFill>
                      <a:schemeClr val="tx1">
                        <a:lumMod val="85000"/>
                        <a:lumOff val="15000"/>
                      </a:schemeClr>
                    </a:solidFill>
                  </a:tcPr>
                </a:tc>
                <a:tc hMerge="1">
                  <a:txBody>
                    <a:bodyPr/>
                    <a:lstStyle/>
                    <a:p>
                      <a:endParaRPr lang="en-US"/>
                    </a:p>
                  </a:txBody>
                  <a:tcPr/>
                </a:tc>
                <a:tc hMerge="1">
                  <a:txBody>
                    <a:bodyPr/>
                    <a:lstStyle/>
                    <a:p>
                      <a:endParaRPr lang="en-US"/>
                    </a:p>
                  </a:txBody>
                  <a:tcPr/>
                </a:tc>
              </a:tr>
              <a:tr h="154382">
                <a:tc gridSpan="3">
                  <a:txBody>
                    <a:bodyPr/>
                    <a:lstStyle/>
                    <a:p>
                      <a:pPr marL="0" algn="ctr" defTabSz="914400" rtl="0" eaLnBrk="1" fontAlgn="ctr" latinLnBrk="0" hangingPunct="1"/>
                      <a:r>
                        <a:rPr lang="en-GB" sz="700" b="0" i="0" u="none" strike="noStrike" kern="1200" dirty="0" smtClean="0">
                          <a:solidFill>
                            <a:schemeClr val="tx1">
                              <a:lumMod val="85000"/>
                              <a:lumOff val="15000"/>
                            </a:schemeClr>
                          </a:solidFill>
                          <a:latin typeface="+mn-lt"/>
                          <a:ea typeface="+mn-ea"/>
                          <a:cs typeface="+mn-cs"/>
                        </a:rPr>
                        <a:t>YTD</a:t>
                      </a:r>
                    </a:p>
                  </a:txBody>
                  <a:tcPr marL="4655" marR="465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solidFill>
                      <a:srgbClr val="FF8480">
                        <a:alpha val="50000"/>
                      </a:srgbClr>
                    </a:solid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r h="161430">
                <a:tc>
                  <a:txBody>
                    <a:bodyPr/>
                    <a:lstStyle/>
                    <a:p>
                      <a:pPr algn="ctr" rtl="0" fontAlgn="b"/>
                      <a:r>
                        <a:rPr lang="en-GB" sz="600" b="0" i="0" u="none" strike="noStrike" kern="1200" dirty="0" smtClean="0">
                          <a:solidFill>
                            <a:schemeClr val="tx1">
                              <a:lumMod val="75000"/>
                              <a:lumOff val="25000"/>
                            </a:schemeClr>
                          </a:solidFill>
                          <a:effectLst/>
                          <a:latin typeface="+mn-lt"/>
                          <a:ea typeface="+mn-ea"/>
                          <a:cs typeface="+mn-cs"/>
                        </a:rPr>
                        <a:t>2015</a:t>
                      </a:r>
                      <a:endParaRPr lang="en-GB" sz="600" b="0" i="0" u="none" strike="noStrike" kern="1200" dirty="0">
                        <a:solidFill>
                          <a:schemeClr val="tx1">
                            <a:lumMod val="75000"/>
                            <a:lumOff val="25000"/>
                          </a:schemeClr>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600" b="0" i="0" u="none" strike="noStrike" kern="1200" dirty="0" smtClean="0">
                          <a:solidFill>
                            <a:schemeClr val="tx1">
                              <a:lumMod val="75000"/>
                              <a:lumOff val="25000"/>
                            </a:schemeClr>
                          </a:solidFill>
                          <a:effectLst/>
                          <a:latin typeface="+mn-lt"/>
                          <a:ea typeface="+mn-ea"/>
                          <a:cs typeface="+mn-cs"/>
                        </a:rPr>
                        <a:t>2016*</a:t>
                      </a:r>
                      <a:endParaRPr lang="en-GB" sz="600" b="0" i="0" u="none" strike="noStrike" kern="1200" dirty="0">
                        <a:solidFill>
                          <a:schemeClr val="tx1">
                            <a:lumMod val="75000"/>
                            <a:lumOff val="25000"/>
                          </a:schemeClr>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C50017"/>
                          </a:solidFill>
                          <a:effectLst/>
                          <a:uLnTx/>
                          <a:uFillTx/>
                          <a:latin typeface="Wingdings"/>
                          <a:ea typeface="Wingdings"/>
                          <a:cs typeface="Wingdings"/>
                          <a:sym typeface="Wingdings"/>
                        </a:rPr>
                        <a:t></a:t>
                      </a:r>
                      <a:r>
                        <a:rPr kumimoji="0" lang="en-US" sz="800" b="0" i="0" u="none" strike="noStrike" kern="1200" cap="none" spc="0" normalizeH="0" baseline="0" noProof="0">
                          <a:ln>
                            <a:noFill/>
                          </a:ln>
                          <a:solidFill>
                            <a:srgbClr val="F7911E"/>
                          </a:solidFill>
                          <a:effectLst/>
                          <a:uLnTx/>
                          <a:uFillTx/>
                          <a:latin typeface="Wingdings"/>
                          <a:ea typeface="Wingdings"/>
                          <a:cs typeface="Wingdings"/>
                          <a:sym typeface="Wingdings"/>
                        </a:rPr>
                        <a:t></a:t>
                      </a:r>
                      <a:r>
                        <a:rPr kumimoji="0" lang="en-US" sz="800" b="0" i="0" u="none" strike="noStrike" kern="1200" cap="none" spc="0" normalizeH="0" baseline="0" noProof="0">
                          <a:ln>
                            <a:noFill/>
                          </a:ln>
                          <a:solidFill>
                            <a:srgbClr val="6FA132"/>
                          </a:solidFill>
                          <a:effectLst/>
                          <a:uLnTx/>
                          <a:uFillTx/>
                          <a:latin typeface="Wingdings"/>
                          <a:ea typeface="Wingdings"/>
                          <a:cs typeface="Wingdings"/>
                          <a:sym typeface="Wingdings"/>
                        </a:rPr>
                        <a:t></a:t>
                      </a:r>
                      <a:endParaRPr lang="en-GB" sz="800" b="0" i="0" u="none" strike="noStrike" kern="1200" dirty="0">
                        <a:solidFill>
                          <a:schemeClr val="tx1">
                            <a:lumMod val="75000"/>
                            <a:lumOff val="25000"/>
                          </a:schemeClr>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r>
              <a:tr h="207781">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19.7</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20.4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marL="0" algn="ctr" defTabSz="914400" rtl="0" eaLnBrk="1" fontAlgn="b" latinLnBrk="0" hangingPunct="1"/>
                      <a:r>
                        <a:rPr lang="en-GB" sz="700" b="1" i="0" u="none" strike="noStrike" kern="1200" dirty="0" smtClean="0">
                          <a:solidFill>
                            <a:schemeClr val="bg1"/>
                          </a:solidFill>
                          <a:effectLst/>
                          <a:latin typeface="+mn-lt"/>
                          <a:ea typeface="+mn-ea"/>
                          <a:cs typeface="+mn-cs"/>
                        </a:rPr>
                        <a:t>+2</a:t>
                      </a:r>
                      <a:r>
                        <a:rPr lang="en-GB" sz="700" b="1" i="0" u="none" strike="noStrike" kern="1200" dirty="0">
                          <a:solidFill>
                            <a:schemeClr val="bg1"/>
                          </a:solidFill>
                          <a:effectLst/>
                          <a:latin typeface="+mn-lt"/>
                          <a:ea typeface="+mn-ea"/>
                          <a:cs typeface="+mn-cs"/>
                        </a:rPr>
                        <a:t>%</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r>
              <a:tr h="207781">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72.3</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73.6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marL="0" algn="ctr" defTabSz="914400" rtl="0" eaLnBrk="1" fontAlgn="b" latinLnBrk="0" hangingPunct="1"/>
                      <a:r>
                        <a:rPr lang="en-GB" sz="700" b="1" i="0" u="none" strike="noStrike" kern="1200" dirty="0" smtClean="0">
                          <a:solidFill>
                            <a:schemeClr val="bg1"/>
                          </a:solidFill>
                          <a:effectLst/>
                          <a:latin typeface="+mn-lt"/>
                          <a:ea typeface="+mn-ea"/>
                          <a:cs typeface="+mn-cs"/>
                        </a:rPr>
                        <a:t>+1%</a:t>
                      </a:r>
                      <a:endParaRPr lang="en-GB" sz="700" b="1" i="0" u="none" strike="noStrike" kern="1200" dirty="0">
                        <a:solidFill>
                          <a:schemeClr val="bg1"/>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r>
              <a:tr h="207781">
                <a:tc>
                  <a:txBody>
                    <a:bodyPr/>
                    <a:lstStyle/>
                    <a:p>
                      <a:pPr marL="0" algn="ctr" defTabSz="914400" rtl="0" eaLnBrk="1" fontAlgn="ctr" latinLnBrk="0" hangingPunct="1"/>
                      <a:r>
                        <a:rPr lang="en-GB" sz="700" b="1" i="0" u="none" strike="noStrike" kern="1200" dirty="0" smtClean="0">
                          <a:solidFill>
                            <a:schemeClr val="bg1"/>
                          </a:solidFill>
                          <a:effectLst/>
                          <a:latin typeface="+mn-lt"/>
                          <a:ea typeface="+mn-ea"/>
                          <a:cs typeface="+mn-cs"/>
                        </a:rPr>
                        <a:t>£4435</a:t>
                      </a:r>
                      <a:endParaRPr lang="en-GB" sz="700" b="1" i="0" u="none" strike="noStrike" kern="1200" dirty="0">
                        <a:solidFill>
                          <a:schemeClr val="bg1"/>
                        </a:solidFill>
                        <a:effectLst/>
                        <a:latin typeface="+mn-lt"/>
                        <a:ea typeface="+mn-ea"/>
                        <a:cs typeface="+mn-cs"/>
                      </a:endParaRP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pPr marL="0" algn="ctr" defTabSz="914400" rtl="0" eaLnBrk="1" fontAlgn="ctr" latinLnBrk="0" hangingPunct="1"/>
                      <a:r>
                        <a:rPr lang="en-GB" sz="700" b="1" i="0" u="none" strike="noStrike" kern="1200" dirty="0" smtClean="0">
                          <a:solidFill>
                            <a:schemeClr val="bg1"/>
                          </a:solidFill>
                          <a:effectLst/>
                          <a:latin typeface="+mn-lt"/>
                          <a:ea typeface="+mn-ea"/>
                          <a:cs typeface="+mn-cs"/>
                        </a:rPr>
                        <a:t>£4329</a:t>
                      </a:r>
                      <a:endParaRPr lang="en-GB" sz="700" b="1" i="0" u="none" strike="noStrike" kern="1200" dirty="0">
                        <a:solidFill>
                          <a:schemeClr val="bg1"/>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pPr marL="0" algn="ctr" defTabSz="914400" rtl="0" eaLnBrk="1" fontAlgn="b" latinLnBrk="0" hangingPunct="1"/>
                      <a:r>
                        <a:rPr lang="en-GB" sz="700" b="1" i="0" u="none" strike="noStrike" kern="1200" dirty="0" smtClean="0">
                          <a:solidFill>
                            <a:schemeClr val="bg1"/>
                          </a:solidFill>
                          <a:effectLst/>
                          <a:latin typeface="+mn-lt"/>
                          <a:ea typeface="+mn-ea"/>
                          <a:cs typeface="+mn-cs"/>
                        </a:rPr>
                        <a:t>+1</a:t>
                      </a:r>
                      <a:r>
                        <a:rPr lang="en-GB" sz="700" b="1" i="0" u="none" strike="noStrike" kern="1200" dirty="0">
                          <a:solidFill>
                            <a:schemeClr val="bg1"/>
                          </a:solidFill>
                          <a:effectLst/>
                          <a:latin typeface="+mn-lt"/>
                          <a:ea typeface="+mn-ea"/>
                          <a:cs typeface="+mn-cs"/>
                        </a:rPr>
                        <a:t>%</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r>
            </a:tbl>
          </a:graphicData>
        </a:graphic>
      </p:graphicFrame>
      <p:graphicFrame>
        <p:nvGraphicFramePr>
          <p:cNvPr id="72" name="Table 71"/>
          <p:cNvGraphicFramePr>
            <a:graphicFrameLocks noGrp="1"/>
          </p:cNvGraphicFramePr>
          <p:nvPr>
            <p:extLst>
              <p:ext uri="{D42A27DB-BD31-4B8C-83A1-F6EECF244321}">
                <p14:modId xmlns:p14="http://schemas.microsoft.com/office/powerpoint/2010/main" val="2778548584"/>
              </p:ext>
            </p:extLst>
          </p:nvPr>
        </p:nvGraphicFramePr>
        <p:xfrm>
          <a:off x="5614987" y="4885728"/>
          <a:ext cx="1440000" cy="1096216"/>
        </p:xfrm>
        <a:graphic>
          <a:graphicData uri="http://schemas.openxmlformats.org/drawingml/2006/table">
            <a:tbl>
              <a:tblPr/>
              <a:tblGrid>
                <a:gridCol w="480000"/>
                <a:gridCol w="480000"/>
                <a:gridCol w="480000"/>
              </a:tblGrid>
              <a:tr h="157061">
                <a:tc gridSpan="3">
                  <a:txBody>
                    <a:bodyPr/>
                    <a:lstStyle/>
                    <a:p>
                      <a:pPr marL="0" algn="ctr" defTabSz="914400" rtl="0" eaLnBrk="1" fontAlgn="ctr" latinLnBrk="0" hangingPunct="1"/>
                      <a:r>
                        <a:rPr lang="en-GB" sz="800" b="0" i="0" u="none" strike="noStrike" kern="1200" dirty="0" smtClean="0">
                          <a:solidFill>
                            <a:schemeClr val="bg1">
                              <a:lumMod val="95000"/>
                            </a:schemeClr>
                          </a:solidFill>
                          <a:latin typeface="+mn-lt"/>
                          <a:ea typeface="+mn-ea"/>
                          <a:cs typeface="+mn-cs"/>
                        </a:rPr>
                        <a:t>London</a:t>
                      </a:r>
                    </a:p>
                  </a:txBody>
                  <a:tcPr marL="4655" marR="465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solidFill>
                      <a:schemeClr val="tx1">
                        <a:lumMod val="85000"/>
                        <a:lumOff val="15000"/>
                      </a:schemeClr>
                    </a:solidFill>
                  </a:tcPr>
                </a:tc>
                <a:tc hMerge="1">
                  <a:txBody>
                    <a:bodyPr/>
                    <a:lstStyle/>
                    <a:p>
                      <a:endParaRPr lang="en-US"/>
                    </a:p>
                  </a:txBody>
                  <a:tcPr/>
                </a:tc>
                <a:tc hMerge="1">
                  <a:txBody>
                    <a:bodyPr/>
                    <a:lstStyle/>
                    <a:p>
                      <a:endParaRPr lang="en-US"/>
                    </a:p>
                  </a:txBody>
                  <a:tcPr/>
                </a:tc>
              </a:tr>
              <a:tr h="154382">
                <a:tc gridSpan="3">
                  <a:txBody>
                    <a:bodyPr/>
                    <a:lstStyle/>
                    <a:p>
                      <a:pPr marL="0" algn="ctr" defTabSz="914400" rtl="0" eaLnBrk="1" fontAlgn="ctr" latinLnBrk="0" hangingPunct="1"/>
                      <a:r>
                        <a:rPr lang="en-GB" sz="700" b="0" i="0" u="none" strike="noStrike" kern="1200" dirty="0" smtClean="0">
                          <a:solidFill>
                            <a:schemeClr val="tx1">
                              <a:lumMod val="85000"/>
                              <a:lumOff val="15000"/>
                            </a:schemeClr>
                          </a:solidFill>
                          <a:latin typeface="+mn-lt"/>
                          <a:ea typeface="+mn-ea"/>
                          <a:cs typeface="+mn-cs"/>
                        </a:rPr>
                        <a:t>YTD</a:t>
                      </a:r>
                    </a:p>
                  </a:txBody>
                  <a:tcPr marL="4655" marR="465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solidFill>
                      <a:srgbClr val="FF8480">
                        <a:alpha val="50000"/>
                      </a:srgbClr>
                    </a:solid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r h="161430">
                <a:tc>
                  <a:txBody>
                    <a:bodyPr/>
                    <a:lstStyle/>
                    <a:p>
                      <a:pPr algn="ctr" rtl="0" fontAlgn="b"/>
                      <a:r>
                        <a:rPr lang="en-GB" sz="600" b="0" i="0" u="none" strike="noStrike" kern="1200" dirty="0" smtClean="0">
                          <a:solidFill>
                            <a:schemeClr val="tx1">
                              <a:lumMod val="75000"/>
                              <a:lumOff val="25000"/>
                            </a:schemeClr>
                          </a:solidFill>
                          <a:effectLst/>
                          <a:latin typeface="+mn-lt"/>
                          <a:ea typeface="+mn-ea"/>
                          <a:cs typeface="+mn-cs"/>
                        </a:rPr>
                        <a:t>2015</a:t>
                      </a:r>
                      <a:endParaRPr lang="en-GB" sz="600" b="0" i="0" u="none" strike="noStrike" kern="1200" dirty="0">
                        <a:solidFill>
                          <a:schemeClr val="tx1">
                            <a:lumMod val="75000"/>
                            <a:lumOff val="25000"/>
                          </a:schemeClr>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600" b="0" i="0" u="none" strike="noStrike" kern="1200" dirty="0" smtClean="0">
                          <a:solidFill>
                            <a:schemeClr val="tx1">
                              <a:lumMod val="75000"/>
                              <a:lumOff val="25000"/>
                            </a:schemeClr>
                          </a:solidFill>
                          <a:effectLst/>
                          <a:latin typeface="+mn-lt"/>
                          <a:ea typeface="+mn-ea"/>
                          <a:cs typeface="+mn-cs"/>
                        </a:rPr>
                        <a:t>2016*</a:t>
                      </a:r>
                      <a:endParaRPr lang="en-GB" sz="600" b="0" i="0" u="none" strike="noStrike" kern="1200" dirty="0">
                        <a:solidFill>
                          <a:schemeClr val="tx1">
                            <a:lumMod val="75000"/>
                            <a:lumOff val="25000"/>
                          </a:schemeClr>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C50017"/>
                          </a:solidFill>
                          <a:effectLst/>
                          <a:uLnTx/>
                          <a:uFillTx/>
                          <a:latin typeface="Wingdings"/>
                          <a:ea typeface="Wingdings"/>
                          <a:cs typeface="Wingdings"/>
                          <a:sym typeface="Wingdings"/>
                        </a:rPr>
                        <a:t></a:t>
                      </a:r>
                      <a:r>
                        <a:rPr kumimoji="0" lang="en-US" sz="800" b="0" i="0" u="none" strike="noStrike" kern="1200" cap="none" spc="0" normalizeH="0" baseline="0" noProof="0">
                          <a:ln>
                            <a:noFill/>
                          </a:ln>
                          <a:solidFill>
                            <a:srgbClr val="F7911E"/>
                          </a:solidFill>
                          <a:effectLst/>
                          <a:uLnTx/>
                          <a:uFillTx/>
                          <a:latin typeface="Wingdings"/>
                          <a:ea typeface="Wingdings"/>
                          <a:cs typeface="Wingdings"/>
                          <a:sym typeface="Wingdings"/>
                        </a:rPr>
                        <a:t></a:t>
                      </a:r>
                      <a:r>
                        <a:rPr kumimoji="0" lang="en-US" sz="800" b="0" i="0" u="none" strike="noStrike" kern="1200" cap="none" spc="0" normalizeH="0" baseline="0" noProof="0">
                          <a:ln>
                            <a:noFill/>
                          </a:ln>
                          <a:solidFill>
                            <a:srgbClr val="6FA132"/>
                          </a:solidFill>
                          <a:effectLst/>
                          <a:uLnTx/>
                          <a:uFillTx/>
                          <a:latin typeface="Wingdings"/>
                          <a:ea typeface="Wingdings"/>
                          <a:cs typeface="Wingdings"/>
                          <a:sym typeface="Wingdings"/>
                        </a:rPr>
                        <a:t></a:t>
                      </a:r>
                      <a:endParaRPr lang="en-GB" sz="800" b="0" i="0" u="none" strike="noStrike" kern="1200" dirty="0">
                        <a:solidFill>
                          <a:schemeClr val="tx1">
                            <a:lumMod val="75000"/>
                            <a:lumOff val="25000"/>
                          </a:schemeClr>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r>
              <a:tr h="207781">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12.9</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12.1</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marL="0" algn="ctr" defTabSz="914400" rtl="0" eaLnBrk="1" fontAlgn="b" latinLnBrk="0" hangingPunct="1"/>
                      <a:r>
                        <a:rPr lang="en-GB" sz="700" b="1" i="0" u="none" strike="noStrike" kern="1200" dirty="0">
                          <a:solidFill>
                            <a:schemeClr val="bg1"/>
                          </a:solidFill>
                          <a:effectLst/>
                          <a:latin typeface="+mn-lt"/>
                          <a:ea typeface="+mn-ea"/>
                          <a:cs typeface="+mn-cs"/>
                        </a:rPr>
                        <a:t>-6%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r>
              <a:tr h="207781">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30.2</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26.3</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marL="0" algn="ctr" defTabSz="914400" rtl="0" eaLnBrk="1" fontAlgn="b" latinLnBrk="0" hangingPunct="1"/>
                      <a:r>
                        <a:rPr lang="en-GB" sz="700" b="1" i="0" u="none" strike="noStrike" kern="1200" dirty="0">
                          <a:solidFill>
                            <a:schemeClr val="bg1"/>
                          </a:solidFill>
                          <a:effectLst/>
                          <a:latin typeface="+mn-lt"/>
                          <a:ea typeface="+mn-ea"/>
                          <a:cs typeface="+mn-cs"/>
                        </a:rPr>
                        <a:t>-13%</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r>
              <a:tr h="207781">
                <a:tc>
                  <a:txBody>
                    <a:bodyPr/>
                    <a:lstStyle/>
                    <a:p>
                      <a:pPr marL="0" algn="ctr" defTabSz="914400" rtl="0" eaLnBrk="1" fontAlgn="ctr" latinLnBrk="0" hangingPunct="1"/>
                      <a:r>
                        <a:rPr lang="en-GB" sz="700" b="1" i="0" u="none" strike="noStrike" kern="1200" dirty="0" smtClean="0">
                          <a:solidFill>
                            <a:schemeClr val="bg1"/>
                          </a:solidFill>
                          <a:effectLst/>
                          <a:latin typeface="+mn-lt"/>
                          <a:ea typeface="+mn-ea"/>
                          <a:cs typeface="+mn-cs"/>
                        </a:rPr>
                        <a:t>£3079</a:t>
                      </a:r>
                      <a:endParaRPr lang="en-GB" sz="700" b="1" i="0" u="none" strike="noStrike" kern="1200" dirty="0">
                        <a:solidFill>
                          <a:schemeClr val="bg1"/>
                        </a:solidFill>
                        <a:effectLst/>
                        <a:latin typeface="+mn-lt"/>
                        <a:ea typeface="+mn-ea"/>
                        <a:cs typeface="+mn-cs"/>
                      </a:endParaRP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pPr marL="0" algn="ctr" defTabSz="914400" rtl="0" eaLnBrk="1" fontAlgn="ctr" latinLnBrk="0" hangingPunct="1"/>
                      <a:r>
                        <a:rPr lang="en-GB" sz="700" b="1" i="0" u="none" strike="noStrike" kern="1200" dirty="0" smtClean="0">
                          <a:solidFill>
                            <a:schemeClr val="bg1"/>
                          </a:solidFill>
                          <a:effectLst/>
                          <a:latin typeface="+mn-lt"/>
                          <a:ea typeface="+mn-ea"/>
                          <a:cs typeface="+mn-cs"/>
                        </a:rPr>
                        <a:t>£2766</a:t>
                      </a:r>
                      <a:endParaRPr lang="en-GB" sz="700" b="1" i="0" u="none" strike="noStrike" kern="1200" dirty="0">
                        <a:solidFill>
                          <a:schemeClr val="bg1"/>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pPr marL="0" algn="ctr" defTabSz="914400" rtl="0" eaLnBrk="1" fontAlgn="b" latinLnBrk="0" hangingPunct="1"/>
                      <a:r>
                        <a:rPr lang="en-GB" sz="700" b="1" i="0" u="none" strike="noStrike" kern="1200" dirty="0">
                          <a:solidFill>
                            <a:schemeClr val="bg1"/>
                          </a:solidFill>
                          <a:effectLst/>
                          <a:latin typeface="+mn-lt"/>
                          <a:ea typeface="+mn-ea"/>
                          <a:cs typeface="+mn-cs"/>
                        </a:rPr>
                        <a:t>-6%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r>
            </a:tbl>
          </a:graphicData>
        </a:graphic>
      </p:graphicFrame>
      <p:grpSp>
        <p:nvGrpSpPr>
          <p:cNvPr id="37" name="Group 36"/>
          <p:cNvGrpSpPr/>
          <p:nvPr/>
        </p:nvGrpSpPr>
        <p:grpSpPr>
          <a:xfrm>
            <a:off x="6695748" y="1150372"/>
            <a:ext cx="2301858" cy="858385"/>
            <a:chOff x="6695748" y="1150372"/>
            <a:chExt cx="2301858" cy="858385"/>
          </a:xfrm>
        </p:grpSpPr>
        <p:grpSp>
          <p:nvGrpSpPr>
            <p:cNvPr id="38" name="Group 37"/>
            <p:cNvGrpSpPr/>
            <p:nvPr/>
          </p:nvGrpSpPr>
          <p:grpSpPr>
            <a:xfrm>
              <a:off x="6695748" y="1150372"/>
              <a:ext cx="1577661" cy="858385"/>
              <a:chOff x="6695748" y="1490410"/>
              <a:chExt cx="1577661" cy="858385"/>
            </a:xfrm>
          </p:grpSpPr>
          <p:pic>
            <p:nvPicPr>
              <p:cNvPr id="41" name="Picture 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7800" y="1490410"/>
                <a:ext cx="529359" cy="534653"/>
              </a:xfrm>
              <a:prstGeom prst="rect">
                <a:avLst/>
              </a:prstGeom>
            </p:spPr>
          </p:pic>
          <p:sp>
            <p:nvSpPr>
              <p:cNvPr id="42" name="TextBox 41"/>
              <p:cNvSpPr txBox="1"/>
              <p:nvPr/>
            </p:nvSpPr>
            <p:spPr>
              <a:xfrm>
                <a:off x="6695748" y="2041018"/>
                <a:ext cx="853463" cy="307777"/>
              </a:xfrm>
              <a:prstGeom prst="rect">
                <a:avLst/>
              </a:prstGeom>
              <a:noFill/>
            </p:spPr>
            <p:txBody>
              <a:bodyPr wrap="square" rtlCol="0">
                <a:spAutoFit/>
              </a:bodyPr>
              <a:lstStyle/>
              <a:p>
                <a:pPr algn="ctr"/>
                <a:r>
                  <a:rPr lang="en-US" sz="700" b="0" dirty="0" smtClean="0">
                    <a:solidFill>
                      <a:prstClr val="black">
                        <a:lumMod val="85000"/>
                        <a:lumOff val="15000"/>
                      </a:prstClr>
                    </a:solidFill>
                    <a:latin typeface="Verdana"/>
                  </a:rPr>
                  <a:t>Trips</a:t>
                </a:r>
              </a:p>
              <a:p>
                <a:pPr algn="ctr"/>
                <a:r>
                  <a:rPr lang="en-US" sz="700" b="0" dirty="0">
                    <a:solidFill>
                      <a:prstClr val="black">
                        <a:lumMod val="85000"/>
                        <a:lumOff val="15000"/>
                      </a:prstClr>
                    </a:solidFill>
                    <a:latin typeface="Verdana"/>
                  </a:rPr>
                  <a:t>(Millions)</a:t>
                </a:r>
                <a:endParaRPr lang="en-US" sz="700" b="0" dirty="0" smtClean="0">
                  <a:solidFill>
                    <a:prstClr val="black">
                      <a:lumMod val="85000"/>
                      <a:lumOff val="15000"/>
                    </a:prstClr>
                  </a:solidFill>
                  <a:latin typeface="Verdana"/>
                </a:endParaRPr>
              </a:p>
            </p:txBody>
          </p:sp>
          <p:pic>
            <p:nvPicPr>
              <p:cNvPr id="43" name="Picture 4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81998" y="1495704"/>
                <a:ext cx="529359" cy="524065"/>
              </a:xfrm>
              <a:prstGeom prst="rect">
                <a:avLst/>
              </a:prstGeom>
            </p:spPr>
          </p:pic>
          <p:sp>
            <p:nvSpPr>
              <p:cNvPr id="44" name="TextBox 43"/>
              <p:cNvSpPr txBox="1"/>
              <p:nvPr/>
            </p:nvSpPr>
            <p:spPr>
              <a:xfrm>
                <a:off x="7419946" y="2041018"/>
                <a:ext cx="853463" cy="307777"/>
              </a:xfrm>
              <a:prstGeom prst="rect">
                <a:avLst/>
              </a:prstGeom>
              <a:noFill/>
            </p:spPr>
            <p:txBody>
              <a:bodyPr wrap="square" rtlCol="0">
                <a:spAutoFit/>
              </a:bodyPr>
              <a:lstStyle/>
              <a:p>
                <a:pPr algn="ctr"/>
                <a:r>
                  <a:rPr lang="en-US" sz="700" b="0" dirty="0" smtClean="0">
                    <a:solidFill>
                      <a:prstClr val="black">
                        <a:lumMod val="85000"/>
                        <a:lumOff val="15000"/>
                      </a:prstClr>
                    </a:solidFill>
                    <a:latin typeface="Verdana"/>
                  </a:rPr>
                  <a:t>Nights</a:t>
                </a:r>
              </a:p>
              <a:p>
                <a:pPr algn="ctr"/>
                <a:r>
                  <a:rPr lang="en-US" sz="700" b="0" dirty="0" smtClean="0">
                    <a:solidFill>
                      <a:prstClr val="black">
                        <a:lumMod val="85000"/>
                        <a:lumOff val="15000"/>
                      </a:prstClr>
                    </a:solidFill>
                    <a:latin typeface="Verdana"/>
                  </a:rPr>
                  <a:t>(Millions)</a:t>
                </a:r>
              </a:p>
            </p:txBody>
          </p:sp>
        </p:grpSp>
        <p:pic>
          <p:nvPicPr>
            <p:cNvPr id="39" name="Picture 3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06195" y="1153019"/>
              <a:ext cx="529359" cy="529359"/>
            </a:xfrm>
            <a:prstGeom prst="rect">
              <a:avLst/>
            </a:prstGeom>
          </p:spPr>
        </p:pic>
        <p:sp>
          <p:nvSpPr>
            <p:cNvPr id="40" name="TextBox 39"/>
            <p:cNvSpPr txBox="1"/>
            <p:nvPr/>
          </p:nvSpPr>
          <p:spPr>
            <a:xfrm>
              <a:off x="8144143" y="1700980"/>
              <a:ext cx="853463" cy="307777"/>
            </a:xfrm>
            <a:prstGeom prst="rect">
              <a:avLst/>
            </a:prstGeom>
            <a:noFill/>
          </p:spPr>
          <p:txBody>
            <a:bodyPr wrap="square" rtlCol="0">
              <a:spAutoFit/>
            </a:bodyPr>
            <a:lstStyle/>
            <a:p>
              <a:pPr algn="ctr"/>
              <a:r>
                <a:rPr lang="en-US" sz="700" b="0" dirty="0" smtClean="0">
                  <a:solidFill>
                    <a:prstClr val="black">
                      <a:lumMod val="85000"/>
                      <a:lumOff val="15000"/>
                    </a:prstClr>
                  </a:solidFill>
                  <a:latin typeface="Verdana"/>
                </a:rPr>
                <a:t>Spend</a:t>
              </a:r>
            </a:p>
            <a:p>
              <a:pPr algn="ctr"/>
              <a:r>
                <a:rPr lang="en-US" sz="700" b="0" dirty="0" smtClean="0">
                  <a:solidFill>
                    <a:prstClr val="black">
                      <a:lumMod val="85000"/>
                      <a:lumOff val="15000"/>
                    </a:prstClr>
                  </a:solidFill>
                  <a:latin typeface="Verdana"/>
                </a:rPr>
                <a:t>(£ millions)</a:t>
              </a:r>
            </a:p>
          </p:txBody>
        </p:sp>
      </p:grpSp>
      <p:sp>
        <p:nvSpPr>
          <p:cNvPr id="48" name="Rectangle 47"/>
          <p:cNvSpPr/>
          <p:nvPr/>
        </p:nvSpPr>
        <p:spPr>
          <a:xfrm>
            <a:off x="1928081" y="6242264"/>
            <a:ext cx="5335748" cy="296133"/>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800" b="0" dirty="0">
                <a:solidFill>
                  <a:schemeClr val="tx1"/>
                </a:solidFill>
              </a:rPr>
              <a:t>*Break in time series 2015-2016 – see slide </a:t>
            </a:r>
            <a:r>
              <a:rPr lang="en-US" sz="800" b="0" dirty="0" smtClean="0">
                <a:solidFill>
                  <a:schemeClr val="tx1"/>
                </a:solidFill>
              </a:rPr>
              <a:t>2</a:t>
            </a:r>
          </a:p>
          <a:p>
            <a:r>
              <a:rPr lang="en-US" sz="800" dirty="0" smtClean="0">
                <a:solidFill>
                  <a:schemeClr val="accent2"/>
                </a:solidFill>
              </a:rPr>
              <a:t>% Change </a:t>
            </a:r>
            <a:r>
              <a:rPr lang="en-US" sz="800" b="0" dirty="0" smtClean="0">
                <a:solidFill>
                  <a:schemeClr val="tx1"/>
                </a:solidFill>
              </a:rPr>
              <a:t>refers to a revised 2015 figures rather than the original published figures shown here</a:t>
            </a:r>
            <a:endParaRPr lang="en-US" sz="800" b="0" dirty="0">
              <a:solidFill>
                <a:schemeClr val="tx1"/>
              </a:solidFill>
            </a:endParaRPr>
          </a:p>
        </p:txBody>
      </p:sp>
    </p:spTree>
    <p:extLst>
      <p:ext uri="{BB962C8B-B14F-4D97-AF65-F5344CB8AC3E}">
        <p14:creationId xmlns:p14="http://schemas.microsoft.com/office/powerpoint/2010/main" val="26999133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UK </a:t>
            </a:r>
            <a:r>
              <a:rPr lang="en-US" dirty="0" smtClean="0"/>
              <a:t>Outbound Travel </a:t>
            </a:r>
            <a:r>
              <a:rPr lang="en-US" sz="1600" dirty="0">
                <a:solidFill>
                  <a:schemeClr val="tx1">
                    <a:lumMod val="50000"/>
                    <a:lumOff val="50000"/>
                  </a:schemeClr>
                </a:solidFill>
              </a:rPr>
              <a:t>(International Passenger Survey)</a:t>
            </a:r>
          </a:p>
        </p:txBody>
      </p:sp>
      <p:sp>
        <p:nvSpPr>
          <p:cNvPr id="10" name="Text Placeholder 9"/>
          <p:cNvSpPr>
            <a:spLocks noGrp="1"/>
          </p:cNvSpPr>
          <p:nvPr>
            <p:ph type="body" sz="quarter" idx="10"/>
          </p:nvPr>
        </p:nvSpPr>
        <p:spPr/>
        <p:txBody>
          <a:bodyPr/>
          <a:lstStyle/>
          <a:p>
            <a:r>
              <a:rPr lang="en-US" dirty="0" smtClean="0">
                <a:solidFill>
                  <a:schemeClr val="bg1">
                    <a:lumMod val="65000"/>
                  </a:schemeClr>
                </a:solidFill>
              </a:rPr>
              <a:t>Total volume </a:t>
            </a:r>
            <a:r>
              <a:rPr lang="en-US" sz="1000" dirty="0">
                <a:solidFill>
                  <a:schemeClr val="bg1">
                    <a:lumMod val="65000"/>
                  </a:schemeClr>
                </a:solidFill>
              </a:rPr>
              <a:t>(millions) </a:t>
            </a:r>
            <a:r>
              <a:rPr lang="en-US" dirty="0" smtClean="0">
                <a:solidFill>
                  <a:schemeClr val="bg1">
                    <a:lumMod val="65000"/>
                  </a:schemeClr>
                </a:solidFill>
              </a:rPr>
              <a:t>and spend </a:t>
            </a:r>
            <a:r>
              <a:rPr lang="en-US" sz="1000" dirty="0">
                <a:solidFill>
                  <a:schemeClr val="bg1">
                    <a:lumMod val="65000"/>
                  </a:schemeClr>
                </a:solidFill>
              </a:rPr>
              <a:t>(£</a:t>
            </a:r>
            <a:r>
              <a:rPr lang="en-US" sz="1000" dirty="0" err="1">
                <a:solidFill>
                  <a:schemeClr val="bg1">
                    <a:lumMod val="65000"/>
                  </a:schemeClr>
                </a:solidFill>
              </a:rPr>
              <a:t>bn</a:t>
            </a:r>
            <a:r>
              <a:rPr lang="en-US" sz="1000" dirty="0">
                <a:solidFill>
                  <a:schemeClr val="bg1">
                    <a:lumMod val="65000"/>
                  </a:schemeClr>
                </a:solidFill>
              </a:rPr>
              <a:t>)</a:t>
            </a:r>
          </a:p>
        </p:txBody>
      </p:sp>
      <p:grpSp>
        <p:nvGrpSpPr>
          <p:cNvPr id="15" name="Group 14"/>
          <p:cNvGrpSpPr/>
          <p:nvPr/>
        </p:nvGrpSpPr>
        <p:grpSpPr>
          <a:xfrm>
            <a:off x="7841311" y="205600"/>
            <a:ext cx="1094807" cy="902108"/>
            <a:chOff x="7841311" y="205600"/>
            <a:chExt cx="1094807" cy="902108"/>
          </a:xfrm>
        </p:grpSpPr>
        <p:sp>
          <p:nvSpPr>
            <p:cNvPr id="16" name="Oval 15"/>
            <p:cNvSpPr/>
            <p:nvPr/>
          </p:nvSpPr>
          <p:spPr>
            <a:xfrm>
              <a:off x="7841311" y="885946"/>
              <a:ext cx="901257" cy="221762"/>
            </a:xfrm>
            <a:prstGeom prst="ellipse">
              <a:avLst/>
            </a:prstGeom>
            <a:solidFill>
              <a:schemeClr val="tx1">
                <a:alpha val="1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err="1" smtClean="0"/>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6118" y="205600"/>
              <a:ext cx="900000" cy="891000"/>
            </a:xfrm>
            <a:prstGeom prst="rect">
              <a:avLst/>
            </a:prstGeom>
            <a:effectLst>
              <a:outerShdw blurRad="254000" dir="2700000" algn="tl" rotWithShape="0">
                <a:srgbClr val="000000">
                  <a:alpha val="10000"/>
                </a:srgbClr>
              </a:outerShdw>
            </a:effectLst>
          </p:spPr>
        </p:pic>
      </p:grpSp>
      <p:grpSp>
        <p:nvGrpSpPr>
          <p:cNvPr id="18" name="Group 17"/>
          <p:cNvGrpSpPr/>
          <p:nvPr/>
        </p:nvGrpSpPr>
        <p:grpSpPr>
          <a:xfrm>
            <a:off x="682424" y="5120972"/>
            <a:ext cx="7793784" cy="281788"/>
            <a:chOff x="682424" y="4524072"/>
            <a:chExt cx="7793784" cy="281788"/>
          </a:xfrm>
          <a:solidFill>
            <a:srgbClr val="262626"/>
          </a:solidFill>
        </p:grpSpPr>
        <p:sp>
          <p:nvSpPr>
            <p:cNvPr id="19" name="Round Same Side Corner Rectangle 18"/>
            <p:cNvSpPr/>
            <p:nvPr/>
          </p:nvSpPr>
          <p:spPr>
            <a:xfrm>
              <a:off x="3546274" y="4524072"/>
              <a:ext cx="2066084" cy="281788"/>
            </a:xfrm>
            <a:prstGeom prst="round2SameRect">
              <a:avLst>
                <a:gd name="adj1" fmla="val 0"/>
                <a:gd name="adj2" fmla="val 21789"/>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err="1" smtClean="0"/>
            </a:p>
          </p:txBody>
        </p:sp>
        <p:sp>
          <p:nvSpPr>
            <p:cNvPr id="20" name="Round Same Side Corner Rectangle 19"/>
            <p:cNvSpPr/>
            <p:nvPr/>
          </p:nvSpPr>
          <p:spPr>
            <a:xfrm>
              <a:off x="6410124" y="4524072"/>
              <a:ext cx="2066084" cy="281788"/>
            </a:xfrm>
            <a:prstGeom prst="round2SameRect">
              <a:avLst>
                <a:gd name="adj1" fmla="val 0"/>
                <a:gd name="adj2" fmla="val 21789"/>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err="1" smtClean="0"/>
            </a:p>
          </p:txBody>
        </p:sp>
        <p:sp>
          <p:nvSpPr>
            <p:cNvPr id="21" name="Round Same Side Corner Rectangle 20"/>
            <p:cNvSpPr/>
            <p:nvPr/>
          </p:nvSpPr>
          <p:spPr>
            <a:xfrm>
              <a:off x="682424" y="4524072"/>
              <a:ext cx="2066084" cy="281788"/>
            </a:xfrm>
            <a:prstGeom prst="round2SameRect">
              <a:avLst>
                <a:gd name="adj1" fmla="val 0"/>
                <a:gd name="adj2" fmla="val 21789"/>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err="1" smtClean="0"/>
            </a:p>
          </p:txBody>
        </p:sp>
      </p:grpSp>
      <p:graphicFrame>
        <p:nvGraphicFramePr>
          <p:cNvPr id="22" name="Chart 21"/>
          <p:cNvGraphicFramePr/>
          <p:nvPr>
            <p:extLst>
              <p:ext uri="{D42A27DB-BD31-4B8C-83A1-F6EECF244321}">
                <p14:modId xmlns:p14="http://schemas.microsoft.com/office/powerpoint/2010/main" val="4017369421"/>
              </p:ext>
            </p:extLst>
          </p:nvPr>
        </p:nvGraphicFramePr>
        <p:xfrm>
          <a:off x="111926" y="2313005"/>
          <a:ext cx="8937031" cy="3080107"/>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Group 1"/>
          <p:cNvGrpSpPr/>
          <p:nvPr/>
        </p:nvGrpSpPr>
        <p:grpSpPr>
          <a:xfrm>
            <a:off x="6465160" y="1228992"/>
            <a:ext cx="2417894" cy="1029178"/>
            <a:chOff x="6465160" y="1381662"/>
            <a:chExt cx="2417894" cy="1029178"/>
          </a:xfrm>
        </p:grpSpPr>
        <p:grpSp>
          <p:nvGrpSpPr>
            <p:cNvPr id="27" name="Group 26"/>
            <p:cNvGrpSpPr/>
            <p:nvPr/>
          </p:nvGrpSpPr>
          <p:grpSpPr>
            <a:xfrm>
              <a:off x="6465160" y="1381662"/>
              <a:ext cx="1187986" cy="1029178"/>
              <a:chOff x="5170124" y="1538709"/>
              <a:chExt cx="1187986" cy="1029178"/>
            </a:xfrm>
          </p:grpSpPr>
          <p:pic>
            <p:nvPicPr>
              <p:cNvPr id="38" name="Picture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1315" y="1709502"/>
                <a:ext cx="529359" cy="534653"/>
              </a:xfrm>
              <a:prstGeom prst="rect">
                <a:avLst/>
              </a:prstGeom>
            </p:spPr>
          </p:pic>
          <p:sp>
            <p:nvSpPr>
              <p:cNvPr id="39" name="TextBox 38"/>
              <p:cNvSpPr txBox="1"/>
              <p:nvPr/>
            </p:nvSpPr>
            <p:spPr>
              <a:xfrm>
                <a:off x="5339263" y="2260110"/>
                <a:ext cx="853463" cy="307777"/>
              </a:xfrm>
              <a:prstGeom prst="rect">
                <a:avLst/>
              </a:prstGeom>
              <a:noFill/>
            </p:spPr>
            <p:txBody>
              <a:bodyPr wrap="square" rtlCol="0">
                <a:spAutoFit/>
              </a:bodyPr>
              <a:lstStyle/>
              <a:p>
                <a:pPr algn="ctr"/>
                <a:r>
                  <a:rPr lang="en-US" sz="700" b="0" dirty="0" smtClean="0">
                    <a:solidFill>
                      <a:schemeClr val="tx1">
                        <a:lumMod val="85000"/>
                        <a:lumOff val="15000"/>
                      </a:schemeClr>
                    </a:solidFill>
                    <a:latin typeface="+mn-lt"/>
                  </a:rPr>
                  <a:t>Trips</a:t>
                </a:r>
              </a:p>
              <a:p>
                <a:pPr algn="ctr"/>
                <a:r>
                  <a:rPr lang="en-US" sz="700" b="0" dirty="0" smtClean="0">
                    <a:solidFill>
                      <a:schemeClr val="tx1">
                        <a:lumMod val="85000"/>
                        <a:lumOff val="15000"/>
                      </a:schemeClr>
                    </a:solidFill>
                    <a:latin typeface="+mn-lt"/>
                  </a:rPr>
                  <a:t>(millions)</a:t>
                </a:r>
              </a:p>
            </p:txBody>
          </p:sp>
          <p:cxnSp>
            <p:nvCxnSpPr>
              <p:cNvPr id="40" name="Elbow Connector 39"/>
              <p:cNvCxnSpPr>
                <a:stCxn id="41" idx="4"/>
                <a:endCxn id="38" idx="1"/>
              </p:cNvCxnSpPr>
              <p:nvPr/>
            </p:nvCxnSpPr>
            <p:spPr>
              <a:xfrm rot="16200000" flipH="1">
                <a:off x="5369739" y="1847899"/>
                <a:ext cx="150633" cy="107226"/>
              </a:xfrm>
              <a:prstGeom prst="bentConnector2">
                <a:avLst/>
              </a:prstGeom>
              <a:ln w="9525" cap="rnd" cmpd="sng">
                <a:solidFill>
                  <a:schemeClr val="bg1">
                    <a:lumMod val="6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41" name="Oval 40"/>
              <p:cNvSpPr/>
              <p:nvPr/>
            </p:nvSpPr>
            <p:spPr>
              <a:xfrm>
                <a:off x="5329989" y="1703290"/>
                <a:ext cx="122906" cy="122906"/>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00" b="0" dirty="0" err="1" smtClean="0"/>
                  <a:t>a</a:t>
                </a:r>
              </a:p>
            </p:txBody>
          </p:sp>
          <p:grpSp>
            <p:nvGrpSpPr>
              <p:cNvPr id="42" name="Group 41"/>
              <p:cNvGrpSpPr/>
              <p:nvPr/>
            </p:nvGrpSpPr>
            <p:grpSpPr>
              <a:xfrm>
                <a:off x="6033322" y="1703290"/>
                <a:ext cx="159091" cy="273539"/>
                <a:chOff x="5023275" y="1703291"/>
                <a:chExt cx="159091" cy="273539"/>
              </a:xfrm>
            </p:grpSpPr>
            <p:cxnSp>
              <p:nvCxnSpPr>
                <p:cNvPr id="45" name="Elbow Connector 44"/>
                <p:cNvCxnSpPr>
                  <a:stCxn id="46" idx="4"/>
                  <a:endCxn id="38" idx="3"/>
                </p:cNvCxnSpPr>
                <p:nvPr/>
              </p:nvCxnSpPr>
              <p:spPr>
                <a:xfrm rot="5400000">
                  <a:off x="4996778" y="1852694"/>
                  <a:ext cx="150633" cy="97639"/>
                </a:xfrm>
                <a:prstGeom prst="bentConnector2">
                  <a:avLst/>
                </a:prstGeom>
                <a:ln w="9525" cap="rnd" cmpd="sng">
                  <a:solidFill>
                    <a:schemeClr val="bg1">
                      <a:lumMod val="6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46" name="Oval 45"/>
                <p:cNvSpPr/>
                <p:nvPr/>
              </p:nvSpPr>
              <p:spPr>
                <a:xfrm>
                  <a:off x="5059460" y="1703291"/>
                  <a:ext cx="122906" cy="122906"/>
                </a:xfrm>
                <a:prstGeom prst="ellipse">
                  <a:avLst/>
                </a:prstGeom>
                <a:solidFill>
                  <a:schemeClr val="accent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00" b="0" dirty="0" err="1" smtClean="0"/>
                    <a:t>a</a:t>
                  </a:r>
                </a:p>
              </p:txBody>
            </p:sp>
          </p:grpSp>
          <p:sp>
            <p:nvSpPr>
              <p:cNvPr id="43" name="TextBox 42"/>
              <p:cNvSpPr txBox="1"/>
              <p:nvPr/>
            </p:nvSpPr>
            <p:spPr>
              <a:xfrm>
                <a:off x="5170124" y="1538709"/>
                <a:ext cx="447786" cy="184666"/>
              </a:xfrm>
              <a:prstGeom prst="rect">
                <a:avLst/>
              </a:prstGeom>
              <a:noFill/>
            </p:spPr>
            <p:txBody>
              <a:bodyPr wrap="square" rtlCol="0">
                <a:spAutoFit/>
              </a:bodyPr>
              <a:lstStyle/>
              <a:p>
                <a:pPr algn="ctr"/>
                <a:r>
                  <a:rPr lang="en-US" sz="600" b="0" dirty="0" smtClean="0">
                    <a:solidFill>
                      <a:schemeClr val="tx1">
                        <a:lumMod val="85000"/>
                        <a:lumOff val="15000"/>
                      </a:schemeClr>
                    </a:solidFill>
                    <a:latin typeface="+mn-lt"/>
                  </a:rPr>
                  <a:t>2015</a:t>
                </a:r>
              </a:p>
            </p:txBody>
          </p:sp>
          <p:sp>
            <p:nvSpPr>
              <p:cNvPr id="44" name="TextBox 43"/>
              <p:cNvSpPr txBox="1"/>
              <p:nvPr/>
            </p:nvSpPr>
            <p:spPr>
              <a:xfrm>
                <a:off x="5910324" y="1538709"/>
                <a:ext cx="447786" cy="184666"/>
              </a:xfrm>
              <a:prstGeom prst="rect">
                <a:avLst/>
              </a:prstGeom>
              <a:noFill/>
            </p:spPr>
            <p:txBody>
              <a:bodyPr wrap="square" rtlCol="0">
                <a:spAutoFit/>
              </a:bodyPr>
              <a:lstStyle/>
              <a:p>
                <a:pPr algn="ctr"/>
                <a:r>
                  <a:rPr lang="en-US" sz="600" b="0" dirty="0" smtClean="0">
                    <a:solidFill>
                      <a:schemeClr val="tx1">
                        <a:lumMod val="85000"/>
                        <a:lumOff val="15000"/>
                      </a:schemeClr>
                    </a:solidFill>
                    <a:latin typeface="+mn-lt"/>
                  </a:rPr>
                  <a:t>2016</a:t>
                </a:r>
              </a:p>
            </p:txBody>
          </p:sp>
        </p:grpSp>
        <p:grpSp>
          <p:nvGrpSpPr>
            <p:cNvPr id="28" name="Group 27"/>
            <p:cNvGrpSpPr/>
            <p:nvPr/>
          </p:nvGrpSpPr>
          <p:grpSpPr>
            <a:xfrm>
              <a:off x="7695068" y="1381662"/>
              <a:ext cx="1187986" cy="1029178"/>
              <a:chOff x="5170124" y="1538709"/>
              <a:chExt cx="1187986" cy="1029178"/>
            </a:xfrm>
          </p:grpSpPr>
          <p:pic>
            <p:nvPicPr>
              <p:cNvPr id="29" name="Picture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01315" y="1712149"/>
                <a:ext cx="529359" cy="529359"/>
              </a:xfrm>
              <a:prstGeom prst="rect">
                <a:avLst/>
              </a:prstGeom>
            </p:spPr>
          </p:pic>
          <p:sp>
            <p:nvSpPr>
              <p:cNvPr id="30" name="TextBox 29"/>
              <p:cNvSpPr txBox="1"/>
              <p:nvPr/>
            </p:nvSpPr>
            <p:spPr>
              <a:xfrm>
                <a:off x="5339263" y="2260110"/>
                <a:ext cx="853463" cy="307777"/>
              </a:xfrm>
              <a:prstGeom prst="rect">
                <a:avLst/>
              </a:prstGeom>
              <a:noFill/>
            </p:spPr>
            <p:txBody>
              <a:bodyPr wrap="square" rtlCol="0">
                <a:spAutoFit/>
              </a:bodyPr>
              <a:lstStyle/>
              <a:p>
                <a:pPr algn="ctr"/>
                <a:r>
                  <a:rPr lang="en-US" sz="700" b="0" dirty="0" smtClean="0">
                    <a:solidFill>
                      <a:schemeClr val="tx1">
                        <a:lumMod val="85000"/>
                        <a:lumOff val="15000"/>
                      </a:schemeClr>
                    </a:solidFill>
                    <a:latin typeface="+mn-lt"/>
                  </a:rPr>
                  <a:t>Spend</a:t>
                </a:r>
              </a:p>
              <a:p>
                <a:pPr algn="ctr"/>
                <a:r>
                  <a:rPr lang="en-US" sz="700" b="0" dirty="0" smtClean="0">
                    <a:solidFill>
                      <a:schemeClr val="tx1">
                        <a:lumMod val="85000"/>
                        <a:lumOff val="15000"/>
                      </a:schemeClr>
                    </a:solidFill>
                    <a:latin typeface="+mn-lt"/>
                  </a:rPr>
                  <a:t>(£</a:t>
                </a:r>
                <a:r>
                  <a:rPr lang="en-US" sz="700" b="0" dirty="0" err="1" smtClean="0">
                    <a:solidFill>
                      <a:schemeClr val="tx1">
                        <a:lumMod val="85000"/>
                        <a:lumOff val="15000"/>
                      </a:schemeClr>
                    </a:solidFill>
                    <a:latin typeface="+mn-lt"/>
                  </a:rPr>
                  <a:t>bn</a:t>
                </a:r>
                <a:r>
                  <a:rPr lang="en-US" sz="700" b="0" dirty="0" smtClean="0">
                    <a:solidFill>
                      <a:schemeClr val="tx1">
                        <a:lumMod val="85000"/>
                        <a:lumOff val="15000"/>
                      </a:schemeClr>
                    </a:solidFill>
                    <a:latin typeface="+mn-lt"/>
                  </a:rPr>
                  <a:t>)</a:t>
                </a:r>
              </a:p>
            </p:txBody>
          </p:sp>
          <p:cxnSp>
            <p:nvCxnSpPr>
              <p:cNvPr id="31" name="Elbow Connector 30"/>
              <p:cNvCxnSpPr>
                <a:stCxn id="32" idx="4"/>
                <a:endCxn id="29" idx="1"/>
              </p:cNvCxnSpPr>
              <p:nvPr/>
            </p:nvCxnSpPr>
            <p:spPr>
              <a:xfrm rot="16200000" flipH="1">
                <a:off x="5369739" y="1847899"/>
                <a:ext cx="150633" cy="107226"/>
              </a:xfrm>
              <a:prstGeom prst="bentConnector2">
                <a:avLst/>
              </a:prstGeom>
              <a:ln w="9525" cap="rnd" cmpd="sng">
                <a:solidFill>
                  <a:schemeClr val="bg1">
                    <a:lumMod val="6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32" name="Oval 31"/>
              <p:cNvSpPr/>
              <p:nvPr/>
            </p:nvSpPr>
            <p:spPr>
              <a:xfrm>
                <a:off x="5329989" y="1703290"/>
                <a:ext cx="122906" cy="122906"/>
              </a:xfrm>
              <a:prstGeom prst="ellipse">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00" b="0" dirty="0" err="1" smtClean="0"/>
                  <a:t>a</a:t>
                </a:r>
              </a:p>
            </p:txBody>
          </p:sp>
          <p:grpSp>
            <p:nvGrpSpPr>
              <p:cNvPr id="33" name="Group 32"/>
              <p:cNvGrpSpPr/>
              <p:nvPr/>
            </p:nvGrpSpPr>
            <p:grpSpPr>
              <a:xfrm>
                <a:off x="6033322" y="1703290"/>
                <a:ext cx="159091" cy="273539"/>
                <a:chOff x="5023275" y="1703291"/>
                <a:chExt cx="159091" cy="273539"/>
              </a:xfrm>
            </p:grpSpPr>
            <p:cxnSp>
              <p:nvCxnSpPr>
                <p:cNvPr id="36" name="Elbow Connector 35"/>
                <p:cNvCxnSpPr>
                  <a:stCxn id="37" idx="4"/>
                  <a:endCxn id="29" idx="3"/>
                </p:cNvCxnSpPr>
                <p:nvPr/>
              </p:nvCxnSpPr>
              <p:spPr>
                <a:xfrm rot="5400000">
                  <a:off x="4996778" y="1852694"/>
                  <a:ext cx="150633" cy="97639"/>
                </a:xfrm>
                <a:prstGeom prst="bentConnector2">
                  <a:avLst/>
                </a:prstGeom>
                <a:ln w="9525" cap="rnd" cmpd="sng">
                  <a:solidFill>
                    <a:schemeClr val="bg1">
                      <a:lumMod val="6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37" name="Oval 36"/>
                <p:cNvSpPr/>
                <p:nvPr/>
              </p:nvSpPr>
              <p:spPr>
                <a:xfrm>
                  <a:off x="5059460" y="1703291"/>
                  <a:ext cx="122906" cy="122906"/>
                </a:xfrm>
                <a:prstGeom prst="ellipse">
                  <a:avLst/>
                </a:prstGeom>
                <a:solidFill>
                  <a:schemeClr val="accent4">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00" b="0" dirty="0" err="1" smtClean="0"/>
                    <a:t>a</a:t>
                  </a:r>
                </a:p>
              </p:txBody>
            </p:sp>
          </p:grpSp>
          <p:sp>
            <p:nvSpPr>
              <p:cNvPr id="34" name="TextBox 33"/>
              <p:cNvSpPr txBox="1"/>
              <p:nvPr/>
            </p:nvSpPr>
            <p:spPr>
              <a:xfrm>
                <a:off x="5170124" y="1538709"/>
                <a:ext cx="447786" cy="184666"/>
              </a:xfrm>
              <a:prstGeom prst="rect">
                <a:avLst/>
              </a:prstGeom>
              <a:noFill/>
            </p:spPr>
            <p:txBody>
              <a:bodyPr wrap="square" rtlCol="0">
                <a:spAutoFit/>
              </a:bodyPr>
              <a:lstStyle/>
              <a:p>
                <a:pPr algn="ctr"/>
                <a:r>
                  <a:rPr lang="en-US" sz="600" b="0" dirty="0" smtClean="0">
                    <a:solidFill>
                      <a:schemeClr val="tx1">
                        <a:lumMod val="85000"/>
                        <a:lumOff val="15000"/>
                      </a:schemeClr>
                    </a:solidFill>
                    <a:latin typeface="+mn-lt"/>
                  </a:rPr>
                  <a:t>2015</a:t>
                </a:r>
              </a:p>
            </p:txBody>
          </p:sp>
          <p:sp>
            <p:nvSpPr>
              <p:cNvPr id="35" name="TextBox 34"/>
              <p:cNvSpPr txBox="1"/>
              <p:nvPr/>
            </p:nvSpPr>
            <p:spPr>
              <a:xfrm>
                <a:off x="5910324" y="1538709"/>
                <a:ext cx="447786" cy="184666"/>
              </a:xfrm>
              <a:prstGeom prst="rect">
                <a:avLst/>
              </a:prstGeom>
              <a:noFill/>
            </p:spPr>
            <p:txBody>
              <a:bodyPr wrap="square" rtlCol="0">
                <a:spAutoFit/>
              </a:bodyPr>
              <a:lstStyle/>
              <a:p>
                <a:pPr algn="ctr"/>
                <a:r>
                  <a:rPr lang="en-US" sz="600" b="0" dirty="0" smtClean="0">
                    <a:solidFill>
                      <a:schemeClr val="tx1">
                        <a:lumMod val="85000"/>
                        <a:lumOff val="15000"/>
                      </a:schemeClr>
                    </a:solidFill>
                    <a:latin typeface="+mn-lt"/>
                  </a:rPr>
                  <a:t>2016</a:t>
                </a:r>
              </a:p>
            </p:txBody>
          </p:sp>
        </p:grpSp>
      </p:grpSp>
      <p:graphicFrame>
        <p:nvGraphicFramePr>
          <p:cNvPr id="66" name="Table 65"/>
          <p:cNvGraphicFramePr>
            <a:graphicFrameLocks noGrp="1"/>
          </p:cNvGraphicFramePr>
          <p:nvPr>
            <p:extLst>
              <p:ext uri="{D42A27DB-BD31-4B8C-83A1-F6EECF244321}">
                <p14:modId xmlns:p14="http://schemas.microsoft.com/office/powerpoint/2010/main" val="1208589020"/>
              </p:ext>
            </p:extLst>
          </p:nvPr>
        </p:nvGraphicFramePr>
        <p:xfrm>
          <a:off x="274686" y="4823657"/>
          <a:ext cx="8608011" cy="298673"/>
        </p:xfrm>
        <a:graphic>
          <a:graphicData uri="http://schemas.openxmlformats.org/drawingml/2006/table">
            <a:tbl>
              <a:tblPr firstRow="1" bandRow="1">
                <a:tableStyleId>{5C22544A-7EE6-4342-B048-85BDC9FD1C3A}</a:tableStyleId>
              </a:tblPr>
              <a:tblGrid>
                <a:gridCol w="394429"/>
                <a:gridCol w="1037811"/>
                <a:gridCol w="1044638"/>
                <a:gridCol w="785186"/>
                <a:gridCol w="1040168"/>
                <a:gridCol w="1042281"/>
                <a:gridCol w="798841"/>
                <a:gridCol w="1034985"/>
                <a:gridCol w="1033809"/>
                <a:gridCol w="395863"/>
              </a:tblGrid>
              <a:tr h="298673">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900" b="0" dirty="0">
                          <a:solidFill>
                            <a:srgbClr val="C50017"/>
                          </a:solidFill>
                          <a:latin typeface="Wingdings"/>
                          <a:ea typeface="Wingdings"/>
                          <a:cs typeface="Wingdings"/>
                          <a:sym typeface="Wingdings"/>
                        </a:rPr>
                        <a:t></a:t>
                      </a:r>
                      <a:r>
                        <a:rPr lang="en-US" sz="900" b="0" dirty="0">
                          <a:solidFill>
                            <a:schemeClr val="accent1"/>
                          </a:solidFill>
                          <a:latin typeface="Wingdings"/>
                          <a:ea typeface="Wingdings"/>
                          <a:cs typeface="Wingdings"/>
                          <a:sym typeface="Wingdings"/>
                        </a:rPr>
                        <a:t></a:t>
                      </a:r>
                      <a:r>
                        <a:rPr lang="en-US" sz="900" b="0" dirty="0">
                          <a:solidFill>
                            <a:srgbClr val="6FA132"/>
                          </a:solidFill>
                          <a:latin typeface="Wingdings"/>
                          <a:ea typeface="Wingdings"/>
                          <a:cs typeface="Wingdings"/>
                          <a:sym typeface="Wingdings"/>
                        </a:rPr>
                        <a:t></a:t>
                      </a:r>
                      <a:r>
                        <a:rPr lang="en-US" sz="900" b="0" dirty="0">
                          <a:solidFill>
                            <a:srgbClr val="489A1E"/>
                          </a:solidFill>
                          <a:latin typeface="Wingdings"/>
                          <a:ea typeface="Wingdings"/>
                          <a:cs typeface="Wingdings"/>
                          <a:sym typeface="Wingdings"/>
                        </a:rPr>
                        <a:t> </a:t>
                      </a:r>
                      <a:endParaRPr kumimoji="0" lang="en-US" sz="900" b="0" i="0" u="none" strike="noStrike" kern="1200" cap="none" spc="0" normalizeH="0" baseline="0" noProof="0" dirty="0">
                        <a:ln>
                          <a:noFill/>
                        </a:ln>
                        <a:solidFill>
                          <a:srgbClr val="489A1E"/>
                        </a:solidFill>
                        <a:effectLst/>
                        <a:uLnTx/>
                        <a:uFillTx/>
                        <a:latin typeface="+mn-lt"/>
                        <a:ea typeface="+mn-ea"/>
                        <a:cs typeface="+mn-cs"/>
                      </a:endParaRPr>
                    </a:p>
                  </a:txBody>
                  <a:tcPr marL="0" marR="0" marT="0" marB="0" anchor="ctr">
                    <a:lnL w="12700" cmpd="sng">
                      <a:noFill/>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700" b="0" i="0" u="none" strike="noStrike" dirty="0" smtClean="0">
                          <a:solidFill>
                            <a:srgbClr val="00B050"/>
                          </a:solidFill>
                          <a:effectLst/>
                          <a:latin typeface="+mn-lt"/>
                        </a:rPr>
                        <a:t>+7%</a:t>
                      </a:r>
                      <a:endParaRPr lang="en-US" sz="700" b="0" i="0" u="none" strike="noStrike" dirty="0">
                        <a:solidFill>
                          <a:srgbClr val="00B050"/>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700" b="0" i="0" u="none" strike="noStrike" dirty="0" smtClean="0">
                          <a:solidFill>
                            <a:srgbClr val="00B050"/>
                          </a:solidFill>
                          <a:effectLst/>
                          <a:latin typeface="+mn-lt"/>
                        </a:rPr>
                        <a:t>+10%</a:t>
                      </a:r>
                      <a:endParaRPr lang="en-US" sz="700" b="0" i="0" u="none" strike="noStrike" dirty="0">
                        <a:solidFill>
                          <a:srgbClr val="00B050"/>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dirty="0">
                        <a:solidFill>
                          <a:srgbClr val="00B050"/>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700" b="0" i="0" u="none" strike="noStrike" dirty="0" smtClean="0">
                          <a:solidFill>
                            <a:srgbClr val="00B050"/>
                          </a:solidFill>
                          <a:effectLst/>
                          <a:latin typeface="+mn-lt"/>
                        </a:rPr>
                        <a:t>+10%</a:t>
                      </a:r>
                      <a:endParaRPr lang="en-US" sz="700" b="0" i="0" u="none" strike="noStrike" dirty="0">
                        <a:solidFill>
                          <a:srgbClr val="00B050"/>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700" b="0" i="0" u="none" strike="noStrike" kern="1200" dirty="0" smtClean="0">
                          <a:solidFill>
                            <a:srgbClr val="00B050"/>
                          </a:solidFill>
                          <a:effectLst/>
                          <a:latin typeface="+mn-lt"/>
                          <a:ea typeface="+mn-ea"/>
                          <a:cs typeface="+mn-cs"/>
                        </a:rPr>
                        <a:t>+18%</a:t>
                      </a:r>
                      <a:endParaRPr lang="en-US" sz="700" b="0" i="0" u="none" strike="noStrike" kern="1200" dirty="0">
                        <a:solidFill>
                          <a:srgbClr val="00B050"/>
                        </a:solidFill>
                        <a:effectLst/>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700" b="0" i="0" u="none" strike="noStrike" dirty="0">
                        <a:solidFill>
                          <a:srgbClr val="00B050"/>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700" b="0" i="0" u="none" strike="noStrike" dirty="0" smtClean="0">
                          <a:solidFill>
                            <a:srgbClr val="00B050"/>
                          </a:solidFill>
                          <a:effectLst/>
                          <a:latin typeface="+mn-lt"/>
                        </a:rPr>
                        <a:t>+8%</a:t>
                      </a:r>
                      <a:endParaRPr lang="en-US" sz="700" b="0" i="0" u="none" strike="noStrike" dirty="0">
                        <a:solidFill>
                          <a:srgbClr val="00B050"/>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700" b="0" i="0" u="none" strike="noStrike" kern="1200" dirty="0" smtClean="0">
                          <a:solidFill>
                            <a:srgbClr val="00B050"/>
                          </a:solidFill>
                          <a:effectLst/>
                          <a:latin typeface="+mn-lt"/>
                          <a:ea typeface="+mn-ea"/>
                          <a:cs typeface="+mn-cs"/>
                        </a:rPr>
                        <a:t>+12%</a:t>
                      </a:r>
                      <a:endParaRPr lang="en-US" sz="700" b="0" i="0" u="none" strike="noStrike" kern="1200" dirty="0">
                        <a:solidFill>
                          <a:srgbClr val="00B050"/>
                        </a:solidFill>
                        <a:effectLst/>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700" b="0" i="0" u="none" strike="noStrike" kern="1200" dirty="0">
                        <a:solidFill>
                          <a:srgbClr val="00B050"/>
                        </a:solidFill>
                        <a:effectLst/>
                        <a:latin typeface="+mn-lt"/>
                        <a:ea typeface="+mn-ea"/>
                        <a:cs typeface="+mn-cs"/>
                      </a:endParaRPr>
                    </a:p>
                  </a:txBody>
                  <a:tcPr marL="0" marR="0" marT="0" marB="0" anchor="ctr">
                    <a:lnL w="12700" cap="flat" cmpd="sng" algn="ctr">
                      <a:noFill/>
                      <a:prstDash val="solid"/>
                      <a:round/>
                      <a:headEnd type="none" w="med" len="med"/>
                      <a:tailEnd type="none" w="med" len="med"/>
                    </a:lnL>
                    <a:lnR w="12700" cmpd="sng">
                      <a:noFill/>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49" name="TextBox 48"/>
          <p:cNvSpPr txBox="1"/>
          <p:nvPr/>
        </p:nvSpPr>
        <p:spPr>
          <a:xfrm>
            <a:off x="3513149" y="6222805"/>
            <a:ext cx="5230514" cy="200055"/>
          </a:xfrm>
          <a:prstGeom prst="rect">
            <a:avLst/>
          </a:prstGeom>
          <a:noFill/>
        </p:spPr>
        <p:txBody>
          <a:bodyPr wrap="square" rtlCol="0">
            <a:spAutoFit/>
          </a:bodyPr>
          <a:lstStyle/>
          <a:p>
            <a:pPr lvl="0" algn="r" fontAlgn="b">
              <a:spcBef>
                <a:spcPts val="0"/>
              </a:spcBef>
              <a:spcAft>
                <a:spcPts val="0"/>
              </a:spcAft>
            </a:pPr>
            <a:r>
              <a:rPr lang="en-US" sz="700" b="0" dirty="0">
                <a:solidFill>
                  <a:srgbClr val="C50017"/>
                </a:solidFill>
                <a:latin typeface="Wingdings"/>
                <a:ea typeface="Wingdings"/>
                <a:cs typeface="Wingdings"/>
                <a:sym typeface="Wingdings"/>
              </a:rPr>
              <a:t></a:t>
            </a:r>
            <a:r>
              <a:rPr lang="en-US" sz="700" b="0" dirty="0">
                <a:solidFill>
                  <a:schemeClr val="accent1"/>
                </a:solidFill>
                <a:latin typeface="Wingdings"/>
                <a:ea typeface="Wingdings"/>
                <a:cs typeface="Wingdings"/>
                <a:sym typeface="Wingdings"/>
              </a:rPr>
              <a:t></a:t>
            </a:r>
            <a:r>
              <a:rPr lang="en-US" sz="700" b="0" dirty="0">
                <a:solidFill>
                  <a:srgbClr val="6FA132"/>
                </a:solidFill>
                <a:latin typeface="Wingdings"/>
                <a:ea typeface="Wingdings"/>
                <a:cs typeface="Wingdings"/>
                <a:sym typeface="Wingdings"/>
              </a:rPr>
              <a:t></a:t>
            </a:r>
            <a:r>
              <a:rPr lang="en-US" sz="700" b="0" dirty="0">
                <a:solidFill>
                  <a:srgbClr val="489A1E"/>
                </a:solidFill>
                <a:latin typeface="Wingdings"/>
                <a:ea typeface="Wingdings"/>
                <a:cs typeface="Wingdings"/>
                <a:sym typeface="Wingdings"/>
              </a:rPr>
              <a:t> </a:t>
            </a:r>
            <a:r>
              <a:rPr lang="en-US" sz="600" b="0" dirty="0">
                <a:solidFill>
                  <a:srgbClr val="404040"/>
                </a:solidFill>
                <a:latin typeface="Verdana"/>
                <a:cs typeface="+mn-cs"/>
              </a:rPr>
              <a:t>% change vs </a:t>
            </a:r>
            <a:r>
              <a:rPr lang="en-US" sz="600" b="0" dirty="0" smtClean="0">
                <a:solidFill>
                  <a:srgbClr val="404040"/>
                </a:solidFill>
                <a:latin typeface="Verdana"/>
                <a:cs typeface="+mn-cs"/>
              </a:rPr>
              <a:t>2015</a:t>
            </a:r>
            <a:endParaRPr lang="en-US" sz="600" b="0" dirty="0">
              <a:solidFill>
                <a:srgbClr val="489A1E"/>
              </a:solidFill>
              <a:latin typeface="Verdana"/>
              <a:cs typeface="+mn-cs"/>
            </a:endParaRPr>
          </a:p>
        </p:txBody>
      </p:sp>
    </p:spTree>
    <p:extLst>
      <p:ext uri="{BB962C8B-B14F-4D97-AF65-F5344CB8AC3E}">
        <p14:creationId xmlns:p14="http://schemas.microsoft.com/office/powerpoint/2010/main" val="1616171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tx1">
                    <a:lumMod val="75000"/>
                    <a:lumOff val="25000"/>
                  </a:schemeClr>
                </a:solidFill>
              </a:rPr>
              <a:t>Appendix: </a:t>
            </a:r>
            <a:r>
              <a:rPr lang="en-US" dirty="0" smtClean="0">
                <a:solidFill>
                  <a:srgbClr val="FF0000"/>
                </a:solidFill>
              </a:rPr>
              <a:t>Domestic Tourism </a:t>
            </a:r>
            <a:r>
              <a:rPr lang="en-US" dirty="0">
                <a:solidFill>
                  <a:schemeClr val="tx1">
                    <a:lumMod val="50000"/>
                    <a:lumOff val="50000"/>
                  </a:schemeClr>
                </a:solidFill>
              </a:rPr>
              <a:t>England</a:t>
            </a:r>
          </a:p>
        </p:txBody>
      </p:sp>
      <p:sp>
        <p:nvSpPr>
          <p:cNvPr id="4" name="Text Placeholder 3"/>
          <p:cNvSpPr>
            <a:spLocks noGrp="1"/>
          </p:cNvSpPr>
          <p:nvPr>
            <p:ph type="body" sz="quarter" idx="10"/>
          </p:nvPr>
        </p:nvSpPr>
        <p:spPr/>
        <p:txBody>
          <a:bodyPr/>
          <a:lstStyle/>
          <a:p>
            <a:r>
              <a:rPr lang="en-US" dirty="0" smtClean="0">
                <a:solidFill>
                  <a:schemeClr val="bg1">
                    <a:lumMod val="65000"/>
                  </a:schemeClr>
                </a:solidFill>
              </a:rPr>
              <a:t>Trip characteristics </a:t>
            </a:r>
            <a:r>
              <a:rPr lang="en-US" sz="1000" dirty="0">
                <a:solidFill>
                  <a:schemeClr val="bg1">
                    <a:lumMod val="65000"/>
                  </a:schemeClr>
                </a:solidFill>
              </a:rPr>
              <a:t>(Year-To-Date: </a:t>
            </a:r>
            <a:r>
              <a:rPr lang="en-US" sz="1000" dirty="0" smtClean="0">
                <a:solidFill>
                  <a:schemeClr val="bg1">
                    <a:lumMod val="65000"/>
                  </a:schemeClr>
                </a:solidFill>
              </a:rPr>
              <a:t>Jan-Dec </a:t>
            </a:r>
            <a:r>
              <a:rPr lang="en-US" sz="1000" dirty="0" smtClean="0">
                <a:solidFill>
                  <a:schemeClr val="bg1">
                    <a:lumMod val="65000"/>
                  </a:schemeClr>
                </a:solidFill>
              </a:rPr>
              <a:t>2016)</a:t>
            </a:r>
            <a:endParaRPr lang="en-US" sz="1000" dirty="0">
              <a:solidFill>
                <a:schemeClr val="bg1">
                  <a:lumMod val="65000"/>
                </a:schemeClr>
              </a:solidFill>
            </a:endParaRPr>
          </a:p>
        </p:txBody>
      </p:sp>
      <p:graphicFrame>
        <p:nvGraphicFramePr>
          <p:cNvPr id="27" name="Table 26"/>
          <p:cNvGraphicFramePr>
            <a:graphicFrameLocks noGrp="1"/>
          </p:cNvGraphicFramePr>
          <p:nvPr>
            <p:extLst>
              <p:ext uri="{D42A27DB-BD31-4B8C-83A1-F6EECF244321}">
                <p14:modId xmlns:p14="http://schemas.microsoft.com/office/powerpoint/2010/main" val="3117547500"/>
              </p:ext>
            </p:extLst>
          </p:nvPr>
        </p:nvGraphicFramePr>
        <p:xfrm>
          <a:off x="267731" y="1384199"/>
          <a:ext cx="8621941" cy="2333353"/>
        </p:xfrm>
        <a:graphic>
          <a:graphicData uri="http://schemas.openxmlformats.org/drawingml/2006/table">
            <a:tbl>
              <a:tblPr/>
              <a:tblGrid>
                <a:gridCol w="182252"/>
                <a:gridCol w="528657"/>
                <a:gridCol w="988879"/>
                <a:gridCol w="988879"/>
                <a:gridCol w="988879"/>
                <a:gridCol w="988879"/>
                <a:gridCol w="988879"/>
                <a:gridCol w="988879"/>
                <a:gridCol w="988879"/>
                <a:gridCol w="988879"/>
              </a:tblGrid>
              <a:tr h="493536">
                <a:tc gridSpan="10">
                  <a:txBody>
                    <a:bodyPr/>
                    <a:lstStyle/>
                    <a:p>
                      <a:pPr marL="0" indent="0" algn="l" rtl="0" fontAlgn="b"/>
                      <a:r>
                        <a:rPr lang="en-GB" sz="1000" b="0" i="0" u="none" strike="noStrike" baseline="0" dirty="0">
                          <a:solidFill>
                            <a:schemeClr val="tx1">
                              <a:lumMod val="85000"/>
                              <a:lumOff val="15000"/>
                            </a:schemeClr>
                          </a:solidFill>
                          <a:effectLst/>
                          <a:latin typeface="+mn-lt"/>
                        </a:rPr>
                        <a:t>PURPOSE</a:t>
                      </a:r>
                      <a:endParaRPr lang="en-GB" sz="1000" b="0" i="0" u="none" strike="noStrike" dirty="0">
                        <a:solidFill>
                          <a:schemeClr val="tx1">
                            <a:lumMod val="85000"/>
                            <a:lumOff val="15000"/>
                          </a:schemeClr>
                        </a:solidFill>
                        <a:effectLst/>
                        <a:latin typeface="+mn-lt"/>
                      </a:endParaRPr>
                    </a:p>
                  </a:txBody>
                  <a:tcPr marL="36000" marR="72000" marT="36000" marB="0">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pPr algn="ctr" rtl="0" fontAlgn="b"/>
                      <a:endParaRPr lang="en-GB" sz="700" b="0" i="0" u="none" strike="noStrike" kern="1200" dirty="0">
                        <a:solidFill>
                          <a:schemeClr val="accent2"/>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rtl="0" fontAlgn="b"/>
                      <a:endParaRPr lang="en-GB" sz="700" b="0" i="0" u="none" strike="noStrike" kern="1200" dirty="0">
                        <a:solidFill>
                          <a:schemeClr val="accent2"/>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rtl="0" fontAlgn="b"/>
                      <a:endParaRPr lang="en-GB" sz="700" b="0" i="0" u="none" strike="noStrike" kern="1200" dirty="0">
                        <a:solidFill>
                          <a:schemeClr val="accent2"/>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50881" rtl="0" eaLnBrk="1" fontAlgn="auto" latinLnBrk="0" hangingPunct="1">
                        <a:lnSpc>
                          <a:spcPct val="100000"/>
                        </a:lnSpc>
                        <a:spcBef>
                          <a:spcPts val="0"/>
                        </a:spcBef>
                        <a:spcAft>
                          <a:spcPts val="0"/>
                        </a:spcAft>
                        <a:buClrTx/>
                        <a:buSzTx/>
                        <a:buFontTx/>
                        <a:buNone/>
                        <a:tabLst/>
                        <a:defRPr/>
                      </a:pPr>
                      <a:endParaRPr lang="en-GB" sz="700" b="0" i="0" u="none" strike="noStrike" kern="1200" dirty="0" smtClean="0">
                        <a:solidFill>
                          <a:schemeClr val="accent2"/>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50881" rtl="0" eaLnBrk="1" fontAlgn="auto" latinLnBrk="0" hangingPunct="1">
                        <a:lnSpc>
                          <a:spcPct val="100000"/>
                        </a:lnSpc>
                        <a:spcBef>
                          <a:spcPts val="0"/>
                        </a:spcBef>
                        <a:spcAft>
                          <a:spcPts val="0"/>
                        </a:spcAft>
                        <a:buClrTx/>
                        <a:buSzTx/>
                        <a:buFontTx/>
                        <a:buNone/>
                        <a:tabLst/>
                        <a:defRPr/>
                      </a:pPr>
                      <a:endParaRPr lang="en-GB" sz="700" b="0" i="0" u="none" strike="noStrike" kern="1200" dirty="0" smtClean="0">
                        <a:solidFill>
                          <a:schemeClr val="accent2"/>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50881" rtl="0" eaLnBrk="1" fontAlgn="auto" latinLnBrk="0" hangingPunct="1">
                        <a:lnSpc>
                          <a:spcPct val="100000"/>
                        </a:lnSpc>
                        <a:spcBef>
                          <a:spcPts val="0"/>
                        </a:spcBef>
                        <a:spcAft>
                          <a:spcPts val="0"/>
                        </a:spcAft>
                        <a:buClrTx/>
                        <a:buSzTx/>
                        <a:buFontTx/>
                        <a:buNone/>
                        <a:tabLst/>
                        <a:defRPr/>
                      </a:pPr>
                      <a:endParaRPr lang="en-GB" sz="700" b="0" i="0" u="none" strike="noStrike" kern="1200" dirty="0" smtClean="0">
                        <a:solidFill>
                          <a:schemeClr val="accent4"/>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GB" sz="700" b="0" i="0" u="none" strike="noStrike" kern="1200" dirty="0" smtClean="0">
                        <a:solidFill>
                          <a:schemeClr val="accent4"/>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GB" sz="700" b="0" i="0" u="none" strike="noStrike" kern="1200" dirty="0" smtClean="0">
                        <a:solidFill>
                          <a:schemeClr val="bg2"/>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r>
              <a:tr h="225328">
                <a:tc gridSpan="2">
                  <a:txBody>
                    <a:bodyPr/>
                    <a:lstStyle/>
                    <a:p>
                      <a:pPr marL="85725" indent="0" algn="ctr" rtl="0" fontAlgn="b"/>
                      <a:endParaRPr lang="en-GB" sz="700" b="0" i="0" u="none" strike="noStrike" dirty="0">
                        <a:solidFill>
                          <a:schemeClr val="tx1">
                            <a:lumMod val="75000"/>
                            <a:lumOff val="25000"/>
                          </a:schemeClr>
                        </a:solidFill>
                        <a:effectLst/>
                        <a:latin typeface="+mn-lt"/>
                      </a:endParaRPr>
                    </a:p>
                  </a:txBody>
                  <a:tcPr marL="4655" marR="72000" marT="0"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ctr" rtl="0" fontAlgn="b"/>
                      <a:r>
                        <a:rPr lang="en-GB" sz="700" b="0" i="0" u="none" strike="noStrike" kern="1200" dirty="0">
                          <a:solidFill>
                            <a:schemeClr val="accent2"/>
                          </a:solidFill>
                          <a:effectLst/>
                          <a:latin typeface="+mn-lt"/>
                          <a:ea typeface="+mn-ea"/>
                          <a:cs typeface="+mn-cs"/>
                        </a:rPr>
                        <a:t>Pure Holiday</a:t>
                      </a: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700" b="0" i="0" u="none" strike="noStrike" kern="1200" dirty="0">
                          <a:solidFill>
                            <a:schemeClr val="accent2"/>
                          </a:solidFill>
                          <a:effectLst/>
                          <a:latin typeface="+mn-lt"/>
                          <a:ea typeface="+mn-ea"/>
                          <a:cs typeface="+mn-cs"/>
                        </a:rPr>
                        <a:t>1-3 nights</a:t>
                      </a: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700" b="0" i="0" u="none" strike="noStrike" kern="1200" dirty="0">
                          <a:solidFill>
                            <a:schemeClr val="accent2"/>
                          </a:solidFill>
                          <a:effectLst/>
                          <a:latin typeface="+mn-lt"/>
                          <a:ea typeface="+mn-ea"/>
                          <a:cs typeface="+mn-cs"/>
                        </a:rPr>
                        <a:t>+4</a:t>
                      </a:r>
                      <a:r>
                        <a:rPr lang="en-GB" sz="700" b="0" i="0" u="none" strike="noStrike" kern="1200" baseline="0" dirty="0">
                          <a:solidFill>
                            <a:schemeClr val="accent2"/>
                          </a:solidFill>
                          <a:effectLst/>
                          <a:latin typeface="+mn-lt"/>
                          <a:ea typeface="+mn-ea"/>
                          <a:cs typeface="+mn-cs"/>
                        </a:rPr>
                        <a:t> nights</a:t>
                      </a:r>
                      <a:endParaRPr lang="en-GB" sz="700" b="0" i="0" u="none" strike="noStrike" kern="1200" dirty="0">
                        <a:solidFill>
                          <a:schemeClr val="accent2"/>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50881" rtl="0" eaLnBrk="1" fontAlgn="auto" latinLnBrk="0" hangingPunct="1">
                        <a:lnSpc>
                          <a:spcPct val="100000"/>
                        </a:lnSpc>
                        <a:spcBef>
                          <a:spcPts val="0"/>
                        </a:spcBef>
                        <a:spcAft>
                          <a:spcPts val="0"/>
                        </a:spcAft>
                        <a:buClrTx/>
                        <a:buSzTx/>
                        <a:buFontTx/>
                        <a:buNone/>
                        <a:tabLst/>
                        <a:defRPr/>
                      </a:pPr>
                      <a:r>
                        <a:rPr lang="en-GB" sz="700" b="0" i="0" u="none" strike="noStrike" kern="1200" dirty="0" smtClean="0">
                          <a:solidFill>
                            <a:schemeClr val="accent2"/>
                          </a:solidFill>
                          <a:effectLst/>
                          <a:latin typeface="+mn-lt"/>
                          <a:ea typeface="+mn-ea"/>
                          <a:cs typeface="+mn-cs"/>
                        </a:rPr>
                        <a:t>VFR</a:t>
                      </a:r>
                      <a:br>
                        <a:rPr lang="en-GB" sz="700" b="0" i="0" u="none" strike="noStrike" kern="1200" dirty="0" smtClean="0">
                          <a:solidFill>
                            <a:schemeClr val="accent2"/>
                          </a:solidFill>
                          <a:effectLst/>
                          <a:latin typeface="+mn-lt"/>
                          <a:ea typeface="+mn-ea"/>
                          <a:cs typeface="+mn-cs"/>
                        </a:rPr>
                      </a:br>
                      <a:r>
                        <a:rPr lang="en-GB" sz="700" b="0" i="0" u="none" strike="noStrike" kern="1200" dirty="0" smtClean="0">
                          <a:solidFill>
                            <a:schemeClr val="accent2"/>
                          </a:solidFill>
                          <a:effectLst/>
                          <a:latin typeface="+mn-lt"/>
                          <a:ea typeface="+mn-ea"/>
                          <a:cs typeface="+mn-cs"/>
                        </a:rPr>
                        <a:t>(on holiday)</a:t>
                      </a: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50881" rtl="0" eaLnBrk="1" fontAlgn="auto" latinLnBrk="0" hangingPunct="1">
                        <a:lnSpc>
                          <a:spcPct val="100000"/>
                        </a:lnSpc>
                        <a:spcBef>
                          <a:spcPts val="0"/>
                        </a:spcBef>
                        <a:spcAft>
                          <a:spcPts val="0"/>
                        </a:spcAft>
                        <a:buClrTx/>
                        <a:buSzTx/>
                        <a:buFontTx/>
                        <a:buNone/>
                        <a:tabLst/>
                        <a:defRPr/>
                      </a:pPr>
                      <a:r>
                        <a:rPr lang="en-GB" sz="700" b="0" i="0" u="none" strike="noStrike" kern="1200" dirty="0" smtClean="0">
                          <a:solidFill>
                            <a:schemeClr val="accent2"/>
                          </a:solidFill>
                          <a:effectLst/>
                          <a:latin typeface="+mn-lt"/>
                          <a:ea typeface="+mn-ea"/>
                          <a:cs typeface="+mn-cs"/>
                        </a:rPr>
                        <a:t>Holiday</a:t>
                      </a:r>
                      <a:br>
                        <a:rPr lang="en-GB" sz="700" b="0" i="0" u="none" strike="noStrike" kern="1200" dirty="0" smtClean="0">
                          <a:solidFill>
                            <a:schemeClr val="accent2"/>
                          </a:solidFill>
                          <a:effectLst/>
                          <a:latin typeface="+mn-lt"/>
                          <a:ea typeface="+mn-ea"/>
                          <a:cs typeface="+mn-cs"/>
                        </a:rPr>
                      </a:br>
                      <a:r>
                        <a:rPr lang="en-GB" sz="700" b="0" i="0" u="none" strike="noStrike" kern="1200" dirty="0" smtClean="0">
                          <a:solidFill>
                            <a:schemeClr val="accent2"/>
                          </a:solidFill>
                          <a:effectLst/>
                          <a:latin typeface="+mn-lt"/>
                          <a:ea typeface="+mn-ea"/>
                          <a:cs typeface="+mn-cs"/>
                        </a:rPr>
                        <a:t>(total)</a:t>
                      </a: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50881" rtl="0" eaLnBrk="1" fontAlgn="auto" latinLnBrk="0" hangingPunct="1">
                        <a:lnSpc>
                          <a:spcPct val="100000"/>
                        </a:lnSpc>
                        <a:spcBef>
                          <a:spcPts val="0"/>
                        </a:spcBef>
                        <a:spcAft>
                          <a:spcPts val="0"/>
                        </a:spcAft>
                        <a:buClrTx/>
                        <a:buSzTx/>
                        <a:buFontTx/>
                        <a:buNone/>
                        <a:tabLst/>
                        <a:defRPr/>
                      </a:pPr>
                      <a:r>
                        <a:rPr lang="en-GB" sz="700" b="0" i="0" u="none" strike="noStrike" kern="1200" dirty="0" smtClean="0">
                          <a:solidFill>
                            <a:schemeClr val="accent4"/>
                          </a:solidFill>
                          <a:effectLst/>
                          <a:latin typeface="+mn-lt"/>
                          <a:ea typeface="+mn-ea"/>
                          <a:cs typeface="+mn-cs"/>
                        </a:rPr>
                        <a:t>VFR</a:t>
                      </a:r>
                    </a:p>
                    <a:p>
                      <a:pPr marL="0" marR="0" indent="0" algn="ctr" defTabSz="950881" rtl="0" eaLnBrk="1" fontAlgn="auto" latinLnBrk="0" hangingPunct="1">
                        <a:lnSpc>
                          <a:spcPct val="100000"/>
                        </a:lnSpc>
                        <a:spcBef>
                          <a:spcPts val="0"/>
                        </a:spcBef>
                        <a:spcAft>
                          <a:spcPts val="0"/>
                        </a:spcAft>
                        <a:buClrTx/>
                        <a:buSzTx/>
                        <a:buFontTx/>
                        <a:buNone/>
                        <a:tabLst/>
                        <a:defRPr/>
                      </a:pPr>
                      <a:r>
                        <a:rPr lang="en-GB" sz="700" b="0" i="0" u="none" strike="noStrike" kern="1200" dirty="0" smtClean="0">
                          <a:solidFill>
                            <a:schemeClr val="accent4"/>
                          </a:solidFill>
                          <a:effectLst/>
                          <a:latin typeface="+mn-lt"/>
                          <a:ea typeface="+mn-ea"/>
                          <a:cs typeface="+mn-cs"/>
                        </a:rPr>
                        <a:t>(non-holiday)</a:t>
                      </a: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smtClean="0">
                          <a:solidFill>
                            <a:schemeClr val="accent4"/>
                          </a:solidFill>
                          <a:effectLst/>
                          <a:latin typeface="+mn-lt"/>
                          <a:ea typeface="+mn-ea"/>
                          <a:cs typeface="+mn-cs"/>
                        </a:rPr>
                        <a:t>VFR</a:t>
                      </a:r>
                      <a:endParaRPr lang="en-GB" sz="700" b="0" i="0" u="none" strike="noStrike" kern="1200" baseline="0" dirty="0" smtClean="0">
                        <a:solidFill>
                          <a:schemeClr val="accent4"/>
                        </a:solidFill>
                        <a:effectLst/>
                        <a:latin typeface="+mn-lt"/>
                        <a:ea typeface="+mn-ea"/>
                        <a:cs typeface="+mn-cs"/>
                      </a:endParaRPr>
                    </a:p>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baseline="0" dirty="0" smtClean="0">
                          <a:solidFill>
                            <a:schemeClr val="accent4"/>
                          </a:solidFill>
                          <a:effectLst/>
                          <a:latin typeface="+mn-lt"/>
                          <a:ea typeface="+mn-ea"/>
                          <a:cs typeface="+mn-cs"/>
                        </a:rPr>
                        <a:t>(total)</a:t>
                      </a:r>
                      <a:endParaRPr lang="en-GB" sz="700" b="0" i="0" u="none" strike="noStrike" kern="1200" dirty="0" smtClean="0">
                        <a:solidFill>
                          <a:schemeClr val="accent4"/>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smtClean="0">
                          <a:solidFill>
                            <a:schemeClr val="bg2"/>
                          </a:solidFill>
                          <a:effectLst/>
                          <a:latin typeface="+mn-lt"/>
                          <a:ea typeface="+mn-ea"/>
                          <a:cs typeface="+mn-cs"/>
                        </a:rPr>
                        <a:t>Business</a:t>
                      </a: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r>
              <a:tr h="155681">
                <a:tc rowSpan="3">
                  <a:txBody>
                    <a:bodyPr/>
                    <a:lstStyle/>
                    <a:p>
                      <a:pPr algn="ctr"/>
                      <a:r>
                        <a:rPr lang="en-US" sz="800" dirty="0" smtClean="0">
                          <a:solidFill>
                            <a:schemeClr val="tx1">
                              <a:lumMod val="85000"/>
                              <a:lumOff val="15000"/>
                            </a:schemeClr>
                          </a:solidFill>
                        </a:rPr>
                        <a:t>TRIPS</a:t>
                      </a:r>
                    </a:p>
                    <a:p>
                      <a:pPr algn="ctr"/>
                      <a:r>
                        <a:rPr lang="en-US" sz="800" dirty="0" smtClean="0">
                          <a:solidFill>
                            <a:schemeClr val="tx1">
                              <a:lumMod val="85000"/>
                              <a:lumOff val="15000"/>
                            </a:schemeClr>
                          </a:solidFill>
                        </a:rPr>
                        <a:t>Millions</a:t>
                      </a:r>
                      <a:endParaRPr lang="en-US" sz="800" dirty="0">
                        <a:solidFill>
                          <a:schemeClr val="tx1">
                            <a:lumMod val="85000"/>
                            <a:lumOff val="15000"/>
                          </a:schemeClr>
                        </a:solidFill>
                      </a:endParaRPr>
                    </a:p>
                  </a:txBody>
                  <a:tcPr marL="4655"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85725" indent="0" algn="r" rtl="0" fontAlgn="b"/>
                      <a:r>
                        <a:rPr lang="en-GB" sz="700" b="0" i="0" u="none" strike="noStrike" kern="1200" dirty="0" smtClean="0">
                          <a:solidFill>
                            <a:schemeClr val="tx1">
                              <a:lumMod val="75000"/>
                              <a:lumOff val="25000"/>
                            </a:schemeClr>
                          </a:solidFill>
                          <a:effectLst/>
                          <a:latin typeface="+mn-lt"/>
                          <a:ea typeface="+mn-ea"/>
                          <a:cs typeface="+mn-cs"/>
                        </a:rPr>
                        <a:t>2015</a:t>
                      </a:r>
                      <a:endParaRPr lang="en-GB" sz="700" b="0" i="0" u="none" strike="noStrike" kern="1200" dirty="0">
                        <a:solidFill>
                          <a:schemeClr val="tx1">
                            <a:lumMod val="75000"/>
                            <a:lumOff val="25000"/>
                          </a:schemeClr>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700" b="1" i="0" u="none" strike="noStrike" kern="1200" dirty="0">
                          <a:solidFill>
                            <a:schemeClr val="bg1"/>
                          </a:solidFill>
                          <a:effectLst/>
                          <a:latin typeface="+mn-lt"/>
                          <a:ea typeface="+mn-ea"/>
                          <a:cs typeface="+mn-cs"/>
                        </a:rPr>
                        <a:t>43.7</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GB" sz="700" b="1" i="0" u="none" strike="noStrike" kern="1200">
                          <a:solidFill>
                            <a:schemeClr val="bg1"/>
                          </a:solidFill>
                          <a:effectLst/>
                          <a:latin typeface="+mn-lt"/>
                          <a:ea typeface="+mn-ea"/>
                          <a:cs typeface="+mn-cs"/>
                        </a:rPr>
                        <a:t>29.2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GB" sz="700" b="1" i="0" u="none" strike="noStrike" kern="1200">
                          <a:solidFill>
                            <a:schemeClr val="bg1"/>
                          </a:solidFill>
                          <a:effectLst/>
                          <a:latin typeface="+mn-lt"/>
                          <a:ea typeface="+mn-ea"/>
                          <a:cs typeface="+mn-cs"/>
                        </a:rPr>
                        <a:t>14.5</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GB" sz="700" b="1" i="0" u="none" strike="noStrike" kern="1200">
                          <a:solidFill>
                            <a:schemeClr val="bg1"/>
                          </a:solidFill>
                          <a:effectLst/>
                          <a:latin typeface="+mn-lt"/>
                          <a:ea typeface="+mn-ea"/>
                          <a:cs typeface="+mn-cs"/>
                        </a:rPr>
                        <a:t>25.2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GB" sz="700" b="1" i="0" u="none" strike="noStrike" kern="1200">
                          <a:solidFill>
                            <a:schemeClr val="bg1"/>
                          </a:solidFill>
                          <a:effectLst/>
                          <a:latin typeface="+mn-lt"/>
                          <a:ea typeface="+mn-ea"/>
                          <a:cs typeface="+mn-cs"/>
                        </a:rPr>
                        <a:t>68.9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GB" sz="700" b="1" i="0" u="none" strike="noStrike" kern="1200">
                          <a:solidFill>
                            <a:schemeClr val="bg1"/>
                          </a:solidFill>
                          <a:effectLst/>
                          <a:latin typeface="+mn-lt"/>
                          <a:ea typeface="+mn-ea"/>
                          <a:cs typeface="+mn-cs"/>
                        </a:rPr>
                        <a:t>15.4</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ctr"/>
                      <a:r>
                        <a:rPr lang="en-GB" sz="700" b="1" i="0" u="none" strike="noStrike" kern="1200">
                          <a:solidFill>
                            <a:schemeClr val="bg1"/>
                          </a:solidFill>
                          <a:effectLst/>
                          <a:latin typeface="+mn-lt"/>
                          <a:ea typeface="+mn-ea"/>
                          <a:cs typeface="+mn-cs"/>
                        </a:rPr>
                        <a:t>40.6</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ctr"/>
                      <a:r>
                        <a:rPr lang="en-GB" sz="700" b="1" i="0" u="none" strike="noStrike" kern="1200">
                          <a:solidFill>
                            <a:schemeClr val="bg1"/>
                          </a:solidFill>
                          <a:effectLst/>
                          <a:latin typeface="+mn-lt"/>
                          <a:ea typeface="+mn-ea"/>
                          <a:cs typeface="+mn-cs"/>
                        </a:rPr>
                        <a:t>13.9</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r>
              <a:tr h="155681">
                <a:tc vMerge="1">
                  <a:txBody>
                    <a:bodyPr/>
                    <a:lstStyle/>
                    <a:p>
                      <a:endParaRPr lang="en-US"/>
                    </a:p>
                  </a:txBody>
                  <a:tcPr marL="4655"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85725" algn="r" rtl="0" fontAlgn="b"/>
                      <a:r>
                        <a:rPr lang="en-GB" sz="700" b="0" i="0" u="none" strike="noStrike" kern="1200" dirty="0" smtClean="0">
                          <a:solidFill>
                            <a:schemeClr val="tx1">
                              <a:lumMod val="75000"/>
                              <a:lumOff val="25000"/>
                            </a:schemeClr>
                          </a:solidFill>
                          <a:effectLst/>
                          <a:latin typeface="+mn-lt"/>
                          <a:ea typeface="+mn-ea"/>
                          <a:cs typeface="+mn-cs"/>
                        </a:rPr>
                        <a:t>2016</a:t>
                      </a:r>
                      <a:endParaRPr lang="en-GB" sz="700" b="0" i="0" u="none" strike="noStrike" kern="1200" dirty="0">
                        <a:solidFill>
                          <a:schemeClr val="bg1">
                            <a:lumMod val="65000"/>
                          </a:schemeClr>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700" b="1" i="0" u="none" strike="noStrike" kern="1200">
                          <a:solidFill>
                            <a:schemeClr val="bg1"/>
                          </a:solidFill>
                          <a:effectLst/>
                          <a:latin typeface="+mn-lt"/>
                          <a:ea typeface="+mn-ea"/>
                          <a:cs typeface="+mn-cs"/>
                        </a:rPr>
                        <a:t>44.7</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GB" sz="700" b="1" i="0" u="none" strike="noStrike" kern="1200" dirty="0">
                          <a:solidFill>
                            <a:schemeClr val="bg1"/>
                          </a:solidFill>
                          <a:effectLst/>
                          <a:latin typeface="+mn-lt"/>
                          <a:ea typeface="+mn-ea"/>
                          <a:cs typeface="+mn-cs"/>
                        </a:rPr>
                        <a:t>29.3</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GB" sz="700" b="1" i="0" u="none" strike="noStrike" kern="1200" dirty="0">
                          <a:solidFill>
                            <a:schemeClr val="bg1"/>
                          </a:solidFill>
                          <a:effectLst/>
                          <a:latin typeface="+mn-lt"/>
                          <a:ea typeface="+mn-ea"/>
                          <a:cs typeface="+mn-cs"/>
                        </a:rPr>
                        <a:t>15.4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GB" sz="700" b="1" i="0" u="none" strike="noStrike" kern="1200" dirty="0">
                          <a:solidFill>
                            <a:schemeClr val="bg1"/>
                          </a:solidFill>
                          <a:effectLst/>
                          <a:latin typeface="+mn-lt"/>
                          <a:ea typeface="+mn-ea"/>
                          <a:cs typeface="+mn-cs"/>
                        </a:rPr>
                        <a:t>25.2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GB" sz="700" b="1" i="0" u="none" strike="noStrike" kern="1200" dirty="0">
                          <a:solidFill>
                            <a:schemeClr val="bg1"/>
                          </a:solidFill>
                          <a:effectLst/>
                          <a:latin typeface="+mn-lt"/>
                          <a:ea typeface="+mn-ea"/>
                          <a:cs typeface="+mn-cs"/>
                        </a:rPr>
                        <a:t>69.9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GB" sz="700" b="1" i="0" u="none" strike="noStrike" kern="1200">
                          <a:solidFill>
                            <a:schemeClr val="bg1"/>
                          </a:solidFill>
                          <a:effectLst/>
                          <a:latin typeface="+mn-lt"/>
                          <a:ea typeface="+mn-ea"/>
                          <a:cs typeface="+mn-cs"/>
                        </a:rPr>
                        <a:t>11.7</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ctr"/>
                      <a:r>
                        <a:rPr lang="en-GB" sz="700" b="1" i="0" u="none" strike="noStrike" kern="1200">
                          <a:solidFill>
                            <a:schemeClr val="bg1"/>
                          </a:solidFill>
                          <a:effectLst/>
                          <a:latin typeface="+mn-lt"/>
                          <a:ea typeface="+mn-ea"/>
                          <a:cs typeface="+mn-cs"/>
                        </a:rPr>
                        <a:t>36.9</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ctr"/>
                      <a:r>
                        <a:rPr lang="en-GB" sz="700" b="1" i="0" u="none" strike="noStrike" kern="1200" dirty="0">
                          <a:solidFill>
                            <a:schemeClr val="bg1"/>
                          </a:solidFill>
                          <a:effectLst/>
                          <a:latin typeface="+mn-lt"/>
                          <a:ea typeface="+mn-ea"/>
                          <a:cs typeface="+mn-cs"/>
                        </a:rPr>
                        <a:t>14.1</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r>
              <a:tr h="155681">
                <a:tc vMerge="1">
                  <a:txBody>
                    <a:bodyPr/>
                    <a:lstStyle/>
                    <a:p>
                      <a:endParaRPr lang="en-US"/>
                    </a:p>
                  </a:txBody>
                  <a:tcPr marL="4655"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85725" algn="r" rtl="0" fontAlgn="b"/>
                      <a:r>
                        <a:rPr lang="en-US" sz="700" b="0" dirty="0">
                          <a:solidFill>
                            <a:srgbClr val="C50017"/>
                          </a:solidFill>
                          <a:latin typeface="Wingdings"/>
                          <a:ea typeface="Wingdings"/>
                          <a:cs typeface="Wingdings"/>
                          <a:sym typeface="Wingdings"/>
                        </a:rPr>
                        <a:t></a:t>
                      </a:r>
                      <a:r>
                        <a:rPr lang="en-US" sz="700" b="0" dirty="0">
                          <a:solidFill>
                            <a:schemeClr val="accent1"/>
                          </a:solidFill>
                          <a:latin typeface="Wingdings"/>
                          <a:ea typeface="Wingdings"/>
                          <a:cs typeface="Wingdings"/>
                          <a:sym typeface="Wingdings"/>
                        </a:rPr>
                        <a:t></a:t>
                      </a:r>
                      <a:r>
                        <a:rPr lang="en-US" sz="700" b="0" dirty="0">
                          <a:solidFill>
                            <a:srgbClr val="6FA132"/>
                          </a:solidFill>
                          <a:latin typeface="Wingdings"/>
                          <a:ea typeface="Wingdings"/>
                          <a:cs typeface="Wingdings"/>
                          <a:sym typeface="Wingdings"/>
                        </a:rPr>
                        <a:t></a:t>
                      </a:r>
                      <a:endParaRPr lang="en-GB" sz="700" b="0" i="0" u="none" strike="noStrike" kern="1200" dirty="0">
                        <a:solidFill>
                          <a:srgbClr val="A6A6A6"/>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dirty="0" smtClean="0">
                          <a:solidFill>
                            <a:schemeClr val="bg1">
                              <a:lumMod val="50000"/>
                            </a:schemeClr>
                          </a:solidFill>
                          <a:effectLst/>
                          <a:latin typeface="+mn-lt"/>
                          <a:ea typeface="+mn-ea"/>
                          <a:cs typeface="+mn-cs"/>
                        </a:rPr>
                        <a:t>+2%</a:t>
                      </a:r>
                      <a:endParaRPr lang="en-GB" sz="700" b="1" i="0" u="none" strike="noStrike" kern="1200" dirty="0">
                        <a:solidFill>
                          <a:schemeClr val="bg1">
                            <a:lumMod val="50000"/>
                          </a:schemeClr>
                        </a:solidFill>
                        <a:effectLst/>
                        <a:latin typeface="+mn-lt"/>
                        <a:ea typeface="+mn-ea"/>
                        <a:cs typeface="+mn-cs"/>
                      </a:endParaRP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smtClean="0">
                          <a:solidFill>
                            <a:schemeClr val="bg1">
                              <a:lumMod val="50000"/>
                            </a:schemeClr>
                          </a:solidFill>
                          <a:effectLst/>
                          <a:latin typeface="+mn-lt"/>
                          <a:ea typeface="+mn-ea"/>
                          <a:cs typeface="+mn-cs"/>
                        </a:rPr>
                        <a:t>0%</a:t>
                      </a:r>
                      <a:endParaRPr lang="en-GB" sz="700" b="1" i="0" u="none" strike="noStrike" kern="1200" dirty="0">
                        <a:solidFill>
                          <a:schemeClr val="bg1">
                            <a:lumMod val="50000"/>
                          </a:schemeClr>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smtClean="0">
                          <a:solidFill>
                            <a:schemeClr val="bg1">
                              <a:lumMod val="50000"/>
                            </a:schemeClr>
                          </a:solidFill>
                          <a:effectLst/>
                          <a:latin typeface="+mn-lt"/>
                          <a:ea typeface="+mn-ea"/>
                          <a:cs typeface="+mn-cs"/>
                        </a:rPr>
                        <a:t>+6%</a:t>
                      </a:r>
                      <a:endParaRPr lang="en-GB" sz="700" b="1" i="0" u="none" strike="noStrike" kern="1200" dirty="0">
                        <a:solidFill>
                          <a:schemeClr val="bg1">
                            <a:lumMod val="50000"/>
                          </a:schemeClr>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smtClean="0">
                          <a:solidFill>
                            <a:schemeClr val="bg1">
                              <a:lumMod val="50000"/>
                            </a:schemeClr>
                          </a:solidFill>
                          <a:effectLst/>
                          <a:latin typeface="+mn-lt"/>
                          <a:ea typeface="+mn-ea"/>
                          <a:cs typeface="+mn-cs"/>
                        </a:rPr>
                        <a:t>0%</a:t>
                      </a:r>
                      <a:endParaRPr lang="en-GB" sz="700" b="1" i="0" u="none" strike="noStrike" kern="1200" dirty="0">
                        <a:solidFill>
                          <a:schemeClr val="bg1">
                            <a:lumMod val="50000"/>
                          </a:schemeClr>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smtClean="0">
                          <a:solidFill>
                            <a:schemeClr val="bg1">
                              <a:lumMod val="50000"/>
                            </a:schemeClr>
                          </a:solidFill>
                          <a:effectLst/>
                          <a:latin typeface="+mn-lt"/>
                          <a:ea typeface="+mn-ea"/>
                          <a:cs typeface="+mn-cs"/>
                        </a:rPr>
                        <a:t>+1%</a:t>
                      </a:r>
                      <a:endParaRPr lang="en-GB" sz="700" b="1" i="0" u="none" strike="noStrike" kern="1200" dirty="0">
                        <a:solidFill>
                          <a:schemeClr val="bg1">
                            <a:lumMod val="50000"/>
                          </a:schemeClr>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smtClean="0">
                          <a:solidFill>
                            <a:schemeClr val="bg1">
                              <a:lumMod val="50000"/>
                            </a:schemeClr>
                          </a:solidFill>
                          <a:effectLst/>
                          <a:latin typeface="+mn-lt"/>
                          <a:ea typeface="+mn-ea"/>
                          <a:cs typeface="+mn-cs"/>
                        </a:rPr>
                        <a:t>-24%</a:t>
                      </a:r>
                      <a:endParaRPr lang="en-GB" sz="700" b="1" i="0" u="none" strike="noStrike" kern="1200" dirty="0">
                        <a:solidFill>
                          <a:schemeClr val="bg1">
                            <a:lumMod val="50000"/>
                          </a:schemeClr>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ctr" latinLnBrk="0" hangingPunct="1"/>
                      <a:r>
                        <a:rPr lang="en-GB" sz="700" b="1" i="0" u="none" strike="noStrike" kern="1200" dirty="0" smtClean="0">
                          <a:solidFill>
                            <a:schemeClr val="bg1">
                              <a:lumMod val="50000"/>
                            </a:schemeClr>
                          </a:solidFill>
                          <a:effectLst/>
                          <a:latin typeface="+mn-lt"/>
                          <a:ea typeface="+mn-ea"/>
                          <a:cs typeface="+mn-cs"/>
                        </a:rPr>
                        <a:t>-9%</a:t>
                      </a:r>
                      <a:endParaRPr lang="en-GB" sz="700" b="1" i="0" u="none" strike="noStrike" kern="1200" dirty="0">
                        <a:solidFill>
                          <a:schemeClr val="bg1">
                            <a:lumMod val="50000"/>
                          </a:schemeClr>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700" b="1" i="0" u="none" strike="noStrike" kern="1200" dirty="0" smtClean="0">
                          <a:solidFill>
                            <a:schemeClr val="bg1">
                              <a:lumMod val="50000"/>
                            </a:schemeClr>
                          </a:solidFill>
                          <a:effectLst/>
                          <a:latin typeface="+mn-lt"/>
                          <a:ea typeface="+mn-ea"/>
                          <a:cs typeface="+mn-cs"/>
                        </a:rPr>
                        <a:t>+2%</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r>
              <a:tr h="155681">
                <a:tc rowSpan="3">
                  <a:txBody>
                    <a:bodyPr/>
                    <a:lstStyle/>
                    <a:p>
                      <a:pPr algn="ctr"/>
                      <a:r>
                        <a:rPr lang="en-US" sz="800" dirty="0" smtClean="0">
                          <a:solidFill>
                            <a:schemeClr val="tx1">
                              <a:lumMod val="85000"/>
                              <a:lumOff val="15000"/>
                            </a:schemeClr>
                          </a:solidFill>
                        </a:rPr>
                        <a:t>NIGHTS</a:t>
                      </a:r>
                    </a:p>
                    <a:p>
                      <a:pPr algn="ctr"/>
                      <a:r>
                        <a:rPr lang="en-US" sz="800" dirty="0" smtClean="0">
                          <a:solidFill>
                            <a:schemeClr val="tx1">
                              <a:lumMod val="85000"/>
                              <a:lumOff val="15000"/>
                            </a:schemeClr>
                          </a:solidFill>
                        </a:rPr>
                        <a:t>Millions</a:t>
                      </a:r>
                      <a:endParaRPr lang="en-US" sz="800" dirty="0">
                        <a:solidFill>
                          <a:schemeClr val="tx1">
                            <a:lumMod val="85000"/>
                            <a:lumOff val="15000"/>
                          </a:schemeClr>
                        </a:solidFill>
                      </a:endParaRPr>
                    </a:p>
                  </a:txBody>
                  <a:tcPr marL="4655"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8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85725" indent="0" algn="r" rtl="0" fontAlgn="b"/>
                      <a:r>
                        <a:rPr lang="en-GB" sz="700" b="0" i="0" u="none" strike="noStrike" kern="1200" dirty="0" smtClean="0">
                          <a:solidFill>
                            <a:schemeClr val="tx1">
                              <a:lumMod val="75000"/>
                              <a:lumOff val="25000"/>
                            </a:schemeClr>
                          </a:solidFill>
                          <a:effectLst/>
                          <a:latin typeface="+mn-lt"/>
                          <a:ea typeface="+mn-ea"/>
                          <a:cs typeface="+mn-cs"/>
                        </a:rPr>
                        <a:t>2015</a:t>
                      </a:r>
                      <a:endParaRPr lang="en-GB" sz="700" b="0" i="0" u="none" strike="noStrike" kern="1200" dirty="0">
                        <a:solidFill>
                          <a:schemeClr val="tx1">
                            <a:lumMod val="75000"/>
                            <a:lumOff val="25000"/>
                          </a:schemeClr>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8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700" b="1" i="0" u="none" strike="noStrike" kern="1200" dirty="0">
                          <a:solidFill>
                            <a:schemeClr val="bg1"/>
                          </a:solidFill>
                          <a:effectLst/>
                          <a:latin typeface="+mn-lt"/>
                          <a:ea typeface="+mn-ea"/>
                          <a:cs typeface="+mn-cs"/>
                        </a:rPr>
                        <a:t>146.5</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GB" sz="700" b="1" i="0" u="none" strike="noStrike" kern="1200">
                          <a:solidFill>
                            <a:schemeClr val="bg1"/>
                          </a:solidFill>
                          <a:effectLst/>
                          <a:latin typeface="+mn-lt"/>
                          <a:ea typeface="+mn-ea"/>
                          <a:cs typeface="+mn-cs"/>
                        </a:rPr>
                        <a:t>56.5</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GB" sz="700" b="1" i="0" u="none" strike="noStrike" kern="1200">
                          <a:solidFill>
                            <a:schemeClr val="bg1"/>
                          </a:solidFill>
                          <a:effectLst/>
                          <a:latin typeface="+mn-lt"/>
                          <a:ea typeface="+mn-ea"/>
                          <a:cs typeface="+mn-cs"/>
                        </a:rPr>
                        <a:t>90.0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GB" sz="700" b="1" i="0" u="none" strike="noStrike" kern="1200">
                          <a:solidFill>
                            <a:schemeClr val="bg1"/>
                          </a:solidFill>
                          <a:effectLst/>
                          <a:latin typeface="+mn-lt"/>
                          <a:ea typeface="+mn-ea"/>
                          <a:cs typeface="+mn-cs"/>
                        </a:rPr>
                        <a:t>74.5</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GB" sz="700" b="1" i="0" u="none" strike="noStrike" kern="1200">
                          <a:solidFill>
                            <a:schemeClr val="bg1"/>
                          </a:solidFill>
                          <a:effectLst/>
                          <a:latin typeface="+mn-lt"/>
                          <a:ea typeface="+mn-ea"/>
                          <a:cs typeface="+mn-cs"/>
                        </a:rPr>
                        <a:t>220.9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GB" sz="700" b="1" i="0" u="none" strike="noStrike" kern="1200">
                          <a:solidFill>
                            <a:schemeClr val="bg1"/>
                          </a:solidFill>
                          <a:effectLst/>
                          <a:latin typeface="+mn-lt"/>
                          <a:ea typeface="+mn-ea"/>
                          <a:cs typeface="+mn-cs"/>
                        </a:rPr>
                        <a:t>37.2</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ctr"/>
                      <a:r>
                        <a:rPr lang="en-GB" sz="700" b="1" i="0" u="none" strike="noStrike" kern="1200">
                          <a:solidFill>
                            <a:schemeClr val="bg1"/>
                          </a:solidFill>
                          <a:effectLst/>
                          <a:latin typeface="+mn-lt"/>
                          <a:ea typeface="+mn-ea"/>
                          <a:cs typeface="+mn-cs"/>
                        </a:rPr>
                        <a:t>111.7</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ctr"/>
                      <a:r>
                        <a:rPr lang="en-GB" sz="700" b="1" i="0" u="none" strike="noStrike" kern="1200" dirty="0">
                          <a:solidFill>
                            <a:schemeClr val="bg1"/>
                          </a:solidFill>
                          <a:effectLst/>
                          <a:latin typeface="+mn-lt"/>
                          <a:ea typeface="+mn-ea"/>
                          <a:cs typeface="+mn-cs"/>
                        </a:rPr>
                        <a:t>30.1</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r>
              <a:tr h="155681">
                <a:tc vMerge="1">
                  <a:txBody>
                    <a:bodyPr/>
                    <a:lstStyle/>
                    <a:p>
                      <a:pPr algn="ctr"/>
                      <a:endParaRPr lang="en-US" sz="800">
                        <a:solidFill>
                          <a:schemeClr val="tx1">
                            <a:lumMod val="85000"/>
                            <a:lumOff val="15000"/>
                          </a:schemeClr>
                        </a:solidFill>
                      </a:endParaRPr>
                    </a:p>
                  </a:txBody>
                  <a:tcPr marL="4655" marR="7200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85725" algn="r" rtl="0" fontAlgn="b"/>
                      <a:r>
                        <a:rPr lang="en-GB" sz="700" b="0" i="0" u="none" strike="noStrike" kern="1200" dirty="0" smtClean="0">
                          <a:solidFill>
                            <a:schemeClr val="tx1">
                              <a:lumMod val="75000"/>
                              <a:lumOff val="25000"/>
                            </a:schemeClr>
                          </a:solidFill>
                          <a:effectLst/>
                          <a:latin typeface="+mn-lt"/>
                          <a:ea typeface="+mn-ea"/>
                          <a:cs typeface="+mn-cs"/>
                        </a:rPr>
                        <a:t>2016</a:t>
                      </a:r>
                      <a:endParaRPr lang="en-GB" sz="700" b="0" i="0" u="none" strike="noStrike" kern="1200" dirty="0">
                        <a:solidFill>
                          <a:schemeClr val="bg1">
                            <a:lumMod val="65000"/>
                          </a:schemeClr>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700" b="1" i="0" u="none" strike="noStrike" kern="1200">
                          <a:solidFill>
                            <a:schemeClr val="bg1"/>
                          </a:solidFill>
                          <a:effectLst/>
                          <a:latin typeface="+mn-lt"/>
                          <a:ea typeface="+mn-ea"/>
                          <a:cs typeface="+mn-cs"/>
                        </a:rPr>
                        <a:t>147.1</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GB" sz="700" b="1" i="0" u="none" strike="noStrike" kern="1200">
                          <a:solidFill>
                            <a:schemeClr val="bg1"/>
                          </a:solidFill>
                          <a:effectLst/>
                          <a:latin typeface="+mn-lt"/>
                          <a:ea typeface="+mn-ea"/>
                          <a:cs typeface="+mn-cs"/>
                        </a:rPr>
                        <a:t>59.1</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GB" sz="700" b="1" i="0" u="none" strike="noStrike" kern="1200">
                          <a:solidFill>
                            <a:schemeClr val="bg1"/>
                          </a:solidFill>
                          <a:effectLst/>
                          <a:latin typeface="+mn-lt"/>
                          <a:ea typeface="+mn-ea"/>
                          <a:cs typeface="+mn-cs"/>
                        </a:rPr>
                        <a:t>88.0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GB" sz="700" b="1" i="0" u="none" strike="noStrike" kern="1200">
                          <a:solidFill>
                            <a:schemeClr val="bg1"/>
                          </a:solidFill>
                          <a:effectLst/>
                          <a:latin typeface="+mn-lt"/>
                          <a:ea typeface="+mn-ea"/>
                          <a:cs typeface="+mn-cs"/>
                        </a:rPr>
                        <a:t>70.9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GB" sz="700" b="1" i="0" u="none" strike="noStrike" kern="1200">
                          <a:solidFill>
                            <a:schemeClr val="bg1"/>
                          </a:solidFill>
                          <a:effectLst/>
                          <a:latin typeface="+mn-lt"/>
                          <a:ea typeface="+mn-ea"/>
                          <a:cs typeface="+mn-cs"/>
                        </a:rPr>
                        <a:t>218.0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GB" sz="700" b="1" i="0" u="none" strike="noStrike" kern="1200">
                          <a:solidFill>
                            <a:schemeClr val="bg1"/>
                          </a:solidFill>
                          <a:effectLst/>
                          <a:latin typeface="+mn-lt"/>
                          <a:ea typeface="+mn-ea"/>
                          <a:cs typeface="+mn-cs"/>
                        </a:rPr>
                        <a:t>27.2</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ctr"/>
                      <a:r>
                        <a:rPr lang="en-GB" sz="700" b="1" i="0" u="none" strike="noStrike" kern="1200">
                          <a:solidFill>
                            <a:schemeClr val="bg1"/>
                          </a:solidFill>
                          <a:effectLst/>
                          <a:latin typeface="+mn-lt"/>
                          <a:ea typeface="+mn-ea"/>
                          <a:cs typeface="+mn-cs"/>
                        </a:rPr>
                        <a:t>98.0</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ctr"/>
                      <a:r>
                        <a:rPr lang="en-GB" sz="700" b="1" i="0" u="none" strike="noStrike" kern="1200" dirty="0">
                          <a:solidFill>
                            <a:schemeClr val="bg1"/>
                          </a:solidFill>
                          <a:effectLst/>
                          <a:latin typeface="+mn-lt"/>
                          <a:ea typeface="+mn-ea"/>
                          <a:cs typeface="+mn-cs"/>
                        </a:rPr>
                        <a:t>31.6</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r>
              <a:tr h="155681">
                <a:tc vMerge="1">
                  <a:txBody>
                    <a:bodyPr/>
                    <a:lstStyle/>
                    <a:p>
                      <a:pPr algn="ctr"/>
                      <a:endParaRPr lang="en-US" sz="800">
                        <a:solidFill>
                          <a:schemeClr val="tx1">
                            <a:lumMod val="85000"/>
                            <a:lumOff val="15000"/>
                          </a:schemeClr>
                        </a:solidFill>
                      </a:endParaRPr>
                    </a:p>
                  </a:txBody>
                  <a:tcPr marL="4655" marR="7200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85725" algn="r" rtl="0" fontAlgn="b"/>
                      <a:r>
                        <a:rPr lang="en-US" sz="700" b="0" dirty="0">
                          <a:solidFill>
                            <a:srgbClr val="C50017"/>
                          </a:solidFill>
                          <a:latin typeface="Wingdings"/>
                          <a:ea typeface="Wingdings"/>
                          <a:cs typeface="Wingdings"/>
                          <a:sym typeface="Wingdings"/>
                        </a:rPr>
                        <a:t></a:t>
                      </a:r>
                      <a:r>
                        <a:rPr lang="en-US" sz="700" b="0" dirty="0">
                          <a:solidFill>
                            <a:schemeClr val="accent1"/>
                          </a:solidFill>
                          <a:latin typeface="Wingdings"/>
                          <a:ea typeface="Wingdings"/>
                          <a:cs typeface="Wingdings"/>
                          <a:sym typeface="Wingdings"/>
                        </a:rPr>
                        <a:t></a:t>
                      </a:r>
                      <a:r>
                        <a:rPr lang="en-US" sz="700" b="0" dirty="0">
                          <a:solidFill>
                            <a:srgbClr val="6FA132"/>
                          </a:solidFill>
                          <a:latin typeface="Wingdings"/>
                          <a:ea typeface="Wingdings"/>
                          <a:cs typeface="Wingdings"/>
                          <a:sym typeface="Wingdings"/>
                        </a:rPr>
                        <a:t></a:t>
                      </a:r>
                      <a:endParaRPr lang="en-GB" sz="700" b="0" i="0" u="none" strike="noStrike" kern="1200" dirty="0">
                        <a:solidFill>
                          <a:srgbClr val="A6A6A6"/>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dirty="0" smtClean="0">
                          <a:solidFill>
                            <a:schemeClr val="bg1">
                              <a:lumMod val="50000"/>
                            </a:schemeClr>
                          </a:solidFill>
                          <a:effectLst/>
                          <a:latin typeface="+mn-lt"/>
                          <a:ea typeface="+mn-ea"/>
                          <a:cs typeface="+mn-cs"/>
                        </a:rPr>
                        <a:t>0%</a:t>
                      </a:r>
                      <a:endParaRPr lang="en-GB" sz="700" b="1" i="0" u="none" strike="noStrike" kern="1200" dirty="0">
                        <a:solidFill>
                          <a:schemeClr val="bg1">
                            <a:lumMod val="50000"/>
                          </a:schemeClr>
                        </a:solidFill>
                        <a:effectLst/>
                        <a:latin typeface="+mn-lt"/>
                        <a:ea typeface="+mn-ea"/>
                        <a:cs typeface="+mn-cs"/>
                      </a:endParaRP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smtClean="0">
                          <a:solidFill>
                            <a:schemeClr val="bg1">
                              <a:lumMod val="50000"/>
                            </a:schemeClr>
                          </a:solidFill>
                          <a:effectLst/>
                          <a:latin typeface="+mn-lt"/>
                          <a:ea typeface="+mn-ea"/>
                          <a:cs typeface="+mn-cs"/>
                        </a:rPr>
                        <a:t>+5%</a:t>
                      </a:r>
                      <a:endParaRPr lang="en-GB" sz="700" b="1" i="0" u="none" strike="noStrike" kern="1200" dirty="0">
                        <a:solidFill>
                          <a:schemeClr val="bg1">
                            <a:lumMod val="50000"/>
                          </a:schemeClr>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smtClean="0">
                          <a:solidFill>
                            <a:schemeClr val="bg1">
                              <a:lumMod val="50000"/>
                            </a:schemeClr>
                          </a:solidFill>
                          <a:effectLst/>
                          <a:latin typeface="+mn-lt"/>
                          <a:ea typeface="+mn-ea"/>
                          <a:cs typeface="+mn-cs"/>
                        </a:rPr>
                        <a:t>-2%</a:t>
                      </a:r>
                      <a:endParaRPr lang="en-GB" sz="700" b="1" i="0" u="none" strike="noStrike" kern="1200" dirty="0">
                        <a:solidFill>
                          <a:schemeClr val="bg1">
                            <a:lumMod val="50000"/>
                          </a:schemeClr>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smtClean="0">
                          <a:solidFill>
                            <a:schemeClr val="bg1">
                              <a:lumMod val="50000"/>
                            </a:schemeClr>
                          </a:solidFill>
                          <a:effectLst/>
                          <a:latin typeface="+mn-lt"/>
                          <a:ea typeface="+mn-ea"/>
                          <a:cs typeface="+mn-cs"/>
                        </a:rPr>
                        <a:t>-5%</a:t>
                      </a:r>
                      <a:endParaRPr lang="en-GB" sz="700" b="1" i="0" u="none" strike="noStrike" kern="1200" dirty="0">
                        <a:solidFill>
                          <a:schemeClr val="bg1">
                            <a:lumMod val="50000"/>
                          </a:schemeClr>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smtClean="0">
                          <a:solidFill>
                            <a:schemeClr val="bg1">
                              <a:lumMod val="50000"/>
                            </a:schemeClr>
                          </a:solidFill>
                          <a:effectLst/>
                          <a:latin typeface="+mn-lt"/>
                          <a:ea typeface="+mn-ea"/>
                          <a:cs typeface="+mn-cs"/>
                        </a:rPr>
                        <a:t>-1%</a:t>
                      </a:r>
                      <a:endParaRPr lang="en-GB" sz="700" b="1" i="0" u="none" strike="noStrike" kern="1200" dirty="0">
                        <a:solidFill>
                          <a:schemeClr val="bg1">
                            <a:lumMod val="50000"/>
                          </a:schemeClr>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smtClean="0">
                          <a:solidFill>
                            <a:schemeClr val="bg1">
                              <a:lumMod val="50000"/>
                            </a:schemeClr>
                          </a:solidFill>
                          <a:effectLst/>
                          <a:latin typeface="+mn-lt"/>
                          <a:ea typeface="+mn-ea"/>
                          <a:cs typeface="+mn-cs"/>
                        </a:rPr>
                        <a:t>-27%</a:t>
                      </a:r>
                      <a:endParaRPr lang="en-GB" sz="700" b="1" i="0" u="none" strike="noStrike" kern="1200" dirty="0">
                        <a:solidFill>
                          <a:schemeClr val="bg1">
                            <a:lumMod val="50000"/>
                          </a:schemeClr>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ctr" latinLnBrk="0" hangingPunct="1"/>
                      <a:r>
                        <a:rPr lang="en-GB" sz="700" b="1" i="0" u="none" strike="noStrike" kern="1200" dirty="0" smtClean="0">
                          <a:solidFill>
                            <a:schemeClr val="bg1">
                              <a:lumMod val="50000"/>
                            </a:schemeClr>
                          </a:solidFill>
                          <a:effectLst/>
                          <a:latin typeface="+mn-lt"/>
                          <a:ea typeface="+mn-ea"/>
                          <a:cs typeface="+mn-cs"/>
                        </a:rPr>
                        <a:t>-12%</a:t>
                      </a:r>
                      <a:endParaRPr lang="en-GB" sz="700" b="1" i="0" u="none" strike="noStrike" kern="1200" dirty="0">
                        <a:solidFill>
                          <a:schemeClr val="bg1">
                            <a:lumMod val="50000"/>
                          </a:schemeClr>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ctr" latinLnBrk="0" hangingPunct="1"/>
                      <a:r>
                        <a:rPr lang="en-GB" sz="700" b="1" i="0" u="none" strike="noStrike" kern="1200" dirty="0" smtClean="0">
                          <a:solidFill>
                            <a:schemeClr val="bg1">
                              <a:lumMod val="50000"/>
                            </a:schemeClr>
                          </a:solidFill>
                          <a:effectLst/>
                          <a:latin typeface="+mn-lt"/>
                          <a:ea typeface="+mn-ea"/>
                          <a:cs typeface="+mn-cs"/>
                        </a:rPr>
                        <a:t>+5%</a:t>
                      </a:r>
                      <a:endParaRPr lang="en-GB" sz="700" b="1" i="0" u="none" strike="noStrike" kern="1200" dirty="0">
                        <a:solidFill>
                          <a:schemeClr val="bg1">
                            <a:lumMod val="50000"/>
                          </a:schemeClr>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r>
              <a:tr h="155681">
                <a:tc rowSpan="3">
                  <a:txBody>
                    <a:bodyPr/>
                    <a:lstStyle/>
                    <a:p>
                      <a:pPr algn="ctr"/>
                      <a:r>
                        <a:rPr lang="en-US" sz="800" dirty="0" smtClean="0">
                          <a:solidFill>
                            <a:schemeClr val="tx1">
                              <a:lumMod val="85000"/>
                              <a:lumOff val="15000"/>
                            </a:schemeClr>
                          </a:solidFill>
                        </a:rPr>
                        <a:t>SPEND</a:t>
                      </a:r>
                    </a:p>
                    <a:p>
                      <a:pPr algn="ctr"/>
                      <a:r>
                        <a:rPr lang="en-US" sz="800" dirty="0" smtClean="0">
                          <a:solidFill>
                            <a:schemeClr val="tx1">
                              <a:lumMod val="85000"/>
                              <a:lumOff val="15000"/>
                            </a:schemeClr>
                          </a:solidFill>
                        </a:rPr>
                        <a:t>£Millions</a:t>
                      </a:r>
                      <a:endParaRPr lang="en-US" sz="800" dirty="0">
                        <a:solidFill>
                          <a:schemeClr val="tx1">
                            <a:lumMod val="85000"/>
                            <a:lumOff val="15000"/>
                          </a:schemeClr>
                        </a:solidFill>
                      </a:endParaRPr>
                    </a:p>
                  </a:txBody>
                  <a:tcPr marL="4655"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8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85725" indent="0" algn="r" rtl="0" fontAlgn="b"/>
                      <a:r>
                        <a:rPr lang="en-GB" sz="700" b="0" i="0" u="none" strike="noStrike" kern="1200" dirty="0" smtClean="0">
                          <a:solidFill>
                            <a:schemeClr val="tx1">
                              <a:lumMod val="75000"/>
                              <a:lumOff val="25000"/>
                            </a:schemeClr>
                          </a:solidFill>
                          <a:effectLst/>
                          <a:latin typeface="+mn-lt"/>
                          <a:ea typeface="+mn-ea"/>
                          <a:cs typeface="+mn-cs"/>
                        </a:rPr>
                        <a:t>2015</a:t>
                      </a:r>
                      <a:endParaRPr lang="en-GB" sz="700" b="0" i="0" u="none" strike="noStrike" kern="1200" dirty="0">
                        <a:solidFill>
                          <a:schemeClr val="tx1">
                            <a:lumMod val="75000"/>
                            <a:lumOff val="25000"/>
                          </a:schemeClr>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dirty="0" smtClean="0">
                          <a:solidFill>
                            <a:schemeClr val="bg1"/>
                          </a:solidFill>
                          <a:effectLst/>
                          <a:latin typeface="+mn-lt"/>
                          <a:ea typeface="+mn-ea"/>
                          <a:cs typeface="+mn-cs"/>
                        </a:rPr>
                        <a:t>£10,725</a:t>
                      </a:r>
                      <a:endParaRPr lang="en-GB" sz="700" b="1" i="0" u="none" strike="noStrike" kern="1200" dirty="0">
                        <a:solidFill>
                          <a:schemeClr val="bg1"/>
                        </a:solidFill>
                        <a:effectLst/>
                        <a:latin typeface="+mn-lt"/>
                        <a:ea typeface="+mn-ea"/>
                        <a:cs typeface="+mn-cs"/>
                      </a:endParaRP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smtClean="0">
                          <a:solidFill>
                            <a:schemeClr val="bg1"/>
                          </a:solidFill>
                          <a:effectLst/>
                          <a:latin typeface="+mn-lt"/>
                          <a:ea typeface="+mn-ea"/>
                          <a:cs typeface="+mn-cs"/>
                        </a:rPr>
                        <a:t>£5,853</a:t>
                      </a:r>
                      <a:endParaRPr lang="en-GB" sz="700" b="1" i="0" u="none" strike="noStrike" kern="1200" dirty="0">
                        <a:solidFill>
                          <a:schemeClr val="bg1"/>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smtClean="0">
                          <a:solidFill>
                            <a:schemeClr val="bg1"/>
                          </a:solidFill>
                          <a:effectLst/>
                          <a:latin typeface="+mn-lt"/>
                          <a:ea typeface="+mn-ea"/>
                          <a:cs typeface="+mn-cs"/>
                        </a:rPr>
                        <a:t>£4,871</a:t>
                      </a:r>
                      <a:endParaRPr lang="en-GB" sz="700" b="1" i="0" u="none" strike="noStrike" kern="1200" dirty="0">
                        <a:solidFill>
                          <a:schemeClr val="bg1"/>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smtClean="0">
                          <a:solidFill>
                            <a:schemeClr val="bg1"/>
                          </a:solidFill>
                          <a:effectLst/>
                          <a:latin typeface="+mn-lt"/>
                          <a:ea typeface="+mn-ea"/>
                          <a:cs typeface="+mn-cs"/>
                        </a:rPr>
                        <a:t>£3,066</a:t>
                      </a:r>
                      <a:endParaRPr lang="en-GB" sz="700" b="1" i="0" u="none" strike="noStrike" kern="1200" dirty="0">
                        <a:solidFill>
                          <a:schemeClr val="bg1"/>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smtClean="0">
                          <a:solidFill>
                            <a:schemeClr val="bg1"/>
                          </a:solidFill>
                          <a:effectLst/>
                          <a:latin typeface="+mn-lt"/>
                          <a:ea typeface="+mn-ea"/>
                          <a:cs typeface="+mn-cs"/>
                        </a:rPr>
                        <a:t>£13,790</a:t>
                      </a:r>
                      <a:endParaRPr lang="en-GB" sz="700" b="1" i="0" u="none" strike="noStrike" kern="1200" dirty="0">
                        <a:solidFill>
                          <a:schemeClr val="bg1"/>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smtClean="0">
                          <a:solidFill>
                            <a:schemeClr val="bg1"/>
                          </a:solidFill>
                          <a:effectLst/>
                          <a:latin typeface="+mn-lt"/>
                          <a:ea typeface="+mn-ea"/>
                          <a:cs typeface="+mn-cs"/>
                        </a:rPr>
                        <a:t>£1,590</a:t>
                      </a:r>
                      <a:endParaRPr lang="en-GB" sz="700" b="1" i="0" u="none" strike="noStrike" kern="1200" dirty="0">
                        <a:solidFill>
                          <a:schemeClr val="bg1"/>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ctr" latinLnBrk="0" hangingPunct="1"/>
                      <a:r>
                        <a:rPr lang="en-GB" sz="700" b="1" i="0" u="none" strike="noStrike" kern="1200" dirty="0" smtClean="0">
                          <a:solidFill>
                            <a:schemeClr val="bg1"/>
                          </a:solidFill>
                          <a:effectLst/>
                          <a:latin typeface="+mn-lt"/>
                          <a:ea typeface="+mn-ea"/>
                          <a:cs typeface="+mn-cs"/>
                        </a:rPr>
                        <a:t>£4,657</a:t>
                      </a:r>
                      <a:endParaRPr lang="en-GB" sz="700" b="1" i="0" u="none" strike="noStrike" kern="1200" dirty="0">
                        <a:solidFill>
                          <a:schemeClr val="bg1"/>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ctr" latinLnBrk="0" hangingPunct="1"/>
                      <a:r>
                        <a:rPr lang="en-GB" sz="700" b="1" i="0" u="none" strike="noStrike" kern="1200" dirty="0" smtClean="0">
                          <a:solidFill>
                            <a:schemeClr val="bg1"/>
                          </a:solidFill>
                          <a:effectLst/>
                          <a:latin typeface="+mn-lt"/>
                          <a:ea typeface="+mn-ea"/>
                          <a:cs typeface="+mn-cs"/>
                        </a:rPr>
                        <a:t>£3,341</a:t>
                      </a:r>
                      <a:endParaRPr lang="en-GB" sz="700" b="1" i="0" u="none" strike="noStrike" kern="1200" dirty="0">
                        <a:solidFill>
                          <a:schemeClr val="bg1"/>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r>
              <a:tr h="155681">
                <a:tc vMerge="1">
                  <a:txBody>
                    <a:bodyPr/>
                    <a:lstStyle/>
                    <a:p>
                      <a:pPr algn="ctr"/>
                      <a:endParaRPr lang="en-US" sz="800">
                        <a:solidFill>
                          <a:schemeClr val="tx1">
                            <a:lumMod val="85000"/>
                            <a:lumOff val="15000"/>
                          </a:schemeClr>
                        </a:solidFill>
                      </a:endParaRPr>
                    </a:p>
                  </a:txBody>
                  <a:tcPr marL="4655" marR="7200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8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85725" algn="r" rtl="0" fontAlgn="b"/>
                      <a:r>
                        <a:rPr lang="en-GB" sz="700" b="0" i="0" u="none" strike="noStrike" kern="1200" dirty="0" smtClean="0">
                          <a:solidFill>
                            <a:schemeClr val="tx1">
                              <a:lumMod val="75000"/>
                              <a:lumOff val="25000"/>
                            </a:schemeClr>
                          </a:solidFill>
                          <a:effectLst/>
                          <a:latin typeface="+mn-lt"/>
                          <a:ea typeface="+mn-ea"/>
                          <a:cs typeface="+mn-cs"/>
                        </a:rPr>
                        <a:t>2016</a:t>
                      </a:r>
                      <a:endParaRPr lang="en-GB" sz="700" b="0" i="0" u="none" strike="noStrike" kern="1200" dirty="0">
                        <a:solidFill>
                          <a:schemeClr val="bg1">
                            <a:lumMod val="65000"/>
                          </a:schemeClr>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dirty="0" smtClean="0">
                          <a:solidFill>
                            <a:schemeClr val="bg1"/>
                          </a:solidFill>
                          <a:effectLst/>
                          <a:latin typeface="+mn-lt"/>
                          <a:ea typeface="+mn-ea"/>
                          <a:cs typeface="+mn-cs"/>
                        </a:rPr>
                        <a:t>£10,414</a:t>
                      </a:r>
                      <a:endParaRPr lang="en-GB" sz="700" b="1" i="0" u="none" strike="noStrike" kern="1200" dirty="0">
                        <a:solidFill>
                          <a:schemeClr val="bg1"/>
                        </a:solidFill>
                        <a:effectLst/>
                        <a:latin typeface="+mn-lt"/>
                        <a:ea typeface="+mn-ea"/>
                        <a:cs typeface="+mn-cs"/>
                      </a:endParaRP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smtClean="0">
                          <a:solidFill>
                            <a:schemeClr val="bg1"/>
                          </a:solidFill>
                          <a:effectLst/>
                          <a:latin typeface="+mn-lt"/>
                          <a:ea typeface="+mn-ea"/>
                          <a:cs typeface="+mn-cs"/>
                        </a:rPr>
                        <a:t>£5,717</a:t>
                      </a:r>
                      <a:endParaRPr lang="en-GB" sz="700" b="1" i="0" u="none" strike="noStrike" kern="1200" dirty="0">
                        <a:solidFill>
                          <a:schemeClr val="bg1"/>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smtClean="0">
                          <a:solidFill>
                            <a:schemeClr val="bg1"/>
                          </a:solidFill>
                          <a:effectLst/>
                          <a:latin typeface="+mn-lt"/>
                          <a:ea typeface="+mn-ea"/>
                          <a:cs typeface="+mn-cs"/>
                        </a:rPr>
                        <a:t>£4,697</a:t>
                      </a:r>
                      <a:endParaRPr lang="en-GB" sz="700" b="1" i="0" u="none" strike="noStrike" kern="1200" dirty="0">
                        <a:solidFill>
                          <a:schemeClr val="bg1"/>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smtClean="0">
                          <a:solidFill>
                            <a:schemeClr val="bg1"/>
                          </a:solidFill>
                          <a:effectLst/>
                          <a:latin typeface="+mn-lt"/>
                          <a:ea typeface="+mn-ea"/>
                          <a:cs typeface="+mn-cs"/>
                        </a:rPr>
                        <a:t>£2,684</a:t>
                      </a:r>
                      <a:endParaRPr lang="en-GB" sz="700" b="1" i="0" u="none" strike="noStrike" kern="1200" dirty="0">
                        <a:solidFill>
                          <a:schemeClr val="bg1"/>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smtClean="0">
                          <a:solidFill>
                            <a:schemeClr val="bg1"/>
                          </a:solidFill>
                          <a:effectLst/>
                          <a:latin typeface="+mn-lt"/>
                          <a:ea typeface="+mn-ea"/>
                          <a:cs typeface="+mn-cs"/>
                        </a:rPr>
                        <a:t>£13,099</a:t>
                      </a:r>
                      <a:endParaRPr lang="en-GB" sz="700" b="1" i="0" u="none" strike="noStrike" kern="1200" dirty="0">
                        <a:solidFill>
                          <a:schemeClr val="bg1"/>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smtClean="0">
                          <a:solidFill>
                            <a:schemeClr val="bg1"/>
                          </a:solidFill>
                          <a:effectLst/>
                          <a:latin typeface="+mn-lt"/>
                          <a:ea typeface="+mn-ea"/>
                          <a:cs typeface="+mn-cs"/>
                        </a:rPr>
                        <a:t>£1,217</a:t>
                      </a:r>
                      <a:endParaRPr lang="en-GB" sz="700" b="1" i="0" u="none" strike="noStrike" kern="1200" dirty="0">
                        <a:solidFill>
                          <a:schemeClr val="bg1"/>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ctr" latinLnBrk="0" hangingPunct="1"/>
                      <a:r>
                        <a:rPr lang="en-GB" sz="700" b="1" i="0" u="none" strike="noStrike" kern="1200" dirty="0" smtClean="0">
                          <a:solidFill>
                            <a:schemeClr val="bg1"/>
                          </a:solidFill>
                          <a:effectLst/>
                          <a:latin typeface="+mn-lt"/>
                          <a:ea typeface="+mn-ea"/>
                          <a:cs typeface="+mn-cs"/>
                        </a:rPr>
                        <a:t>£3,905</a:t>
                      </a:r>
                      <a:endParaRPr lang="en-GB" sz="700" b="1" i="0" u="none" strike="noStrike" kern="1200" dirty="0">
                        <a:solidFill>
                          <a:schemeClr val="bg1"/>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ctr" latinLnBrk="0" hangingPunct="1"/>
                      <a:r>
                        <a:rPr lang="en-GB" sz="700" b="1" i="0" u="none" strike="noStrike" kern="1200" dirty="0" smtClean="0">
                          <a:solidFill>
                            <a:schemeClr val="bg1"/>
                          </a:solidFill>
                          <a:effectLst/>
                          <a:latin typeface="+mn-lt"/>
                          <a:ea typeface="+mn-ea"/>
                          <a:cs typeface="+mn-cs"/>
                        </a:rPr>
                        <a:t>£3,630</a:t>
                      </a:r>
                      <a:endParaRPr lang="en-GB" sz="700" b="1" i="0" u="none" strike="noStrike" kern="1200" dirty="0">
                        <a:solidFill>
                          <a:schemeClr val="bg1"/>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r>
              <a:tr h="155681">
                <a:tc vMerge="1">
                  <a:txBody>
                    <a:bodyPr/>
                    <a:lstStyle/>
                    <a:p>
                      <a:pPr algn="ctr"/>
                      <a:endParaRPr lang="en-US" sz="800">
                        <a:solidFill>
                          <a:schemeClr val="tx1">
                            <a:lumMod val="85000"/>
                            <a:lumOff val="15000"/>
                          </a:schemeClr>
                        </a:solidFill>
                      </a:endParaRPr>
                    </a:p>
                  </a:txBody>
                  <a:tcPr marL="4655" marR="7200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8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85725" algn="r" rtl="0" fontAlgn="b"/>
                      <a:r>
                        <a:rPr lang="en-US" sz="700" b="0" dirty="0">
                          <a:solidFill>
                            <a:srgbClr val="C50017"/>
                          </a:solidFill>
                          <a:latin typeface="Wingdings"/>
                          <a:ea typeface="Wingdings"/>
                          <a:cs typeface="Wingdings"/>
                          <a:sym typeface="Wingdings"/>
                        </a:rPr>
                        <a:t></a:t>
                      </a:r>
                      <a:r>
                        <a:rPr lang="en-US" sz="700" b="0" dirty="0">
                          <a:solidFill>
                            <a:schemeClr val="accent1"/>
                          </a:solidFill>
                          <a:latin typeface="Wingdings"/>
                          <a:ea typeface="Wingdings"/>
                          <a:cs typeface="Wingdings"/>
                          <a:sym typeface="Wingdings"/>
                        </a:rPr>
                        <a:t></a:t>
                      </a:r>
                      <a:r>
                        <a:rPr lang="en-US" sz="700" b="0" dirty="0">
                          <a:solidFill>
                            <a:srgbClr val="6FA132"/>
                          </a:solidFill>
                          <a:latin typeface="Wingdings"/>
                          <a:ea typeface="Wingdings"/>
                          <a:cs typeface="Wingdings"/>
                          <a:sym typeface="Wingdings"/>
                        </a:rPr>
                        <a:t></a:t>
                      </a:r>
                      <a:endParaRPr lang="en-GB" sz="700" b="0" i="0" u="none" strike="noStrike" kern="1200" dirty="0">
                        <a:solidFill>
                          <a:srgbClr val="A6A6A6"/>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dirty="0" smtClean="0">
                          <a:solidFill>
                            <a:schemeClr val="bg1">
                              <a:lumMod val="50000"/>
                            </a:schemeClr>
                          </a:solidFill>
                          <a:effectLst/>
                          <a:latin typeface="+mn-lt"/>
                          <a:ea typeface="+mn-ea"/>
                          <a:cs typeface="+mn-cs"/>
                        </a:rPr>
                        <a:t>-3%</a:t>
                      </a:r>
                      <a:endParaRPr lang="en-GB" sz="700" b="1" i="0" u="none" strike="noStrike" kern="1200" dirty="0">
                        <a:solidFill>
                          <a:schemeClr val="bg1">
                            <a:lumMod val="50000"/>
                          </a:schemeClr>
                        </a:solidFill>
                        <a:effectLst/>
                        <a:latin typeface="+mn-lt"/>
                        <a:ea typeface="+mn-ea"/>
                        <a:cs typeface="+mn-cs"/>
                      </a:endParaRP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smtClean="0">
                          <a:solidFill>
                            <a:schemeClr val="bg1">
                              <a:lumMod val="50000"/>
                            </a:schemeClr>
                          </a:solidFill>
                          <a:effectLst/>
                          <a:latin typeface="+mn-lt"/>
                          <a:ea typeface="+mn-ea"/>
                          <a:cs typeface="+mn-cs"/>
                        </a:rPr>
                        <a:t>-2%</a:t>
                      </a:r>
                      <a:endParaRPr lang="en-GB" sz="700" b="1" i="0" u="none" strike="noStrike" kern="1200" dirty="0">
                        <a:solidFill>
                          <a:schemeClr val="bg1">
                            <a:lumMod val="50000"/>
                          </a:schemeClr>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smtClean="0">
                          <a:solidFill>
                            <a:schemeClr val="bg1">
                              <a:lumMod val="50000"/>
                            </a:schemeClr>
                          </a:solidFill>
                          <a:effectLst/>
                          <a:latin typeface="+mn-lt"/>
                          <a:ea typeface="+mn-ea"/>
                          <a:cs typeface="+mn-cs"/>
                        </a:rPr>
                        <a:t>-4%</a:t>
                      </a:r>
                      <a:endParaRPr lang="en-GB" sz="700" b="1" i="0" u="none" strike="noStrike" kern="1200" dirty="0">
                        <a:solidFill>
                          <a:schemeClr val="bg1">
                            <a:lumMod val="50000"/>
                          </a:schemeClr>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smtClean="0">
                          <a:solidFill>
                            <a:schemeClr val="bg1">
                              <a:lumMod val="50000"/>
                            </a:schemeClr>
                          </a:solidFill>
                          <a:effectLst/>
                          <a:latin typeface="+mn-lt"/>
                          <a:ea typeface="+mn-ea"/>
                          <a:cs typeface="+mn-cs"/>
                        </a:rPr>
                        <a:t>-12%</a:t>
                      </a:r>
                      <a:endParaRPr lang="en-GB" sz="700" b="1" i="0" u="none" strike="noStrike" kern="1200" dirty="0">
                        <a:solidFill>
                          <a:schemeClr val="bg1">
                            <a:lumMod val="50000"/>
                          </a:schemeClr>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smtClean="0">
                          <a:solidFill>
                            <a:schemeClr val="bg1">
                              <a:lumMod val="50000"/>
                            </a:schemeClr>
                          </a:solidFill>
                          <a:effectLst/>
                          <a:latin typeface="+mn-lt"/>
                          <a:ea typeface="+mn-ea"/>
                          <a:cs typeface="+mn-cs"/>
                        </a:rPr>
                        <a:t>-5%</a:t>
                      </a:r>
                      <a:endParaRPr lang="en-GB" sz="700" b="1" i="0" u="none" strike="noStrike" kern="1200" dirty="0">
                        <a:solidFill>
                          <a:schemeClr val="bg1">
                            <a:lumMod val="50000"/>
                          </a:schemeClr>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smtClean="0">
                          <a:solidFill>
                            <a:schemeClr val="bg1">
                              <a:lumMod val="50000"/>
                            </a:schemeClr>
                          </a:solidFill>
                          <a:effectLst/>
                          <a:latin typeface="+mn-lt"/>
                          <a:ea typeface="+mn-ea"/>
                          <a:cs typeface="+mn-cs"/>
                        </a:rPr>
                        <a:t>-23%</a:t>
                      </a:r>
                      <a:endParaRPr lang="en-GB" sz="700" b="1" i="0" u="none" strike="noStrike" kern="1200" dirty="0">
                        <a:solidFill>
                          <a:schemeClr val="bg1">
                            <a:lumMod val="50000"/>
                          </a:schemeClr>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ctr" latinLnBrk="0" hangingPunct="1"/>
                      <a:r>
                        <a:rPr lang="en-GB" sz="700" b="1" i="0" u="none" strike="noStrike" kern="1200" dirty="0" smtClean="0">
                          <a:solidFill>
                            <a:schemeClr val="bg1">
                              <a:lumMod val="50000"/>
                            </a:schemeClr>
                          </a:solidFill>
                          <a:effectLst/>
                          <a:latin typeface="+mn-lt"/>
                          <a:ea typeface="+mn-ea"/>
                          <a:cs typeface="+mn-cs"/>
                        </a:rPr>
                        <a:t>-16%</a:t>
                      </a:r>
                      <a:endParaRPr lang="en-GB" sz="700" b="1" i="0" u="none" strike="noStrike" kern="1200" dirty="0">
                        <a:solidFill>
                          <a:schemeClr val="bg1">
                            <a:lumMod val="50000"/>
                          </a:schemeClr>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ctr" latinLnBrk="0" hangingPunct="1"/>
                      <a:r>
                        <a:rPr lang="en-GB" sz="700" b="1" i="0" u="none" strike="noStrike" kern="1200" dirty="0" smtClean="0">
                          <a:solidFill>
                            <a:schemeClr val="bg1">
                              <a:lumMod val="50000"/>
                            </a:schemeClr>
                          </a:solidFill>
                          <a:effectLst/>
                          <a:latin typeface="+mn-lt"/>
                          <a:ea typeface="+mn-ea"/>
                          <a:cs typeface="+mn-cs"/>
                        </a:rPr>
                        <a:t>+9%</a:t>
                      </a:r>
                      <a:endParaRPr lang="en-GB" sz="700" b="1" i="0" u="none" strike="noStrike" kern="1200" dirty="0">
                        <a:solidFill>
                          <a:schemeClr val="bg1">
                            <a:lumMod val="50000"/>
                          </a:schemeClr>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r>
              <a:tr h="155681">
                <a:tc>
                  <a:txBody>
                    <a:bodyPr/>
                    <a:lstStyle/>
                    <a:p>
                      <a:pPr algn="ctr"/>
                      <a:endParaRPr lang="en-US" sz="800" dirty="0">
                        <a:solidFill>
                          <a:schemeClr val="tx1">
                            <a:lumMod val="85000"/>
                            <a:lumOff val="15000"/>
                          </a:schemeClr>
                        </a:solidFill>
                      </a:endParaRPr>
                    </a:p>
                  </a:txBody>
                  <a:tcPr marL="4655"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8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85725" algn="r" defTabSz="914400" rtl="0" eaLnBrk="1" fontAlgn="b"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err="1" smtClean="0">
                          <a:ln>
                            <a:noFill/>
                          </a:ln>
                          <a:solidFill>
                            <a:prstClr val="black">
                              <a:lumMod val="75000"/>
                              <a:lumOff val="25000"/>
                            </a:prstClr>
                          </a:solidFill>
                          <a:effectLst/>
                          <a:uLnTx/>
                          <a:uFillTx/>
                          <a:latin typeface="+mn-lt"/>
                          <a:ea typeface="+mn-ea"/>
                          <a:cs typeface="+mn-cs"/>
                        </a:rPr>
                        <a:t>Unwtd</a:t>
                      </a:r>
                      <a:r>
                        <a:rPr kumimoji="0" lang="en-GB" sz="700" b="0" i="0" u="none" strike="noStrike" kern="1200" cap="none" spc="0" normalizeH="0" baseline="0" noProof="0" dirty="0" smtClean="0">
                          <a:ln>
                            <a:noFill/>
                          </a:ln>
                          <a:solidFill>
                            <a:prstClr val="black">
                              <a:lumMod val="75000"/>
                              <a:lumOff val="25000"/>
                            </a:prstClr>
                          </a:solidFill>
                          <a:effectLst/>
                          <a:uLnTx/>
                          <a:uFillTx/>
                          <a:latin typeface="+mn-lt"/>
                          <a:ea typeface="+mn-ea"/>
                          <a:cs typeface="+mn-cs"/>
                        </a:rPr>
                        <a:t> Trips</a:t>
                      </a:r>
                      <a:endParaRPr lang="en-GB" sz="700" b="0" i="0" u="none" strike="noStrike" kern="1200" dirty="0" smtClean="0">
                        <a:solidFill>
                          <a:srgbClr val="A6A6A6"/>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1" i="0" u="none" strike="noStrike" kern="1200" dirty="0">
                          <a:solidFill>
                            <a:schemeClr val="bg1">
                              <a:lumMod val="50000"/>
                            </a:schemeClr>
                          </a:solidFill>
                          <a:effectLst/>
                          <a:latin typeface="+mn-lt"/>
                          <a:ea typeface="+mn-ea"/>
                          <a:cs typeface="+mn-cs"/>
                        </a:rPr>
                        <a:t>5658</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b" latinLnBrk="0" hangingPunct="1"/>
                      <a:r>
                        <a:rPr lang="en-GB" sz="700" b="1" i="0" u="none" strike="noStrike" kern="1200" dirty="0">
                          <a:solidFill>
                            <a:schemeClr val="bg1">
                              <a:lumMod val="50000"/>
                            </a:schemeClr>
                          </a:solidFill>
                          <a:effectLst/>
                          <a:latin typeface="+mn-lt"/>
                          <a:ea typeface="+mn-ea"/>
                          <a:cs typeface="+mn-cs"/>
                        </a:rPr>
                        <a:t>3592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b" latinLnBrk="0" hangingPunct="1"/>
                      <a:r>
                        <a:rPr lang="en-GB" sz="700" b="1" i="0" u="none" strike="noStrike" kern="1200" dirty="0">
                          <a:solidFill>
                            <a:schemeClr val="bg1">
                              <a:lumMod val="50000"/>
                            </a:schemeClr>
                          </a:solidFill>
                          <a:effectLst/>
                          <a:latin typeface="+mn-lt"/>
                          <a:ea typeface="+mn-ea"/>
                          <a:cs typeface="+mn-cs"/>
                        </a:rPr>
                        <a:t>2066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b" latinLnBrk="0" hangingPunct="1"/>
                      <a:r>
                        <a:rPr lang="en-GB" sz="700" b="1" i="0" u="none" strike="noStrike" kern="1200" dirty="0">
                          <a:solidFill>
                            <a:schemeClr val="bg1">
                              <a:lumMod val="50000"/>
                            </a:schemeClr>
                          </a:solidFill>
                          <a:effectLst/>
                          <a:latin typeface="+mn-lt"/>
                          <a:ea typeface="+mn-ea"/>
                          <a:cs typeface="+mn-cs"/>
                        </a:rPr>
                        <a:t>3194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b" latinLnBrk="0" hangingPunct="1"/>
                      <a:r>
                        <a:rPr lang="en-GB" sz="700" b="1" i="0" u="none" strike="noStrike" kern="1200" dirty="0">
                          <a:solidFill>
                            <a:schemeClr val="bg1">
                              <a:lumMod val="50000"/>
                            </a:schemeClr>
                          </a:solidFill>
                          <a:effectLst/>
                          <a:latin typeface="+mn-lt"/>
                          <a:ea typeface="+mn-ea"/>
                          <a:cs typeface="+mn-cs"/>
                        </a:rPr>
                        <a:t>8852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b" latinLnBrk="0" hangingPunct="1"/>
                      <a:r>
                        <a:rPr lang="en-GB" sz="700" b="1" i="0" u="none" strike="noStrike" kern="1200" dirty="0">
                          <a:solidFill>
                            <a:schemeClr val="bg1">
                              <a:lumMod val="50000"/>
                            </a:schemeClr>
                          </a:solidFill>
                          <a:effectLst/>
                          <a:latin typeface="+mn-lt"/>
                          <a:ea typeface="+mn-ea"/>
                          <a:cs typeface="+mn-cs"/>
                        </a:rPr>
                        <a:t>1493</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b" latinLnBrk="0" hangingPunct="1"/>
                      <a:r>
                        <a:rPr lang="en-GB" sz="700" b="1" i="0" u="none" strike="noStrike" kern="1200" dirty="0">
                          <a:solidFill>
                            <a:schemeClr val="bg1">
                              <a:lumMod val="50000"/>
                            </a:schemeClr>
                          </a:solidFill>
                          <a:effectLst/>
                          <a:latin typeface="+mn-lt"/>
                          <a:ea typeface="+mn-ea"/>
                          <a:cs typeface="+mn-cs"/>
                        </a:rPr>
                        <a:t>4686</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b" latinLnBrk="0" hangingPunct="1"/>
                      <a:r>
                        <a:rPr lang="en-GB" sz="700" b="1" i="0" u="none" strike="noStrike" kern="1200" dirty="0">
                          <a:solidFill>
                            <a:schemeClr val="bg1">
                              <a:lumMod val="50000"/>
                            </a:schemeClr>
                          </a:solidFill>
                          <a:effectLst/>
                          <a:latin typeface="+mn-lt"/>
                          <a:ea typeface="+mn-ea"/>
                          <a:cs typeface="+mn-cs"/>
                        </a:rPr>
                        <a:t>1376</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r>
            </a:tbl>
          </a:graphicData>
        </a:graphic>
      </p:graphicFrame>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9988" y="1404440"/>
            <a:ext cx="431999" cy="431999"/>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13771" y="1404353"/>
            <a:ext cx="427721" cy="431999"/>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00071" y="1404530"/>
            <a:ext cx="431999" cy="431999"/>
          </a:xfrm>
          <a:prstGeom prst="rect">
            <a:avLst/>
          </a:prstGeom>
        </p:spPr>
      </p:pic>
      <p:graphicFrame>
        <p:nvGraphicFramePr>
          <p:cNvPr id="23" name="Table 22"/>
          <p:cNvGraphicFramePr>
            <a:graphicFrameLocks noGrp="1"/>
          </p:cNvGraphicFramePr>
          <p:nvPr>
            <p:extLst>
              <p:ext uri="{D42A27DB-BD31-4B8C-83A1-F6EECF244321}">
                <p14:modId xmlns:p14="http://schemas.microsoft.com/office/powerpoint/2010/main" val="1802237757"/>
              </p:ext>
            </p:extLst>
          </p:nvPr>
        </p:nvGraphicFramePr>
        <p:xfrm>
          <a:off x="309725" y="3939729"/>
          <a:ext cx="8621937" cy="2282676"/>
        </p:xfrm>
        <a:graphic>
          <a:graphicData uri="http://schemas.openxmlformats.org/drawingml/2006/table">
            <a:tbl>
              <a:tblPr/>
              <a:tblGrid>
                <a:gridCol w="155618"/>
                <a:gridCol w="556841"/>
                <a:gridCol w="887566"/>
                <a:gridCol w="877739"/>
                <a:gridCol w="877739"/>
                <a:gridCol w="877739"/>
                <a:gridCol w="877739"/>
                <a:gridCol w="877739"/>
                <a:gridCol w="877739"/>
                <a:gridCol w="877739"/>
                <a:gridCol w="877739"/>
              </a:tblGrid>
              <a:tr h="477320">
                <a:tc gridSpan="10">
                  <a:txBody>
                    <a:bodyPr/>
                    <a:lstStyle/>
                    <a:p>
                      <a:pPr marL="0" indent="0" algn="l" rtl="0" fontAlgn="b"/>
                      <a:r>
                        <a:rPr lang="en-GB" sz="1000" b="0" i="0" u="none" strike="noStrike" baseline="0" dirty="0">
                          <a:solidFill>
                            <a:schemeClr val="tx1">
                              <a:lumMod val="75000"/>
                              <a:lumOff val="25000"/>
                            </a:schemeClr>
                          </a:solidFill>
                          <a:effectLst/>
                          <a:latin typeface="+mn-lt"/>
                        </a:rPr>
                        <a:t>REGION</a:t>
                      </a:r>
                      <a:endParaRPr lang="en-GB" sz="1000" b="0" i="0" u="none" strike="noStrike" dirty="0">
                        <a:solidFill>
                          <a:schemeClr val="tx1">
                            <a:lumMod val="75000"/>
                            <a:lumOff val="25000"/>
                          </a:schemeClr>
                        </a:solidFill>
                        <a:effectLst/>
                        <a:latin typeface="+mn-lt"/>
                      </a:endParaRPr>
                    </a:p>
                  </a:txBody>
                  <a:tcPr marL="36000" marR="72000" marT="36000" marB="0">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pPr algn="ctr" rtl="0" fontAlgn="b"/>
                      <a:endParaRPr lang="en-GB" sz="700" b="0" i="0" u="none" strike="noStrike" kern="1200" dirty="0">
                        <a:solidFill>
                          <a:schemeClr val="accent2"/>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rtl="0" fontAlgn="b"/>
                      <a:endParaRPr lang="en-GB" sz="700" b="0" i="0" u="none" strike="noStrike" kern="1200" dirty="0">
                        <a:solidFill>
                          <a:schemeClr val="accent2"/>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rtl="0" fontAlgn="b"/>
                      <a:endParaRPr lang="en-GB" sz="700" b="0" i="0" u="none" strike="noStrike" kern="1200" dirty="0">
                        <a:solidFill>
                          <a:schemeClr val="accent2"/>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50881" rtl="0" eaLnBrk="1" fontAlgn="auto" latinLnBrk="0" hangingPunct="1">
                        <a:lnSpc>
                          <a:spcPct val="100000"/>
                        </a:lnSpc>
                        <a:spcBef>
                          <a:spcPts val="0"/>
                        </a:spcBef>
                        <a:spcAft>
                          <a:spcPts val="0"/>
                        </a:spcAft>
                        <a:buClrTx/>
                        <a:buSzTx/>
                        <a:buFontTx/>
                        <a:buNone/>
                        <a:tabLst/>
                        <a:defRPr/>
                      </a:pPr>
                      <a:endParaRPr lang="en-GB" sz="700" b="0" i="0" u="none" strike="noStrike" kern="1200" dirty="0" smtClean="0">
                        <a:solidFill>
                          <a:schemeClr val="accent2"/>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50881" rtl="0" eaLnBrk="1" fontAlgn="auto" latinLnBrk="0" hangingPunct="1">
                        <a:lnSpc>
                          <a:spcPct val="100000"/>
                        </a:lnSpc>
                        <a:spcBef>
                          <a:spcPts val="0"/>
                        </a:spcBef>
                        <a:spcAft>
                          <a:spcPts val="0"/>
                        </a:spcAft>
                        <a:buClrTx/>
                        <a:buSzTx/>
                        <a:buFontTx/>
                        <a:buNone/>
                        <a:tabLst/>
                        <a:defRPr/>
                      </a:pPr>
                      <a:endParaRPr lang="en-GB" sz="700" b="0" i="0" u="none" strike="noStrike" kern="1200" dirty="0" smtClean="0">
                        <a:solidFill>
                          <a:schemeClr val="accent2"/>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50881" rtl="0" eaLnBrk="1" fontAlgn="auto" latinLnBrk="0" hangingPunct="1">
                        <a:lnSpc>
                          <a:spcPct val="100000"/>
                        </a:lnSpc>
                        <a:spcBef>
                          <a:spcPts val="0"/>
                        </a:spcBef>
                        <a:spcAft>
                          <a:spcPts val="0"/>
                        </a:spcAft>
                        <a:buClrTx/>
                        <a:buSzTx/>
                        <a:buFontTx/>
                        <a:buNone/>
                        <a:tabLst/>
                        <a:defRPr/>
                      </a:pPr>
                      <a:endParaRPr lang="en-GB" sz="700" b="0" i="0" u="none" strike="noStrike" kern="1200" dirty="0" smtClean="0">
                        <a:solidFill>
                          <a:schemeClr val="accent4"/>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GB" sz="700" b="0" i="0" u="none" strike="noStrike" kern="1200" dirty="0" smtClean="0">
                        <a:solidFill>
                          <a:schemeClr val="accent4"/>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GB" sz="700" b="0" i="0" u="none" strike="noStrike" kern="1200" dirty="0" smtClean="0">
                        <a:solidFill>
                          <a:schemeClr val="bg2"/>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5725" indent="0" algn="l" rtl="0" fontAlgn="b"/>
                      <a:endParaRPr lang="en-GB" sz="1600" b="0" i="0" u="none" strike="noStrike" dirty="0">
                        <a:solidFill>
                          <a:schemeClr val="tx1">
                            <a:lumMod val="75000"/>
                            <a:lumOff val="25000"/>
                          </a:schemeClr>
                        </a:solidFill>
                        <a:effectLst/>
                        <a:latin typeface="+mn-lt"/>
                      </a:endParaRPr>
                    </a:p>
                  </a:txBody>
                  <a:tcPr marL="4655" marR="72000" marT="0"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31151">
                <a:tc gridSpan="2">
                  <a:txBody>
                    <a:bodyPr/>
                    <a:lstStyle/>
                    <a:p>
                      <a:pPr marL="85725" indent="0" algn="ctr" rtl="0" fontAlgn="b"/>
                      <a:endParaRPr lang="en-GB" sz="700" b="0" i="0" u="none" strike="noStrike" dirty="0">
                        <a:solidFill>
                          <a:schemeClr val="tx1">
                            <a:lumMod val="75000"/>
                            <a:lumOff val="25000"/>
                          </a:schemeClr>
                        </a:solidFill>
                        <a:effectLst/>
                        <a:latin typeface="+mn-lt"/>
                      </a:endParaRPr>
                    </a:p>
                  </a:txBody>
                  <a:tcPr marL="4655" marR="72000" marT="0"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ctr" fontAlgn="ctr"/>
                      <a:r>
                        <a:rPr lang="en-US" sz="700" b="0" i="0" u="none" strike="noStrike" dirty="0">
                          <a:solidFill>
                            <a:schemeClr val="accent1"/>
                          </a:solidFill>
                          <a:effectLst/>
                          <a:latin typeface="+mn-lt"/>
                        </a:rPr>
                        <a:t>West Midlands</a:t>
                      </a:r>
                    </a:p>
                  </a:txBody>
                  <a:tcPr marL="12700" marR="12700" marT="1270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700" b="0" i="0" u="none" strike="noStrike">
                          <a:solidFill>
                            <a:srgbClr val="C61678"/>
                          </a:solidFill>
                          <a:effectLst/>
                          <a:latin typeface="+mn-lt"/>
                        </a:rPr>
                        <a:t>East of England</a:t>
                      </a:r>
                    </a:p>
                  </a:txBody>
                  <a:tcPr marL="12700" marR="12700" marT="1270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700" b="0" i="0" u="none" strike="noStrike">
                          <a:solidFill>
                            <a:schemeClr val="accent4"/>
                          </a:solidFill>
                          <a:effectLst/>
                          <a:latin typeface="+mn-lt"/>
                        </a:rPr>
                        <a:t>East Midlands</a:t>
                      </a:r>
                    </a:p>
                  </a:txBody>
                  <a:tcPr marL="12700" marR="12700" marT="1270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700" b="0" i="0" u="none" strike="noStrike">
                          <a:solidFill>
                            <a:schemeClr val="bg2"/>
                          </a:solidFill>
                          <a:effectLst/>
                          <a:latin typeface="+mn-lt"/>
                        </a:rPr>
                        <a:t>London</a:t>
                      </a:r>
                    </a:p>
                  </a:txBody>
                  <a:tcPr marL="12700" marR="12700" marT="1270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700" b="0" i="0" u="none" strike="noStrike">
                          <a:solidFill>
                            <a:srgbClr val="F7911E"/>
                          </a:solidFill>
                          <a:effectLst/>
                          <a:latin typeface="+mn-lt"/>
                        </a:rPr>
                        <a:t>North West</a:t>
                      </a:r>
                    </a:p>
                  </a:txBody>
                  <a:tcPr marL="12700" marR="12700" marT="1270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700" b="0" i="0" u="none" strike="noStrike">
                          <a:solidFill>
                            <a:srgbClr val="C61678"/>
                          </a:solidFill>
                          <a:effectLst/>
                          <a:latin typeface="+mn-lt"/>
                        </a:rPr>
                        <a:t>North East</a:t>
                      </a:r>
                    </a:p>
                  </a:txBody>
                  <a:tcPr marL="12700" marR="12700" marT="1270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700" b="0" i="0" u="none" strike="noStrike">
                          <a:solidFill>
                            <a:srgbClr val="00AEEF"/>
                          </a:solidFill>
                          <a:effectLst/>
                          <a:latin typeface="+mn-lt"/>
                        </a:rPr>
                        <a:t>South East </a:t>
                      </a:r>
                    </a:p>
                  </a:txBody>
                  <a:tcPr marL="12700" marR="12700" marT="1270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700" b="0" i="0" u="none" strike="noStrike">
                          <a:solidFill>
                            <a:srgbClr val="7A2280"/>
                          </a:solidFill>
                          <a:effectLst/>
                          <a:latin typeface="+mn-lt"/>
                        </a:rPr>
                        <a:t>South West</a:t>
                      </a:r>
                    </a:p>
                  </a:txBody>
                  <a:tcPr marL="12700" marR="12700" marT="1270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700" b="0" i="0" u="none" strike="noStrike">
                          <a:solidFill>
                            <a:srgbClr val="F7911E"/>
                          </a:solidFill>
                          <a:effectLst/>
                          <a:latin typeface="+mn-lt"/>
                        </a:rPr>
                        <a:t>Yorkshire &amp;</a:t>
                      </a:r>
                      <a:br>
                        <a:rPr lang="en-US" sz="700" b="0" i="0" u="none" strike="noStrike">
                          <a:solidFill>
                            <a:srgbClr val="F7911E"/>
                          </a:solidFill>
                          <a:effectLst/>
                          <a:latin typeface="+mn-lt"/>
                        </a:rPr>
                      </a:br>
                      <a:r>
                        <a:rPr lang="en-US" sz="700" b="0" i="0" u="none" strike="noStrike">
                          <a:solidFill>
                            <a:srgbClr val="F7911E"/>
                          </a:solidFill>
                          <a:effectLst/>
                          <a:latin typeface="+mn-lt"/>
                        </a:rPr>
                        <a:t>the Humberside</a:t>
                      </a:r>
                    </a:p>
                  </a:txBody>
                  <a:tcPr marL="12700" marR="12700" marT="1270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r>
              <a:tr h="151205">
                <a:tc rowSpan="3">
                  <a:txBody>
                    <a:bodyPr/>
                    <a:lstStyle/>
                    <a:p>
                      <a:pPr algn="ctr"/>
                      <a:r>
                        <a:rPr lang="en-US" sz="800" dirty="0" smtClean="0">
                          <a:solidFill>
                            <a:schemeClr val="tx1">
                              <a:lumMod val="85000"/>
                              <a:lumOff val="15000"/>
                            </a:schemeClr>
                          </a:solidFill>
                        </a:rPr>
                        <a:t>TRIPS</a:t>
                      </a:r>
                    </a:p>
                    <a:p>
                      <a:pPr algn="ctr"/>
                      <a:r>
                        <a:rPr lang="en-US" sz="800" dirty="0" smtClean="0">
                          <a:solidFill>
                            <a:schemeClr val="tx1">
                              <a:lumMod val="85000"/>
                              <a:lumOff val="15000"/>
                            </a:schemeClr>
                          </a:solidFill>
                        </a:rPr>
                        <a:t>Millions</a:t>
                      </a:r>
                      <a:endParaRPr lang="en-US" sz="800" dirty="0">
                        <a:solidFill>
                          <a:schemeClr val="tx1">
                            <a:lumMod val="85000"/>
                            <a:lumOff val="15000"/>
                          </a:schemeClr>
                        </a:solidFill>
                      </a:endParaRPr>
                    </a:p>
                  </a:txBody>
                  <a:tcPr marL="4655"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85725" indent="0" algn="r" rtl="0" fontAlgn="b"/>
                      <a:r>
                        <a:rPr lang="en-GB" sz="700" b="0" i="0" u="none" strike="noStrike" kern="1200" dirty="0" smtClean="0">
                          <a:solidFill>
                            <a:schemeClr val="tx1">
                              <a:lumMod val="75000"/>
                              <a:lumOff val="25000"/>
                            </a:schemeClr>
                          </a:solidFill>
                          <a:effectLst/>
                          <a:latin typeface="+mn-lt"/>
                          <a:ea typeface="+mn-ea"/>
                          <a:cs typeface="+mn-cs"/>
                        </a:rPr>
                        <a:t>2015</a:t>
                      </a:r>
                      <a:endParaRPr lang="en-GB" sz="700" b="0" i="0" u="none" strike="noStrike" kern="1200" dirty="0">
                        <a:solidFill>
                          <a:schemeClr val="tx1">
                            <a:lumMod val="75000"/>
                            <a:lumOff val="25000"/>
                          </a:schemeClr>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8.8</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9.7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8.0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12.9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13.6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3.8</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a:solidFill>
                            <a:schemeClr val="bg1"/>
                          </a:solidFill>
                          <a:effectLst/>
                          <a:latin typeface="+mn-lt"/>
                          <a:ea typeface="+mn-ea"/>
                          <a:cs typeface="+mn-cs"/>
                        </a:rPr>
                        <a:t>16.8</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ctr" latinLnBrk="0" hangingPunct="1"/>
                      <a:r>
                        <a:rPr lang="en-GB" sz="700" b="1" i="0" u="none" strike="noStrike" kern="1200">
                          <a:solidFill>
                            <a:schemeClr val="bg1"/>
                          </a:solidFill>
                          <a:effectLst/>
                          <a:latin typeface="+mn-lt"/>
                          <a:ea typeface="+mn-ea"/>
                          <a:cs typeface="+mn-cs"/>
                        </a:rPr>
                        <a:t>19.7</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marL="0" algn="ctr" defTabSz="914400" rtl="0" eaLnBrk="1" fontAlgn="ctr" latinLnBrk="0" hangingPunct="1"/>
                      <a:r>
                        <a:rPr lang="en-GB" sz="700" b="1" i="0" u="none" strike="noStrike" kern="1200">
                          <a:solidFill>
                            <a:schemeClr val="bg1"/>
                          </a:solidFill>
                          <a:effectLst/>
                          <a:latin typeface="+mn-lt"/>
                          <a:ea typeface="+mn-ea"/>
                          <a:cs typeface="+mn-cs"/>
                        </a:rPr>
                        <a:t>11.3</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151205">
                <a:tc vMerge="1">
                  <a:txBody>
                    <a:bodyPr/>
                    <a:lstStyle/>
                    <a:p>
                      <a:endParaRPr lang="en-US"/>
                    </a:p>
                  </a:txBody>
                  <a:tcPr marL="4655"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85725" algn="r" rtl="0" fontAlgn="b"/>
                      <a:r>
                        <a:rPr lang="en-GB" sz="700" b="0" i="0" u="none" strike="noStrike" kern="1200" dirty="0" smtClean="0">
                          <a:solidFill>
                            <a:schemeClr val="tx1">
                              <a:lumMod val="75000"/>
                              <a:lumOff val="25000"/>
                            </a:schemeClr>
                          </a:solidFill>
                          <a:effectLst/>
                          <a:latin typeface="+mn-lt"/>
                          <a:ea typeface="+mn-ea"/>
                          <a:cs typeface="+mn-cs"/>
                        </a:rPr>
                        <a:t>2016</a:t>
                      </a:r>
                      <a:endParaRPr lang="en-GB" sz="700" b="0" i="0" u="none" strike="noStrike" kern="1200" dirty="0">
                        <a:solidFill>
                          <a:schemeClr val="bg1">
                            <a:lumMod val="65000"/>
                          </a:schemeClr>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a:solidFill>
                            <a:schemeClr val="bg1"/>
                          </a:solidFill>
                          <a:effectLst/>
                          <a:latin typeface="+mn-lt"/>
                          <a:ea typeface="+mn-ea"/>
                          <a:cs typeface="+mn-cs"/>
                        </a:rPr>
                        <a:t>8.9</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fontAlgn="ctr" latinLnBrk="0" hangingPunct="1"/>
                      <a:r>
                        <a:rPr lang="en-GB" sz="700" b="1" i="0" u="none" strike="noStrike" kern="1200">
                          <a:solidFill>
                            <a:schemeClr val="bg1"/>
                          </a:solidFill>
                          <a:effectLst/>
                          <a:latin typeface="+mn-lt"/>
                          <a:ea typeface="+mn-ea"/>
                          <a:cs typeface="+mn-cs"/>
                        </a:rPr>
                        <a:t>9.5</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a:solidFill>
                            <a:schemeClr val="bg1"/>
                          </a:solidFill>
                          <a:effectLst/>
                          <a:latin typeface="+mn-lt"/>
                          <a:ea typeface="+mn-ea"/>
                          <a:cs typeface="+mn-cs"/>
                        </a:rPr>
                        <a:t>7.3</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ctr" latinLnBrk="0" hangingPunct="1"/>
                      <a:r>
                        <a:rPr lang="en-GB" sz="700" b="1" i="0" u="none" strike="noStrike" kern="1200">
                          <a:solidFill>
                            <a:schemeClr val="bg1"/>
                          </a:solidFill>
                          <a:effectLst/>
                          <a:latin typeface="+mn-lt"/>
                          <a:ea typeface="+mn-ea"/>
                          <a:cs typeface="+mn-cs"/>
                        </a:rPr>
                        <a:t>12.1</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marL="0" algn="ctr" defTabSz="914400" rtl="0" eaLnBrk="1" fontAlgn="ctr" latinLnBrk="0" hangingPunct="1"/>
                      <a:r>
                        <a:rPr lang="en-GB" sz="700" b="1" i="0" u="none" strike="noStrike" kern="1200">
                          <a:solidFill>
                            <a:schemeClr val="bg1"/>
                          </a:solidFill>
                          <a:effectLst/>
                          <a:latin typeface="+mn-lt"/>
                          <a:ea typeface="+mn-ea"/>
                          <a:cs typeface="+mn-cs"/>
                        </a:rPr>
                        <a:t>12.0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fontAlgn="ctr" latinLnBrk="0" hangingPunct="1"/>
                      <a:r>
                        <a:rPr lang="en-GB" sz="700" b="1" i="0" u="none" strike="noStrike" kern="1200">
                          <a:solidFill>
                            <a:schemeClr val="bg1"/>
                          </a:solidFill>
                          <a:effectLst/>
                          <a:latin typeface="+mn-lt"/>
                          <a:ea typeface="+mn-ea"/>
                          <a:cs typeface="+mn-cs"/>
                        </a:rPr>
                        <a:t>3.3</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18.4</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20.4</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9.3</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151205">
                <a:tc vMerge="1">
                  <a:txBody>
                    <a:bodyPr/>
                    <a:lstStyle/>
                    <a:p>
                      <a:endParaRPr lang="en-US"/>
                    </a:p>
                  </a:txBody>
                  <a:tcPr marL="4655"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85725" algn="r" rtl="0" fontAlgn="b"/>
                      <a:r>
                        <a:rPr lang="en-US" sz="700" b="0" dirty="0">
                          <a:solidFill>
                            <a:srgbClr val="C50017"/>
                          </a:solidFill>
                          <a:latin typeface="Wingdings"/>
                          <a:ea typeface="Wingdings"/>
                          <a:cs typeface="Wingdings"/>
                          <a:sym typeface="Wingdings"/>
                        </a:rPr>
                        <a:t></a:t>
                      </a:r>
                      <a:r>
                        <a:rPr lang="en-US" sz="700" b="0" dirty="0">
                          <a:solidFill>
                            <a:schemeClr val="accent1"/>
                          </a:solidFill>
                          <a:latin typeface="Wingdings"/>
                          <a:ea typeface="Wingdings"/>
                          <a:cs typeface="Wingdings"/>
                          <a:sym typeface="Wingdings"/>
                        </a:rPr>
                        <a:t></a:t>
                      </a:r>
                      <a:r>
                        <a:rPr lang="en-US" sz="700" b="0" dirty="0">
                          <a:solidFill>
                            <a:srgbClr val="6FA132"/>
                          </a:solidFill>
                          <a:latin typeface="Wingdings"/>
                          <a:ea typeface="Wingdings"/>
                          <a:cs typeface="Wingdings"/>
                          <a:sym typeface="Wingdings"/>
                        </a:rPr>
                        <a:t></a:t>
                      </a:r>
                      <a:endParaRPr lang="en-GB" sz="700" b="0" i="0" u="none" strike="noStrike" kern="1200" dirty="0">
                        <a:solidFill>
                          <a:srgbClr val="A6A6A6"/>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700" b="1" i="0" u="none" strike="noStrike" kern="1200" dirty="0">
                          <a:solidFill>
                            <a:schemeClr val="bg2">
                              <a:lumMod val="60000"/>
                              <a:lumOff val="40000"/>
                            </a:schemeClr>
                          </a:solidFill>
                          <a:effectLst/>
                          <a:latin typeface="+mn-lt"/>
                          <a:ea typeface="+mn-ea"/>
                          <a:cs typeface="+mn-cs"/>
                        </a:rPr>
                        <a:t>-2%</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b"/>
                      <a:r>
                        <a:rPr lang="en-GB" sz="700" b="1" i="0" u="none" strike="noStrike" kern="1200" dirty="0">
                          <a:solidFill>
                            <a:schemeClr val="bg2">
                              <a:lumMod val="60000"/>
                              <a:lumOff val="40000"/>
                            </a:schemeClr>
                          </a:solidFill>
                          <a:effectLst/>
                          <a:latin typeface="+mn-lt"/>
                          <a:ea typeface="+mn-ea"/>
                          <a:cs typeface="+mn-cs"/>
                        </a:rPr>
                        <a:t>-3%</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rtl="0" fontAlgn="b"/>
                      <a:r>
                        <a:rPr lang="en-GB" sz="700" b="1" i="0" u="none" strike="noStrike" kern="1200" dirty="0">
                          <a:solidFill>
                            <a:schemeClr val="bg2">
                              <a:lumMod val="60000"/>
                              <a:lumOff val="40000"/>
                            </a:schemeClr>
                          </a:solidFill>
                          <a:effectLst/>
                          <a:latin typeface="+mn-lt"/>
                          <a:ea typeface="+mn-ea"/>
                          <a:cs typeface="+mn-cs"/>
                        </a:rPr>
                        <a:t>-11%</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rtl="0" fontAlgn="b"/>
                      <a:r>
                        <a:rPr lang="en-GB" sz="700" b="1" i="0" u="none" strike="noStrike" kern="1200" dirty="0">
                          <a:solidFill>
                            <a:schemeClr val="bg2">
                              <a:lumMod val="60000"/>
                              <a:lumOff val="40000"/>
                            </a:schemeClr>
                          </a:solidFill>
                          <a:effectLst/>
                          <a:latin typeface="+mn-lt"/>
                          <a:ea typeface="+mn-ea"/>
                          <a:cs typeface="+mn-cs"/>
                        </a:rPr>
                        <a:t>-6%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algn="ctr" rtl="0" fontAlgn="b"/>
                      <a:r>
                        <a:rPr lang="en-GB" sz="700" b="1" i="0" u="none" strike="noStrike" kern="1200" dirty="0">
                          <a:solidFill>
                            <a:schemeClr val="bg2">
                              <a:lumMod val="60000"/>
                              <a:lumOff val="40000"/>
                            </a:schemeClr>
                          </a:solidFill>
                          <a:effectLst/>
                          <a:latin typeface="+mn-lt"/>
                          <a:ea typeface="+mn-ea"/>
                          <a:cs typeface="+mn-cs"/>
                        </a:rPr>
                        <a:t>-12%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b"/>
                      <a:r>
                        <a:rPr lang="en-GB" sz="700" b="1" i="0" u="none" strike="noStrike" kern="1200" dirty="0">
                          <a:solidFill>
                            <a:schemeClr val="bg2">
                              <a:lumMod val="60000"/>
                              <a:lumOff val="40000"/>
                            </a:schemeClr>
                          </a:solidFill>
                          <a:effectLst/>
                          <a:latin typeface="+mn-lt"/>
                          <a:ea typeface="+mn-ea"/>
                          <a:cs typeface="+mn-cs"/>
                        </a:rPr>
                        <a:t>-13%</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rtl="0" fontAlgn="b"/>
                      <a:r>
                        <a:rPr lang="en-GB" sz="700" b="1" i="0" u="none" strike="noStrike" kern="1200" dirty="0" smtClean="0">
                          <a:solidFill>
                            <a:schemeClr val="bg2">
                              <a:lumMod val="60000"/>
                              <a:lumOff val="40000"/>
                            </a:schemeClr>
                          </a:solidFill>
                          <a:effectLst/>
                          <a:latin typeface="+mn-lt"/>
                          <a:ea typeface="+mn-ea"/>
                          <a:cs typeface="+mn-cs"/>
                        </a:rPr>
                        <a:t>+7</a:t>
                      </a:r>
                      <a:r>
                        <a:rPr lang="en-GB" sz="700" b="1" i="0" u="none" strike="noStrike" kern="1200" dirty="0">
                          <a:solidFill>
                            <a:schemeClr val="bg2">
                              <a:lumMod val="60000"/>
                              <a:lumOff val="40000"/>
                            </a:schemeClr>
                          </a:solidFill>
                          <a:effectLst/>
                          <a:latin typeface="+mn-lt"/>
                          <a:ea typeface="+mn-ea"/>
                          <a:cs typeface="+mn-cs"/>
                        </a:rPr>
                        <a:t>%</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rtl="0" fontAlgn="b"/>
                      <a:r>
                        <a:rPr lang="en-GB" sz="700" b="1" i="0" u="none" strike="noStrike" kern="1200" dirty="0" smtClean="0">
                          <a:solidFill>
                            <a:schemeClr val="bg2">
                              <a:lumMod val="60000"/>
                              <a:lumOff val="40000"/>
                            </a:schemeClr>
                          </a:solidFill>
                          <a:effectLst/>
                          <a:latin typeface="+mn-lt"/>
                          <a:ea typeface="+mn-ea"/>
                          <a:cs typeface="+mn-cs"/>
                        </a:rPr>
                        <a:t>+2</a:t>
                      </a:r>
                      <a:r>
                        <a:rPr lang="en-GB" sz="700" b="1" i="0" u="none" strike="noStrike" kern="1200" dirty="0">
                          <a:solidFill>
                            <a:schemeClr val="bg2">
                              <a:lumMod val="60000"/>
                              <a:lumOff val="40000"/>
                            </a:schemeClr>
                          </a:solidFill>
                          <a:effectLst/>
                          <a:latin typeface="+mn-lt"/>
                          <a:ea typeface="+mn-ea"/>
                          <a:cs typeface="+mn-cs"/>
                        </a:rPr>
                        <a:t>%</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algn="ctr" rtl="0" fontAlgn="b"/>
                      <a:r>
                        <a:rPr lang="en-GB" sz="700" b="1" i="0" u="none" strike="noStrike" kern="1200" dirty="0">
                          <a:solidFill>
                            <a:schemeClr val="bg2">
                              <a:lumMod val="60000"/>
                              <a:lumOff val="40000"/>
                            </a:schemeClr>
                          </a:solidFill>
                          <a:effectLst/>
                          <a:latin typeface="+mn-lt"/>
                          <a:ea typeface="+mn-ea"/>
                          <a:cs typeface="+mn-cs"/>
                        </a:rPr>
                        <a:t>-19%</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151205">
                <a:tc rowSpan="3">
                  <a:txBody>
                    <a:bodyPr/>
                    <a:lstStyle/>
                    <a:p>
                      <a:pPr algn="ctr"/>
                      <a:r>
                        <a:rPr lang="en-US" sz="800" dirty="0" smtClean="0">
                          <a:solidFill>
                            <a:schemeClr val="tx1">
                              <a:lumMod val="85000"/>
                              <a:lumOff val="15000"/>
                            </a:schemeClr>
                          </a:solidFill>
                        </a:rPr>
                        <a:t>NIGHTS</a:t>
                      </a:r>
                    </a:p>
                    <a:p>
                      <a:pPr algn="ctr"/>
                      <a:r>
                        <a:rPr lang="en-US" sz="800" dirty="0" smtClean="0">
                          <a:solidFill>
                            <a:schemeClr val="tx1">
                              <a:lumMod val="85000"/>
                              <a:lumOff val="15000"/>
                            </a:schemeClr>
                          </a:solidFill>
                        </a:rPr>
                        <a:t>Millions</a:t>
                      </a:r>
                      <a:endParaRPr lang="en-US" sz="800" dirty="0">
                        <a:solidFill>
                          <a:schemeClr val="tx1">
                            <a:lumMod val="85000"/>
                            <a:lumOff val="15000"/>
                          </a:schemeClr>
                        </a:solidFill>
                      </a:endParaRPr>
                    </a:p>
                  </a:txBody>
                  <a:tcPr marL="4655"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8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85725" indent="0" algn="r" rtl="0" fontAlgn="b"/>
                      <a:r>
                        <a:rPr lang="en-GB" sz="700" b="0" i="0" u="none" strike="noStrike" kern="1200" dirty="0" smtClean="0">
                          <a:solidFill>
                            <a:schemeClr val="tx1">
                              <a:lumMod val="75000"/>
                              <a:lumOff val="25000"/>
                            </a:schemeClr>
                          </a:solidFill>
                          <a:effectLst/>
                          <a:latin typeface="+mn-lt"/>
                          <a:ea typeface="+mn-ea"/>
                          <a:cs typeface="+mn-cs"/>
                        </a:rPr>
                        <a:t>2015</a:t>
                      </a:r>
                      <a:endParaRPr lang="en-GB" sz="700" b="0" i="0" u="none" strike="noStrike" kern="1200" dirty="0">
                        <a:solidFill>
                          <a:schemeClr val="tx1">
                            <a:lumMod val="75000"/>
                            <a:lumOff val="25000"/>
                          </a:schemeClr>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8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21.0</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28.2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21.8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ctr" latinLnBrk="0" hangingPunct="1"/>
                      <a:r>
                        <a:rPr lang="en-GB" sz="700" b="1" i="0" u="none" strike="noStrike" kern="1200">
                          <a:solidFill>
                            <a:schemeClr val="bg1"/>
                          </a:solidFill>
                          <a:effectLst/>
                          <a:latin typeface="+mn-lt"/>
                          <a:ea typeface="+mn-ea"/>
                          <a:cs typeface="+mn-cs"/>
                        </a:rPr>
                        <a:t>30.2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marL="0" algn="ctr" defTabSz="914400" rtl="0" eaLnBrk="1" fontAlgn="ctr" latinLnBrk="0" hangingPunct="1"/>
                      <a:r>
                        <a:rPr lang="en-GB" sz="700" b="1" i="0" u="none" strike="noStrike" kern="1200">
                          <a:solidFill>
                            <a:schemeClr val="bg1"/>
                          </a:solidFill>
                          <a:effectLst/>
                          <a:latin typeface="+mn-lt"/>
                          <a:ea typeface="+mn-ea"/>
                          <a:cs typeface="+mn-cs"/>
                        </a:rPr>
                        <a:t>36.8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fontAlgn="ctr" latinLnBrk="0" hangingPunct="1"/>
                      <a:r>
                        <a:rPr lang="en-GB" sz="700" b="1" i="0" u="none" strike="noStrike" kern="1200">
                          <a:solidFill>
                            <a:schemeClr val="bg1"/>
                          </a:solidFill>
                          <a:effectLst/>
                          <a:latin typeface="+mn-lt"/>
                          <a:ea typeface="+mn-ea"/>
                          <a:cs typeface="+mn-cs"/>
                        </a:rPr>
                        <a:t>11.4</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a:solidFill>
                            <a:schemeClr val="bg1"/>
                          </a:solidFill>
                          <a:effectLst/>
                          <a:latin typeface="+mn-lt"/>
                          <a:ea typeface="+mn-ea"/>
                          <a:cs typeface="+mn-cs"/>
                        </a:rPr>
                        <a:t>45.6</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ctr" latinLnBrk="0" hangingPunct="1"/>
                      <a:r>
                        <a:rPr lang="en-GB" sz="700" b="1" i="0" u="none" strike="noStrike" kern="1200">
                          <a:solidFill>
                            <a:schemeClr val="bg1"/>
                          </a:solidFill>
                          <a:effectLst/>
                          <a:latin typeface="+mn-lt"/>
                          <a:ea typeface="+mn-ea"/>
                          <a:cs typeface="+mn-cs"/>
                        </a:rPr>
                        <a:t>72.3</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30.9</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151205">
                <a:tc vMerge="1">
                  <a:txBody>
                    <a:bodyPr/>
                    <a:lstStyle/>
                    <a:p>
                      <a:pPr algn="ctr"/>
                      <a:endParaRPr lang="en-US" sz="800">
                        <a:solidFill>
                          <a:schemeClr val="tx1">
                            <a:lumMod val="85000"/>
                            <a:lumOff val="15000"/>
                          </a:schemeClr>
                        </a:solidFill>
                      </a:endParaRPr>
                    </a:p>
                  </a:txBody>
                  <a:tcPr marL="4655" marR="7200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85725" algn="r" rtl="0" fontAlgn="b"/>
                      <a:r>
                        <a:rPr lang="en-GB" sz="700" b="0" i="0" u="none" strike="noStrike" kern="1200" dirty="0" smtClean="0">
                          <a:solidFill>
                            <a:schemeClr val="tx1">
                              <a:lumMod val="75000"/>
                              <a:lumOff val="25000"/>
                            </a:schemeClr>
                          </a:solidFill>
                          <a:effectLst/>
                          <a:latin typeface="+mn-lt"/>
                          <a:ea typeface="+mn-ea"/>
                          <a:cs typeface="+mn-cs"/>
                        </a:rPr>
                        <a:t>2016</a:t>
                      </a:r>
                      <a:endParaRPr lang="en-GB" sz="700" b="0" i="0" u="none" strike="noStrike" kern="1200" dirty="0">
                        <a:solidFill>
                          <a:schemeClr val="bg1">
                            <a:lumMod val="65000"/>
                          </a:schemeClr>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a:solidFill>
                            <a:schemeClr val="bg1"/>
                          </a:solidFill>
                          <a:effectLst/>
                          <a:latin typeface="+mn-lt"/>
                          <a:ea typeface="+mn-ea"/>
                          <a:cs typeface="+mn-cs"/>
                        </a:rPr>
                        <a:t>21.9</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fontAlgn="ctr" latinLnBrk="0" hangingPunct="1"/>
                      <a:r>
                        <a:rPr lang="en-GB" sz="700" b="1" i="0" u="none" strike="noStrike" kern="1200">
                          <a:solidFill>
                            <a:schemeClr val="bg1"/>
                          </a:solidFill>
                          <a:effectLst/>
                          <a:latin typeface="+mn-lt"/>
                          <a:ea typeface="+mn-ea"/>
                          <a:cs typeface="+mn-cs"/>
                        </a:rPr>
                        <a:t>28.8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a:solidFill>
                            <a:schemeClr val="bg1"/>
                          </a:solidFill>
                          <a:effectLst/>
                          <a:latin typeface="+mn-lt"/>
                          <a:ea typeface="+mn-ea"/>
                          <a:cs typeface="+mn-cs"/>
                        </a:rPr>
                        <a:t>19.7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26.3</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31.2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10.0</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a:solidFill>
                            <a:schemeClr val="bg1"/>
                          </a:solidFill>
                          <a:effectLst/>
                          <a:latin typeface="+mn-lt"/>
                          <a:ea typeface="+mn-ea"/>
                          <a:cs typeface="+mn-cs"/>
                        </a:rPr>
                        <a:t>48.5</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ctr" latinLnBrk="0" hangingPunct="1"/>
                      <a:r>
                        <a:rPr lang="en-GB" sz="700" b="1" i="0" u="none" strike="noStrike" kern="1200">
                          <a:solidFill>
                            <a:schemeClr val="bg1"/>
                          </a:solidFill>
                          <a:effectLst/>
                          <a:latin typeface="+mn-lt"/>
                          <a:ea typeface="+mn-ea"/>
                          <a:cs typeface="+mn-cs"/>
                        </a:rPr>
                        <a:t>73.6</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27.1</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151205">
                <a:tc vMerge="1">
                  <a:txBody>
                    <a:bodyPr/>
                    <a:lstStyle/>
                    <a:p>
                      <a:pPr algn="ctr"/>
                      <a:endParaRPr lang="en-US" sz="800">
                        <a:solidFill>
                          <a:schemeClr val="tx1">
                            <a:lumMod val="85000"/>
                            <a:lumOff val="15000"/>
                          </a:schemeClr>
                        </a:solidFill>
                      </a:endParaRPr>
                    </a:p>
                  </a:txBody>
                  <a:tcPr marL="4655" marR="7200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85725" algn="r" rtl="0" fontAlgn="b"/>
                      <a:r>
                        <a:rPr lang="en-US" sz="700" b="0" dirty="0">
                          <a:solidFill>
                            <a:srgbClr val="C50017"/>
                          </a:solidFill>
                          <a:latin typeface="Wingdings"/>
                          <a:ea typeface="Wingdings"/>
                          <a:cs typeface="Wingdings"/>
                          <a:sym typeface="Wingdings"/>
                        </a:rPr>
                        <a:t></a:t>
                      </a:r>
                      <a:r>
                        <a:rPr lang="en-US" sz="700" b="0" dirty="0">
                          <a:solidFill>
                            <a:schemeClr val="accent1"/>
                          </a:solidFill>
                          <a:latin typeface="Wingdings"/>
                          <a:ea typeface="Wingdings"/>
                          <a:cs typeface="Wingdings"/>
                          <a:sym typeface="Wingdings"/>
                        </a:rPr>
                        <a:t></a:t>
                      </a:r>
                      <a:r>
                        <a:rPr lang="en-US" sz="700" b="0" dirty="0">
                          <a:solidFill>
                            <a:srgbClr val="6FA132"/>
                          </a:solidFill>
                          <a:latin typeface="Wingdings"/>
                          <a:ea typeface="Wingdings"/>
                          <a:cs typeface="Wingdings"/>
                          <a:sym typeface="Wingdings"/>
                        </a:rPr>
                        <a:t></a:t>
                      </a:r>
                      <a:endParaRPr lang="en-GB" sz="700" b="0" i="0" u="none" strike="noStrike" kern="1200" dirty="0">
                        <a:solidFill>
                          <a:srgbClr val="A6A6A6"/>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1" i="0" u="none" strike="noStrike" kern="1200" dirty="0" smtClean="0">
                          <a:solidFill>
                            <a:schemeClr val="bg2">
                              <a:lumMod val="60000"/>
                              <a:lumOff val="40000"/>
                            </a:schemeClr>
                          </a:solidFill>
                          <a:effectLst/>
                          <a:latin typeface="+mn-lt"/>
                          <a:ea typeface="+mn-ea"/>
                          <a:cs typeface="+mn-cs"/>
                        </a:rPr>
                        <a:t>+2</a:t>
                      </a:r>
                      <a:r>
                        <a:rPr lang="en-GB" sz="700" b="1" i="0" u="none" strike="noStrike" kern="1200" dirty="0">
                          <a:solidFill>
                            <a:schemeClr val="bg2">
                              <a:lumMod val="60000"/>
                              <a:lumOff val="40000"/>
                            </a:schemeClr>
                          </a:solidFill>
                          <a:effectLst/>
                          <a:latin typeface="+mn-lt"/>
                          <a:ea typeface="+mn-ea"/>
                          <a:cs typeface="+mn-cs"/>
                        </a:rPr>
                        <a:t>%</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fontAlgn="b" latinLnBrk="0" hangingPunct="1"/>
                      <a:r>
                        <a:rPr lang="en-GB" sz="700" b="1" i="0" u="none" strike="noStrike" kern="1200" dirty="0" smtClean="0">
                          <a:solidFill>
                            <a:schemeClr val="bg2">
                              <a:lumMod val="60000"/>
                              <a:lumOff val="40000"/>
                            </a:schemeClr>
                          </a:solidFill>
                          <a:effectLst/>
                          <a:latin typeface="+mn-lt"/>
                          <a:ea typeface="+mn-ea"/>
                          <a:cs typeface="+mn-cs"/>
                        </a:rPr>
                        <a:t>+1</a:t>
                      </a:r>
                      <a:r>
                        <a:rPr lang="en-GB" sz="700" b="1" i="0" u="none" strike="noStrike" kern="1200" dirty="0">
                          <a:solidFill>
                            <a:schemeClr val="bg2">
                              <a:lumMod val="60000"/>
                              <a:lumOff val="40000"/>
                            </a:schemeClr>
                          </a:solidFill>
                          <a:effectLst/>
                          <a:latin typeface="+mn-lt"/>
                          <a:ea typeface="+mn-ea"/>
                          <a:cs typeface="+mn-cs"/>
                        </a:rPr>
                        <a:t>%</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b" latinLnBrk="0" hangingPunct="1"/>
                      <a:r>
                        <a:rPr lang="en-GB" sz="700" b="1" i="0" u="none" strike="noStrike" kern="1200" dirty="0">
                          <a:solidFill>
                            <a:schemeClr val="bg2">
                              <a:lumMod val="60000"/>
                              <a:lumOff val="40000"/>
                            </a:schemeClr>
                          </a:solidFill>
                          <a:effectLst/>
                          <a:latin typeface="+mn-lt"/>
                          <a:ea typeface="+mn-ea"/>
                          <a:cs typeface="+mn-cs"/>
                        </a:rPr>
                        <a:t>-10%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b" latinLnBrk="0" hangingPunct="1"/>
                      <a:r>
                        <a:rPr lang="en-GB" sz="700" b="1" i="0" u="none" strike="noStrike" kern="1200" dirty="0">
                          <a:solidFill>
                            <a:schemeClr val="bg2">
                              <a:lumMod val="60000"/>
                              <a:lumOff val="40000"/>
                            </a:schemeClr>
                          </a:solidFill>
                          <a:effectLst/>
                          <a:latin typeface="+mn-lt"/>
                          <a:ea typeface="+mn-ea"/>
                          <a:cs typeface="+mn-cs"/>
                        </a:rPr>
                        <a:t>-13%</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marL="0" algn="ctr" defTabSz="914400" rtl="0" eaLnBrk="1" fontAlgn="b" latinLnBrk="0" hangingPunct="1"/>
                      <a:r>
                        <a:rPr lang="en-GB" sz="700" b="1" i="0" u="none" strike="noStrike" kern="1200" dirty="0">
                          <a:solidFill>
                            <a:schemeClr val="bg2">
                              <a:lumMod val="60000"/>
                              <a:lumOff val="40000"/>
                            </a:schemeClr>
                          </a:solidFill>
                          <a:effectLst/>
                          <a:latin typeface="+mn-lt"/>
                          <a:ea typeface="+mn-ea"/>
                          <a:cs typeface="+mn-cs"/>
                        </a:rPr>
                        <a:t>-16%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fontAlgn="b" latinLnBrk="0" hangingPunct="1"/>
                      <a:r>
                        <a:rPr lang="en-GB" sz="700" b="1" i="0" u="none" strike="noStrike" kern="1200" dirty="0">
                          <a:solidFill>
                            <a:schemeClr val="bg2">
                              <a:lumMod val="60000"/>
                              <a:lumOff val="40000"/>
                            </a:schemeClr>
                          </a:solidFill>
                          <a:effectLst/>
                          <a:latin typeface="+mn-lt"/>
                          <a:ea typeface="+mn-ea"/>
                          <a:cs typeface="+mn-cs"/>
                        </a:rPr>
                        <a:t>-13%</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b" latinLnBrk="0" hangingPunct="1"/>
                      <a:r>
                        <a:rPr lang="en-GB" sz="700" b="1" i="0" u="none" strike="noStrike" kern="1200" dirty="0" smtClean="0">
                          <a:solidFill>
                            <a:schemeClr val="bg2">
                              <a:lumMod val="60000"/>
                              <a:lumOff val="40000"/>
                            </a:schemeClr>
                          </a:solidFill>
                          <a:effectLst/>
                          <a:latin typeface="+mn-lt"/>
                          <a:ea typeface="+mn-ea"/>
                          <a:cs typeface="+mn-cs"/>
                        </a:rPr>
                        <a:t>+6</a:t>
                      </a:r>
                      <a:r>
                        <a:rPr lang="en-GB" sz="700" b="1" i="0" u="none" strike="noStrike" kern="1200" dirty="0">
                          <a:solidFill>
                            <a:schemeClr val="bg2">
                              <a:lumMod val="60000"/>
                              <a:lumOff val="40000"/>
                            </a:schemeClr>
                          </a:solidFill>
                          <a:effectLst/>
                          <a:latin typeface="+mn-lt"/>
                          <a:ea typeface="+mn-ea"/>
                          <a:cs typeface="+mn-cs"/>
                        </a:rPr>
                        <a:t>%</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b" latinLnBrk="0" hangingPunct="1"/>
                      <a:r>
                        <a:rPr lang="en-GB" sz="700" b="1" i="0" u="none" strike="noStrike" kern="1200" dirty="0" smtClean="0">
                          <a:solidFill>
                            <a:schemeClr val="bg2">
                              <a:lumMod val="60000"/>
                              <a:lumOff val="40000"/>
                            </a:schemeClr>
                          </a:solidFill>
                          <a:effectLst/>
                          <a:latin typeface="+mn-lt"/>
                          <a:ea typeface="+mn-ea"/>
                          <a:cs typeface="+mn-cs"/>
                        </a:rPr>
                        <a:t>+1</a:t>
                      </a:r>
                      <a:r>
                        <a:rPr lang="en-GB" sz="700" b="1" i="0" u="none" strike="noStrike" kern="1200" dirty="0">
                          <a:solidFill>
                            <a:schemeClr val="bg2">
                              <a:lumMod val="60000"/>
                              <a:lumOff val="40000"/>
                            </a:schemeClr>
                          </a:solidFill>
                          <a:effectLst/>
                          <a:latin typeface="+mn-lt"/>
                          <a:ea typeface="+mn-ea"/>
                          <a:cs typeface="+mn-cs"/>
                        </a:rPr>
                        <a:t>%</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marL="0" algn="ctr" defTabSz="914400" rtl="0" eaLnBrk="1" fontAlgn="b" latinLnBrk="0" hangingPunct="1"/>
                      <a:r>
                        <a:rPr lang="en-GB" sz="700" b="1" i="0" u="none" strike="noStrike" kern="1200" dirty="0">
                          <a:solidFill>
                            <a:schemeClr val="bg2">
                              <a:lumMod val="60000"/>
                              <a:lumOff val="40000"/>
                            </a:schemeClr>
                          </a:solidFill>
                          <a:effectLst/>
                          <a:latin typeface="+mn-lt"/>
                          <a:ea typeface="+mn-ea"/>
                          <a:cs typeface="+mn-cs"/>
                        </a:rPr>
                        <a:t>-13%</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151205">
                <a:tc rowSpan="3">
                  <a:txBody>
                    <a:bodyPr/>
                    <a:lstStyle/>
                    <a:p>
                      <a:pPr algn="ctr"/>
                      <a:r>
                        <a:rPr lang="en-US" sz="800" dirty="0" smtClean="0">
                          <a:solidFill>
                            <a:schemeClr val="tx1">
                              <a:lumMod val="85000"/>
                              <a:lumOff val="15000"/>
                            </a:schemeClr>
                          </a:solidFill>
                        </a:rPr>
                        <a:t>SPEND</a:t>
                      </a:r>
                    </a:p>
                    <a:p>
                      <a:pPr algn="ctr"/>
                      <a:r>
                        <a:rPr lang="en-US" sz="800" dirty="0" smtClean="0">
                          <a:solidFill>
                            <a:schemeClr val="tx1">
                              <a:lumMod val="85000"/>
                              <a:lumOff val="15000"/>
                            </a:schemeClr>
                          </a:solidFill>
                        </a:rPr>
                        <a:t>£Millions</a:t>
                      </a:r>
                      <a:endParaRPr lang="en-US" sz="800" dirty="0">
                        <a:solidFill>
                          <a:schemeClr val="tx1">
                            <a:lumMod val="85000"/>
                            <a:lumOff val="15000"/>
                          </a:schemeClr>
                        </a:solidFill>
                      </a:endParaRPr>
                    </a:p>
                  </a:txBody>
                  <a:tcPr marL="4655"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8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85725" indent="0" algn="r" rtl="0" fontAlgn="b"/>
                      <a:r>
                        <a:rPr lang="en-GB" sz="700" b="0" i="0" u="none" strike="noStrike" kern="1200" dirty="0" smtClean="0">
                          <a:solidFill>
                            <a:schemeClr val="tx1">
                              <a:lumMod val="75000"/>
                              <a:lumOff val="25000"/>
                            </a:schemeClr>
                          </a:solidFill>
                          <a:effectLst/>
                          <a:latin typeface="+mn-lt"/>
                          <a:ea typeface="+mn-ea"/>
                          <a:cs typeface="+mn-cs"/>
                        </a:rPr>
                        <a:t>2015</a:t>
                      </a:r>
                      <a:endParaRPr lang="en-GB" sz="700" b="0" i="0" u="none" strike="noStrike" kern="1200" dirty="0">
                        <a:solidFill>
                          <a:schemeClr val="tx1">
                            <a:lumMod val="75000"/>
                            <a:lumOff val="25000"/>
                          </a:schemeClr>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dirty="0" smtClean="0">
                          <a:solidFill>
                            <a:schemeClr val="bg1"/>
                          </a:solidFill>
                          <a:effectLst/>
                          <a:latin typeface="+mn-lt"/>
                          <a:ea typeface="+mn-ea"/>
                          <a:cs typeface="+mn-cs"/>
                        </a:rPr>
                        <a:t>£1,455</a:t>
                      </a:r>
                      <a:endParaRPr lang="en-GB" sz="700" b="1" i="0" u="none" strike="noStrike" kern="1200" dirty="0">
                        <a:solidFill>
                          <a:schemeClr val="bg1"/>
                        </a:solidFill>
                        <a:effectLst/>
                        <a:latin typeface="+mn-lt"/>
                        <a:ea typeface="+mn-ea"/>
                        <a:cs typeface="+mn-cs"/>
                      </a:endParaRP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fontAlgn="ctr" latinLnBrk="0" hangingPunct="1"/>
                      <a:r>
                        <a:rPr lang="en-GB" sz="700" b="1" i="0" u="none" strike="noStrike" kern="1200" dirty="0" smtClean="0">
                          <a:solidFill>
                            <a:schemeClr val="bg1"/>
                          </a:solidFill>
                          <a:effectLst/>
                          <a:latin typeface="+mn-lt"/>
                          <a:ea typeface="+mn-ea"/>
                          <a:cs typeface="+mn-cs"/>
                        </a:rPr>
                        <a:t>£1,630</a:t>
                      </a:r>
                      <a:endParaRPr lang="en-GB" sz="700" b="1" i="0" u="none" strike="noStrike" kern="1200" dirty="0">
                        <a:solidFill>
                          <a:schemeClr val="bg1"/>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smtClean="0">
                          <a:solidFill>
                            <a:schemeClr val="bg1"/>
                          </a:solidFill>
                          <a:effectLst/>
                          <a:latin typeface="+mn-lt"/>
                          <a:ea typeface="+mn-ea"/>
                          <a:cs typeface="+mn-cs"/>
                        </a:rPr>
                        <a:t>£1,145</a:t>
                      </a:r>
                      <a:endParaRPr lang="en-GB" sz="700" b="1" i="0" u="none" strike="noStrike" kern="1200" dirty="0">
                        <a:solidFill>
                          <a:schemeClr val="bg1"/>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ctr" latinLnBrk="0" hangingPunct="1"/>
                      <a:r>
                        <a:rPr lang="en-GB" sz="700" b="1" i="0" u="none" strike="noStrike" kern="1200" dirty="0" smtClean="0">
                          <a:solidFill>
                            <a:schemeClr val="bg1"/>
                          </a:solidFill>
                          <a:effectLst/>
                          <a:latin typeface="+mn-lt"/>
                          <a:ea typeface="+mn-ea"/>
                          <a:cs typeface="+mn-cs"/>
                        </a:rPr>
                        <a:t>£3,079</a:t>
                      </a:r>
                      <a:endParaRPr lang="en-GB" sz="700" b="1" i="0" u="none" strike="noStrike" kern="1200" dirty="0">
                        <a:solidFill>
                          <a:schemeClr val="bg1"/>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marL="0" algn="ctr" defTabSz="914400" rtl="0" eaLnBrk="1" fontAlgn="ctr" latinLnBrk="0" hangingPunct="1"/>
                      <a:r>
                        <a:rPr lang="en-GB" sz="700" b="1" i="0" u="none" strike="noStrike" kern="1200" dirty="0" smtClean="0">
                          <a:solidFill>
                            <a:schemeClr val="bg1"/>
                          </a:solidFill>
                          <a:effectLst/>
                          <a:latin typeface="+mn-lt"/>
                          <a:ea typeface="+mn-ea"/>
                          <a:cs typeface="+mn-cs"/>
                        </a:rPr>
                        <a:t>£2,554</a:t>
                      </a:r>
                      <a:endParaRPr lang="en-GB" sz="700" b="1" i="0" u="none" strike="noStrike" kern="1200" dirty="0">
                        <a:solidFill>
                          <a:schemeClr val="bg1"/>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fontAlgn="ctr" latinLnBrk="0" hangingPunct="1"/>
                      <a:r>
                        <a:rPr lang="en-GB" sz="700" b="1" i="0" u="none" strike="noStrike" kern="1200" dirty="0" smtClean="0">
                          <a:solidFill>
                            <a:schemeClr val="bg1"/>
                          </a:solidFill>
                          <a:effectLst/>
                          <a:latin typeface="+mn-lt"/>
                          <a:ea typeface="+mn-ea"/>
                          <a:cs typeface="+mn-cs"/>
                        </a:rPr>
                        <a:t>£711</a:t>
                      </a:r>
                      <a:endParaRPr lang="en-GB" sz="700" b="1" i="0" u="none" strike="noStrike" kern="1200" dirty="0">
                        <a:solidFill>
                          <a:schemeClr val="bg1"/>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smtClean="0">
                          <a:solidFill>
                            <a:schemeClr val="bg1"/>
                          </a:solidFill>
                          <a:effectLst/>
                          <a:latin typeface="+mn-lt"/>
                          <a:ea typeface="+mn-ea"/>
                          <a:cs typeface="+mn-cs"/>
                        </a:rPr>
                        <a:t>£2,572</a:t>
                      </a:r>
                      <a:endParaRPr lang="en-GB" sz="700" b="1" i="0" u="none" strike="noStrike" kern="1200" dirty="0">
                        <a:solidFill>
                          <a:schemeClr val="bg1"/>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ctr" latinLnBrk="0" hangingPunct="1"/>
                      <a:r>
                        <a:rPr lang="en-GB" sz="700" b="1" i="0" u="none" strike="noStrike" kern="1200" dirty="0" smtClean="0">
                          <a:solidFill>
                            <a:schemeClr val="bg1"/>
                          </a:solidFill>
                          <a:effectLst/>
                          <a:latin typeface="+mn-lt"/>
                          <a:ea typeface="+mn-ea"/>
                          <a:cs typeface="+mn-cs"/>
                        </a:rPr>
                        <a:t>£4,435</a:t>
                      </a:r>
                      <a:endParaRPr lang="en-GB" sz="700" b="1" i="0" u="none" strike="noStrike" kern="1200" dirty="0">
                        <a:solidFill>
                          <a:schemeClr val="bg1"/>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marL="0" algn="ctr" defTabSz="914400" rtl="0" eaLnBrk="1" fontAlgn="ctr" latinLnBrk="0" hangingPunct="1"/>
                      <a:r>
                        <a:rPr lang="en-GB" sz="700" b="1" i="0" u="none" strike="noStrike" kern="1200" dirty="0" smtClean="0">
                          <a:solidFill>
                            <a:schemeClr val="bg1"/>
                          </a:solidFill>
                          <a:effectLst/>
                          <a:latin typeface="+mn-lt"/>
                          <a:ea typeface="+mn-ea"/>
                          <a:cs typeface="+mn-cs"/>
                        </a:rPr>
                        <a:t>£1,922</a:t>
                      </a:r>
                      <a:endParaRPr lang="en-GB" sz="700" b="1" i="0" u="none" strike="noStrike" kern="1200" dirty="0">
                        <a:solidFill>
                          <a:schemeClr val="bg1"/>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151205">
                <a:tc vMerge="1">
                  <a:txBody>
                    <a:bodyPr/>
                    <a:lstStyle/>
                    <a:p>
                      <a:pPr algn="ctr"/>
                      <a:endParaRPr lang="en-US" sz="800">
                        <a:solidFill>
                          <a:schemeClr val="tx1">
                            <a:lumMod val="85000"/>
                            <a:lumOff val="15000"/>
                          </a:schemeClr>
                        </a:solidFill>
                      </a:endParaRPr>
                    </a:p>
                  </a:txBody>
                  <a:tcPr marL="4655" marR="7200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8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85725" algn="r" rtl="0" fontAlgn="b"/>
                      <a:r>
                        <a:rPr lang="en-GB" sz="700" b="0" i="0" u="none" strike="noStrike" kern="1200" dirty="0" smtClean="0">
                          <a:solidFill>
                            <a:schemeClr val="tx1">
                              <a:lumMod val="75000"/>
                              <a:lumOff val="25000"/>
                            </a:schemeClr>
                          </a:solidFill>
                          <a:effectLst/>
                          <a:latin typeface="+mn-lt"/>
                          <a:ea typeface="+mn-ea"/>
                          <a:cs typeface="+mn-cs"/>
                        </a:rPr>
                        <a:t>2016</a:t>
                      </a:r>
                      <a:endParaRPr lang="en-GB" sz="700" b="0" i="0" u="none" strike="noStrike" kern="1200" dirty="0">
                        <a:solidFill>
                          <a:schemeClr val="bg1">
                            <a:lumMod val="65000"/>
                          </a:schemeClr>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700" b="1" i="0" u="none" strike="noStrike" kern="1200" dirty="0" smtClean="0">
                          <a:solidFill>
                            <a:schemeClr val="bg1"/>
                          </a:solidFill>
                          <a:effectLst/>
                          <a:latin typeface="+mn-lt"/>
                          <a:ea typeface="+mn-ea"/>
                          <a:cs typeface="+mn-cs"/>
                        </a:rPr>
                        <a:t>£1,340</a:t>
                      </a:r>
                      <a:endParaRPr lang="en-GB" sz="700" b="1" i="0" u="none" strike="noStrike" kern="1200" dirty="0">
                        <a:solidFill>
                          <a:schemeClr val="bg1"/>
                        </a:solidFill>
                        <a:effectLst/>
                        <a:latin typeface="+mn-lt"/>
                        <a:ea typeface="+mn-ea"/>
                        <a:cs typeface="+mn-cs"/>
                      </a:endParaRP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ctr"/>
                      <a:r>
                        <a:rPr lang="en-GB" sz="700" b="1" i="0" u="none" strike="noStrike" kern="1200" dirty="0" smtClean="0">
                          <a:solidFill>
                            <a:schemeClr val="bg1"/>
                          </a:solidFill>
                          <a:effectLst/>
                          <a:latin typeface="+mn-lt"/>
                          <a:ea typeface="+mn-ea"/>
                          <a:cs typeface="+mn-cs"/>
                        </a:rPr>
                        <a:t>£1,512</a:t>
                      </a:r>
                      <a:endParaRPr lang="en-GB" sz="700" b="1" i="0" u="none" strike="noStrike" kern="1200" dirty="0">
                        <a:solidFill>
                          <a:schemeClr val="bg1"/>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GB" sz="700" b="1" i="0" u="none" strike="noStrike" kern="1200" dirty="0" smtClean="0">
                          <a:solidFill>
                            <a:schemeClr val="bg1"/>
                          </a:solidFill>
                          <a:effectLst/>
                          <a:latin typeface="+mn-lt"/>
                          <a:ea typeface="+mn-ea"/>
                          <a:cs typeface="+mn-cs"/>
                        </a:rPr>
                        <a:t>£1,087</a:t>
                      </a:r>
                      <a:endParaRPr lang="en-GB" sz="700" b="1" i="0" u="none" strike="noStrike" kern="1200" dirty="0">
                        <a:solidFill>
                          <a:schemeClr val="bg1"/>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ctr"/>
                      <a:r>
                        <a:rPr lang="en-GB" sz="700" b="1" i="0" u="none" strike="noStrike" kern="1200" dirty="0" smtClean="0">
                          <a:solidFill>
                            <a:schemeClr val="bg1"/>
                          </a:solidFill>
                          <a:effectLst/>
                          <a:latin typeface="+mn-lt"/>
                          <a:ea typeface="+mn-ea"/>
                          <a:cs typeface="+mn-cs"/>
                        </a:rPr>
                        <a:t>£2,766</a:t>
                      </a:r>
                      <a:endParaRPr lang="en-GB" sz="700" b="1" i="0" u="none" strike="noStrike" kern="1200" dirty="0">
                        <a:solidFill>
                          <a:schemeClr val="bg1"/>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algn="ctr" fontAlgn="ctr"/>
                      <a:r>
                        <a:rPr lang="en-GB" sz="700" b="1" i="0" u="none" strike="noStrike" kern="1200" dirty="0" smtClean="0">
                          <a:solidFill>
                            <a:schemeClr val="bg1"/>
                          </a:solidFill>
                          <a:effectLst/>
                          <a:latin typeface="+mn-lt"/>
                          <a:ea typeface="+mn-ea"/>
                          <a:cs typeface="+mn-cs"/>
                        </a:rPr>
                        <a:t>£2,367</a:t>
                      </a:r>
                      <a:endParaRPr lang="en-GB" sz="700" b="1" i="0" u="none" strike="noStrike" kern="1200" dirty="0">
                        <a:solidFill>
                          <a:schemeClr val="bg1"/>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ctr"/>
                      <a:r>
                        <a:rPr lang="en-GB" sz="700" b="1" i="0" u="none" strike="noStrike" kern="1200" dirty="0" smtClean="0">
                          <a:solidFill>
                            <a:schemeClr val="bg1"/>
                          </a:solidFill>
                          <a:effectLst/>
                          <a:latin typeface="+mn-lt"/>
                          <a:ea typeface="+mn-ea"/>
                          <a:cs typeface="+mn-cs"/>
                        </a:rPr>
                        <a:t>£632</a:t>
                      </a:r>
                      <a:endParaRPr lang="en-GB" sz="700" b="1" i="0" u="none" strike="noStrike" kern="1200" dirty="0">
                        <a:solidFill>
                          <a:schemeClr val="bg1"/>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GB" sz="700" b="1" i="0" u="none" strike="noStrike" kern="1200" dirty="0" smtClean="0">
                          <a:solidFill>
                            <a:schemeClr val="bg1"/>
                          </a:solidFill>
                          <a:effectLst/>
                          <a:latin typeface="+mn-lt"/>
                          <a:ea typeface="+mn-ea"/>
                          <a:cs typeface="+mn-cs"/>
                        </a:rPr>
                        <a:t>£2,816</a:t>
                      </a:r>
                      <a:endParaRPr lang="en-GB" sz="700" b="1" i="0" u="none" strike="noStrike" kern="1200" dirty="0">
                        <a:solidFill>
                          <a:schemeClr val="bg1"/>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ctr"/>
                      <a:r>
                        <a:rPr lang="en-GB" sz="700" b="1" i="0" u="none" strike="noStrike" kern="1200" dirty="0" smtClean="0">
                          <a:solidFill>
                            <a:schemeClr val="bg1"/>
                          </a:solidFill>
                          <a:effectLst/>
                          <a:latin typeface="+mn-lt"/>
                          <a:ea typeface="+mn-ea"/>
                          <a:cs typeface="+mn-cs"/>
                        </a:rPr>
                        <a:t>£4,329</a:t>
                      </a:r>
                      <a:endParaRPr lang="en-GB" sz="700" b="1" i="0" u="none" strike="noStrike" kern="1200" dirty="0">
                        <a:solidFill>
                          <a:schemeClr val="bg1"/>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algn="ctr" fontAlgn="ctr"/>
                      <a:r>
                        <a:rPr lang="en-GB" sz="700" b="1" i="0" u="none" strike="noStrike" kern="1200" dirty="0" smtClean="0">
                          <a:solidFill>
                            <a:schemeClr val="bg1"/>
                          </a:solidFill>
                          <a:effectLst/>
                          <a:latin typeface="+mn-lt"/>
                          <a:ea typeface="+mn-ea"/>
                          <a:cs typeface="+mn-cs"/>
                        </a:rPr>
                        <a:t>£1,617</a:t>
                      </a:r>
                      <a:endParaRPr lang="en-GB" sz="700" b="1" i="0" u="none" strike="noStrike" kern="1200" dirty="0">
                        <a:solidFill>
                          <a:schemeClr val="bg1"/>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151205">
                <a:tc vMerge="1">
                  <a:txBody>
                    <a:bodyPr/>
                    <a:lstStyle/>
                    <a:p>
                      <a:pPr algn="ctr"/>
                      <a:endParaRPr lang="en-US" sz="800">
                        <a:solidFill>
                          <a:schemeClr val="tx1">
                            <a:lumMod val="85000"/>
                            <a:lumOff val="15000"/>
                          </a:schemeClr>
                        </a:solidFill>
                      </a:endParaRPr>
                    </a:p>
                  </a:txBody>
                  <a:tcPr marL="4655" marR="7200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8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85725" algn="r" rtl="0" fontAlgn="b"/>
                      <a:r>
                        <a:rPr lang="en-US" sz="700" b="0" dirty="0">
                          <a:solidFill>
                            <a:srgbClr val="C50017"/>
                          </a:solidFill>
                          <a:latin typeface="Wingdings"/>
                          <a:ea typeface="Wingdings"/>
                          <a:cs typeface="Wingdings"/>
                          <a:sym typeface="Wingdings"/>
                        </a:rPr>
                        <a:t></a:t>
                      </a:r>
                      <a:r>
                        <a:rPr lang="en-US" sz="700" b="0" dirty="0">
                          <a:solidFill>
                            <a:schemeClr val="accent1"/>
                          </a:solidFill>
                          <a:latin typeface="Wingdings"/>
                          <a:ea typeface="Wingdings"/>
                          <a:cs typeface="Wingdings"/>
                          <a:sym typeface="Wingdings"/>
                        </a:rPr>
                        <a:t></a:t>
                      </a:r>
                      <a:r>
                        <a:rPr lang="en-US" sz="700" b="0" dirty="0">
                          <a:solidFill>
                            <a:srgbClr val="6FA132"/>
                          </a:solidFill>
                          <a:latin typeface="Wingdings"/>
                          <a:ea typeface="Wingdings"/>
                          <a:cs typeface="Wingdings"/>
                          <a:sym typeface="Wingdings"/>
                        </a:rPr>
                        <a:t></a:t>
                      </a:r>
                      <a:endParaRPr lang="en-GB" sz="700" b="0" i="0" u="none" strike="noStrike" kern="1200" dirty="0">
                        <a:solidFill>
                          <a:srgbClr val="A6A6A6"/>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1" i="0" u="none" strike="noStrike" kern="1200" dirty="0">
                          <a:solidFill>
                            <a:schemeClr val="bg2">
                              <a:lumMod val="60000"/>
                              <a:lumOff val="40000"/>
                            </a:schemeClr>
                          </a:solidFill>
                          <a:effectLst/>
                          <a:latin typeface="+mn-lt"/>
                          <a:ea typeface="+mn-ea"/>
                          <a:cs typeface="+mn-cs"/>
                        </a:rPr>
                        <a:t>-12%</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fontAlgn="b" latinLnBrk="0" hangingPunct="1"/>
                      <a:r>
                        <a:rPr lang="en-GB" sz="700" b="1" i="0" u="none" strike="noStrike" kern="1200" dirty="0">
                          <a:solidFill>
                            <a:schemeClr val="bg2">
                              <a:lumMod val="60000"/>
                              <a:lumOff val="40000"/>
                            </a:schemeClr>
                          </a:solidFill>
                          <a:effectLst/>
                          <a:latin typeface="+mn-lt"/>
                          <a:ea typeface="+mn-ea"/>
                          <a:cs typeface="+mn-cs"/>
                        </a:rPr>
                        <a:t>-5%</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b" latinLnBrk="0" hangingPunct="1"/>
                      <a:r>
                        <a:rPr lang="en-GB" sz="700" b="1" i="0" u="none" strike="noStrike" kern="1200" dirty="0">
                          <a:solidFill>
                            <a:schemeClr val="bg2">
                              <a:lumMod val="60000"/>
                              <a:lumOff val="40000"/>
                            </a:schemeClr>
                          </a:solidFill>
                          <a:effectLst/>
                          <a:latin typeface="+mn-lt"/>
                          <a:ea typeface="+mn-ea"/>
                          <a:cs typeface="+mn-cs"/>
                        </a:rPr>
                        <a:t>-3%</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b" latinLnBrk="0" hangingPunct="1"/>
                      <a:r>
                        <a:rPr lang="en-GB" sz="700" b="1" i="0" u="none" strike="noStrike" kern="1200" dirty="0">
                          <a:solidFill>
                            <a:schemeClr val="bg2">
                              <a:lumMod val="60000"/>
                              <a:lumOff val="40000"/>
                            </a:schemeClr>
                          </a:solidFill>
                          <a:effectLst/>
                          <a:latin typeface="+mn-lt"/>
                          <a:ea typeface="+mn-ea"/>
                          <a:cs typeface="+mn-cs"/>
                        </a:rPr>
                        <a:t>-6%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marL="0" algn="ctr" defTabSz="914400" rtl="0" eaLnBrk="1" fontAlgn="b" latinLnBrk="0" hangingPunct="1"/>
                      <a:r>
                        <a:rPr lang="en-GB" sz="700" b="1" i="0" u="none" strike="noStrike" kern="1200" dirty="0">
                          <a:solidFill>
                            <a:schemeClr val="bg2">
                              <a:lumMod val="60000"/>
                              <a:lumOff val="40000"/>
                            </a:schemeClr>
                          </a:solidFill>
                          <a:effectLst/>
                          <a:latin typeface="+mn-lt"/>
                          <a:ea typeface="+mn-ea"/>
                          <a:cs typeface="+mn-cs"/>
                        </a:rPr>
                        <a:t>-6%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fontAlgn="b" latinLnBrk="0" hangingPunct="1"/>
                      <a:r>
                        <a:rPr lang="en-GB" sz="700" b="1" i="0" u="none" strike="noStrike" kern="1200" dirty="0">
                          <a:solidFill>
                            <a:schemeClr val="bg2">
                              <a:lumMod val="60000"/>
                              <a:lumOff val="40000"/>
                            </a:schemeClr>
                          </a:solidFill>
                          <a:effectLst/>
                          <a:latin typeface="+mn-lt"/>
                          <a:ea typeface="+mn-ea"/>
                          <a:cs typeface="+mn-cs"/>
                        </a:rPr>
                        <a:t>-13%</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b" latinLnBrk="0" hangingPunct="1"/>
                      <a:r>
                        <a:rPr lang="en-GB" sz="700" b="1" i="0" u="none" strike="noStrike" kern="1200" dirty="0" smtClean="0">
                          <a:solidFill>
                            <a:schemeClr val="bg2">
                              <a:lumMod val="60000"/>
                              <a:lumOff val="40000"/>
                            </a:schemeClr>
                          </a:solidFill>
                          <a:effectLst/>
                          <a:latin typeface="+mn-lt"/>
                          <a:ea typeface="+mn-ea"/>
                          <a:cs typeface="+mn-cs"/>
                        </a:rPr>
                        <a:t>+12</a:t>
                      </a:r>
                      <a:r>
                        <a:rPr lang="en-GB" sz="700" b="1" i="0" u="none" strike="noStrike" kern="1200" dirty="0">
                          <a:solidFill>
                            <a:schemeClr val="bg2">
                              <a:lumMod val="60000"/>
                              <a:lumOff val="40000"/>
                            </a:schemeClr>
                          </a:solidFill>
                          <a:effectLst/>
                          <a:latin typeface="+mn-lt"/>
                          <a:ea typeface="+mn-ea"/>
                          <a:cs typeface="+mn-cs"/>
                        </a:rPr>
                        <a:t>%</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b" latinLnBrk="0" hangingPunct="1"/>
                      <a:r>
                        <a:rPr lang="en-GB" sz="700" b="1" i="0" u="none" strike="noStrike" kern="1200" dirty="0" smtClean="0">
                          <a:solidFill>
                            <a:schemeClr val="bg2">
                              <a:lumMod val="60000"/>
                              <a:lumOff val="40000"/>
                            </a:schemeClr>
                          </a:solidFill>
                          <a:effectLst/>
                          <a:latin typeface="+mn-lt"/>
                          <a:ea typeface="+mn-ea"/>
                          <a:cs typeface="+mn-cs"/>
                        </a:rPr>
                        <a:t>+1</a:t>
                      </a:r>
                      <a:r>
                        <a:rPr lang="en-GB" sz="700" b="1" i="0" u="none" strike="noStrike" kern="1200" dirty="0">
                          <a:solidFill>
                            <a:schemeClr val="bg2">
                              <a:lumMod val="60000"/>
                              <a:lumOff val="40000"/>
                            </a:schemeClr>
                          </a:solidFill>
                          <a:effectLst/>
                          <a:latin typeface="+mn-lt"/>
                          <a:ea typeface="+mn-ea"/>
                          <a:cs typeface="+mn-cs"/>
                        </a:rPr>
                        <a:t>%</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marL="0" algn="ctr" defTabSz="914400" rtl="0" eaLnBrk="1" fontAlgn="b" latinLnBrk="0" hangingPunct="1"/>
                      <a:r>
                        <a:rPr lang="en-GB" sz="700" b="1" i="0" u="none" strike="noStrike" kern="1200" dirty="0">
                          <a:solidFill>
                            <a:schemeClr val="bg2">
                              <a:lumMod val="60000"/>
                              <a:lumOff val="40000"/>
                            </a:schemeClr>
                          </a:solidFill>
                          <a:effectLst/>
                          <a:latin typeface="+mn-lt"/>
                          <a:ea typeface="+mn-ea"/>
                          <a:cs typeface="+mn-cs"/>
                        </a:rPr>
                        <a:t>-11%</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151205">
                <a:tc>
                  <a:txBody>
                    <a:bodyPr/>
                    <a:lstStyle/>
                    <a:p>
                      <a:pPr algn="ctr"/>
                      <a:endParaRPr lang="en-US" sz="800" dirty="0">
                        <a:solidFill>
                          <a:schemeClr val="tx1">
                            <a:lumMod val="85000"/>
                            <a:lumOff val="15000"/>
                          </a:schemeClr>
                        </a:solidFill>
                      </a:endParaRPr>
                    </a:p>
                  </a:txBody>
                  <a:tcPr marL="4655"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8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85725" algn="r" defTabSz="914400" rtl="0" eaLnBrk="1" fontAlgn="b"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err="1" smtClean="0">
                          <a:ln>
                            <a:noFill/>
                          </a:ln>
                          <a:solidFill>
                            <a:prstClr val="black">
                              <a:lumMod val="75000"/>
                              <a:lumOff val="25000"/>
                            </a:prstClr>
                          </a:solidFill>
                          <a:effectLst/>
                          <a:uLnTx/>
                          <a:uFillTx/>
                          <a:latin typeface="+mn-lt"/>
                          <a:ea typeface="+mn-ea"/>
                          <a:cs typeface="+mn-cs"/>
                        </a:rPr>
                        <a:t>Unwtd</a:t>
                      </a:r>
                      <a:r>
                        <a:rPr kumimoji="0" lang="en-GB" sz="700" b="0" i="0" u="none" strike="noStrike" kern="1200" cap="none" spc="0" normalizeH="0" baseline="0" noProof="0" dirty="0" smtClean="0">
                          <a:ln>
                            <a:noFill/>
                          </a:ln>
                          <a:solidFill>
                            <a:prstClr val="black">
                              <a:lumMod val="75000"/>
                              <a:lumOff val="25000"/>
                            </a:prstClr>
                          </a:solidFill>
                          <a:effectLst/>
                          <a:uLnTx/>
                          <a:uFillTx/>
                          <a:latin typeface="+mn-lt"/>
                          <a:ea typeface="+mn-ea"/>
                          <a:cs typeface="+mn-cs"/>
                        </a:rPr>
                        <a:t> Trips</a:t>
                      </a:r>
                      <a:endParaRPr lang="en-GB" sz="700" b="0" i="0" u="none" strike="noStrike" kern="1200" dirty="0" smtClean="0">
                        <a:solidFill>
                          <a:srgbClr val="A6A6A6"/>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dirty="0">
                          <a:solidFill>
                            <a:schemeClr val="bg2">
                              <a:lumMod val="60000"/>
                              <a:lumOff val="40000"/>
                            </a:schemeClr>
                          </a:solidFill>
                          <a:effectLst/>
                          <a:latin typeface="+mn-lt"/>
                          <a:ea typeface="+mn-ea"/>
                          <a:cs typeface="+mn-cs"/>
                        </a:rPr>
                        <a:t>1060</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fontAlgn="ctr" latinLnBrk="0" hangingPunct="1"/>
                      <a:r>
                        <a:rPr lang="en-GB" sz="700" b="1" i="0" u="none" strike="noStrike" kern="1200" dirty="0">
                          <a:solidFill>
                            <a:schemeClr val="bg2">
                              <a:lumMod val="60000"/>
                              <a:lumOff val="40000"/>
                            </a:schemeClr>
                          </a:solidFill>
                          <a:effectLst/>
                          <a:latin typeface="+mn-lt"/>
                          <a:ea typeface="+mn-ea"/>
                          <a:cs typeface="+mn-cs"/>
                        </a:rPr>
                        <a:t>1226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a:solidFill>
                            <a:schemeClr val="bg2">
                              <a:lumMod val="60000"/>
                              <a:lumOff val="40000"/>
                            </a:schemeClr>
                          </a:solidFill>
                          <a:effectLst/>
                          <a:latin typeface="+mn-lt"/>
                          <a:ea typeface="+mn-ea"/>
                          <a:cs typeface="+mn-cs"/>
                        </a:rPr>
                        <a:t>921</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ctr" latinLnBrk="0" hangingPunct="1"/>
                      <a:r>
                        <a:rPr lang="en-GB" sz="700" b="1" i="0" u="none" strike="noStrike" kern="1200" dirty="0">
                          <a:solidFill>
                            <a:schemeClr val="bg2">
                              <a:lumMod val="60000"/>
                              <a:lumOff val="40000"/>
                            </a:schemeClr>
                          </a:solidFill>
                          <a:effectLst/>
                          <a:latin typeface="+mn-lt"/>
                          <a:ea typeface="+mn-ea"/>
                          <a:cs typeface="+mn-cs"/>
                        </a:rPr>
                        <a:t>1406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marL="0" algn="ctr" defTabSz="914400" rtl="0" eaLnBrk="1" fontAlgn="ctr" latinLnBrk="0" hangingPunct="1"/>
                      <a:r>
                        <a:rPr lang="en-GB" sz="700" b="1" i="0" u="none" strike="noStrike" kern="1200" dirty="0">
                          <a:solidFill>
                            <a:schemeClr val="bg2">
                              <a:lumMod val="60000"/>
                              <a:lumOff val="40000"/>
                            </a:schemeClr>
                          </a:solidFill>
                          <a:effectLst/>
                          <a:latin typeface="+mn-lt"/>
                          <a:ea typeface="+mn-ea"/>
                          <a:cs typeface="+mn-cs"/>
                        </a:rPr>
                        <a:t>1438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fontAlgn="ctr" latinLnBrk="0" hangingPunct="1"/>
                      <a:r>
                        <a:rPr lang="en-GB" sz="700" b="1" i="0" u="none" strike="noStrike" kern="1200" dirty="0">
                          <a:solidFill>
                            <a:schemeClr val="bg2">
                              <a:lumMod val="60000"/>
                              <a:lumOff val="40000"/>
                            </a:schemeClr>
                          </a:solidFill>
                          <a:effectLst/>
                          <a:latin typeface="+mn-lt"/>
                          <a:ea typeface="+mn-ea"/>
                          <a:cs typeface="+mn-cs"/>
                        </a:rPr>
                        <a:t>393</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a:solidFill>
                            <a:schemeClr val="bg2">
                              <a:lumMod val="60000"/>
                              <a:lumOff val="40000"/>
                            </a:schemeClr>
                          </a:solidFill>
                          <a:effectLst/>
                          <a:latin typeface="+mn-lt"/>
                          <a:ea typeface="+mn-ea"/>
                          <a:cs typeface="+mn-cs"/>
                        </a:rPr>
                        <a:t>2205</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ctr" latinLnBrk="0" hangingPunct="1"/>
                      <a:r>
                        <a:rPr lang="en-GB" sz="700" b="1" i="0" u="none" strike="noStrike" kern="1200" dirty="0">
                          <a:solidFill>
                            <a:schemeClr val="bg2">
                              <a:lumMod val="60000"/>
                              <a:lumOff val="40000"/>
                            </a:schemeClr>
                          </a:solidFill>
                          <a:effectLst/>
                          <a:latin typeface="+mn-lt"/>
                          <a:ea typeface="+mn-ea"/>
                          <a:cs typeface="+mn-cs"/>
                        </a:rPr>
                        <a:t>2591</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marL="0" algn="ctr" defTabSz="914400" rtl="0" eaLnBrk="1" fontAlgn="ctr" latinLnBrk="0" hangingPunct="1"/>
                      <a:r>
                        <a:rPr lang="en-GB" sz="700" b="1" i="0" u="none" strike="noStrike" kern="1200" dirty="0">
                          <a:solidFill>
                            <a:schemeClr val="bg2">
                              <a:lumMod val="60000"/>
                              <a:lumOff val="40000"/>
                            </a:schemeClr>
                          </a:solidFill>
                          <a:effectLst/>
                          <a:latin typeface="+mn-lt"/>
                          <a:ea typeface="+mn-ea"/>
                          <a:cs typeface="+mn-cs"/>
                        </a:rPr>
                        <a:t>1115</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bl>
          </a:graphicData>
        </a:graphic>
      </p:graphicFrame>
      <p:pic>
        <p:nvPicPr>
          <p:cNvPr id="25" name="Picture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29481" y="3945002"/>
            <a:ext cx="431999" cy="431999"/>
          </a:xfrm>
          <a:prstGeom prst="rect">
            <a:avLst/>
          </a:prstGeom>
        </p:spPr>
      </p:pic>
      <p:pic>
        <p:nvPicPr>
          <p:cNvPr id="28" name="Picture 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08098" y="3945002"/>
            <a:ext cx="431999" cy="431999"/>
          </a:xfrm>
          <a:prstGeom prst="rect">
            <a:avLst/>
          </a:prstGeom>
        </p:spPr>
      </p:pic>
      <p:pic>
        <p:nvPicPr>
          <p:cNvPr id="29" name="Picture 2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86715" y="3945002"/>
            <a:ext cx="431999" cy="431999"/>
          </a:xfrm>
          <a:prstGeom prst="rect">
            <a:avLst/>
          </a:prstGeom>
        </p:spPr>
      </p:pic>
      <p:pic>
        <p:nvPicPr>
          <p:cNvPr id="30" name="Picture 2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865332" y="3945002"/>
            <a:ext cx="431999" cy="431999"/>
          </a:xfrm>
          <a:prstGeom prst="rect">
            <a:avLst/>
          </a:prstGeom>
        </p:spPr>
      </p:pic>
      <p:pic>
        <p:nvPicPr>
          <p:cNvPr id="31" name="Picture 3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743949" y="3945002"/>
            <a:ext cx="431999" cy="431999"/>
          </a:xfrm>
          <a:prstGeom prst="rect">
            <a:avLst/>
          </a:prstGeom>
        </p:spPr>
      </p:pic>
      <p:pic>
        <p:nvPicPr>
          <p:cNvPr id="32" name="Picture 3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22566" y="3947162"/>
            <a:ext cx="431999" cy="427679"/>
          </a:xfrm>
          <a:prstGeom prst="rect">
            <a:avLst/>
          </a:prstGeom>
        </p:spPr>
      </p:pic>
      <p:pic>
        <p:nvPicPr>
          <p:cNvPr id="33" name="Picture 3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503343" y="3947162"/>
            <a:ext cx="427679" cy="427679"/>
          </a:xfrm>
          <a:prstGeom prst="rect">
            <a:avLst/>
          </a:prstGeom>
        </p:spPr>
      </p:pic>
      <p:pic>
        <p:nvPicPr>
          <p:cNvPr id="34" name="Picture 3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379800" y="3946689"/>
            <a:ext cx="431999" cy="428624"/>
          </a:xfrm>
          <a:prstGeom prst="rect">
            <a:avLst/>
          </a:prstGeom>
        </p:spPr>
      </p:pic>
      <p:pic>
        <p:nvPicPr>
          <p:cNvPr id="35" name="Picture 3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258417" y="3947162"/>
            <a:ext cx="431999" cy="427679"/>
          </a:xfrm>
          <a:prstGeom prst="rect">
            <a:avLst/>
          </a:prstGeom>
        </p:spPr>
      </p:pic>
      <p:grpSp>
        <p:nvGrpSpPr>
          <p:cNvPr id="24" name="Group 23"/>
          <p:cNvGrpSpPr/>
          <p:nvPr/>
        </p:nvGrpSpPr>
        <p:grpSpPr>
          <a:xfrm>
            <a:off x="7841311" y="201100"/>
            <a:ext cx="1090351" cy="906608"/>
            <a:chOff x="7841311" y="201100"/>
            <a:chExt cx="1090351" cy="906608"/>
          </a:xfrm>
        </p:grpSpPr>
        <p:sp>
          <p:nvSpPr>
            <p:cNvPr id="36" name="Oval 35"/>
            <p:cNvSpPr/>
            <p:nvPr/>
          </p:nvSpPr>
          <p:spPr>
            <a:xfrm>
              <a:off x="7841311" y="885946"/>
              <a:ext cx="901257" cy="221762"/>
            </a:xfrm>
            <a:prstGeom prst="ellipse">
              <a:avLst/>
            </a:prstGeom>
            <a:solidFill>
              <a:schemeClr val="tx1">
                <a:alpha val="1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err="1" smtClean="0">
                <a:solidFill>
                  <a:prstClr val="white"/>
                </a:solidFill>
              </a:endParaRPr>
            </a:p>
          </p:txBody>
        </p:sp>
        <p:pic>
          <p:nvPicPr>
            <p:cNvPr id="37" name="Picture 3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040573" y="201100"/>
              <a:ext cx="891089" cy="900000"/>
            </a:xfrm>
            <a:prstGeom prst="rect">
              <a:avLst/>
            </a:prstGeom>
            <a:effectLst>
              <a:outerShdw blurRad="254000" dir="2700000" algn="tl" rotWithShape="0">
                <a:srgbClr val="000000">
                  <a:alpha val="10000"/>
                </a:srgbClr>
              </a:outerShdw>
            </a:effectLst>
          </p:spPr>
        </p:pic>
      </p:grpSp>
      <p:sp>
        <p:nvSpPr>
          <p:cNvPr id="40" name="TextBox 39"/>
          <p:cNvSpPr txBox="1"/>
          <p:nvPr/>
        </p:nvSpPr>
        <p:spPr>
          <a:xfrm>
            <a:off x="3513149" y="6222805"/>
            <a:ext cx="5230514" cy="200055"/>
          </a:xfrm>
          <a:prstGeom prst="rect">
            <a:avLst/>
          </a:prstGeom>
          <a:noFill/>
        </p:spPr>
        <p:txBody>
          <a:bodyPr wrap="square" rtlCol="0">
            <a:spAutoFit/>
          </a:bodyPr>
          <a:lstStyle/>
          <a:p>
            <a:pPr algn="r" fontAlgn="b">
              <a:spcBef>
                <a:spcPts val="0"/>
              </a:spcBef>
              <a:spcAft>
                <a:spcPts val="0"/>
              </a:spcAft>
            </a:pPr>
            <a:r>
              <a:rPr lang="en-US" sz="700" b="0" dirty="0">
                <a:solidFill>
                  <a:srgbClr val="C50017"/>
                </a:solidFill>
                <a:latin typeface="Wingdings"/>
                <a:ea typeface="Wingdings"/>
                <a:cs typeface="Wingdings"/>
                <a:sym typeface="Wingdings"/>
              </a:rPr>
              <a:t></a:t>
            </a:r>
            <a:r>
              <a:rPr lang="en-US" sz="700" b="0" dirty="0">
                <a:solidFill>
                  <a:srgbClr val="F7911E"/>
                </a:solidFill>
                <a:latin typeface="Wingdings"/>
                <a:ea typeface="Wingdings"/>
                <a:cs typeface="Wingdings"/>
                <a:sym typeface="Wingdings"/>
              </a:rPr>
              <a:t></a:t>
            </a:r>
            <a:r>
              <a:rPr lang="en-US" sz="700" b="0" dirty="0">
                <a:solidFill>
                  <a:srgbClr val="6FA132"/>
                </a:solidFill>
                <a:latin typeface="Wingdings"/>
                <a:ea typeface="Wingdings"/>
                <a:cs typeface="Wingdings"/>
                <a:sym typeface="Wingdings"/>
              </a:rPr>
              <a:t></a:t>
            </a:r>
            <a:r>
              <a:rPr lang="en-US" sz="700" b="0" dirty="0">
                <a:solidFill>
                  <a:srgbClr val="489A1E"/>
                </a:solidFill>
                <a:latin typeface="Wingdings"/>
                <a:ea typeface="Wingdings"/>
                <a:cs typeface="Wingdings"/>
                <a:sym typeface="Wingdings"/>
              </a:rPr>
              <a:t> </a:t>
            </a:r>
            <a:r>
              <a:rPr lang="en-US" sz="600" b="0" dirty="0">
                <a:solidFill>
                  <a:srgbClr val="404040"/>
                </a:solidFill>
                <a:latin typeface="Verdana"/>
              </a:rPr>
              <a:t>% change vs </a:t>
            </a:r>
            <a:r>
              <a:rPr lang="en-US" sz="600" b="0" dirty="0" smtClean="0">
                <a:solidFill>
                  <a:srgbClr val="404040"/>
                </a:solidFill>
                <a:latin typeface="Verdana"/>
              </a:rPr>
              <a:t>2015</a:t>
            </a:r>
            <a:endParaRPr lang="en-US" sz="600" b="0" dirty="0">
              <a:solidFill>
                <a:srgbClr val="489A1E"/>
              </a:solidFill>
              <a:latin typeface="Verdana"/>
            </a:endParaRPr>
          </a:p>
        </p:txBody>
      </p:sp>
      <p:sp>
        <p:nvSpPr>
          <p:cNvPr id="38" name="Rectangle 37"/>
          <p:cNvSpPr/>
          <p:nvPr/>
        </p:nvSpPr>
        <p:spPr>
          <a:xfrm>
            <a:off x="1928081" y="6221717"/>
            <a:ext cx="5335748" cy="487308"/>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800" b="0" dirty="0">
                <a:solidFill>
                  <a:schemeClr val="tx1"/>
                </a:solidFill>
              </a:rPr>
              <a:t>*Break in time series 2015-2016 – see slide </a:t>
            </a:r>
            <a:r>
              <a:rPr lang="en-US" sz="800" b="0" dirty="0" smtClean="0">
                <a:solidFill>
                  <a:schemeClr val="tx1"/>
                </a:solidFill>
              </a:rPr>
              <a:t>2</a:t>
            </a:r>
          </a:p>
          <a:p>
            <a:r>
              <a:rPr lang="en-US" sz="800" dirty="0" smtClean="0">
                <a:solidFill>
                  <a:schemeClr val="accent2"/>
                </a:solidFill>
              </a:rPr>
              <a:t>% Change </a:t>
            </a:r>
            <a:r>
              <a:rPr lang="en-US" sz="800" b="0" dirty="0" smtClean="0">
                <a:solidFill>
                  <a:schemeClr val="tx1"/>
                </a:solidFill>
              </a:rPr>
              <a:t>refers to a revised 2015 figures rather than the original published figures shown here</a:t>
            </a:r>
          </a:p>
          <a:p>
            <a:r>
              <a:rPr lang="en-US" sz="800" dirty="0">
                <a:solidFill>
                  <a:schemeClr val="bg1">
                    <a:lumMod val="50000"/>
                  </a:schemeClr>
                </a:solidFill>
              </a:rPr>
              <a:t>% Change </a:t>
            </a:r>
            <a:r>
              <a:rPr lang="en-US" sz="800" b="0" dirty="0">
                <a:solidFill>
                  <a:schemeClr val="tx1"/>
                </a:solidFill>
              </a:rPr>
              <a:t>refers to </a:t>
            </a:r>
            <a:r>
              <a:rPr lang="en-US" sz="800" b="0" dirty="0" smtClean="0">
                <a:solidFill>
                  <a:schemeClr val="tx1"/>
                </a:solidFill>
              </a:rPr>
              <a:t>the original </a:t>
            </a:r>
            <a:r>
              <a:rPr lang="en-US" sz="800" b="0" dirty="0">
                <a:solidFill>
                  <a:schemeClr val="tx1"/>
                </a:solidFill>
              </a:rPr>
              <a:t>published figures shown here</a:t>
            </a:r>
          </a:p>
          <a:p>
            <a:endParaRPr lang="en-US" sz="800" b="0" dirty="0">
              <a:solidFill>
                <a:schemeClr val="tx1"/>
              </a:solidFill>
            </a:endParaRPr>
          </a:p>
        </p:txBody>
      </p:sp>
    </p:spTree>
    <p:extLst>
      <p:ext uri="{BB962C8B-B14F-4D97-AF65-F5344CB8AC3E}">
        <p14:creationId xmlns:p14="http://schemas.microsoft.com/office/powerpoint/2010/main" val="20227852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1" name="Table 110"/>
          <p:cNvGraphicFramePr>
            <a:graphicFrameLocks noGrp="1"/>
          </p:cNvGraphicFramePr>
          <p:nvPr>
            <p:extLst>
              <p:ext uri="{D42A27DB-BD31-4B8C-83A1-F6EECF244321}">
                <p14:modId xmlns:p14="http://schemas.microsoft.com/office/powerpoint/2010/main" val="3037455928"/>
              </p:ext>
            </p:extLst>
          </p:nvPr>
        </p:nvGraphicFramePr>
        <p:xfrm>
          <a:off x="4655776" y="1384199"/>
          <a:ext cx="4233243" cy="2330802"/>
        </p:xfrm>
        <a:graphic>
          <a:graphicData uri="http://schemas.openxmlformats.org/drawingml/2006/table">
            <a:tbl>
              <a:tblPr/>
              <a:tblGrid>
                <a:gridCol w="156352"/>
                <a:gridCol w="556108"/>
                <a:gridCol w="887566"/>
                <a:gridCol w="877739"/>
                <a:gridCol w="877739"/>
                <a:gridCol w="877739"/>
              </a:tblGrid>
              <a:tr h="490517">
                <a:tc gridSpan="6">
                  <a:txBody>
                    <a:bodyPr/>
                    <a:lstStyle/>
                    <a:p>
                      <a:pPr marL="0" indent="0" algn="l" rtl="0" fontAlgn="b"/>
                      <a:r>
                        <a:rPr lang="en-GB" sz="1000" b="0" i="0" u="none" strike="noStrike" baseline="0" dirty="0">
                          <a:solidFill>
                            <a:schemeClr val="tx1">
                              <a:lumMod val="75000"/>
                              <a:lumOff val="25000"/>
                            </a:schemeClr>
                          </a:solidFill>
                          <a:effectLst/>
                          <a:latin typeface="+mn-lt"/>
                        </a:rPr>
                        <a:t>SOCIAL</a:t>
                      </a:r>
                      <a:br>
                        <a:rPr lang="en-GB" sz="1000" b="0" i="0" u="none" strike="noStrike" baseline="0" dirty="0">
                          <a:solidFill>
                            <a:schemeClr val="tx1">
                              <a:lumMod val="75000"/>
                              <a:lumOff val="25000"/>
                            </a:schemeClr>
                          </a:solidFill>
                          <a:effectLst/>
                          <a:latin typeface="+mn-lt"/>
                        </a:rPr>
                      </a:br>
                      <a:r>
                        <a:rPr lang="en-GB" sz="1000" b="0" i="0" u="none" strike="noStrike" baseline="0" dirty="0">
                          <a:solidFill>
                            <a:schemeClr val="tx1">
                              <a:lumMod val="75000"/>
                              <a:lumOff val="25000"/>
                            </a:schemeClr>
                          </a:solidFill>
                          <a:effectLst/>
                          <a:latin typeface="+mn-lt"/>
                        </a:rPr>
                        <a:t>GRADE</a:t>
                      </a:r>
                      <a:endParaRPr lang="en-GB" sz="1000" b="0" i="0" u="none" strike="noStrike" dirty="0">
                        <a:solidFill>
                          <a:schemeClr val="tx1">
                            <a:lumMod val="75000"/>
                            <a:lumOff val="25000"/>
                          </a:schemeClr>
                        </a:solidFill>
                        <a:effectLst/>
                        <a:latin typeface="+mn-lt"/>
                      </a:endParaRPr>
                    </a:p>
                  </a:txBody>
                  <a:tcPr marL="36000" marR="0" marT="36000" marB="0">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pPr algn="ctr" rtl="0" fontAlgn="b"/>
                      <a:endParaRPr lang="en-GB" sz="700" b="0" i="0" u="none" strike="noStrike" kern="1200" dirty="0">
                        <a:solidFill>
                          <a:schemeClr val="accent2"/>
                        </a:solidFill>
                        <a:effectLst/>
                        <a:latin typeface="+mn-lt"/>
                        <a:ea typeface="+mn-ea"/>
                        <a:cs typeface="+mn-cs"/>
                      </a:endParaRPr>
                    </a:p>
                  </a:txBody>
                  <a:tcPr marL="4655" marR="0" marT="0"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rtl="0" fontAlgn="b"/>
                      <a:endParaRPr lang="en-GB" sz="700" b="0" i="0" u="none" strike="noStrike" kern="1200" dirty="0">
                        <a:solidFill>
                          <a:schemeClr val="accent2"/>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rtl="0" fontAlgn="b"/>
                      <a:endParaRPr lang="en-GB" sz="700" b="0" i="0" u="none" strike="noStrike" kern="1200" dirty="0">
                        <a:solidFill>
                          <a:schemeClr val="accent2"/>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50881" rtl="0" eaLnBrk="1" fontAlgn="auto" latinLnBrk="0" hangingPunct="1">
                        <a:lnSpc>
                          <a:spcPct val="100000"/>
                        </a:lnSpc>
                        <a:spcBef>
                          <a:spcPts val="0"/>
                        </a:spcBef>
                        <a:spcAft>
                          <a:spcPts val="0"/>
                        </a:spcAft>
                        <a:buClrTx/>
                        <a:buSzTx/>
                        <a:buFontTx/>
                        <a:buNone/>
                        <a:tabLst/>
                        <a:defRPr/>
                      </a:pPr>
                      <a:endParaRPr lang="en-GB" sz="700" b="0" i="0" u="none" strike="noStrike" kern="1200" dirty="0" smtClean="0">
                        <a:solidFill>
                          <a:schemeClr val="accent2"/>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r>
              <a:tr h="228460">
                <a:tc gridSpan="2">
                  <a:txBody>
                    <a:bodyPr/>
                    <a:lstStyle/>
                    <a:p>
                      <a:pPr marL="85725" indent="0" algn="ctr" rtl="0" fontAlgn="b"/>
                      <a:endParaRPr lang="en-GB" sz="700" b="0" i="0" u="none" strike="noStrike" dirty="0">
                        <a:solidFill>
                          <a:schemeClr val="tx1">
                            <a:lumMod val="75000"/>
                            <a:lumOff val="25000"/>
                          </a:schemeClr>
                        </a:solidFill>
                        <a:effectLst/>
                        <a:latin typeface="+mn-lt"/>
                      </a:endParaRPr>
                    </a:p>
                  </a:txBody>
                  <a:tcPr marL="4655" marR="72000" marT="0"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ctr" fontAlgn="ctr"/>
                      <a:r>
                        <a:rPr lang="en-US" sz="700" b="0" i="0" u="none" strike="noStrike">
                          <a:solidFill>
                            <a:srgbClr val="C61678"/>
                          </a:solidFill>
                          <a:effectLst/>
                          <a:latin typeface="+mn-lt"/>
                        </a:rPr>
                        <a:t>AB</a:t>
                      </a:r>
                    </a:p>
                  </a:txBody>
                  <a:tcPr marL="12700" marR="12700" marT="1270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700" b="0" i="0" u="none" strike="noStrike">
                          <a:solidFill>
                            <a:schemeClr val="accent4"/>
                          </a:solidFill>
                          <a:effectLst/>
                          <a:latin typeface="+mn-lt"/>
                        </a:rPr>
                        <a:t>C1</a:t>
                      </a:r>
                    </a:p>
                  </a:txBody>
                  <a:tcPr marL="12700" marR="12700" marT="1270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700" b="0" i="0" u="none" strike="noStrike">
                          <a:solidFill>
                            <a:schemeClr val="bg2"/>
                          </a:solidFill>
                          <a:effectLst/>
                          <a:latin typeface="+mn-lt"/>
                        </a:rPr>
                        <a:t>C2</a:t>
                      </a:r>
                    </a:p>
                  </a:txBody>
                  <a:tcPr marL="12700" marR="12700" marT="1270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700" b="0" i="0" u="none" strike="noStrike">
                          <a:solidFill>
                            <a:schemeClr val="accent1"/>
                          </a:solidFill>
                          <a:effectLst/>
                          <a:latin typeface="+mn-lt"/>
                        </a:rPr>
                        <a:t>DE</a:t>
                      </a:r>
                    </a:p>
                  </a:txBody>
                  <a:tcPr marL="12700" marR="12700" marT="1270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r>
              <a:tr h="155385">
                <a:tc rowSpan="3">
                  <a:txBody>
                    <a:bodyPr/>
                    <a:lstStyle/>
                    <a:p>
                      <a:pPr algn="ctr"/>
                      <a:r>
                        <a:rPr lang="en-US" sz="800" dirty="0" smtClean="0">
                          <a:solidFill>
                            <a:schemeClr val="tx1">
                              <a:lumMod val="85000"/>
                              <a:lumOff val="15000"/>
                            </a:schemeClr>
                          </a:solidFill>
                        </a:rPr>
                        <a:t>TRIPS</a:t>
                      </a:r>
                    </a:p>
                    <a:p>
                      <a:pPr algn="ctr"/>
                      <a:r>
                        <a:rPr lang="en-US" sz="800" dirty="0" smtClean="0">
                          <a:solidFill>
                            <a:schemeClr val="tx1">
                              <a:lumMod val="85000"/>
                              <a:lumOff val="15000"/>
                            </a:schemeClr>
                          </a:solidFill>
                        </a:rPr>
                        <a:t>000s</a:t>
                      </a:r>
                      <a:endParaRPr lang="en-US" sz="800" dirty="0">
                        <a:solidFill>
                          <a:schemeClr val="tx1">
                            <a:lumMod val="85000"/>
                            <a:lumOff val="15000"/>
                          </a:schemeClr>
                        </a:solidFill>
                      </a:endParaRPr>
                    </a:p>
                  </a:txBody>
                  <a:tcPr marL="4655"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85725" indent="0" algn="r" rtl="0" fontAlgn="b"/>
                      <a:r>
                        <a:rPr lang="en-GB" sz="700" b="0" i="0" u="none" strike="noStrike" kern="1200" dirty="0" smtClean="0">
                          <a:solidFill>
                            <a:schemeClr val="tx1">
                              <a:lumMod val="75000"/>
                              <a:lumOff val="25000"/>
                            </a:schemeClr>
                          </a:solidFill>
                          <a:effectLst/>
                          <a:latin typeface="+mn-lt"/>
                          <a:ea typeface="+mn-ea"/>
                          <a:cs typeface="+mn-cs"/>
                        </a:rPr>
                        <a:t>2015</a:t>
                      </a:r>
                      <a:endParaRPr lang="en-GB" sz="700" b="0" i="0" u="none" strike="noStrike" kern="1200" dirty="0">
                        <a:solidFill>
                          <a:schemeClr val="tx1">
                            <a:lumMod val="75000"/>
                            <a:lumOff val="25000"/>
                          </a:schemeClr>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45.3</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a:solidFill>
                            <a:schemeClr val="bg1"/>
                          </a:solidFill>
                          <a:effectLst/>
                          <a:latin typeface="+mn-lt"/>
                          <a:ea typeface="+mn-ea"/>
                          <a:cs typeface="+mn-cs"/>
                        </a:rPr>
                        <a:t>30.3</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ctr" latinLnBrk="0" hangingPunct="1"/>
                      <a:r>
                        <a:rPr lang="en-GB" sz="700" b="1" i="0" u="none" strike="noStrike" kern="1200">
                          <a:solidFill>
                            <a:schemeClr val="bg1"/>
                          </a:solidFill>
                          <a:effectLst/>
                          <a:latin typeface="+mn-lt"/>
                          <a:ea typeface="+mn-ea"/>
                          <a:cs typeface="+mn-cs"/>
                        </a:rPr>
                        <a:t>15.6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marL="0" algn="ctr" defTabSz="914400" rtl="0" eaLnBrk="1" fontAlgn="ctr" latinLnBrk="0" hangingPunct="1"/>
                      <a:r>
                        <a:rPr lang="en-GB" sz="700" b="1" i="0" u="none" strike="noStrike" kern="1200">
                          <a:solidFill>
                            <a:schemeClr val="bg1"/>
                          </a:solidFill>
                          <a:effectLst/>
                          <a:latin typeface="+mn-lt"/>
                          <a:ea typeface="+mn-ea"/>
                          <a:cs typeface="+mn-cs"/>
                        </a:rPr>
                        <a:t>11.6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155385">
                <a:tc vMerge="1">
                  <a:txBody>
                    <a:bodyPr/>
                    <a:lstStyle/>
                    <a:p>
                      <a:endParaRPr lang="en-US"/>
                    </a:p>
                  </a:txBody>
                  <a:tcPr marL="4655"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85725" algn="r" rtl="0" fontAlgn="b"/>
                      <a:r>
                        <a:rPr lang="en-GB" sz="700" b="0" i="0" u="none" strike="noStrike" kern="1200" dirty="0" smtClean="0">
                          <a:solidFill>
                            <a:schemeClr val="tx1">
                              <a:lumMod val="75000"/>
                              <a:lumOff val="25000"/>
                            </a:schemeClr>
                          </a:solidFill>
                          <a:effectLst/>
                          <a:latin typeface="+mn-lt"/>
                          <a:ea typeface="+mn-ea"/>
                          <a:cs typeface="+mn-cs"/>
                        </a:rPr>
                        <a:t>2016</a:t>
                      </a:r>
                      <a:endParaRPr lang="en-GB" sz="700" b="0" i="0" u="none" strike="noStrike" kern="1200" dirty="0">
                        <a:solidFill>
                          <a:schemeClr val="bg1">
                            <a:lumMod val="65000"/>
                          </a:schemeClr>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42.8</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30.5</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ctr" latinLnBrk="0" hangingPunct="1"/>
                      <a:r>
                        <a:rPr lang="en-GB" sz="700" b="1" i="0" u="none" strike="noStrike" kern="1200">
                          <a:solidFill>
                            <a:schemeClr val="bg1"/>
                          </a:solidFill>
                          <a:effectLst/>
                          <a:latin typeface="+mn-lt"/>
                          <a:ea typeface="+mn-ea"/>
                          <a:cs typeface="+mn-cs"/>
                        </a:rPr>
                        <a:t>14.9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11.2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155385">
                <a:tc vMerge="1">
                  <a:txBody>
                    <a:bodyPr/>
                    <a:lstStyle/>
                    <a:p>
                      <a:endParaRPr lang="en-US"/>
                    </a:p>
                  </a:txBody>
                  <a:tcPr marL="4655"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85725" algn="r" rtl="0" fontAlgn="b"/>
                      <a:r>
                        <a:rPr lang="en-US" sz="700" b="0" dirty="0">
                          <a:solidFill>
                            <a:srgbClr val="C50017"/>
                          </a:solidFill>
                          <a:latin typeface="Wingdings"/>
                          <a:ea typeface="Wingdings"/>
                          <a:cs typeface="Wingdings"/>
                          <a:sym typeface="Wingdings"/>
                        </a:rPr>
                        <a:t></a:t>
                      </a:r>
                      <a:r>
                        <a:rPr lang="en-US" sz="700" b="0" dirty="0">
                          <a:solidFill>
                            <a:schemeClr val="accent1"/>
                          </a:solidFill>
                          <a:latin typeface="Wingdings"/>
                          <a:ea typeface="Wingdings"/>
                          <a:cs typeface="Wingdings"/>
                          <a:sym typeface="Wingdings"/>
                        </a:rPr>
                        <a:t></a:t>
                      </a:r>
                      <a:r>
                        <a:rPr lang="en-US" sz="700" b="0" dirty="0">
                          <a:solidFill>
                            <a:srgbClr val="6FA132"/>
                          </a:solidFill>
                          <a:latin typeface="Wingdings"/>
                          <a:ea typeface="Wingdings"/>
                          <a:cs typeface="Wingdings"/>
                          <a:sym typeface="Wingdings"/>
                        </a:rPr>
                        <a:t></a:t>
                      </a:r>
                      <a:endParaRPr lang="en-GB" sz="700" b="0" i="0" u="none" strike="noStrike" kern="1200" dirty="0">
                        <a:solidFill>
                          <a:srgbClr val="A6A6A6"/>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dirty="0" smtClean="0">
                          <a:solidFill>
                            <a:schemeClr val="bg1">
                              <a:lumMod val="50000"/>
                            </a:schemeClr>
                          </a:solidFill>
                          <a:effectLst/>
                          <a:latin typeface="+mn-lt"/>
                          <a:ea typeface="+mn-ea"/>
                          <a:cs typeface="+mn-cs"/>
                        </a:rPr>
                        <a:t>-6%</a:t>
                      </a:r>
                      <a:endParaRPr lang="en-GB" sz="700" b="1" i="0" u="none" strike="noStrike" kern="1200" dirty="0">
                        <a:solidFill>
                          <a:schemeClr val="bg1">
                            <a:lumMod val="50000"/>
                          </a:schemeClr>
                        </a:solidFill>
                        <a:effectLst/>
                        <a:latin typeface="+mn-lt"/>
                        <a:ea typeface="+mn-ea"/>
                        <a:cs typeface="+mn-cs"/>
                      </a:endParaRP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smtClean="0">
                          <a:solidFill>
                            <a:schemeClr val="bg1">
                              <a:lumMod val="50000"/>
                            </a:schemeClr>
                          </a:solidFill>
                          <a:effectLst/>
                          <a:latin typeface="+mn-lt"/>
                          <a:ea typeface="+mn-ea"/>
                          <a:cs typeface="+mn-cs"/>
                        </a:rPr>
                        <a:t>+1%</a:t>
                      </a:r>
                      <a:endParaRPr lang="en-GB" sz="700" b="1" i="0" u="none" strike="noStrike" kern="1200" dirty="0">
                        <a:solidFill>
                          <a:schemeClr val="bg1">
                            <a:lumMod val="50000"/>
                          </a:schemeClr>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ctr" latinLnBrk="0" hangingPunct="1"/>
                      <a:r>
                        <a:rPr lang="en-GB" sz="700" b="1" i="0" u="none" strike="noStrike" kern="1200" dirty="0" smtClean="0">
                          <a:solidFill>
                            <a:schemeClr val="bg1">
                              <a:lumMod val="50000"/>
                            </a:schemeClr>
                          </a:solidFill>
                          <a:effectLst/>
                          <a:latin typeface="+mn-lt"/>
                          <a:ea typeface="+mn-ea"/>
                          <a:cs typeface="+mn-cs"/>
                        </a:rPr>
                        <a:t>-5%</a:t>
                      </a:r>
                      <a:endParaRPr lang="en-GB" sz="700" b="1" i="0" u="none" strike="noStrike" kern="1200" dirty="0">
                        <a:solidFill>
                          <a:schemeClr val="bg1">
                            <a:lumMod val="50000"/>
                          </a:schemeClr>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marL="0" algn="ctr" defTabSz="914400" rtl="0" eaLnBrk="1" fontAlgn="ctr" latinLnBrk="0" hangingPunct="1"/>
                      <a:r>
                        <a:rPr lang="en-GB" sz="700" b="1" i="0" u="none" strike="noStrike" kern="1200" dirty="0" smtClean="0">
                          <a:solidFill>
                            <a:schemeClr val="bg1">
                              <a:lumMod val="50000"/>
                            </a:schemeClr>
                          </a:solidFill>
                          <a:effectLst/>
                          <a:latin typeface="+mn-lt"/>
                          <a:ea typeface="+mn-ea"/>
                          <a:cs typeface="+mn-cs"/>
                        </a:rPr>
                        <a:t>-4%</a:t>
                      </a:r>
                      <a:endParaRPr lang="en-GB" sz="700" b="1" i="0" u="none" strike="noStrike" kern="1200" dirty="0">
                        <a:solidFill>
                          <a:schemeClr val="bg1">
                            <a:lumMod val="50000"/>
                          </a:schemeClr>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155385">
                <a:tc rowSpan="3">
                  <a:txBody>
                    <a:bodyPr/>
                    <a:lstStyle/>
                    <a:p>
                      <a:pPr algn="ctr"/>
                      <a:r>
                        <a:rPr lang="en-US" sz="800" dirty="0" smtClean="0">
                          <a:solidFill>
                            <a:schemeClr val="tx1">
                              <a:lumMod val="85000"/>
                              <a:lumOff val="15000"/>
                            </a:schemeClr>
                          </a:solidFill>
                        </a:rPr>
                        <a:t>NIGHTS</a:t>
                      </a:r>
                    </a:p>
                    <a:p>
                      <a:pPr algn="ctr"/>
                      <a:r>
                        <a:rPr lang="en-US" sz="800" dirty="0" smtClean="0">
                          <a:solidFill>
                            <a:schemeClr val="tx1">
                              <a:lumMod val="85000"/>
                              <a:lumOff val="15000"/>
                            </a:schemeClr>
                          </a:solidFill>
                        </a:rPr>
                        <a:t>000s</a:t>
                      </a:r>
                      <a:endParaRPr lang="en-US" sz="800" dirty="0">
                        <a:solidFill>
                          <a:schemeClr val="tx1">
                            <a:lumMod val="85000"/>
                            <a:lumOff val="15000"/>
                          </a:schemeClr>
                        </a:solidFill>
                      </a:endParaRPr>
                    </a:p>
                  </a:txBody>
                  <a:tcPr marL="4655"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8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85725" indent="0" algn="r" rtl="0" fontAlgn="b"/>
                      <a:r>
                        <a:rPr lang="en-GB" sz="700" b="0" i="0" u="none" strike="noStrike" kern="1200" dirty="0" smtClean="0">
                          <a:solidFill>
                            <a:schemeClr val="tx1">
                              <a:lumMod val="75000"/>
                              <a:lumOff val="25000"/>
                            </a:schemeClr>
                          </a:solidFill>
                          <a:effectLst/>
                          <a:latin typeface="+mn-lt"/>
                          <a:ea typeface="+mn-ea"/>
                          <a:cs typeface="+mn-cs"/>
                        </a:rPr>
                        <a:t>2015</a:t>
                      </a:r>
                      <a:endParaRPr lang="en-GB" sz="700" b="0" i="0" u="none" strike="noStrike" kern="1200" dirty="0">
                        <a:solidFill>
                          <a:schemeClr val="tx1">
                            <a:lumMod val="75000"/>
                            <a:lumOff val="25000"/>
                          </a:schemeClr>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8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126.2</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87.8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47.7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marL="0" algn="ctr" defTabSz="914400" rtl="0" eaLnBrk="1" fontAlgn="ctr" latinLnBrk="0" hangingPunct="1"/>
                      <a:r>
                        <a:rPr lang="en-GB" sz="700" b="1" i="0" u="none" strike="noStrike" kern="1200">
                          <a:solidFill>
                            <a:schemeClr val="bg1"/>
                          </a:solidFill>
                          <a:effectLst/>
                          <a:latin typeface="+mn-lt"/>
                          <a:ea typeface="+mn-ea"/>
                          <a:cs typeface="+mn-cs"/>
                        </a:rPr>
                        <a:t>37.8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155385">
                <a:tc vMerge="1">
                  <a:txBody>
                    <a:bodyPr/>
                    <a:lstStyle/>
                    <a:p>
                      <a:pPr algn="ctr"/>
                      <a:endParaRPr lang="en-US" sz="800">
                        <a:solidFill>
                          <a:schemeClr val="tx1">
                            <a:lumMod val="85000"/>
                            <a:lumOff val="15000"/>
                          </a:schemeClr>
                        </a:solidFill>
                      </a:endParaRPr>
                    </a:p>
                  </a:txBody>
                  <a:tcPr marL="4655" marR="7200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85725" algn="r" rtl="0" fontAlgn="b"/>
                      <a:r>
                        <a:rPr lang="en-GB" sz="700" b="0" i="0" u="none" strike="noStrike" kern="1200" dirty="0" smtClean="0">
                          <a:solidFill>
                            <a:schemeClr val="tx1">
                              <a:lumMod val="75000"/>
                              <a:lumOff val="25000"/>
                            </a:schemeClr>
                          </a:solidFill>
                          <a:effectLst/>
                          <a:latin typeface="+mn-lt"/>
                          <a:ea typeface="+mn-ea"/>
                          <a:cs typeface="+mn-cs"/>
                        </a:rPr>
                        <a:t>2016</a:t>
                      </a:r>
                      <a:endParaRPr lang="en-GB" sz="700" b="0" i="0" u="none" strike="noStrike" kern="1200" dirty="0">
                        <a:solidFill>
                          <a:schemeClr val="bg1">
                            <a:lumMod val="65000"/>
                          </a:schemeClr>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a:solidFill>
                            <a:schemeClr val="bg1"/>
                          </a:solidFill>
                          <a:effectLst/>
                          <a:latin typeface="+mn-lt"/>
                          <a:ea typeface="+mn-ea"/>
                          <a:cs typeface="+mn-cs"/>
                        </a:rPr>
                        <a:t>118.2</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a:solidFill>
                            <a:schemeClr val="bg1"/>
                          </a:solidFill>
                          <a:effectLst/>
                          <a:latin typeface="+mn-lt"/>
                          <a:ea typeface="+mn-ea"/>
                          <a:cs typeface="+mn-cs"/>
                        </a:rPr>
                        <a:t>87.5</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45.8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36.2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155385">
                <a:tc vMerge="1">
                  <a:txBody>
                    <a:bodyPr/>
                    <a:lstStyle/>
                    <a:p>
                      <a:pPr algn="ctr"/>
                      <a:endParaRPr lang="en-US" sz="800">
                        <a:solidFill>
                          <a:schemeClr val="tx1">
                            <a:lumMod val="85000"/>
                            <a:lumOff val="15000"/>
                          </a:schemeClr>
                        </a:solidFill>
                      </a:endParaRPr>
                    </a:p>
                  </a:txBody>
                  <a:tcPr marL="4655" marR="7200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85725" algn="r" rtl="0" fontAlgn="b"/>
                      <a:r>
                        <a:rPr lang="en-US" sz="700" b="0" dirty="0">
                          <a:solidFill>
                            <a:srgbClr val="C50017"/>
                          </a:solidFill>
                          <a:latin typeface="Wingdings"/>
                          <a:ea typeface="Wingdings"/>
                          <a:cs typeface="Wingdings"/>
                          <a:sym typeface="Wingdings"/>
                        </a:rPr>
                        <a:t></a:t>
                      </a:r>
                      <a:r>
                        <a:rPr lang="en-US" sz="700" b="0" dirty="0">
                          <a:solidFill>
                            <a:schemeClr val="accent1"/>
                          </a:solidFill>
                          <a:latin typeface="Wingdings"/>
                          <a:ea typeface="Wingdings"/>
                          <a:cs typeface="Wingdings"/>
                          <a:sym typeface="Wingdings"/>
                        </a:rPr>
                        <a:t></a:t>
                      </a:r>
                      <a:r>
                        <a:rPr lang="en-US" sz="700" b="0" dirty="0">
                          <a:solidFill>
                            <a:srgbClr val="6FA132"/>
                          </a:solidFill>
                          <a:latin typeface="Wingdings"/>
                          <a:ea typeface="Wingdings"/>
                          <a:cs typeface="Wingdings"/>
                          <a:sym typeface="Wingdings"/>
                        </a:rPr>
                        <a:t></a:t>
                      </a:r>
                      <a:endParaRPr lang="en-GB" sz="700" b="0" i="0" u="none" strike="noStrike" kern="1200" dirty="0">
                        <a:solidFill>
                          <a:srgbClr val="A6A6A6"/>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dirty="0" smtClean="0">
                          <a:solidFill>
                            <a:schemeClr val="bg1">
                              <a:lumMod val="50000"/>
                            </a:schemeClr>
                          </a:solidFill>
                          <a:effectLst/>
                          <a:latin typeface="+mn-lt"/>
                          <a:ea typeface="+mn-ea"/>
                          <a:cs typeface="+mn-cs"/>
                        </a:rPr>
                        <a:t>-6%</a:t>
                      </a:r>
                      <a:endParaRPr lang="en-GB" sz="700" b="1" i="0" u="none" strike="noStrike" kern="1200" dirty="0">
                        <a:solidFill>
                          <a:schemeClr val="bg1">
                            <a:lumMod val="50000"/>
                          </a:schemeClr>
                        </a:solidFill>
                        <a:effectLst/>
                        <a:latin typeface="+mn-lt"/>
                        <a:ea typeface="+mn-ea"/>
                        <a:cs typeface="+mn-cs"/>
                      </a:endParaRP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smtClean="0">
                          <a:solidFill>
                            <a:schemeClr val="bg1">
                              <a:lumMod val="50000"/>
                            </a:schemeClr>
                          </a:solidFill>
                          <a:effectLst/>
                          <a:latin typeface="+mn-lt"/>
                          <a:ea typeface="+mn-ea"/>
                          <a:cs typeface="+mn-cs"/>
                        </a:rPr>
                        <a:t>0%</a:t>
                      </a:r>
                      <a:endParaRPr lang="en-GB" sz="700" b="1" i="0" u="none" strike="noStrike" kern="1200" dirty="0">
                        <a:solidFill>
                          <a:schemeClr val="bg1">
                            <a:lumMod val="50000"/>
                          </a:schemeClr>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ctr" latinLnBrk="0" hangingPunct="1"/>
                      <a:r>
                        <a:rPr lang="en-GB" sz="700" b="1" i="0" u="none" strike="noStrike" kern="1200" dirty="0" smtClean="0">
                          <a:solidFill>
                            <a:schemeClr val="bg1">
                              <a:lumMod val="50000"/>
                            </a:schemeClr>
                          </a:solidFill>
                          <a:effectLst/>
                          <a:latin typeface="+mn-lt"/>
                          <a:ea typeface="+mn-ea"/>
                          <a:cs typeface="+mn-cs"/>
                        </a:rPr>
                        <a:t>-4%</a:t>
                      </a:r>
                      <a:endParaRPr lang="en-GB" sz="700" b="1" i="0" u="none" strike="noStrike" kern="1200" dirty="0">
                        <a:solidFill>
                          <a:schemeClr val="bg1">
                            <a:lumMod val="50000"/>
                          </a:schemeClr>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marL="0" algn="ctr" defTabSz="914400" rtl="0" eaLnBrk="1" fontAlgn="ctr" latinLnBrk="0" hangingPunct="1"/>
                      <a:r>
                        <a:rPr lang="en-GB" sz="700" b="1" i="0" u="none" strike="noStrike" kern="1200" dirty="0" smtClean="0">
                          <a:solidFill>
                            <a:schemeClr val="bg1">
                              <a:lumMod val="50000"/>
                            </a:schemeClr>
                          </a:solidFill>
                          <a:effectLst/>
                          <a:latin typeface="+mn-lt"/>
                          <a:ea typeface="+mn-ea"/>
                          <a:cs typeface="+mn-cs"/>
                        </a:rPr>
                        <a:t>-4%</a:t>
                      </a:r>
                      <a:endParaRPr lang="en-GB" sz="700" b="1" i="0" u="none" strike="noStrike" kern="1200" dirty="0">
                        <a:solidFill>
                          <a:schemeClr val="bg1">
                            <a:lumMod val="50000"/>
                          </a:schemeClr>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155385">
                <a:tc rowSpan="3">
                  <a:txBody>
                    <a:bodyPr/>
                    <a:lstStyle/>
                    <a:p>
                      <a:pPr algn="ctr"/>
                      <a:r>
                        <a:rPr lang="en-US" sz="800" dirty="0" smtClean="0">
                          <a:solidFill>
                            <a:schemeClr val="tx1">
                              <a:lumMod val="85000"/>
                              <a:lumOff val="15000"/>
                            </a:schemeClr>
                          </a:solidFill>
                        </a:rPr>
                        <a:t>SPEND</a:t>
                      </a:r>
                    </a:p>
                    <a:p>
                      <a:pPr algn="ctr"/>
                      <a:r>
                        <a:rPr lang="en-US" sz="800" dirty="0" smtClean="0">
                          <a:solidFill>
                            <a:schemeClr val="tx1">
                              <a:lumMod val="85000"/>
                              <a:lumOff val="15000"/>
                            </a:schemeClr>
                          </a:solidFill>
                        </a:rPr>
                        <a:t>£Millions</a:t>
                      </a:r>
                      <a:endParaRPr lang="en-US" sz="800" dirty="0">
                        <a:solidFill>
                          <a:schemeClr val="tx1">
                            <a:lumMod val="85000"/>
                            <a:lumOff val="15000"/>
                          </a:schemeClr>
                        </a:solidFill>
                      </a:endParaRPr>
                    </a:p>
                  </a:txBody>
                  <a:tcPr marL="4655"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8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85725" indent="0" algn="r" rtl="0" fontAlgn="b"/>
                      <a:r>
                        <a:rPr lang="en-GB" sz="700" b="0" i="0" u="none" strike="noStrike" kern="1200" dirty="0" smtClean="0">
                          <a:solidFill>
                            <a:schemeClr val="tx1">
                              <a:lumMod val="75000"/>
                              <a:lumOff val="25000"/>
                            </a:schemeClr>
                          </a:solidFill>
                          <a:effectLst/>
                          <a:latin typeface="+mn-lt"/>
                          <a:ea typeface="+mn-ea"/>
                          <a:cs typeface="+mn-cs"/>
                        </a:rPr>
                        <a:t>2015</a:t>
                      </a:r>
                      <a:endParaRPr lang="en-GB" sz="700" b="0" i="0" u="none" strike="noStrike" kern="1200" dirty="0">
                        <a:solidFill>
                          <a:schemeClr val="tx1">
                            <a:lumMod val="75000"/>
                            <a:lumOff val="25000"/>
                          </a:schemeClr>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dirty="0" smtClean="0">
                          <a:solidFill>
                            <a:schemeClr val="bg1"/>
                          </a:solidFill>
                          <a:effectLst/>
                          <a:latin typeface="+mn-lt"/>
                          <a:ea typeface="+mn-ea"/>
                          <a:cs typeface="+mn-cs"/>
                        </a:rPr>
                        <a:t>£9,363</a:t>
                      </a:r>
                      <a:endParaRPr lang="en-GB" sz="700" b="1" i="0" u="none" strike="noStrike" kern="1200" dirty="0">
                        <a:solidFill>
                          <a:schemeClr val="bg1"/>
                        </a:solidFill>
                        <a:effectLst/>
                        <a:latin typeface="+mn-lt"/>
                        <a:ea typeface="+mn-ea"/>
                        <a:cs typeface="+mn-cs"/>
                      </a:endParaRP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smtClean="0">
                          <a:solidFill>
                            <a:schemeClr val="bg1"/>
                          </a:solidFill>
                          <a:effectLst/>
                          <a:latin typeface="+mn-lt"/>
                          <a:ea typeface="+mn-ea"/>
                          <a:cs typeface="+mn-cs"/>
                        </a:rPr>
                        <a:t>£5,485</a:t>
                      </a:r>
                      <a:endParaRPr lang="en-GB" sz="700" b="1" i="0" u="none" strike="noStrike" kern="1200" dirty="0">
                        <a:solidFill>
                          <a:schemeClr val="bg1"/>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ctr" latinLnBrk="0" hangingPunct="1"/>
                      <a:r>
                        <a:rPr lang="en-GB" sz="700" b="1" i="0" u="none" strike="noStrike" kern="1200" dirty="0" smtClean="0">
                          <a:solidFill>
                            <a:schemeClr val="bg1"/>
                          </a:solidFill>
                          <a:effectLst/>
                          <a:latin typeface="+mn-lt"/>
                          <a:ea typeface="+mn-ea"/>
                          <a:cs typeface="+mn-cs"/>
                        </a:rPr>
                        <a:t>£2,792</a:t>
                      </a:r>
                      <a:endParaRPr lang="en-GB" sz="700" b="1" i="0" u="none" strike="noStrike" kern="1200" dirty="0">
                        <a:solidFill>
                          <a:schemeClr val="bg1"/>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marL="0" algn="ctr" defTabSz="914400" rtl="0" eaLnBrk="1" fontAlgn="ctr" latinLnBrk="0" hangingPunct="1"/>
                      <a:r>
                        <a:rPr lang="en-GB" sz="700" b="1" i="0" u="none" strike="noStrike" kern="1200" dirty="0" smtClean="0">
                          <a:solidFill>
                            <a:schemeClr val="bg1"/>
                          </a:solidFill>
                          <a:effectLst/>
                          <a:latin typeface="+mn-lt"/>
                          <a:ea typeface="+mn-ea"/>
                          <a:cs typeface="+mn-cs"/>
                        </a:rPr>
                        <a:t>£1,928</a:t>
                      </a:r>
                      <a:endParaRPr lang="en-GB" sz="700" b="1" i="0" u="none" strike="noStrike" kern="1200" dirty="0">
                        <a:solidFill>
                          <a:schemeClr val="bg1"/>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155385">
                <a:tc vMerge="1">
                  <a:txBody>
                    <a:bodyPr/>
                    <a:lstStyle/>
                    <a:p>
                      <a:pPr algn="ctr"/>
                      <a:endParaRPr lang="en-US" sz="800">
                        <a:solidFill>
                          <a:schemeClr val="tx1">
                            <a:lumMod val="85000"/>
                            <a:lumOff val="15000"/>
                          </a:schemeClr>
                        </a:solidFill>
                      </a:endParaRPr>
                    </a:p>
                  </a:txBody>
                  <a:tcPr marL="4655" marR="7200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8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85725" algn="r" rtl="0" fontAlgn="b"/>
                      <a:r>
                        <a:rPr lang="en-GB" sz="700" b="0" i="0" u="none" strike="noStrike" kern="1200" dirty="0" smtClean="0">
                          <a:solidFill>
                            <a:schemeClr val="tx1">
                              <a:lumMod val="75000"/>
                              <a:lumOff val="25000"/>
                            </a:schemeClr>
                          </a:solidFill>
                          <a:effectLst/>
                          <a:latin typeface="+mn-lt"/>
                          <a:ea typeface="+mn-ea"/>
                          <a:cs typeface="+mn-cs"/>
                        </a:rPr>
                        <a:t>2016</a:t>
                      </a:r>
                      <a:endParaRPr lang="en-GB" sz="700" b="0" i="0" u="none" strike="noStrike" kern="1200" dirty="0">
                        <a:solidFill>
                          <a:schemeClr val="bg1">
                            <a:lumMod val="65000"/>
                          </a:schemeClr>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dirty="0" smtClean="0">
                          <a:solidFill>
                            <a:schemeClr val="bg1"/>
                          </a:solidFill>
                          <a:effectLst/>
                          <a:latin typeface="+mn-lt"/>
                          <a:ea typeface="+mn-ea"/>
                          <a:cs typeface="+mn-cs"/>
                        </a:rPr>
                        <a:t>£8,516</a:t>
                      </a:r>
                      <a:endParaRPr lang="en-GB" sz="700" b="1" i="0" u="none" strike="noStrike" kern="1200" dirty="0">
                        <a:solidFill>
                          <a:schemeClr val="bg1"/>
                        </a:solidFill>
                        <a:effectLst/>
                        <a:latin typeface="+mn-lt"/>
                        <a:ea typeface="+mn-ea"/>
                        <a:cs typeface="+mn-cs"/>
                      </a:endParaRP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smtClean="0">
                          <a:solidFill>
                            <a:schemeClr val="bg1"/>
                          </a:solidFill>
                          <a:effectLst/>
                          <a:latin typeface="+mn-lt"/>
                          <a:ea typeface="+mn-ea"/>
                          <a:cs typeface="+mn-cs"/>
                        </a:rPr>
                        <a:t>£5,496</a:t>
                      </a:r>
                      <a:endParaRPr lang="en-GB" sz="700" b="1" i="0" u="none" strike="noStrike" kern="1200" dirty="0">
                        <a:solidFill>
                          <a:schemeClr val="bg1"/>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ctr" latinLnBrk="0" hangingPunct="1"/>
                      <a:r>
                        <a:rPr lang="en-GB" sz="700" b="1" i="0" u="none" strike="noStrike" kern="1200" dirty="0" smtClean="0">
                          <a:solidFill>
                            <a:schemeClr val="bg1"/>
                          </a:solidFill>
                          <a:effectLst/>
                          <a:latin typeface="+mn-lt"/>
                          <a:ea typeface="+mn-ea"/>
                          <a:cs typeface="+mn-cs"/>
                        </a:rPr>
                        <a:t>£2,677</a:t>
                      </a:r>
                      <a:endParaRPr lang="en-GB" sz="700" b="1" i="0" u="none" strike="noStrike" kern="1200" dirty="0">
                        <a:solidFill>
                          <a:schemeClr val="bg1"/>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marL="0" algn="ctr" defTabSz="914400" rtl="0" eaLnBrk="1" fontAlgn="ctr" latinLnBrk="0" hangingPunct="1"/>
                      <a:r>
                        <a:rPr lang="en-GB" sz="700" b="1" i="0" u="none" strike="noStrike" kern="1200" dirty="0" smtClean="0">
                          <a:solidFill>
                            <a:schemeClr val="bg1"/>
                          </a:solidFill>
                          <a:effectLst/>
                          <a:latin typeface="+mn-lt"/>
                          <a:ea typeface="+mn-ea"/>
                          <a:cs typeface="+mn-cs"/>
                        </a:rPr>
                        <a:t>£1,803</a:t>
                      </a:r>
                      <a:endParaRPr lang="en-GB" sz="700" b="1" i="0" u="none" strike="noStrike" kern="1200" dirty="0">
                        <a:solidFill>
                          <a:schemeClr val="bg1"/>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155385">
                <a:tc vMerge="1">
                  <a:txBody>
                    <a:bodyPr/>
                    <a:lstStyle/>
                    <a:p>
                      <a:pPr algn="ctr"/>
                      <a:endParaRPr lang="en-US" sz="800">
                        <a:solidFill>
                          <a:schemeClr val="tx1">
                            <a:lumMod val="85000"/>
                            <a:lumOff val="15000"/>
                          </a:schemeClr>
                        </a:solidFill>
                      </a:endParaRPr>
                    </a:p>
                  </a:txBody>
                  <a:tcPr marL="4655" marR="7200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8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85725" algn="r" rtl="0" fontAlgn="b"/>
                      <a:r>
                        <a:rPr lang="en-US" sz="700" b="0" dirty="0">
                          <a:solidFill>
                            <a:srgbClr val="C50017"/>
                          </a:solidFill>
                          <a:latin typeface="Wingdings"/>
                          <a:ea typeface="Wingdings"/>
                          <a:cs typeface="Wingdings"/>
                          <a:sym typeface="Wingdings"/>
                        </a:rPr>
                        <a:t></a:t>
                      </a:r>
                      <a:r>
                        <a:rPr lang="en-US" sz="700" b="0" dirty="0">
                          <a:solidFill>
                            <a:schemeClr val="accent1"/>
                          </a:solidFill>
                          <a:latin typeface="Wingdings"/>
                          <a:ea typeface="Wingdings"/>
                          <a:cs typeface="Wingdings"/>
                          <a:sym typeface="Wingdings"/>
                        </a:rPr>
                        <a:t></a:t>
                      </a:r>
                      <a:r>
                        <a:rPr lang="en-US" sz="700" b="0" dirty="0">
                          <a:solidFill>
                            <a:srgbClr val="6FA132"/>
                          </a:solidFill>
                          <a:latin typeface="Wingdings"/>
                          <a:ea typeface="Wingdings"/>
                          <a:cs typeface="Wingdings"/>
                          <a:sym typeface="Wingdings"/>
                        </a:rPr>
                        <a:t></a:t>
                      </a:r>
                      <a:endParaRPr lang="en-GB" sz="700" b="0" i="0" u="none" strike="noStrike" kern="1200" dirty="0">
                        <a:solidFill>
                          <a:srgbClr val="A6A6A6"/>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dirty="0" smtClean="0">
                          <a:solidFill>
                            <a:schemeClr val="bg1">
                              <a:lumMod val="50000"/>
                            </a:schemeClr>
                          </a:solidFill>
                          <a:effectLst/>
                          <a:latin typeface="+mn-lt"/>
                          <a:ea typeface="+mn-ea"/>
                          <a:cs typeface="+mn-cs"/>
                        </a:rPr>
                        <a:t>-9%</a:t>
                      </a:r>
                      <a:endParaRPr lang="en-GB" sz="700" b="1" i="0" u="none" strike="noStrike" kern="1200" dirty="0">
                        <a:solidFill>
                          <a:schemeClr val="bg1">
                            <a:lumMod val="50000"/>
                          </a:schemeClr>
                        </a:solidFill>
                        <a:effectLst/>
                        <a:latin typeface="+mn-lt"/>
                        <a:ea typeface="+mn-ea"/>
                        <a:cs typeface="+mn-cs"/>
                      </a:endParaRP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smtClean="0">
                          <a:solidFill>
                            <a:schemeClr val="bg1">
                              <a:lumMod val="50000"/>
                            </a:schemeClr>
                          </a:solidFill>
                          <a:effectLst/>
                          <a:latin typeface="+mn-lt"/>
                          <a:ea typeface="+mn-ea"/>
                          <a:cs typeface="+mn-cs"/>
                        </a:rPr>
                        <a:t>0%</a:t>
                      </a:r>
                      <a:endParaRPr lang="en-GB" sz="700" b="1" i="0" u="none" strike="noStrike" kern="1200" dirty="0">
                        <a:solidFill>
                          <a:schemeClr val="bg1">
                            <a:lumMod val="50000"/>
                          </a:schemeClr>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ctr" latinLnBrk="0" hangingPunct="1"/>
                      <a:r>
                        <a:rPr lang="en-GB" sz="700" b="1" i="0" u="none" strike="noStrike" kern="1200" dirty="0" smtClean="0">
                          <a:solidFill>
                            <a:schemeClr val="bg1">
                              <a:lumMod val="50000"/>
                            </a:schemeClr>
                          </a:solidFill>
                          <a:effectLst/>
                          <a:latin typeface="+mn-lt"/>
                          <a:ea typeface="+mn-ea"/>
                          <a:cs typeface="+mn-cs"/>
                        </a:rPr>
                        <a:t>-4%</a:t>
                      </a:r>
                      <a:endParaRPr lang="en-GB" sz="700" b="1" i="0" u="none" strike="noStrike" kern="1200" dirty="0">
                        <a:solidFill>
                          <a:schemeClr val="bg1">
                            <a:lumMod val="50000"/>
                          </a:schemeClr>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marL="0" algn="ctr" defTabSz="914400" rtl="0" eaLnBrk="1" fontAlgn="ctr" latinLnBrk="0" hangingPunct="1"/>
                      <a:r>
                        <a:rPr lang="en-GB" sz="700" b="1" i="0" u="none" strike="noStrike" kern="1200" dirty="0" smtClean="0">
                          <a:solidFill>
                            <a:schemeClr val="bg1">
                              <a:lumMod val="50000"/>
                            </a:schemeClr>
                          </a:solidFill>
                          <a:effectLst/>
                          <a:latin typeface="+mn-lt"/>
                          <a:ea typeface="+mn-ea"/>
                          <a:cs typeface="+mn-cs"/>
                        </a:rPr>
                        <a:t>-6%</a:t>
                      </a:r>
                      <a:endParaRPr lang="en-GB" sz="700" b="1" i="0" u="none" strike="noStrike" kern="1200" dirty="0">
                        <a:solidFill>
                          <a:schemeClr val="bg1">
                            <a:lumMod val="50000"/>
                          </a:schemeClr>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155385">
                <a:tc>
                  <a:txBody>
                    <a:bodyPr/>
                    <a:lstStyle/>
                    <a:p>
                      <a:pPr marL="0" marR="0" lvl="0" indent="85725" algn="r" defTabSz="914400" rtl="0" eaLnBrk="1" fontAlgn="b" latinLnBrk="0" hangingPunct="1">
                        <a:lnSpc>
                          <a:spcPct val="100000"/>
                        </a:lnSpc>
                        <a:spcBef>
                          <a:spcPts val="0"/>
                        </a:spcBef>
                        <a:spcAft>
                          <a:spcPts val="0"/>
                        </a:spcAft>
                        <a:buClrTx/>
                        <a:buSzTx/>
                        <a:buFontTx/>
                        <a:buNone/>
                        <a:tabLst/>
                        <a:defRPr/>
                      </a:pPr>
                      <a:endParaRPr lang="en-GB" sz="700" b="0" i="0" u="none" strike="noStrike" kern="1200" dirty="0" smtClean="0">
                        <a:solidFill>
                          <a:srgbClr val="A6A6A6"/>
                        </a:solidFill>
                        <a:effectLst/>
                        <a:latin typeface="+mn-lt"/>
                        <a:ea typeface="+mn-ea"/>
                        <a:cs typeface="+mn-cs"/>
                      </a:endParaRPr>
                    </a:p>
                  </a:txBody>
                  <a:tcPr marL="4655"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8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85725" algn="r" defTabSz="914400" rtl="0" eaLnBrk="1" fontAlgn="b"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err="1" smtClean="0">
                          <a:ln>
                            <a:noFill/>
                          </a:ln>
                          <a:solidFill>
                            <a:prstClr val="black">
                              <a:lumMod val="75000"/>
                              <a:lumOff val="25000"/>
                            </a:prstClr>
                          </a:solidFill>
                          <a:effectLst/>
                          <a:uLnTx/>
                          <a:uFillTx/>
                          <a:latin typeface="+mn-lt"/>
                          <a:ea typeface="+mn-ea"/>
                          <a:cs typeface="+mn-cs"/>
                        </a:rPr>
                        <a:t>Unwtd</a:t>
                      </a:r>
                      <a:r>
                        <a:rPr kumimoji="0" lang="en-GB" sz="700" b="0" i="0" u="none" strike="noStrike" kern="1200" cap="none" spc="0" normalizeH="0" baseline="0" noProof="0" dirty="0" smtClean="0">
                          <a:ln>
                            <a:noFill/>
                          </a:ln>
                          <a:solidFill>
                            <a:prstClr val="black">
                              <a:lumMod val="75000"/>
                              <a:lumOff val="25000"/>
                            </a:prstClr>
                          </a:solidFill>
                          <a:effectLst/>
                          <a:uLnTx/>
                          <a:uFillTx/>
                          <a:latin typeface="+mn-lt"/>
                          <a:ea typeface="+mn-ea"/>
                          <a:cs typeface="+mn-cs"/>
                        </a:rPr>
                        <a:t> Trips</a:t>
                      </a:r>
                      <a:endParaRPr lang="en-GB" sz="700" b="0" i="0" u="none" strike="noStrike" kern="1200" dirty="0" smtClean="0">
                        <a:solidFill>
                          <a:srgbClr val="A6A6A6"/>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1" i="0" u="none" strike="noStrike" kern="1200" dirty="0">
                          <a:solidFill>
                            <a:schemeClr val="bg1">
                              <a:lumMod val="50000"/>
                            </a:schemeClr>
                          </a:solidFill>
                          <a:effectLst/>
                          <a:latin typeface="+mn-lt"/>
                          <a:ea typeface="+mn-ea"/>
                          <a:cs typeface="+mn-cs"/>
                        </a:rPr>
                        <a:t>4246</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b" latinLnBrk="0" hangingPunct="1"/>
                      <a:r>
                        <a:rPr lang="en-GB" sz="700" b="1" i="0" u="none" strike="noStrike" kern="1200" dirty="0">
                          <a:solidFill>
                            <a:schemeClr val="bg1">
                              <a:lumMod val="50000"/>
                            </a:schemeClr>
                          </a:solidFill>
                          <a:effectLst/>
                          <a:latin typeface="+mn-lt"/>
                          <a:ea typeface="+mn-ea"/>
                          <a:cs typeface="+mn-cs"/>
                        </a:rPr>
                        <a:t>3957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b" latinLnBrk="0" hangingPunct="1"/>
                      <a:r>
                        <a:rPr lang="en-GB" sz="700" b="1" i="0" u="none" strike="noStrike" kern="1200" dirty="0">
                          <a:solidFill>
                            <a:schemeClr val="bg1">
                              <a:lumMod val="50000"/>
                            </a:schemeClr>
                          </a:solidFill>
                          <a:effectLst/>
                          <a:latin typeface="+mn-lt"/>
                          <a:ea typeface="+mn-ea"/>
                          <a:cs typeface="+mn-cs"/>
                        </a:rPr>
                        <a:t>1960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marL="0" algn="ctr" defTabSz="914400" rtl="0" eaLnBrk="1" fontAlgn="b" latinLnBrk="0" hangingPunct="1"/>
                      <a:r>
                        <a:rPr lang="en-GB" sz="700" b="1" i="0" u="none" strike="noStrike" kern="1200" dirty="0">
                          <a:solidFill>
                            <a:schemeClr val="bg1">
                              <a:lumMod val="50000"/>
                            </a:schemeClr>
                          </a:solidFill>
                          <a:effectLst/>
                          <a:latin typeface="+mn-lt"/>
                          <a:ea typeface="+mn-ea"/>
                          <a:cs typeface="+mn-cs"/>
                        </a:rPr>
                        <a:t>1966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bl>
          </a:graphicData>
        </a:graphic>
      </p:graphicFrame>
      <p:graphicFrame>
        <p:nvGraphicFramePr>
          <p:cNvPr id="116" name="Table 115"/>
          <p:cNvGraphicFramePr>
            <a:graphicFrameLocks noGrp="1"/>
          </p:cNvGraphicFramePr>
          <p:nvPr>
            <p:extLst>
              <p:ext uri="{D42A27DB-BD31-4B8C-83A1-F6EECF244321}">
                <p14:modId xmlns:p14="http://schemas.microsoft.com/office/powerpoint/2010/main" val="3898849456"/>
              </p:ext>
            </p:extLst>
          </p:nvPr>
        </p:nvGraphicFramePr>
        <p:xfrm>
          <a:off x="6421081" y="3917247"/>
          <a:ext cx="2467938" cy="2330802"/>
        </p:xfrm>
        <a:graphic>
          <a:graphicData uri="http://schemas.openxmlformats.org/drawingml/2006/table">
            <a:tbl>
              <a:tblPr/>
              <a:tblGrid>
                <a:gridCol w="158897"/>
                <a:gridCol w="553563"/>
                <a:gridCol w="877739"/>
                <a:gridCol w="877739"/>
              </a:tblGrid>
              <a:tr h="490517">
                <a:tc gridSpan="4">
                  <a:txBody>
                    <a:bodyPr/>
                    <a:lstStyle/>
                    <a:p>
                      <a:pPr marL="0" indent="0" algn="l" rtl="0" fontAlgn="b"/>
                      <a:r>
                        <a:rPr lang="en-GB" sz="1000" b="0" i="0" u="none" strike="noStrike" baseline="0" dirty="0">
                          <a:solidFill>
                            <a:schemeClr val="tx1">
                              <a:lumMod val="75000"/>
                              <a:lumOff val="25000"/>
                            </a:schemeClr>
                          </a:solidFill>
                          <a:effectLst/>
                          <a:latin typeface="+mn-lt"/>
                        </a:rPr>
                        <a:t>CHILDREN</a:t>
                      </a:r>
                    </a:p>
                    <a:p>
                      <a:pPr marL="0" indent="0" algn="l" rtl="0" fontAlgn="b"/>
                      <a:r>
                        <a:rPr lang="en-GB" sz="1000" b="0" i="0" u="none" strike="noStrike" baseline="0" dirty="0">
                          <a:solidFill>
                            <a:schemeClr val="tx1">
                              <a:lumMod val="75000"/>
                              <a:lumOff val="25000"/>
                            </a:schemeClr>
                          </a:solidFill>
                          <a:effectLst/>
                          <a:latin typeface="+mn-lt"/>
                        </a:rPr>
                        <a:t>IN H/H</a:t>
                      </a:r>
                      <a:endParaRPr lang="en-GB" sz="1000" b="0" i="0" u="none" strike="noStrike" dirty="0">
                        <a:solidFill>
                          <a:schemeClr val="tx1">
                            <a:lumMod val="75000"/>
                            <a:lumOff val="25000"/>
                          </a:schemeClr>
                        </a:solidFill>
                        <a:effectLst/>
                        <a:latin typeface="+mn-lt"/>
                      </a:endParaRPr>
                    </a:p>
                  </a:txBody>
                  <a:tcPr marL="36000" marR="0" marT="36000" marB="0">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pPr marL="0" indent="0" algn="l" rtl="0" fontAlgn="b"/>
                      <a:endParaRPr lang="en-GB" sz="1400" b="0" i="0" u="none" strike="noStrike" dirty="0">
                        <a:solidFill>
                          <a:schemeClr val="tx1">
                            <a:lumMod val="75000"/>
                            <a:lumOff val="25000"/>
                          </a:schemeClr>
                        </a:solidFill>
                        <a:effectLst/>
                        <a:latin typeface="+mn-lt"/>
                      </a:endParaRPr>
                    </a:p>
                  </a:txBody>
                  <a:tcPr marL="4655" marR="0" marT="0"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marL="0" marR="0" indent="0" algn="ctr" defTabSz="950881" rtl="0" eaLnBrk="1" fontAlgn="auto" latinLnBrk="0" hangingPunct="1">
                        <a:lnSpc>
                          <a:spcPct val="100000"/>
                        </a:lnSpc>
                        <a:spcBef>
                          <a:spcPts val="0"/>
                        </a:spcBef>
                        <a:spcAft>
                          <a:spcPts val="0"/>
                        </a:spcAft>
                        <a:buClrTx/>
                        <a:buSzTx/>
                        <a:buFontTx/>
                        <a:buNone/>
                        <a:tabLst/>
                        <a:defRPr/>
                      </a:pPr>
                      <a:endParaRPr lang="en-GB" sz="700" b="0" i="0" u="none" strike="noStrike" kern="1200" dirty="0" smtClean="0">
                        <a:solidFill>
                          <a:schemeClr val="accent2"/>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r>
              <a:tr h="228460">
                <a:tc gridSpan="2">
                  <a:txBody>
                    <a:bodyPr/>
                    <a:lstStyle/>
                    <a:p>
                      <a:pPr marL="85725" indent="0" algn="ctr" rtl="0" fontAlgn="b"/>
                      <a:endParaRPr lang="en-GB" sz="700" b="0" i="0" u="none" strike="noStrike" dirty="0">
                        <a:solidFill>
                          <a:schemeClr val="tx1">
                            <a:lumMod val="75000"/>
                            <a:lumOff val="25000"/>
                          </a:schemeClr>
                        </a:solidFill>
                        <a:effectLst/>
                        <a:latin typeface="+mn-lt"/>
                      </a:endParaRPr>
                    </a:p>
                  </a:txBody>
                  <a:tcPr marL="4655" marR="72000" marT="0"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ctr" fontAlgn="ctr"/>
                      <a:r>
                        <a:rPr lang="en-US" sz="700" b="0" i="0" u="none" strike="noStrike">
                          <a:solidFill>
                            <a:srgbClr val="7A2280"/>
                          </a:solidFill>
                          <a:effectLst/>
                          <a:latin typeface="+mn-lt"/>
                        </a:rPr>
                        <a:t>Any</a:t>
                      </a:r>
                    </a:p>
                  </a:txBody>
                  <a:tcPr marL="12700" marR="12700" marT="1270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700" b="0" i="0" u="none" strike="noStrike">
                          <a:solidFill>
                            <a:srgbClr val="F7911E"/>
                          </a:solidFill>
                          <a:effectLst/>
                          <a:latin typeface="+mn-lt"/>
                        </a:rPr>
                        <a:t>None</a:t>
                      </a:r>
                    </a:p>
                  </a:txBody>
                  <a:tcPr marL="12700" marR="12700" marT="1270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r>
              <a:tr h="155385">
                <a:tc rowSpan="3">
                  <a:txBody>
                    <a:bodyPr/>
                    <a:lstStyle/>
                    <a:p>
                      <a:pPr algn="ctr"/>
                      <a:r>
                        <a:rPr lang="en-US" sz="800" dirty="0" smtClean="0">
                          <a:solidFill>
                            <a:schemeClr val="tx1">
                              <a:lumMod val="85000"/>
                              <a:lumOff val="15000"/>
                            </a:schemeClr>
                          </a:solidFill>
                        </a:rPr>
                        <a:t>TRIPS</a:t>
                      </a:r>
                    </a:p>
                    <a:p>
                      <a:pPr algn="ctr"/>
                      <a:r>
                        <a:rPr lang="en-US" sz="800" dirty="0" smtClean="0">
                          <a:solidFill>
                            <a:schemeClr val="tx1">
                              <a:lumMod val="85000"/>
                              <a:lumOff val="15000"/>
                            </a:schemeClr>
                          </a:solidFill>
                        </a:rPr>
                        <a:t>000s</a:t>
                      </a:r>
                      <a:endParaRPr lang="en-US" sz="800" dirty="0">
                        <a:solidFill>
                          <a:schemeClr val="tx1">
                            <a:lumMod val="85000"/>
                            <a:lumOff val="15000"/>
                          </a:schemeClr>
                        </a:solidFill>
                      </a:endParaRPr>
                    </a:p>
                  </a:txBody>
                  <a:tcPr marL="4655"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85725" indent="0" algn="r" rtl="0" fontAlgn="b"/>
                      <a:r>
                        <a:rPr lang="en-GB" sz="700" b="0" i="0" u="none" strike="noStrike" kern="1200" dirty="0" smtClean="0">
                          <a:solidFill>
                            <a:schemeClr val="tx1">
                              <a:lumMod val="75000"/>
                              <a:lumOff val="25000"/>
                            </a:schemeClr>
                          </a:solidFill>
                          <a:effectLst/>
                          <a:latin typeface="+mn-lt"/>
                          <a:ea typeface="+mn-ea"/>
                          <a:cs typeface="+mn-cs"/>
                        </a:rPr>
                        <a:t>2015</a:t>
                      </a:r>
                      <a:endParaRPr lang="en-GB" sz="700" b="0" i="0" u="none" strike="noStrike" kern="1200" dirty="0">
                        <a:solidFill>
                          <a:schemeClr val="tx1">
                            <a:lumMod val="75000"/>
                            <a:lumOff val="25000"/>
                          </a:schemeClr>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32.9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marL="0" algn="ctr" defTabSz="914400" rtl="0" eaLnBrk="1" fontAlgn="ctr" latinLnBrk="0" hangingPunct="1"/>
                      <a:r>
                        <a:rPr lang="en-GB" sz="700" b="1" i="0" u="none" strike="noStrike" kern="1200">
                          <a:solidFill>
                            <a:schemeClr val="bg1"/>
                          </a:solidFill>
                          <a:effectLst/>
                          <a:latin typeface="+mn-lt"/>
                          <a:ea typeface="+mn-ea"/>
                          <a:cs typeface="+mn-cs"/>
                        </a:rPr>
                        <a:t>69.8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F7911E"/>
                    </a:solidFill>
                  </a:tcPr>
                </a:tc>
              </a:tr>
              <a:tr h="155385">
                <a:tc vMerge="1">
                  <a:txBody>
                    <a:bodyPr/>
                    <a:lstStyle/>
                    <a:p>
                      <a:endParaRPr lang="en-US"/>
                    </a:p>
                  </a:txBody>
                  <a:tcPr marL="4655"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85725" algn="r" rtl="0" fontAlgn="b"/>
                      <a:r>
                        <a:rPr lang="en-GB" sz="700" b="0" i="0" u="none" strike="noStrike" kern="1200" dirty="0" smtClean="0">
                          <a:solidFill>
                            <a:schemeClr val="tx1">
                              <a:lumMod val="75000"/>
                              <a:lumOff val="25000"/>
                            </a:schemeClr>
                          </a:solidFill>
                          <a:effectLst/>
                          <a:latin typeface="+mn-lt"/>
                          <a:ea typeface="+mn-ea"/>
                          <a:cs typeface="+mn-cs"/>
                        </a:rPr>
                        <a:t>2016</a:t>
                      </a:r>
                      <a:endParaRPr lang="en-GB" sz="700" b="0" i="0" u="none" strike="noStrike" kern="1200" dirty="0">
                        <a:solidFill>
                          <a:schemeClr val="bg1">
                            <a:lumMod val="65000"/>
                          </a:schemeClr>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32.3</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67.1</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F7911E"/>
                    </a:solidFill>
                  </a:tcPr>
                </a:tc>
              </a:tr>
              <a:tr h="155385">
                <a:tc vMerge="1">
                  <a:txBody>
                    <a:bodyPr/>
                    <a:lstStyle/>
                    <a:p>
                      <a:endParaRPr lang="en-US"/>
                    </a:p>
                  </a:txBody>
                  <a:tcPr marL="4655"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85725" algn="r" rtl="0" fontAlgn="b"/>
                      <a:r>
                        <a:rPr lang="en-US" sz="700" b="0" dirty="0">
                          <a:solidFill>
                            <a:srgbClr val="C50017"/>
                          </a:solidFill>
                          <a:latin typeface="Wingdings"/>
                          <a:ea typeface="Wingdings"/>
                          <a:cs typeface="Wingdings"/>
                          <a:sym typeface="Wingdings"/>
                        </a:rPr>
                        <a:t></a:t>
                      </a:r>
                      <a:r>
                        <a:rPr lang="en-US" sz="700" b="0" dirty="0">
                          <a:solidFill>
                            <a:schemeClr val="accent1"/>
                          </a:solidFill>
                          <a:latin typeface="Wingdings"/>
                          <a:ea typeface="Wingdings"/>
                          <a:cs typeface="Wingdings"/>
                          <a:sym typeface="Wingdings"/>
                        </a:rPr>
                        <a:t></a:t>
                      </a:r>
                      <a:r>
                        <a:rPr lang="en-US" sz="700" b="0" dirty="0">
                          <a:solidFill>
                            <a:srgbClr val="6FA132"/>
                          </a:solidFill>
                          <a:latin typeface="Wingdings"/>
                          <a:ea typeface="Wingdings"/>
                          <a:cs typeface="Wingdings"/>
                          <a:sym typeface="Wingdings"/>
                        </a:rPr>
                        <a:t></a:t>
                      </a:r>
                      <a:endParaRPr lang="en-GB" sz="700" b="0" i="0" u="none" strike="noStrike" kern="1200" dirty="0">
                        <a:solidFill>
                          <a:srgbClr val="A6A6A6"/>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dirty="0" smtClean="0">
                          <a:solidFill>
                            <a:schemeClr val="bg1">
                              <a:lumMod val="50000"/>
                            </a:schemeClr>
                          </a:solidFill>
                          <a:effectLst/>
                          <a:latin typeface="+mn-lt"/>
                          <a:ea typeface="+mn-ea"/>
                          <a:cs typeface="+mn-cs"/>
                        </a:rPr>
                        <a:t>-2%</a:t>
                      </a:r>
                      <a:endParaRPr lang="en-GB" sz="700" b="1" i="0" u="none" strike="noStrike" kern="1200" dirty="0">
                        <a:solidFill>
                          <a:schemeClr val="bg1">
                            <a:lumMod val="50000"/>
                          </a:schemeClr>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marL="0" algn="ctr" defTabSz="914400" rtl="0" eaLnBrk="1" fontAlgn="ctr" latinLnBrk="0" hangingPunct="1"/>
                      <a:r>
                        <a:rPr lang="en-GB" sz="700" b="1" i="0" u="none" strike="noStrike" kern="1200" dirty="0" smtClean="0">
                          <a:solidFill>
                            <a:schemeClr val="bg1">
                              <a:lumMod val="50000"/>
                            </a:schemeClr>
                          </a:solidFill>
                          <a:effectLst/>
                          <a:latin typeface="+mn-lt"/>
                          <a:ea typeface="+mn-ea"/>
                          <a:cs typeface="+mn-cs"/>
                        </a:rPr>
                        <a:t>-4%</a:t>
                      </a:r>
                      <a:endParaRPr lang="en-GB" sz="700" b="1" i="0" u="none" strike="noStrike" kern="1200" dirty="0">
                        <a:solidFill>
                          <a:schemeClr val="bg1">
                            <a:lumMod val="50000"/>
                          </a:schemeClr>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F7911E"/>
                    </a:solidFill>
                  </a:tcPr>
                </a:tc>
              </a:tr>
              <a:tr h="155385">
                <a:tc rowSpan="3">
                  <a:txBody>
                    <a:bodyPr/>
                    <a:lstStyle/>
                    <a:p>
                      <a:pPr algn="ctr"/>
                      <a:r>
                        <a:rPr lang="en-US" sz="800" dirty="0" smtClean="0">
                          <a:solidFill>
                            <a:schemeClr val="tx1">
                              <a:lumMod val="85000"/>
                              <a:lumOff val="15000"/>
                            </a:schemeClr>
                          </a:solidFill>
                        </a:rPr>
                        <a:t>NIGHTS</a:t>
                      </a:r>
                    </a:p>
                    <a:p>
                      <a:pPr algn="ctr"/>
                      <a:r>
                        <a:rPr lang="en-US" sz="800" dirty="0" smtClean="0">
                          <a:solidFill>
                            <a:schemeClr val="tx1">
                              <a:lumMod val="85000"/>
                              <a:lumOff val="15000"/>
                            </a:schemeClr>
                          </a:solidFill>
                        </a:rPr>
                        <a:t>000s</a:t>
                      </a:r>
                      <a:endParaRPr lang="en-US" sz="800" dirty="0">
                        <a:solidFill>
                          <a:schemeClr val="tx1">
                            <a:lumMod val="85000"/>
                            <a:lumOff val="15000"/>
                          </a:schemeClr>
                        </a:solidFill>
                      </a:endParaRPr>
                    </a:p>
                  </a:txBody>
                  <a:tcPr marL="4655"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8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85725" indent="0" algn="r" rtl="0" fontAlgn="b"/>
                      <a:r>
                        <a:rPr lang="en-GB" sz="700" b="0" i="0" u="none" strike="noStrike" kern="1200" dirty="0" smtClean="0">
                          <a:solidFill>
                            <a:schemeClr val="tx1">
                              <a:lumMod val="75000"/>
                              <a:lumOff val="25000"/>
                            </a:schemeClr>
                          </a:solidFill>
                          <a:effectLst/>
                          <a:latin typeface="+mn-lt"/>
                          <a:ea typeface="+mn-ea"/>
                          <a:cs typeface="+mn-cs"/>
                        </a:rPr>
                        <a:t>2015</a:t>
                      </a:r>
                      <a:endParaRPr lang="en-GB" sz="700" b="0" i="0" u="none" strike="noStrike" kern="1200" dirty="0">
                        <a:solidFill>
                          <a:schemeClr val="tx1">
                            <a:lumMod val="75000"/>
                            <a:lumOff val="25000"/>
                          </a:schemeClr>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8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92.5</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207.1</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F7911E"/>
                    </a:solidFill>
                  </a:tcPr>
                </a:tc>
              </a:tr>
              <a:tr h="155385">
                <a:tc vMerge="1">
                  <a:txBody>
                    <a:bodyPr/>
                    <a:lstStyle/>
                    <a:p>
                      <a:pPr algn="ctr"/>
                      <a:endParaRPr lang="en-US" sz="800">
                        <a:solidFill>
                          <a:schemeClr val="tx1">
                            <a:lumMod val="85000"/>
                            <a:lumOff val="15000"/>
                          </a:schemeClr>
                        </a:solidFill>
                      </a:endParaRPr>
                    </a:p>
                  </a:txBody>
                  <a:tcPr marL="4655" marR="7200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85725" algn="r" rtl="0" fontAlgn="b"/>
                      <a:r>
                        <a:rPr lang="en-GB" sz="700" b="0" i="0" u="none" strike="noStrike" kern="1200" dirty="0" smtClean="0">
                          <a:solidFill>
                            <a:schemeClr val="tx1">
                              <a:lumMod val="75000"/>
                              <a:lumOff val="25000"/>
                            </a:schemeClr>
                          </a:solidFill>
                          <a:effectLst/>
                          <a:latin typeface="+mn-lt"/>
                          <a:ea typeface="+mn-ea"/>
                          <a:cs typeface="+mn-cs"/>
                        </a:rPr>
                        <a:t>2016</a:t>
                      </a:r>
                      <a:endParaRPr lang="en-GB" sz="700" b="0" i="0" u="none" strike="noStrike" kern="1200" dirty="0">
                        <a:solidFill>
                          <a:schemeClr val="bg1">
                            <a:lumMod val="65000"/>
                          </a:schemeClr>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a:solidFill>
                            <a:schemeClr val="bg1"/>
                          </a:solidFill>
                          <a:effectLst/>
                          <a:latin typeface="+mn-lt"/>
                          <a:ea typeface="+mn-ea"/>
                          <a:cs typeface="+mn-cs"/>
                        </a:rPr>
                        <a:t>93.3</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194.4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F7911E"/>
                    </a:solidFill>
                  </a:tcPr>
                </a:tc>
              </a:tr>
              <a:tr h="155385">
                <a:tc vMerge="1">
                  <a:txBody>
                    <a:bodyPr/>
                    <a:lstStyle/>
                    <a:p>
                      <a:pPr algn="ctr"/>
                      <a:endParaRPr lang="en-US" sz="800">
                        <a:solidFill>
                          <a:schemeClr val="tx1">
                            <a:lumMod val="85000"/>
                            <a:lumOff val="15000"/>
                          </a:schemeClr>
                        </a:solidFill>
                      </a:endParaRPr>
                    </a:p>
                  </a:txBody>
                  <a:tcPr marL="4655" marR="7200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85725" algn="r" rtl="0" fontAlgn="b"/>
                      <a:r>
                        <a:rPr lang="en-US" sz="700" b="0" dirty="0">
                          <a:solidFill>
                            <a:srgbClr val="C50017"/>
                          </a:solidFill>
                          <a:latin typeface="Wingdings"/>
                          <a:ea typeface="Wingdings"/>
                          <a:cs typeface="Wingdings"/>
                          <a:sym typeface="Wingdings"/>
                        </a:rPr>
                        <a:t></a:t>
                      </a:r>
                      <a:r>
                        <a:rPr lang="en-US" sz="700" b="0" dirty="0">
                          <a:solidFill>
                            <a:schemeClr val="accent1"/>
                          </a:solidFill>
                          <a:latin typeface="Wingdings"/>
                          <a:ea typeface="Wingdings"/>
                          <a:cs typeface="Wingdings"/>
                          <a:sym typeface="Wingdings"/>
                        </a:rPr>
                        <a:t></a:t>
                      </a:r>
                      <a:r>
                        <a:rPr lang="en-US" sz="700" b="0" dirty="0">
                          <a:solidFill>
                            <a:srgbClr val="6FA132"/>
                          </a:solidFill>
                          <a:latin typeface="Wingdings"/>
                          <a:ea typeface="Wingdings"/>
                          <a:cs typeface="Wingdings"/>
                          <a:sym typeface="Wingdings"/>
                        </a:rPr>
                        <a:t></a:t>
                      </a:r>
                      <a:endParaRPr lang="en-GB" sz="700" b="0" i="0" u="none" strike="noStrike" kern="1200" dirty="0">
                        <a:solidFill>
                          <a:srgbClr val="A6A6A6"/>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dirty="0" smtClean="0">
                          <a:solidFill>
                            <a:schemeClr val="bg1">
                              <a:lumMod val="50000"/>
                            </a:schemeClr>
                          </a:solidFill>
                          <a:effectLst/>
                          <a:latin typeface="+mn-lt"/>
                          <a:ea typeface="+mn-ea"/>
                          <a:cs typeface="+mn-cs"/>
                        </a:rPr>
                        <a:t>+1%</a:t>
                      </a:r>
                      <a:endParaRPr lang="en-GB" sz="700" b="1" i="0" u="none" strike="noStrike" kern="1200" dirty="0">
                        <a:solidFill>
                          <a:schemeClr val="bg1">
                            <a:lumMod val="50000"/>
                          </a:schemeClr>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marL="0" algn="ctr" defTabSz="914400" rtl="0" eaLnBrk="1" fontAlgn="ctr" latinLnBrk="0" hangingPunct="1"/>
                      <a:r>
                        <a:rPr lang="en-GB" sz="700" b="1" i="0" u="none" strike="noStrike" kern="1200" dirty="0" smtClean="0">
                          <a:solidFill>
                            <a:schemeClr val="bg1">
                              <a:lumMod val="50000"/>
                            </a:schemeClr>
                          </a:solidFill>
                          <a:effectLst/>
                          <a:latin typeface="+mn-lt"/>
                          <a:ea typeface="+mn-ea"/>
                          <a:cs typeface="+mn-cs"/>
                        </a:rPr>
                        <a:t>-6%</a:t>
                      </a:r>
                      <a:endParaRPr lang="en-GB" sz="700" b="1" i="0" u="none" strike="noStrike" kern="1200" dirty="0">
                        <a:solidFill>
                          <a:schemeClr val="bg1">
                            <a:lumMod val="50000"/>
                          </a:schemeClr>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911E"/>
                    </a:solidFill>
                  </a:tcPr>
                </a:tc>
              </a:tr>
              <a:tr h="155385">
                <a:tc rowSpan="3">
                  <a:txBody>
                    <a:bodyPr/>
                    <a:lstStyle/>
                    <a:p>
                      <a:pPr algn="ctr"/>
                      <a:r>
                        <a:rPr lang="en-US" sz="800" dirty="0" smtClean="0">
                          <a:solidFill>
                            <a:schemeClr val="tx1">
                              <a:lumMod val="85000"/>
                              <a:lumOff val="15000"/>
                            </a:schemeClr>
                          </a:solidFill>
                        </a:rPr>
                        <a:t>SPEND</a:t>
                      </a:r>
                    </a:p>
                    <a:p>
                      <a:pPr algn="ctr"/>
                      <a:r>
                        <a:rPr lang="en-US" sz="800" dirty="0" smtClean="0">
                          <a:solidFill>
                            <a:schemeClr val="tx1">
                              <a:lumMod val="85000"/>
                              <a:lumOff val="15000"/>
                            </a:schemeClr>
                          </a:solidFill>
                        </a:rPr>
                        <a:t>£Millions</a:t>
                      </a:r>
                      <a:endParaRPr lang="en-US" sz="800" dirty="0">
                        <a:solidFill>
                          <a:schemeClr val="tx1">
                            <a:lumMod val="85000"/>
                            <a:lumOff val="15000"/>
                          </a:schemeClr>
                        </a:solidFill>
                      </a:endParaRPr>
                    </a:p>
                  </a:txBody>
                  <a:tcPr marL="4655"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8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85725" indent="0" algn="r" rtl="0" fontAlgn="b"/>
                      <a:r>
                        <a:rPr lang="en-GB" sz="700" b="0" i="0" u="none" strike="noStrike" kern="1200" dirty="0" smtClean="0">
                          <a:solidFill>
                            <a:schemeClr val="tx1">
                              <a:lumMod val="75000"/>
                              <a:lumOff val="25000"/>
                            </a:schemeClr>
                          </a:solidFill>
                          <a:effectLst/>
                          <a:latin typeface="+mn-lt"/>
                          <a:ea typeface="+mn-ea"/>
                          <a:cs typeface="+mn-cs"/>
                        </a:rPr>
                        <a:t>2015</a:t>
                      </a:r>
                      <a:endParaRPr lang="en-GB" sz="700" b="0" i="0" u="none" strike="noStrike" kern="1200" dirty="0">
                        <a:solidFill>
                          <a:schemeClr val="tx1">
                            <a:lumMod val="75000"/>
                            <a:lumOff val="25000"/>
                          </a:schemeClr>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dirty="0" smtClean="0">
                          <a:solidFill>
                            <a:schemeClr val="bg1"/>
                          </a:solidFill>
                          <a:effectLst/>
                          <a:latin typeface="+mn-lt"/>
                          <a:ea typeface="+mn-ea"/>
                          <a:cs typeface="+mn-cs"/>
                        </a:rPr>
                        <a:t>£5,299</a:t>
                      </a:r>
                      <a:endParaRPr lang="en-GB" sz="700" b="1" i="0" u="none" strike="noStrike" kern="1200" dirty="0">
                        <a:solidFill>
                          <a:schemeClr val="bg1"/>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marL="0" algn="ctr" defTabSz="914400" rtl="0" eaLnBrk="1" fontAlgn="ctr" latinLnBrk="0" hangingPunct="1"/>
                      <a:r>
                        <a:rPr lang="en-GB" sz="700" b="1" i="0" u="none" strike="noStrike" kern="1200" dirty="0" smtClean="0">
                          <a:solidFill>
                            <a:schemeClr val="bg1"/>
                          </a:solidFill>
                          <a:effectLst/>
                          <a:latin typeface="+mn-lt"/>
                          <a:ea typeface="+mn-ea"/>
                          <a:cs typeface="+mn-cs"/>
                        </a:rPr>
                        <a:t>£14,272</a:t>
                      </a:r>
                      <a:endParaRPr lang="en-GB" sz="700" b="1" i="0" u="none" strike="noStrike" kern="1200" dirty="0">
                        <a:solidFill>
                          <a:schemeClr val="bg1"/>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F7911E"/>
                    </a:solidFill>
                  </a:tcPr>
                </a:tc>
              </a:tr>
              <a:tr h="155385">
                <a:tc vMerge="1">
                  <a:txBody>
                    <a:bodyPr/>
                    <a:lstStyle/>
                    <a:p>
                      <a:pPr algn="ctr"/>
                      <a:endParaRPr lang="en-US" sz="800">
                        <a:solidFill>
                          <a:schemeClr val="tx1">
                            <a:lumMod val="85000"/>
                            <a:lumOff val="15000"/>
                          </a:schemeClr>
                        </a:solidFill>
                      </a:endParaRPr>
                    </a:p>
                  </a:txBody>
                  <a:tcPr marL="4655" marR="7200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8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85725" algn="r" rtl="0" fontAlgn="b"/>
                      <a:r>
                        <a:rPr lang="en-GB" sz="700" b="0" i="0" u="none" strike="noStrike" kern="1200" dirty="0" smtClean="0">
                          <a:solidFill>
                            <a:schemeClr val="tx1">
                              <a:lumMod val="75000"/>
                              <a:lumOff val="25000"/>
                            </a:schemeClr>
                          </a:solidFill>
                          <a:effectLst/>
                          <a:latin typeface="+mn-lt"/>
                          <a:ea typeface="+mn-ea"/>
                          <a:cs typeface="+mn-cs"/>
                        </a:rPr>
                        <a:t>2016</a:t>
                      </a:r>
                      <a:endParaRPr lang="en-GB" sz="700" b="0" i="0" u="none" strike="noStrike" kern="1200" dirty="0">
                        <a:solidFill>
                          <a:schemeClr val="bg1">
                            <a:lumMod val="65000"/>
                          </a:schemeClr>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dirty="0" smtClean="0">
                          <a:solidFill>
                            <a:schemeClr val="bg1"/>
                          </a:solidFill>
                          <a:effectLst/>
                          <a:latin typeface="+mn-lt"/>
                          <a:ea typeface="+mn-ea"/>
                          <a:cs typeface="+mn-cs"/>
                        </a:rPr>
                        <a:t>£5,269</a:t>
                      </a:r>
                      <a:endParaRPr lang="en-GB" sz="700" b="1" i="0" u="none" strike="noStrike" kern="1200" dirty="0">
                        <a:solidFill>
                          <a:schemeClr val="bg1"/>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marL="0" algn="ctr" defTabSz="914400" rtl="0" eaLnBrk="1" fontAlgn="ctr" latinLnBrk="0" hangingPunct="1"/>
                      <a:r>
                        <a:rPr lang="en-GB" sz="700" b="1" i="0" u="none" strike="noStrike" kern="1200" dirty="0" smtClean="0">
                          <a:solidFill>
                            <a:schemeClr val="bg1"/>
                          </a:solidFill>
                          <a:effectLst/>
                          <a:latin typeface="+mn-lt"/>
                          <a:ea typeface="+mn-ea"/>
                          <a:cs typeface="+mn-cs"/>
                        </a:rPr>
                        <a:t>£13,222</a:t>
                      </a:r>
                      <a:endParaRPr lang="en-GB" sz="700" b="1" i="0" u="none" strike="noStrike" kern="1200" dirty="0">
                        <a:solidFill>
                          <a:schemeClr val="bg1"/>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F7911E"/>
                    </a:solidFill>
                  </a:tcPr>
                </a:tc>
              </a:tr>
              <a:tr h="155385">
                <a:tc vMerge="1">
                  <a:txBody>
                    <a:bodyPr/>
                    <a:lstStyle/>
                    <a:p>
                      <a:pPr algn="ctr"/>
                      <a:endParaRPr lang="en-US" sz="800">
                        <a:solidFill>
                          <a:schemeClr val="tx1">
                            <a:lumMod val="85000"/>
                            <a:lumOff val="15000"/>
                          </a:schemeClr>
                        </a:solidFill>
                      </a:endParaRPr>
                    </a:p>
                  </a:txBody>
                  <a:tcPr marL="4655" marR="7200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8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85725" algn="r" rtl="0" fontAlgn="b"/>
                      <a:r>
                        <a:rPr lang="en-US" sz="700" b="0" dirty="0">
                          <a:solidFill>
                            <a:srgbClr val="C50017"/>
                          </a:solidFill>
                          <a:latin typeface="Wingdings"/>
                          <a:ea typeface="Wingdings"/>
                          <a:cs typeface="Wingdings"/>
                          <a:sym typeface="Wingdings"/>
                        </a:rPr>
                        <a:t></a:t>
                      </a:r>
                      <a:r>
                        <a:rPr lang="en-US" sz="700" b="0" dirty="0">
                          <a:solidFill>
                            <a:schemeClr val="accent1"/>
                          </a:solidFill>
                          <a:latin typeface="Wingdings"/>
                          <a:ea typeface="Wingdings"/>
                          <a:cs typeface="Wingdings"/>
                          <a:sym typeface="Wingdings"/>
                        </a:rPr>
                        <a:t></a:t>
                      </a:r>
                      <a:r>
                        <a:rPr lang="en-US" sz="700" b="0" dirty="0">
                          <a:solidFill>
                            <a:srgbClr val="6FA132"/>
                          </a:solidFill>
                          <a:latin typeface="Wingdings"/>
                          <a:ea typeface="Wingdings"/>
                          <a:cs typeface="Wingdings"/>
                          <a:sym typeface="Wingdings"/>
                        </a:rPr>
                        <a:t></a:t>
                      </a:r>
                      <a:endParaRPr lang="en-GB" sz="700" b="0" i="0" u="none" strike="noStrike" kern="1200" dirty="0">
                        <a:solidFill>
                          <a:srgbClr val="A6A6A6"/>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dirty="0" smtClean="0">
                          <a:solidFill>
                            <a:schemeClr val="bg1">
                              <a:lumMod val="50000"/>
                            </a:schemeClr>
                          </a:solidFill>
                          <a:effectLst/>
                          <a:latin typeface="+mn-lt"/>
                          <a:ea typeface="+mn-ea"/>
                          <a:cs typeface="+mn-cs"/>
                        </a:rPr>
                        <a:t>-1%</a:t>
                      </a:r>
                      <a:endParaRPr lang="en-GB" sz="700" b="1" i="0" u="none" strike="noStrike" kern="1200" dirty="0">
                        <a:solidFill>
                          <a:schemeClr val="bg1">
                            <a:lumMod val="50000"/>
                          </a:schemeClr>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marL="0" algn="ctr" defTabSz="914400" rtl="0" eaLnBrk="1" fontAlgn="ctr" latinLnBrk="0" hangingPunct="1"/>
                      <a:r>
                        <a:rPr lang="en-GB" sz="700" b="1" i="0" u="none" strike="noStrike" kern="1200" dirty="0" smtClean="0">
                          <a:solidFill>
                            <a:schemeClr val="bg1">
                              <a:lumMod val="50000"/>
                            </a:schemeClr>
                          </a:solidFill>
                          <a:effectLst/>
                          <a:latin typeface="+mn-lt"/>
                          <a:ea typeface="+mn-ea"/>
                          <a:cs typeface="+mn-cs"/>
                        </a:rPr>
                        <a:t>-7%</a:t>
                      </a:r>
                      <a:endParaRPr lang="en-GB" sz="700" b="1" i="0" u="none" strike="noStrike" kern="1200" dirty="0">
                        <a:solidFill>
                          <a:schemeClr val="bg1">
                            <a:lumMod val="50000"/>
                          </a:schemeClr>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911E"/>
                    </a:solidFill>
                  </a:tcPr>
                </a:tc>
              </a:tr>
              <a:tr h="155385">
                <a:tc>
                  <a:txBody>
                    <a:bodyPr/>
                    <a:lstStyle/>
                    <a:p>
                      <a:pPr algn="ctr"/>
                      <a:endParaRPr lang="en-US" sz="800" dirty="0">
                        <a:solidFill>
                          <a:schemeClr val="tx1">
                            <a:lumMod val="85000"/>
                            <a:lumOff val="15000"/>
                          </a:schemeClr>
                        </a:solidFill>
                      </a:endParaRPr>
                    </a:p>
                  </a:txBody>
                  <a:tcPr marL="4655"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8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85725" algn="r" defTabSz="914400" rtl="0" eaLnBrk="1" fontAlgn="b"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err="1" smtClean="0">
                          <a:ln>
                            <a:noFill/>
                          </a:ln>
                          <a:solidFill>
                            <a:prstClr val="black">
                              <a:lumMod val="75000"/>
                              <a:lumOff val="25000"/>
                            </a:prstClr>
                          </a:solidFill>
                          <a:effectLst/>
                          <a:uLnTx/>
                          <a:uFillTx/>
                          <a:latin typeface="+mn-lt"/>
                          <a:ea typeface="+mn-ea"/>
                          <a:cs typeface="+mn-cs"/>
                        </a:rPr>
                        <a:t>Unwtd</a:t>
                      </a:r>
                      <a:r>
                        <a:rPr kumimoji="0" lang="en-GB" sz="700" b="0" i="0" u="none" strike="noStrike" kern="1200" cap="none" spc="0" normalizeH="0" baseline="0" noProof="0" dirty="0" smtClean="0">
                          <a:ln>
                            <a:noFill/>
                          </a:ln>
                          <a:solidFill>
                            <a:prstClr val="black">
                              <a:lumMod val="75000"/>
                              <a:lumOff val="25000"/>
                            </a:prstClr>
                          </a:solidFill>
                          <a:effectLst/>
                          <a:uLnTx/>
                          <a:uFillTx/>
                          <a:latin typeface="+mn-lt"/>
                          <a:ea typeface="+mn-ea"/>
                          <a:cs typeface="+mn-cs"/>
                        </a:rPr>
                        <a:t> Trips</a:t>
                      </a:r>
                      <a:endParaRPr lang="en-GB" sz="700" b="0" i="0" u="none" strike="noStrike" kern="1200" dirty="0" smtClean="0">
                        <a:solidFill>
                          <a:srgbClr val="A6A6A6"/>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1" i="0" u="none" strike="noStrike" kern="1200" dirty="0">
                          <a:solidFill>
                            <a:schemeClr val="bg1">
                              <a:lumMod val="50000"/>
                            </a:schemeClr>
                          </a:solidFill>
                          <a:effectLst/>
                          <a:latin typeface="+mn-lt"/>
                          <a:ea typeface="+mn-ea"/>
                          <a:cs typeface="+mn-cs"/>
                        </a:rPr>
                        <a:t>4132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marL="0" algn="ctr" defTabSz="914400" rtl="0" eaLnBrk="1" fontAlgn="b" latinLnBrk="0" hangingPunct="1"/>
                      <a:r>
                        <a:rPr lang="en-GB" sz="700" b="1" i="0" u="none" strike="noStrike" kern="1200" dirty="0">
                          <a:solidFill>
                            <a:schemeClr val="bg1">
                              <a:lumMod val="50000"/>
                            </a:schemeClr>
                          </a:solidFill>
                          <a:effectLst/>
                          <a:latin typeface="+mn-lt"/>
                          <a:ea typeface="+mn-ea"/>
                          <a:cs typeface="+mn-cs"/>
                        </a:rPr>
                        <a:t>7997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F7911E"/>
                    </a:solidFill>
                  </a:tcPr>
                </a:tc>
              </a:tr>
            </a:tbl>
          </a:graphicData>
        </a:graphic>
      </p:graphicFrame>
      <p:graphicFrame>
        <p:nvGraphicFramePr>
          <p:cNvPr id="105" name="Table 104"/>
          <p:cNvGraphicFramePr>
            <a:graphicFrameLocks noGrp="1"/>
          </p:cNvGraphicFramePr>
          <p:nvPr>
            <p:extLst>
              <p:ext uri="{D42A27DB-BD31-4B8C-83A1-F6EECF244321}">
                <p14:modId xmlns:p14="http://schemas.microsoft.com/office/powerpoint/2010/main" val="2588248577"/>
              </p:ext>
            </p:extLst>
          </p:nvPr>
        </p:nvGraphicFramePr>
        <p:xfrm>
          <a:off x="279457" y="1407224"/>
          <a:ext cx="4233242" cy="2328402"/>
        </p:xfrm>
        <a:graphic>
          <a:graphicData uri="http://schemas.openxmlformats.org/drawingml/2006/table">
            <a:tbl>
              <a:tblPr>
                <a:effectLst/>
              </a:tblPr>
              <a:tblGrid>
                <a:gridCol w="155618"/>
                <a:gridCol w="556841"/>
                <a:gridCol w="887566"/>
                <a:gridCol w="877739"/>
                <a:gridCol w="877739"/>
                <a:gridCol w="877739"/>
              </a:tblGrid>
              <a:tr h="490517">
                <a:tc gridSpan="6">
                  <a:txBody>
                    <a:bodyPr/>
                    <a:lstStyle/>
                    <a:p>
                      <a:pPr marL="0" indent="0" algn="l" rtl="0" fontAlgn="b"/>
                      <a:r>
                        <a:rPr lang="en-GB" sz="1000" b="0" i="0" u="none" strike="noStrike" baseline="0" dirty="0">
                          <a:solidFill>
                            <a:schemeClr val="tx1">
                              <a:lumMod val="75000"/>
                              <a:lumOff val="25000"/>
                            </a:schemeClr>
                          </a:solidFill>
                          <a:effectLst/>
                          <a:latin typeface="+mn-lt"/>
                        </a:rPr>
                        <a:t>LOCATION</a:t>
                      </a:r>
                      <a:br>
                        <a:rPr lang="en-GB" sz="1000" b="0" i="0" u="none" strike="noStrike" baseline="0" dirty="0">
                          <a:solidFill>
                            <a:schemeClr val="tx1">
                              <a:lumMod val="75000"/>
                              <a:lumOff val="25000"/>
                            </a:schemeClr>
                          </a:solidFill>
                          <a:effectLst/>
                          <a:latin typeface="+mn-lt"/>
                        </a:rPr>
                      </a:br>
                      <a:r>
                        <a:rPr lang="en-GB" sz="1000" b="0" i="0" u="none" strike="noStrike" baseline="0" dirty="0">
                          <a:solidFill>
                            <a:schemeClr val="tx1">
                              <a:lumMod val="75000"/>
                              <a:lumOff val="25000"/>
                            </a:schemeClr>
                          </a:solidFill>
                          <a:effectLst/>
                          <a:latin typeface="+mn-lt"/>
                        </a:rPr>
                        <a:t>TYPE</a:t>
                      </a:r>
                      <a:endParaRPr lang="en-GB" sz="1000" b="0" i="0" u="none" strike="noStrike" dirty="0">
                        <a:solidFill>
                          <a:schemeClr val="tx1">
                            <a:lumMod val="75000"/>
                            <a:lumOff val="25000"/>
                          </a:schemeClr>
                        </a:solidFill>
                        <a:effectLst/>
                        <a:latin typeface="+mn-lt"/>
                      </a:endParaRPr>
                    </a:p>
                  </a:txBody>
                  <a:tcPr marL="36000" marR="0" marT="36000" marB="0">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pPr algn="ctr" rtl="0" fontAlgn="b"/>
                      <a:endParaRPr lang="en-GB" sz="700" b="0" i="0" u="none" strike="noStrike" kern="1200" dirty="0">
                        <a:solidFill>
                          <a:schemeClr val="accent2"/>
                        </a:solidFill>
                        <a:effectLst/>
                        <a:latin typeface="+mn-lt"/>
                        <a:ea typeface="+mn-ea"/>
                        <a:cs typeface="+mn-cs"/>
                      </a:endParaRPr>
                    </a:p>
                  </a:txBody>
                  <a:tcPr marL="4655" marR="0" marT="0"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F8480">
                        <a:alpha val="15000"/>
                      </a:srgbClr>
                    </a:solidFill>
                  </a:tcPr>
                </a:tc>
                <a:tc hMerge="1">
                  <a:txBody>
                    <a:bodyPr/>
                    <a:lstStyle/>
                    <a:p>
                      <a:pPr algn="ctr" rtl="0" fontAlgn="b"/>
                      <a:endParaRPr lang="en-GB" sz="700" b="0" i="0" u="none" strike="noStrike" kern="1200" dirty="0">
                        <a:solidFill>
                          <a:schemeClr val="accent2"/>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rtl="0" fontAlgn="b"/>
                      <a:endParaRPr lang="en-GB" sz="700" b="0" i="0" u="none" strike="noStrike" kern="1200" dirty="0">
                        <a:solidFill>
                          <a:schemeClr val="accent2"/>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50881" rtl="0" eaLnBrk="1" fontAlgn="auto" latinLnBrk="0" hangingPunct="1">
                        <a:lnSpc>
                          <a:spcPct val="100000"/>
                        </a:lnSpc>
                        <a:spcBef>
                          <a:spcPts val="0"/>
                        </a:spcBef>
                        <a:spcAft>
                          <a:spcPts val="0"/>
                        </a:spcAft>
                        <a:buClrTx/>
                        <a:buSzTx/>
                        <a:buFontTx/>
                        <a:buNone/>
                        <a:tabLst/>
                        <a:defRPr/>
                      </a:pPr>
                      <a:endParaRPr lang="en-GB" sz="700" b="0" i="0" u="none" strike="noStrike" kern="1200" dirty="0" smtClean="0">
                        <a:solidFill>
                          <a:schemeClr val="accent2"/>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r>
              <a:tr h="207284">
                <a:tc gridSpan="2">
                  <a:txBody>
                    <a:bodyPr/>
                    <a:lstStyle/>
                    <a:p>
                      <a:pPr marL="85725" indent="0" algn="ctr" rtl="0" fontAlgn="b"/>
                      <a:endParaRPr lang="en-GB" sz="700" b="0" i="0" u="none" strike="noStrike" dirty="0">
                        <a:solidFill>
                          <a:schemeClr val="tx1">
                            <a:lumMod val="75000"/>
                            <a:lumOff val="25000"/>
                          </a:schemeClr>
                        </a:solidFill>
                        <a:effectLst/>
                        <a:latin typeface="+mn-lt"/>
                      </a:endParaRPr>
                    </a:p>
                  </a:txBody>
                  <a:tcPr marL="4655" marR="72000" marT="0"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ctr" fontAlgn="ctr"/>
                      <a:r>
                        <a:rPr lang="en-US" sz="700" b="0" i="0" u="none" strike="noStrike">
                          <a:solidFill>
                            <a:schemeClr val="accent1"/>
                          </a:solidFill>
                          <a:effectLst/>
                          <a:latin typeface="+mn-lt"/>
                        </a:rPr>
                        <a:t>Seaside</a:t>
                      </a:r>
                    </a:p>
                  </a:txBody>
                  <a:tcPr marL="12700" marR="12700" marT="1270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700" b="0" i="0" u="none" strike="noStrike">
                          <a:solidFill>
                            <a:schemeClr val="accent2"/>
                          </a:solidFill>
                          <a:effectLst/>
                          <a:latin typeface="+mn-lt"/>
                        </a:rPr>
                        <a:t>Large City/Town</a:t>
                      </a:r>
                    </a:p>
                  </a:txBody>
                  <a:tcPr marL="12700" marR="12700" marT="1270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700" b="0" i="0" u="none" strike="noStrike">
                          <a:solidFill>
                            <a:schemeClr val="accent4"/>
                          </a:solidFill>
                          <a:effectLst/>
                          <a:latin typeface="+mn-lt"/>
                        </a:rPr>
                        <a:t>Small Town</a:t>
                      </a:r>
                    </a:p>
                  </a:txBody>
                  <a:tcPr marL="12700" marR="12700" marT="1270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700" b="0" i="0" u="none" strike="noStrike">
                          <a:solidFill>
                            <a:schemeClr val="bg2"/>
                          </a:solidFill>
                          <a:effectLst/>
                          <a:latin typeface="+mn-lt"/>
                        </a:rPr>
                        <a:t>Countryside</a:t>
                      </a:r>
                      <a:br>
                        <a:rPr lang="en-US" sz="700" b="0" i="0" u="none" strike="noStrike">
                          <a:solidFill>
                            <a:schemeClr val="bg2"/>
                          </a:solidFill>
                          <a:effectLst/>
                          <a:latin typeface="+mn-lt"/>
                        </a:rPr>
                      </a:br>
                      <a:r>
                        <a:rPr lang="en-US" sz="700" b="0" i="0" u="none" strike="noStrike">
                          <a:solidFill>
                            <a:schemeClr val="bg2"/>
                          </a:solidFill>
                          <a:effectLst/>
                          <a:latin typeface="+mn-lt"/>
                        </a:rPr>
                        <a:t>/Village</a:t>
                      </a:r>
                    </a:p>
                  </a:txBody>
                  <a:tcPr marL="12700" marR="12700" marT="1270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r>
              <a:tr h="155385">
                <a:tc rowSpan="3">
                  <a:txBody>
                    <a:bodyPr/>
                    <a:lstStyle/>
                    <a:p>
                      <a:pPr algn="ctr"/>
                      <a:r>
                        <a:rPr lang="en-US" sz="800" dirty="0" smtClean="0">
                          <a:solidFill>
                            <a:schemeClr val="tx1">
                              <a:lumMod val="85000"/>
                              <a:lumOff val="15000"/>
                            </a:schemeClr>
                          </a:solidFill>
                        </a:rPr>
                        <a:t>TRIPS</a:t>
                      </a:r>
                    </a:p>
                    <a:p>
                      <a:pPr algn="ctr"/>
                      <a:r>
                        <a:rPr lang="en-US" sz="800" dirty="0" smtClean="0">
                          <a:solidFill>
                            <a:schemeClr val="tx1">
                              <a:lumMod val="85000"/>
                              <a:lumOff val="15000"/>
                            </a:schemeClr>
                          </a:solidFill>
                        </a:rPr>
                        <a:t>Millions</a:t>
                      </a:r>
                      <a:endParaRPr lang="en-US" sz="800" dirty="0">
                        <a:solidFill>
                          <a:schemeClr val="tx1">
                            <a:lumMod val="85000"/>
                            <a:lumOff val="15000"/>
                          </a:schemeClr>
                        </a:solidFill>
                      </a:endParaRPr>
                    </a:p>
                  </a:txBody>
                  <a:tcPr marL="4655"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85725" indent="0" algn="r" rtl="0" fontAlgn="b"/>
                      <a:r>
                        <a:rPr lang="en-GB" sz="700" b="0" i="0" u="none" strike="noStrike" kern="1200" dirty="0" smtClean="0">
                          <a:solidFill>
                            <a:schemeClr val="tx1">
                              <a:lumMod val="75000"/>
                              <a:lumOff val="25000"/>
                            </a:schemeClr>
                          </a:solidFill>
                          <a:effectLst/>
                          <a:latin typeface="+mn-lt"/>
                          <a:ea typeface="+mn-ea"/>
                          <a:cs typeface="+mn-cs"/>
                        </a:rPr>
                        <a:t>2015</a:t>
                      </a:r>
                      <a:endParaRPr lang="en-GB" sz="700" b="0" i="0" u="none" strike="noStrike" kern="1200" dirty="0">
                        <a:solidFill>
                          <a:schemeClr val="tx1">
                            <a:lumMod val="75000"/>
                            <a:lumOff val="25000"/>
                          </a:schemeClr>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19.4</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fontAlgn="ctr" latinLnBrk="0" hangingPunct="1"/>
                      <a:r>
                        <a:rPr lang="en-GB" sz="700" b="1" i="0" u="none" strike="noStrike" kern="1200">
                          <a:solidFill>
                            <a:schemeClr val="bg1"/>
                          </a:solidFill>
                          <a:effectLst/>
                          <a:latin typeface="+mn-lt"/>
                          <a:ea typeface="+mn-ea"/>
                          <a:cs typeface="+mn-cs"/>
                        </a:rPr>
                        <a:t>44.0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a:solidFill>
                            <a:schemeClr val="bg1"/>
                          </a:solidFill>
                          <a:effectLst/>
                          <a:latin typeface="+mn-lt"/>
                          <a:ea typeface="+mn-ea"/>
                          <a:cs typeface="+mn-cs"/>
                        </a:rPr>
                        <a:t>22.1</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ctr" latinLnBrk="0" hangingPunct="1"/>
                      <a:r>
                        <a:rPr lang="en-GB" sz="700" b="1" i="0" u="none" strike="noStrike" kern="1200">
                          <a:solidFill>
                            <a:schemeClr val="bg1"/>
                          </a:solidFill>
                          <a:effectLst/>
                          <a:latin typeface="+mn-lt"/>
                          <a:ea typeface="+mn-ea"/>
                          <a:cs typeface="+mn-cs"/>
                        </a:rPr>
                        <a:t>19.9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r>
              <a:tr h="155385">
                <a:tc vMerge="1">
                  <a:txBody>
                    <a:bodyPr/>
                    <a:lstStyle/>
                    <a:p>
                      <a:endParaRPr lang="en-US"/>
                    </a:p>
                  </a:txBody>
                  <a:tcPr marL="4655"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85725" algn="r" rtl="0" fontAlgn="b"/>
                      <a:r>
                        <a:rPr lang="en-GB" sz="700" b="0" i="0" u="none" strike="noStrike" kern="1200" dirty="0" smtClean="0">
                          <a:solidFill>
                            <a:schemeClr val="tx1">
                              <a:lumMod val="75000"/>
                              <a:lumOff val="25000"/>
                            </a:schemeClr>
                          </a:solidFill>
                          <a:effectLst/>
                          <a:latin typeface="+mn-lt"/>
                          <a:ea typeface="+mn-ea"/>
                          <a:cs typeface="+mn-cs"/>
                        </a:rPr>
                        <a:t>2016</a:t>
                      </a:r>
                      <a:endParaRPr lang="en-GB" sz="700" b="0" i="0" u="none" strike="noStrike" kern="1200" dirty="0">
                        <a:solidFill>
                          <a:schemeClr val="bg1">
                            <a:lumMod val="65000"/>
                          </a:schemeClr>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a:solidFill>
                            <a:schemeClr val="bg1"/>
                          </a:solidFill>
                          <a:effectLst/>
                          <a:latin typeface="+mn-lt"/>
                          <a:ea typeface="+mn-ea"/>
                          <a:cs typeface="+mn-cs"/>
                        </a:rPr>
                        <a:t>23.4</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41.1</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a:solidFill>
                            <a:schemeClr val="bg1"/>
                          </a:solidFill>
                          <a:effectLst/>
                          <a:latin typeface="+mn-lt"/>
                          <a:ea typeface="+mn-ea"/>
                          <a:cs typeface="+mn-cs"/>
                        </a:rPr>
                        <a:t>19.6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17.0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r>
              <a:tr h="155385">
                <a:tc vMerge="1">
                  <a:txBody>
                    <a:bodyPr/>
                    <a:lstStyle/>
                    <a:p>
                      <a:endParaRPr lang="en-US"/>
                    </a:p>
                  </a:txBody>
                  <a:tcPr marL="4655"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85725" algn="r" rtl="0" fontAlgn="b"/>
                      <a:r>
                        <a:rPr lang="en-US" sz="700" b="0" dirty="0">
                          <a:solidFill>
                            <a:srgbClr val="C50017"/>
                          </a:solidFill>
                          <a:latin typeface="Wingdings"/>
                          <a:ea typeface="Wingdings"/>
                          <a:cs typeface="Wingdings"/>
                          <a:sym typeface="Wingdings"/>
                        </a:rPr>
                        <a:t></a:t>
                      </a:r>
                      <a:r>
                        <a:rPr lang="en-US" sz="700" b="0" dirty="0">
                          <a:solidFill>
                            <a:schemeClr val="accent1"/>
                          </a:solidFill>
                          <a:latin typeface="Wingdings"/>
                          <a:ea typeface="Wingdings"/>
                          <a:cs typeface="Wingdings"/>
                          <a:sym typeface="Wingdings"/>
                        </a:rPr>
                        <a:t></a:t>
                      </a:r>
                      <a:r>
                        <a:rPr lang="en-US" sz="700" b="0" dirty="0">
                          <a:solidFill>
                            <a:srgbClr val="6FA132"/>
                          </a:solidFill>
                          <a:latin typeface="Wingdings"/>
                          <a:ea typeface="Wingdings"/>
                          <a:cs typeface="Wingdings"/>
                          <a:sym typeface="Wingdings"/>
                        </a:rPr>
                        <a:t></a:t>
                      </a:r>
                      <a:endParaRPr lang="en-GB" sz="700" b="0" i="0" u="none" strike="noStrike" kern="1200" dirty="0">
                        <a:solidFill>
                          <a:srgbClr val="A6A6A6"/>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dirty="0" smtClean="0">
                          <a:solidFill>
                            <a:schemeClr val="bg1">
                              <a:lumMod val="50000"/>
                            </a:schemeClr>
                          </a:solidFill>
                          <a:effectLst/>
                          <a:latin typeface="+mn-lt"/>
                          <a:ea typeface="+mn-ea"/>
                          <a:cs typeface="+mn-cs"/>
                        </a:rPr>
                        <a:t>+21%</a:t>
                      </a:r>
                      <a:endParaRPr lang="en-GB" sz="700" b="1" i="0" u="none" strike="noStrike" kern="1200" dirty="0">
                        <a:solidFill>
                          <a:schemeClr val="bg1">
                            <a:lumMod val="50000"/>
                          </a:schemeClr>
                        </a:solidFill>
                        <a:effectLst/>
                        <a:latin typeface="+mn-lt"/>
                        <a:ea typeface="+mn-ea"/>
                        <a:cs typeface="+mn-cs"/>
                      </a:endParaRP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fontAlgn="ctr" latinLnBrk="0" hangingPunct="1"/>
                      <a:r>
                        <a:rPr lang="en-GB" sz="700" b="1" i="0" u="none" strike="noStrike" kern="1200" dirty="0" smtClean="0">
                          <a:solidFill>
                            <a:schemeClr val="bg1">
                              <a:lumMod val="50000"/>
                            </a:schemeClr>
                          </a:solidFill>
                          <a:effectLst/>
                          <a:latin typeface="+mn-lt"/>
                          <a:ea typeface="+mn-ea"/>
                          <a:cs typeface="+mn-cs"/>
                        </a:rPr>
                        <a:t>-6%</a:t>
                      </a:r>
                      <a:endParaRPr lang="en-GB" sz="700" b="1" i="0" u="none" strike="noStrike" kern="1200" dirty="0">
                        <a:solidFill>
                          <a:schemeClr val="bg1">
                            <a:lumMod val="50000"/>
                          </a:schemeClr>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smtClean="0">
                          <a:solidFill>
                            <a:schemeClr val="bg1">
                              <a:lumMod val="50000"/>
                            </a:schemeClr>
                          </a:solidFill>
                          <a:effectLst/>
                          <a:latin typeface="+mn-lt"/>
                          <a:ea typeface="+mn-ea"/>
                          <a:cs typeface="+mn-cs"/>
                        </a:rPr>
                        <a:t>-11%</a:t>
                      </a:r>
                      <a:endParaRPr lang="en-GB" sz="700" b="1" i="0" u="none" strike="noStrike" kern="1200" dirty="0">
                        <a:solidFill>
                          <a:schemeClr val="bg1">
                            <a:lumMod val="50000"/>
                          </a:schemeClr>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ctr" latinLnBrk="0" hangingPunct="1"/>
                      <a:r>
                        <a:rPr lang="en-GB" sz="700" b="1" i="0" u="none" strike="noStrike" kern="1200" dirty="0" smtClean="0">
                          <a:solidFill>
                            <a:schemeClr val="bg1">
                              <a:lumMod val="50000"/>
                            </a:schemeClr>
                          </a:solidFill>
                          <a:effectLst/>
                          <a:latin typeface="+mn-lt"/>
                          <a:ea typeface="+mn-ea"/>
                          <a:cs typeface="+mn-cs"/>
                        </a:rPr>
                        <a:t>-15%</a:t>
                      </a:r>
                      <a:endParaRPr lang="en-GB" sz="700" b="1" i="0" u="none" strike="noStrike" kern="1200" dirty="0">
                        <a:solidFill>
                          <a:schemeClr val="bg1">
                            <a:lumMod val="50000"/>
                          </a:schemeClr>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r>
              <a:tr h="155385">
                <a:tc rowSpan="3">
                  <a:txBody>
                    <a:bodyPr/>
                    <a:lstStyle/>
                    <a:p>
                      <a:pPr algn="ctr"/>
                      <a:r>
                        <a:rPr lang="en-US" sz="800" dirty="0" smtClean="0">
                          <a:solidFill>
                            <a:schemeClr val="tx1">
                              <a:lumMod val="85000"/>
                              <a:lumOff val="15000"/>
                            </a:schemeClr>
                          </a:solidFill>
                        </a:rPr>
                        <a:t>NIGHTS</a:t>
                      </a:r>
                    </a:p>
                    <a:p>
                      <a:pPr algn="ctr"/>
                      <a:r>
                        <a:rPr lang="en-US" sz="800" dirty="0" smtClean="0">
                          <a:solidFill>
                            <a:schemeClr val="tx1">
                              <a:lumMod val="85000"/>
                              <a:lumOff val="15000"/>
                            </a:schemeClr>
                          </a:solidFill>
                        </a:rPr>
                        <a:t>Millions</a:t>
                      </a:r>
                      <a:endParaRPr lang="en-US" sz="800" dirty="0">
                        <a:solidFill>
                          <a:schemeClr val="tx1">
                            <a:lumMod val="85000"/>
                            <a:lumOff val="15000"/>
                          </a:schemeClr>
                        </a:solidFill>
                      </a:endParaRPr>
                    </a:p>
                  </a:txBody>
                  <a:tcPr marL="4655"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8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85725" indent="0" algn="r" rtl="0" fontAlgn="b"/>
                      <a:r>
                        <a:rPr lang="en-GB" sz="700" b="0" i="0" u="none" strike="noStrike" kern="1200" dirty="0" smtClean="0">
                          <a:solidFill>
                            <a:schemeClr val="tx1">
                              <a:lumMod val="75000"/>
                              <a:lumOff val="25000"/>
                            </a:schemeClr>
                          </a:solidFill>
                          <a:effectLst/>
                          <a:latin typeface="+mn-lt"/>
                          <a:ea typeface="+mn-ea"/>
                          <a:cs typeface="+mn-cs"/>
                        </a:rPr>
                        <a:t>2015</a:t>
                      </a:r>
                      <a:endParaRPr lang="en-GB" sz="700" b="0" i="0" u="none" strike="noStrike" kern="1200" dirty="0">
                        <a:solidFill>
                          <a:schemeClr val="tx1">
                            <a:lumMod val="75000"/>
                            <a:lumOff val="25000"/>
                          </a:schemeClr>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8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71.3</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fontAlgn="ctr" latinLnBrk="0" hangingPunct="1"/>
                      <a:r>
                        <a:rPr lang="en-GB" sz="700" b="1" i="0" u="none" strike="noStrike" kern="1200">
                          <a:solidFill>
                            <a:schemeClr val="bg1"/>
                          </a:solidFill>
                          <a:effectLst/>
                          <a:latin typeface="+mn-lt"/>
                          <a:ea typeface="+mn-ea"/>
                          <a:cs typeface="+mn-cs"/>
                        </a:rPr>
                        <a:t>104.0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61.1</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62.0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r>
              <a:tr h="155385">
                <a:tc vMerge="1">
                  <a:txBody>
                    <a:bodyPr/>
                    <a:lstStyle/>
                    <a:p>
                      <a:pPr algn="ctr"/>
                      <a:endParaRPr lang="en-US" sz="800">
                        <a:solidFill>
                          <a:schemeClr val="tx1">
                            <a:lumMod val="85000"/>
                            <a:lumOff val="15000"/>
                          </a:schemeClr>
                        </a:solidFill>
                      </a:endParaRPr>
                    </a:p>
                  </a:txBody>
                  <a:tcPr marL="4655" marR="7200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85725" algn="r" rtl="0" fontAlgn="b"/>
                      <a:r>
                        <a:rPr lang="en-GB" sz="700" b="0" i="0" u="none" strike="noStrike" kern="1200" dirty="0" smtClean="0">
                          <a:solidFill>
                            <a:schemeClr val="tx1">
                              <a:lumMod val="75000"/>
                              <a:lumOff val="25000"/>
                            </a:schemeClr>
                          </a:solidFill>
                          <a:effectLst/>
                          <a:latin typeface="+mn-lt"/>
                          <a:ea typeface="+mn-ea"/>
                          <a:cs typeface="+mn-cs"/>
                        </a:rPr>
                        <a:t>2016</a:t>
                      </a:r>
                      <a:endParaRPr lang="en-GB" sz="700" b="0" i="0" u="none" strike="noStrike" kern="1200" dirty="0">
                        <a:solidFill>
                          <a:schemeClr val="bg1">
                            <a:lumMod val="65000"/>
                          </a:schemeClr>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a:solidFill>
                            <a:schemeClr val="bg1"/>
                          </a:solidFill>
                          <a:effectLst/>
                          <a:latin typeface="+mn-lt"/>
                          <a:ea typeface="+mn-ea"/>
                          <a:cs typeface="+mn-cs"/>
                        </a:rPr>
                        <a:t>84.5</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fontAlgn="ctr" latinLnBrk="0" hangingPunct="1"/>
                      <a:r>
                        <a:rPr lang="en-GB" sz="700" b="1" i="0" u="none" strike="noStrike" kern="1200">
                          <a:solidFill>
                            <a:schemeClr val="bg1"/>
                          </a:solidFill>
                          <a:effectLst/>
                          <a:latin typeface="+mn-lt"/>
                          <a:ea typeface="+mn-ea"/>
                          <a:cs typeface="+mn-cs"/>
                        </a:rPr>
                        <a:t>94.3</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a:solidFill>
                            <a:schemeClr val="bg1"/>
                          </a:solidFill>
                          <a:effectLst/>
                          <a:latin typeface="+mn-lt"/>
                          <a:ea typeface="+mn-ea"/>
                          <a:cs typeface="+mn-cs"/>
                        </a:rPr>
                        <a:t>52.7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53.3</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r>
              <a:tr h="155385">
                <a:tc vMerge="1">
                  <a:txBody>
                    <a:bodyPr/>
                    <a:lstStyle/>
                    <a:p>
                      <a:pPr algn="ctr"/>
                      <a:endParaRPr lang="en-US" sz="800">
                        <a:solidFill>
                          <a:schemeClr val="tx1">
                            <a:lumMod val="85000"/>
                            <a:lumOff val="15000"/>
                          </a:schemeClr>
                        </a:solidFill>
                      </a:endParaRPr>
                    </a:p>
                  </a:txBody>
                  <a:tcPr marL="4655" marR="7200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85725" algn="r" rtl="0" fontAlgn="b"/>
                      <a:r>
                        <a:rPr lang="en-US" sz="700" b="0" dirty="0">
                          <a:solidFill>
                            <a:srgbClr val="C50017"/>
                          </a:solidFill>
                          <a:latin typeface="Wingdings"/>
                          <a:ea typeface="Wingdings"/>
                          <a:cs typeface="Wingdings"/>
                          <a:sym typeface="Wingdings"/>
                        </a:rPr>
                        <a:t></a:t>
                      </a:r>
                      <a:r>
                        <a:rPr lang="en-US" sz="700" b="0" dirty="0">
                          <a:solidFill>
                            <a:schemeClr val="accent1"/>
                          </a:solidFill>
                          <a:latin typeface="Wingdings"/>
                          <a:ea typeface="Wingdings"/>
                          <a:cs typeface="Wingdings"/>
                          <a:sym typeface="Wingdings"/>
                        </a:rPr>
                        <a:t></a:t>
                      </a:r>
                      <a:r>
                        <a:rPr lang="en-US" sz="700" b="0" dirty="0">
                          <a:solidFill>
                            <a:srgbClr val="6FA132"/>
                          </a:solidFill>
                          <a:latin typeface="Wingdings"/>
                          <a:ea typeface="Wingdings"/>
                          <a:cs typeface="Wingdings"/>
                          <a:sym typeface="Wingdings"/>
                        </a:rPr>
                        <a:t></a:t>
                      </a:r>
                      <a:endParaRPr lang="en-GB" sz="700" b="0" i="0" u="none" strike="noStrike" kern="1200" dirty="0">
                        <a:solidFill>
                          <a:srgbClr val="A6A6A6"/>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dirty="0" smtClean="0">
                          <a:solidFill>
                            <a:schemeClr val="bg1">
                              <a:lumMod val="50000"/>
                            </a:schemeClr>
                          </a:solidFill>
                          <a:effectLst/>
                          <a:latin typeface="+mn-lt"/>
                          <a:ea typeface="+mn-ea"/>
                          <a:cs typeface="+mn-cs"/>
                        </a:rPr>
                        <a:t>+18%</a:t>
                      </a:r>
                      <a:endParaRPr lang="en-GB" sz="700" b="1" i="0" u="none" strike="noStrike" kern="1200" dirty="0">
                        <a:solidFill>
                          <a:schemeClr val="bg1">
                            <a:lumMod val="50000"/>
                          </a:schemeClr>
                        </a:solidFill>
                        <a:effectLst/>
                        <a:latin typeface="+mn-lt"/>
                        <a:ea typeface="+mn-ea"/>
                        <a:cs typeface="+mn-cs"/>
                      </a:endParaRP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fontAlgn="ctr" latinLnBrk="0" hangingPunct="1"/>
                      <a:r>
                        <a:rPr lang="en-GB" sz="700" b="1" i="0" u="none" strike="noStrike" kern="1200" dirty="0" smtClean="0">
                          <a:solidFill>
                            <a:schemeClr val="bg1">
                              <a:lumMod val="50000"/>
                            </a:schemeClr>
                          </a:solidFill>
                          <a:effectLst/>
                          <a:latin typeface="+mn-lt"/>
                          <a:ea typeface="+mn-ea"/>
                          <a:cs typeface="+mn-cs"/>
                        </a:rPr>
                        <a:t>-9%</a:t>
                      </a:r>
                      <a:endParaRPr lang="en-GB" sz="700" b="1" i="0" u="none" strike="noStrike" kern="1200" dirty="0">
                        <a:solidFill>
                          <a:schemeClr val="bg1">
                            <a:lumMod val="50000"/>
                          </a:schemeClr>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smtClean="0">
                          <a:solidFill>
                            <a:schemeClr val="bg1">
                              <a:lumMod val="50000"/>
                            </a:schemeClr>
                          </a:solidFill>
                          <a:effectLst/>
                          <a:latin typeface="+mn-lt"/>
                          <a:ea typeface="+mn-ea"/>
                          <a:cs typeface="+mn-cs"/>
                        </a:rPr>
                        <a:t>-14%</a:t>
                      </a:r>
                      <a:endParaRPr lang="en-GB" sz="700" b="1" i="0" u="none" strike="noStrike" kern="1200" dirty="0">
                        <a:solidFill>
                          <a:schemeClr val="bg1">
                            <a:lumMod val="50000"/>
                          </a:schemeClr>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ctr" latinLnBrk="0" hangingPunct="1"/>
                      <a:r>
                        <a:rPr lang="en-GB" sz="700" b="1" i="0" u="none" strike="noStrike" kern="1200" dirty="0" smtClean="0">
                          <a:solidFill>
                            <a:schemeClr val="bg1">
                              <a:lumMod val="50000"/>
                            </a:schemeClr>
                          </a:solidFill>
                          <a:effectLst/>
                          <a:latin typeface="+mn-lt"/>
                          <a:ea typeface="+mn-ea"/>
                          <a:cs typeface="+mn-cs"/>
                        </a:rPr>
                        <a:t>-14%</a:t>
                      </a:r>
                      <a:endParaRPr lang="en-GB" sz="700" b="1" i="0" u="none" strike="noStrike" kern="1200" dirty="0">
                        <a:solidFill>
                          <a:schemeClr val="bg1">
                            <a:lumMod val="50000"/>
                          </a:schemeClr>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r>
              <a:tr h="155385">
                <a:tc rowSpan="3">
                  <a:txBody>
                    <a:bodyPr/>
                    <a:lstStyle/>
                    <a:p>
                      <a:pPr algn="ctr"/>
                      <a:r>
                        <a:rPr lang="en-US" sz="800" dirty="0" smtClean="0">
                          <a:solidFill>
                            <a:schemeClr val="tx1">
                              <a:lumMod val="85000"/>
                              <a:lumOff val="15000"/>
                            </a:schemeClr>
                          </a:solidFill>
                        </a:rPr>
                        <a:t>SPEND</a:t>
                      </a:r>
                    </a:p>
                    <a:p>
                      <a:pPr algn="ctr"/>
                      <a:r>
                        <a:rPr lang="en-US" sz="800" dirty="0" smtClean="0">
                          <a:solidFill>
                            <a:schemeClr val="tx1">
                              <a:lumMod val="85000"/>
                              <a:lumOff val="15000"/>
                            </a:schemeClr>
                          </a:solidFill>
                        </a:rPr>
                        <a:t>£Millions</a:t>
                      </a:r>
                      <a:endParaRPr lang="en-US" sz="800" dirty="0">
                        <a:solidFill>
                          <a:schemeClr val="tx1">
                            <a:lumMod val="85000"/>
                            <a:lumOff val="15000"/>
                          </a:schemeClr>
                        </a:solidFill>
                      </a:endParaRPr>
                    </a:p>
                  </a:txBody>
                  <a:tcPr marL="4655"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8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85725" indent="0" algn="r" rtl="0" fontAlgn="b"/>
                      <a:r>
                        <a:rPr lang="en-GB" sz="700" b="0" i="0" u="none" strike="noStrike" kern="1200" dirty="0" smtClean="0">
                          <a:solidFill>
                            <a:schemeClr val="tx1">
                              <a:lumMod val="75000"/>
                              <a:lumOff val="25000"/>
                            </a:schemeClr>
                          </a:solidFill>
                          <a:effectLst/>
                          <a:latin typeface="+mn-lt"/>
                          <a:ea typeface="+mn-ea"/>
                          <a:cs typeface="+mn-cs"/>
                        </a:rPr>
                        <a:t>2015</a:t>
                      </a:r>
                      <a:endParaRPr lang="en-GB" sz="700" b="0" i="0" u="none" strike="noStrike" kern="1200" dirty="0">
                        <a:solidFill>
                          <a:schemeClr val="tx1">
                            <a:lumMod val="75000"/>
                            <a:lumOff val="25000"/>
                          </a:schemeClr>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dirty="0" smtClean="0">
                          <a:solidFill>
                            <a:schemeClr val="bg1"/>
                          </a:solidFill>
                          <a:effectLst/>
                          <a:latin typeface="+mn-lt"/>
                          <a:ea typeface="+mn-ea"/>
                          <a:cs typeface="+mn-cs"/>
                        </a:rPr>
                        <a:t>£4,355</a:t>
                      </a:r>
                      <a:endParaRPr lang="en-GB" sz="700" b="1" i="0" u="none" strike="noStrike" kern="1200" dirty="0">
                        <a:solidFill>
                          <a:schemeClr val="bg1"/>
                        </a:solidFill>
                        <a:effectLst/>
                        <a:latin typeface="+mn-lt"/>
                        <a:ea typeface="+mn-ea"/>
                        <a:cs typeface="+mn-cs"/>
                      </a:endParaRP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fontAlgn="ctr" latinLnBrk="0" hangingPunct="1"/>
                      <a:r>
                        <a:rPr lang="en-GB" sz="700" b="1" i="0" u="none" strike="noStrike" kern="1200" dirty="0" smtClean="0">
                          <a:solidFill>
                            <a:schemeClr val="bg1"/>
                          </a:solidFill>
                          <a:effectLst/>
                          <a:latin typeface="+mn-lt"/>
                          <a:ea typeface="+mn-ea"/>
                          <a:cs typeface="+mn-cs"/>
                        </a:rPr>
                        <a:t>£8,421</a:t>
                      </a:r>
                      <a:endParaRPr lang="en-GB" sz="700" b="1" i="0" u="none" strike="noStrike" kern="1200" dirty="0">
                        <a:solidFill>
                          <a:schemeClr val="bg1"/>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smtClean="0">
                          <a:solidFill>
                            <a:schemeClr val="bg1"/>
                          </a:solidFill>
                          <a:effectLst/>
                          <a:latin typeface="+mn-lt"/>
                          <a:ea typeface="+mn-ea"/>
                          <a:cs typeface="+mn-cs"/>
                        </a:rPr>
                        <a:t>£3,411</a:t>
                      </a:r>
                      <a:endParaRPr lang="en-GB" sz="700" b="1" i="0" u="none" strike="noStrike" kern="1200" dirty="0">
                        <a:solidFill>
                          <a:schemeClr val="bg1"/>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ctr" latinLnBrk="0" hangingPunct="1"/>
                      <a:r>
                        <a:rPr lang="en-GB" sz="700" b="1" i="0" u="none" strike="noStrike" kern="1200" dirty="0" smtClean="0">
                          <a:solidFill>
                            <a:schemeClr val="bg1"/>
                          </a:solidFill>
                          <a:effectLst/>
                          <a:latin typeface="+mn-lt"/>
                          <a:ea typeface="+mn-ea"/>
                          <a:cs typeface="+mn-cs"/>
                        </a:rPr>
                        <a:t>£3,350</a:t>
                      </a:r>
                      <a:endParaRPr lang="en-GB" sz="700" b="1" i="0" u="none" strike="noStrike" kern="1200" dirty="0">
                        <a:solidFill>
                          <a:schemeClr val="bg1"/>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r>
              <a:tr h="155385">
                <a:tc vMerge="1">
                  <a:txBody>
                    <a:bodyPr/>
                    <a:lstStyle/>
                    <a:p>
                      <a:pPr algn="ctr"/>
                      <a:endParaRPr lang="en-US" sz="800">
                        <a:solidFill>
                          <a:schemeClr val="tx1">
                            <a:lumMod val="85000"/>
                            <a:lumOff val="15000"/>
                          </a:schemeClr>
                        </a:solidFill>
                      </a:endParaRPr>
                    </a:p>
                  </a:txBody>
                  <a:tcPr marL="4655" marR="7200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8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85725" algn="r" rtl="0" fontAlgn="b"/>
                      <a:r>
                        <a:rPr lang="en-GB" sz="700" b="0" i="0" u="none" strike="noStrike" kern="1200" dirty="0" smtClean="0">
                          <a:solidFill>
                            <a:schemeClr val="tx1">
                              <a:lumMod val="75000"/>
                              <a:lumOff val="25000"/>
                            </a:schemeClr>
                          </a:solidFill>
                          <a:effectLst/>
                          <a:latin typeface="+mn-lt"/>
                          <a:ea typeface="+mn-ea"/>
                          <a:cs typeface="+mn-cs"/>
                        </a:rPr>
                        <a:t>2016</a:t>
                      </a:r>
                      <a:endParaRPr lang="en-GB" sz="700" b="0" i="0" u="none" strike="noStrike" kern="1200" dirty="0">
                        <a:solidFill>
                          <a:schemeClr val="bg1">
                            <a:lumMod val="65000"/>
                          </a:schemeClr>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dirty="0" smtClean="0">
                          <a:solidFill>
                            <a:schemeClr val="bg1"/>
                          </a:solidFill>
                          <a:effectLst/>
                          <a:latin typeface="+mn-lt"/>
                          <a:ea typeface="+mn-ea"/>
                          <a:cs typeface="+mn-cs"/>
                        </a:rPr>
                        <a:t>£4,916</a:t>
                      </a:r>
                      <a:endParaRPr lang="en-GB" sz="700" b="1" i="0" u="none" strike="noStrike" kern="1200" dirty="0">
                        <a:solidFill>
                          <a:schemeClr val="bg1"/>
                        </a:solidFill>
                        <a:effectLst/>
                        <a:latin typeface="+mn-lt"/>
                        <a:ea typeface="+mn-ea"/>
                        <a:cs typeface="+mn-cs"/>
                      </a:endParaRP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fontAlgn="ctr" latinLnBrk="0" hangingPunct="1"/>
                      <a:r>
                        <a:rPr lang="en-GB" sz="700" b="1" i="0" u="none" strike="noStrike" kern="1200" dirty="0" smtClean="0">
                          <a:solidFill>
                            <a:schemeClr val="bg1"/>
                          </a:solidFill>
                          <a:effectLst/>
                          <a:latin typeface="+mn-lt"/>
                          <a:ea typeface="+mn-ea"/>
                          <a:cs typeface="+mn-cs"/>
                        </a:rPr>
                        <a:t>£7,696</a:t>
                      </a:r>
                      <a:endParaRPr lang="en-GB" sz="700" b="1" i="0" u="none" strike="noStrike" kern="1200" dirty="0">
                        <a:solidFill>
                          <a:schemeClr val="bg1"/>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smtClean="0">
                          <a:solidFill>
                            <a:schemeClr val="bg1"/>
                          </a:solidFill>
                          <a:effectLst/>
                          <a:latin typeface="+mn-lt"/>
                          <a:ea typeface="+mn-ea"/>
                          <a:cs typeface="+mn-cs"/>
                        </a:rPr>
                        <a:t>£2,825</a:t>
                      </a:r>
                      <a:endParaRPr lang="en-GB" sz="700" b="1" i="0" u="none" strike="noStrike" kern="1200" dirty="0">
                        <a:solidFill>
                          <a:schemeClr val="bg1"/>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ctr" latinLnBrk="0" hangingPunct="1"/>
                      <a:r>
                        <a:rPr lang="en-GB" sz="700" b="1" i="0" u="none" strike="noStrike" kern="1200" dirty="0" smtClean="0">
                          <a:solidFill>
                            <a:schemeClr val="bg1"/>
                          </a:solidFill>
                          <a:effectLst/>
                          <a:latin typeface="+mn-lt"/>
                          <a:ea typeface="+mn-ea"/>
                          <a:cs typeface="+mn-cs"/>
                        </a:rPr>
                        <a:t>£2,853</a:t>
                      </a:r>
                      <a:endParaRPr lang="en-GB" sz="700" b="1" i="0" u="none" strike="noStrike" kern="1200" dirty="0">
                        <a:solidFill>
                          <a:schemeClr val="bg1"/>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r>
              <a:tr h="155385">
                <a:tc vMerge="1">
                  <a:txBody>
                    <a:bodyPr/>
                    <a:lstStyle/>
                    <a:p>
                      <a:pPr algn="ctr"/>
                      <a:endParaRPr lang="en-US" sz="800">
                        <a:solidFill>
                          <a:schemeClr val="tx1">
                            <a:lumMod val="85000"/>
                            <a:lumOff val="15000"/>
                          </a:schemeClr>
                        </a:solidFill>
                      </a:endParaRPr>
                    </a:p>
                  </a:txBody>
                  <a:tcPr marL="4655" marR="7200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8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85725" algn="r" rtl="0" fontAlgn="b"/>
                      <a:r>
                        <a:rPr lang="en-US" sz="700" b="0" dirty="0">
                          <a:solidFill>
                            <a:srgbClr val="C50017"/>
                          </a:solidFill>
                          <a:latin typeface="Wingdings"/>
                          <a:ea typeface="Wingdings"/>
                          <a:cs typeface="Wingdings"/>
                          <a:sym typeface="Wingdings"/>
                        </a:rPr>
                        <a:t></a:t>
                      </a:r>
                      <a:r>
                        <a:rPr lang="en-US" sz="700" b="0" dirty="0">
                          <a:solidFill>
                            <a:schemeClr val="accent1"/>
                          </a:solidFill>
                          <a:latin typeface="Wingdings"/>
                          <a:ea typeface="Wingdings"/>
                          <a:cs typeface="Wingdings"/>
                          <a:sym typeface="Wingdings"/>
                        </a:rPr>
                        <a:t></a:t>
                      </a:r>
                      <a:r>
                        <a:rPr lang="en-US" sz="700" b="0" dirty="0">
                          <a:solidFill>
                            <a:srgbClr val="6FA132"/>
                          </a:solidFill>
                          <a:latin typeface="Wingdings"/>
                          <a:ea typeface="Wingdings"/>
                          <a:cs typeface="Wingdings"/>
                          <a:sym typeface="Wingdings"/>
                        </a:rPr>
                        <a:t></a:t>
                      </a:r>
                      <a:endParaRPr lang="en-GB" sz="700" b="0" i="0" u="none" strike="noStrike" kern="1200" dirty="0">
                        <a:solidFill>
                          <a:srgbClr val="A6A6A6"/>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dirty="0" smtClean="0">
                          <a:solidFill>
                            <a:schemeClr val="bg1">
                              <a:lumMod val="50000"/>
                            </a:schemeClr>
                          </a:solidFill>
                          <a:effectLst/>
                          <a:latin typeface="+mn-lt"/>
                          <a:ea typeface="+mn-ea"/>
                          <a:cs typeface="+mn-cs"/>
                        </a:rPr>
                        <a:t>+13%</a:t>
                      </a:r>
                      <a:endParaRPr lang="en-GB" sz="700" b="1" i="0" u="none" strike="noStrike" kern="1200" dirty="0">
                        <a:solidFill>
                          <a:schemeClr val="bg1">
                            <a:lumMod val="50000"/>
                          </a:schemeClr>
                        </a:solidFill>
                        <a:effectLst/>
                        <a:latin typeface="+mn-lt"/>
                        <a:ea typeface="+mn-ea"/>
                        <a:cs typeface="+mn-cs"/>
                      </a:endParaRP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fontAlgn="ctr" latinLnBrk="0" hangingPunct="1"/>
                      <a:r>
                        <a:rPr lang="en-GB" sz="700" b="1" i="0" u="none" strike="noStrike" kern="1200" dirty="0" smtClean="0">
                          <a:solidFill>
                            <a:schemeClr val="bg1">
                              <a:lumMod val="50000"/>
                            </a:schemeClr>
                          </a:solidFill>
                          <a:effectLst/>
                          <a:latin typeface="+mn-lt"/>
                          <a:ea typeface="+mn-ea"/>
                          <a:cs typeface="+mn-cs"/>
                        </a:rPr>
                        <a:t>-9%</a:t>
                      </a:r>
                      <a:endParaRPr lang="en-GB" sz="700" b="1" i="0" u="none" strike="noStrike" kern="1200" dirty="0">
                        <a:solidFill>
                          <a:schemeClr val="bg1">
                            <a:lumMod val="50000"/>
                          </a:schemeClr>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smtClean="0">
                          <a:solidFill>
                            <a:schemeClr val="bg1">
                              <a:lumMod val="50000"/>
                            </a:schemeClr>
                          </a:solidFill>
                          <a:effectLst/>
                          <a:latin typeface="+mn-lt"/>
                          <a:ea typeface="+mn-ea"/>
                          <a:cs typeface="+mn-cs"/>
                        </a:rPr>
                        <a:t>-17%</a:t>
                      </a:r>
                      <a:endParaRPr lang="en-GB" sz="700" b="1" i="0" u="none" strike="noStrike" kern="1200" dirty="0">
                        <a:solidFill>
                          <a:schemeClr val="bg1">
                            <a:lumMod val="50000"/>
                          </a:schemeClr>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ctr" latinLnBrk="0" hangingPunct="1"/>
                      <a:r>
                        <a:rPr lang="en-GB" sz="700" b="1" i="0" u="none" strike="noStrike" kern="1200" dirty="0" smtClean="0">
                          <a:solidFill>
                            <a:schemeClr val="bg1">
                              <a:lumMod val="50000"/>
                            </a:schemeClr>
                          </a:solidFill>
                          <a:effectLst/>
                          <a:latin typeface="+mn-lt"/>
                          <a:ea typeface="+mn-ea"/>
                          <a:cs typeface="+mn-cs"/>
                        </a:rPr>
                        <a:t>-15%</a:t>
                      </a:r>
                      <a:endParaRPr lang="en-GB" sz="700" b="1" i="0" u="none" strike="noStrike" kern="1200" dirty="0">
                        <a:solidFill>
                          <a:schemeClr val="bg1">
                            <a:lumMod val="50000"/>
                          </a:schemeClr>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r>
              <a:tr h="155385">
                <a:tc>
                  <a:txBody>
                    <a:bodyPr/>
                    <a:lstStyle/>
                    <a:p>
                      <a:pPr algn="ctr"/>
                      <a:endParaRPr lang="en-US" sz="800" dirty="0">
                        <a:solidFill>
                          <a:schemeClr val="tx1">
                            <a:lumMod val="85000"/>
                            <a:lumOff val="15000"/>
                          </a:schemeClr>
                        </a:solidFill>
                      </a:endParaRPr>
                    </a:p>
                  </a:txBody>
                  <a:tcPr marL="4655"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8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85725" algn="r" defTabSz="914400" rtl="0" eaLnBrk="1" fontAlgn="b"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err="1" smtClean="0">
                          <a:ln>
                            <a:noFill/>
                          </a:ln>
                          <a:solidFill>
                            <a:prstClr val="black">
                              <a:lumMod val="75000"/>
                              <a:lumOff val="25000"/>
                            </a:prstClr>
                          </a:solidFill>
                          <a:effectLst/>
                          <a:uLnTx/>
                          <a:uFillTx/>
                          <a:latin typeface="+mn-lt"/>
                          <a:ea typeface="+mn-ea"/>
                          <a:cs typeface="+mn-cs"/>
                        </a:rPr>
                        <a:t>Unwtd</a:t>
                      </a:r>
                      <a:r>
                        <a:rPr kumimoji="0" lang="en-GB" sz="700" b="0" i="0" u="none" strike="noStrike" kern="1200" cap="none" spc="0" normalizeH="0" baseline="0" noProof="0" dirty="0" smtClean="0">
                          <a:ln>
                            <a:noFill/>
                          </a:ln>
                          <a:solidFill>
                            <a:prstClr val="black">
                              <a:lumMod val="75000"/>
                              <a:lumOff val="25000"/>
                            </a:prstClr>
                          </a:solidFill>
                          <a:effectLst/>
                          <a:uLnTx/>
                          <a:uFillTx/>
                          <a:latin typeface="+mn-lt"/>
                          <a:ea typeface="+mn-ea"/>
                          <a:cs typeface="+mn-cs"/>
                        </a:rPr>
                        <a:t> Trips</a:t>
                      </a:r>
                      <a:endParaRPr lang="en-GB" sz="700" b="0" i="0" u="none" strike="noStrike" kern="1200" dirty="0" smtClean="0">
                        <a:solidFill>
                          <a:srgbClr val="A6A6A6"/>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1" i="0" u="none" strike="noStrike" kern="1200" dirty="0">
                          <a:solidFill>
                            <a:schemeClr val="bg1">
                              <a:lumMod val="50000"/>
                            </a:schemeClr>
                          </a:solidFill>
                          <a:effectLst/>
                          <a:latin typeface="+mn-lt"/>
                          <a:ea typeface="+mn-ea"/>
                          <a:cs typeface="+mn-cs"/>
                        </a:rPr>
                        <a:t>3042</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fontAlgn="b" latinLnBrk="0" hangingPunct="1"/>
                      <a:r>
                        <a:rPr lang="en-GB" sz="700" b="1" i="0" u="none" strike="noStrike" kern="1200" dirty="0">
                          <a:solidFill>
                            <a:schemeClr val="bg1">
                              <a:lumMod val="50000"/>
                            </a:schemeClr>
                          </a:solidFill>
                          <a:effectLst/>
                          <a:latin typeface="+mn-lt"/>
                          <a:ea typeface="+mn-ea"/>
                          <a:cs typeface="+mn-cs"/>
                        </a:rPr>
                        <a:t>4855</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b" latinLnBrk="0" hangingPunct="1"/>
                      <a:r>
                        <a:rPr lang="en-GB" sz="700" b="1" i="0" u="none" strike="noStrike" kern="1200" dirty="0">
                          <a:solidFill>
                            <a:schemeClr val="bg1">
                              <a:lumMod val="50000"/>
                            </a:schemeClr>
                          </a:solidFill>
                          <a:effectLst/>
                          <a:latin typeface="+mn-lt"/>
                          <a:ea typeface="+mn-ea"/>
                          <a:cs typeface="+mn-cs"/>
                        </a:rPr>
                        <a:t>2374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b" latinLnBrk="0" hangingPunct="1"/>
                      <a:r>
                        <a:rPr lang="en-GB" sz="700" b="1" i="0" u="none" strike="noStrike" kern="1200" dirty="0">
                          <a:solidFill>
                            <a:schemeClr val="bg1">
                              <a:lumMod val="50000"/>
                            </a:schemeClr>
                          </a:solidFill>
                          <a:effectLst/>
                          <a:latin typeface="+mn-lt"/>
                          <a:ea typeface="+mn-ea"/>
                          <a:cs typeface="+mn-cs"/>
                        </a:rPr>
                        <a:t>2082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r>
            </a:tbl>
          </a:graphicData>
        </a:graphic>
      </p:graphicFrame>
      <p:sp>
        <p:nvSpPr>
          <p:cNvPr id="3" name="Title 2"/>
          <p:cNvSpPr>
            <a:spLocks noGrp="1"/>
          </p:cNvSpPr>
          <p:nvPr>
            <p:ph type="title"/>
          </p:nvPr>
        </p:nvSpPr>
        <p:spPr/>
        <p:txBody>
          <a:bodyPr/>
          <a:lstStyle/>
          <a:p>
            <a:r>
              <a:rPr lang="en-US" dirty="0" smtClean="0">
                <a:solidFill>
                  <a:schemeClr val="tx1">
                    <a:lumMod val="75000"/>
                    <a:lumOff val="25000"/>
                  </a:schemeClr>
                </a:solidFill>
              </a:rPr>
              <a:t>Appendix: </a:t>
            </a:r>
            <a:r>
              <a:rPr lang="en-US" dirty="0" smtClean="0">
                <a:solidFill>
                  <a:srgbClr val="FF0000"/>
                </a:solidFill>
              </a:rPr>
              <a:t>Domestic Tourism </a:t>
            </a:r>
            <a:r>
              <a:rPr lang="en-US" dirty="0" smtClean="0">
                <a:solidFill>
                  <a:schemeClr val="tx1">
                    <a:lumMod val="50000"/>
                    <a:lumOff val="50000"/>
                  </a:schemeClr>
                </a:solidFill>
              </a:rPr>
              <a:t>England</a:t>
            </a:r>
            <a:endParaRPr lang="en-US" dirty="0"/>
          </a:p>
        </p:txBody>
      </p:sp>
      <p:pic>
        <p:nvPicPr>
          <p:cNvPr id="81" name="Picture 8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88635" y="1406600"/>
            <a:ext cx="431999" cy="427679"/>
          </a:xfrm>
          <a:prstGeom prst="rect">
            <a:avLst/>
          </a:prstGeom>
        </p:spPr>
      </p:pic>
      <p:pic>
        <p:nvPicPr>
          <p:cNvPr id="82" name="Picture 8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22566" y="1404353"/>
            <a:ext cx="427721" cy="431999"/>
          </a:xfrm>
          <a:prstGeom prst="rect">
            <a:avLst/>
          </a:prstGeom>
        </p:spPr>
      </p:pic>
      <p:pic>
        <p:nvPicPr>
          <p:cNvPr id="83" name="Picture 8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8417" y="1404530"/>
            <a:ext cx="431999" cy="431999"/>
          </a:xfrm>
          <a:prstGeom prst="rect">
            <a:avLst/>
          </a:prstGeom>
        </p:spPr>
      </p:pic>
      <p:graphicFrame>
        <p:nvGraphicFramePr>
          <p:cNvPr id="84" name="Table 83"/>
          <p:cNvGraphicFramePr>
            <a:graphicFrameLocks noGrp="1"/>
          </p:cNvGraphicFramePr>
          <p:nvPr>
            <p:extLst>
              <p:ext uri="{D42A27DB-BD31-4B8C-83A1-F6EECF244321}">
                <p14:modId xmlns:p14="http://schemas.microsoft.com/office/powerpoint/2010/main" val="3153371521"/>
              </p:ext>
            </p:extLst>
          </p:nvPr>
        </p:nvGraphicFramePr>
        <p:xfrm>
          <a:off x="267731" y="3917247"/>
          <a:ext cx="5110981" cy="2330802"/>
        </p:xfrm>
        <a:graphic>
          <a:graphicData uri="http://schemas.openxmlformats.org/drawingml/2006/table">
            <a:tbl>
              <a:tblPr/>
              <a:tblGrid>
                <a:gridCol w="155618"/>
                <a:gridCol w="556841"/>
                <a:gridCol w="887566"/>
                <a:gridCol w="877739"/>
                <a:gridCol w="877739"/>
                <a:gridCol w="877739"/>
                <a:gridCol w="877739"/>
              </a:tblGrid>
              <a:tr h="490517">
                <a:tc gridSpan="7">
                  <a:txBody>
                    <a:bodyPr/>
                    <a:lstStyle/>
                    <a:p>
                      <a:pPr marL="0" indent="0" algn="l" rtl="0" fontAlgn="b"/>
                      <a:r>
                        <a:rPr lang="en-GB" sz="1000" b="0" i="0" u="none" strike="noStrike" baseline="0" dirty="0">
                          <a:solidFill>
                            <a:schemeClr val="tx1">
                              <a:lumMod val="75000"/>
                              <a:lumOff val="25000"/>
                            </a:schemeClr>
                          </a:solidFill>
                          <a:effectLst/>
                          <a:latin typeface="+mn-lt"/>
                        </a:rPr>
                        <a:t>AGE</a:t>
                      </a:r>
                      <a:endParaRPr lang="en-GB" sz="1000" b="0" i="0" u="none" strike="noStrike" dirty="0">
                        <a:solidFill>
                          <a:schemeClr val="tx1">
                            <a:lumMod val="75000"/>
                            <a:lumOff val="25000"/>
                          </a:schemeClr>
                        </a:solidFill>
                        <a:effectLst/>
                        <a:latin typeface="+mn-lt"/>
                      </a:endParaRPr>
                    </a:p>
                  </a:txBody>
                  <a:tcPr marL="36000" marR="0" marT="36000" marB="0">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pPr algn="ctr" rtl="0" fontAlgn="b"/>
                      <a:endParaRPr lang="en-GB" sz="700" b="0" i="0" u="none" strike="noStrike" kern="1200" dirty="0">
                        <a:solidFill>
                          <a:schemeClr val="accent2"/>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rtl="0" fontAlgn="b"/>
                      <a:endParaRPr lang="en-GB" sz="700" b="0" i="0" u="none" strike="noStrike" kern="1200" dirty="0">
                        <a:solidFill>
                          <a:schemeClr val="accent2"/>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rtl="0" fontAlgn="b"/>
                      <a:endParaRPr lang="en-GB" sz="700" b="0" i="0" u="none" strike="noStrike" kern="1200" dirty="0">
                        <a:solidFill>
                          <a:schemeClr val="accent2"/>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50881" rtl="0" eaLnBrk="1" fontAlgn="auto" latinLnBrk="0" hangingPunct="1">
                        <a:lnSpc>
                          <a:spcPct val="100000"/>
                        </a:lnSpc>
                        <a:spcBef>
                          <a:spcPts val="0"/>
                        </a:spcBef>
                        <a:spcAft>
                          <a:spcPts val="0"/>
                        </a:spcAft>
                        <a:buClrTx/>
                        <a:buSzTx/>
                        <a:buFontTx/>
                        <a:buNone/>
                        <a:tabLst/>
                        <a:defRPr/>
                      </a:pPr>
                      <a:endParaRPr lang="en-GB" sz="700" b="0" i="0" u="none" strike="noStrike" kern="1200" dirty="0" smtClean="0">
                        <a:solidFill>
                          <a:schemeClr val="accent2"/>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50881" rtl="0" eaLnBrk="1" fontAlgn="auto" latinLnBrk="0" hangingPunct="1">
                        <a:lnSpc>
                          <a:spcPct val="100000"/>
                        </a:lnSpc>
                        <a:spcBef>
                          <a:spcPts val="0"/>
                        </a:spcBef>
                        <a:spcAft>
                          <a:spcPts val="0"/>
                        </a:spcAft>
                        <a:buClrTx/>
                        <a:buSzTx/>
                        <a:buFontTx/>
                        <a:buNone/>
                        <a:tabLst/>
                        <a:defRPr/>
                      </a:pPr>
                      <a:endParaRPr lang="en-GB" sz="700" b="0" i="0" u="none" strike="noStrike" kern="1200" dirty="0" smtClean="0">
                        <a:solidFill>
                          <a:schemeClr val="accent2"/>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r>
              <a:tr h="228460">
                <a:tc gridSpan="2">
                  <a:txBody>
                    <a:bodyPr/>
                    <a:lstStyle/>
                    <a:p>
                      <a:pPr marL="85725" indent="0" algn="ctr" rtl="0" fontAlgn="b"/>
                      <a:endParaRPr lang="en-GB" sz="700" b="0" i="0" u="none" strike="noStrike" dirty="0">
                        <a:solidFill>
                          <a:schemeClr val="tx1">
                            <a:lumMod val="75000"/>
                            <a:lumOff val="25000"/>
                          </a:schemeClr>
                        </a:solidFill>
                        <a:effectLst/>
                        <a:latin typeface="+mn-lt"/>
                      </a:endParaRPr>
                    </a:p>
                  </a:txBody>
                  <a:tcPr marL="4655" marR="72000" marT="0"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ctr" fontAlgn="ctr"/>
                      <a:r>
                        <a:rPr lang="en-US" sz="700" b="0" i="0" u="none" strike="noStrike" dirty="0">
                          <a:solidFill>
                            <a:schemeClr val="accent1"/>
                          </a:solidFill>
                          <a:effectLst/>
                          <a:latin typeface="+mn-lt"/>
                        </a:rPr>
                        <a:t>16-24</a:t>
                      </a:r>
                    </a:p>
                  </a:txBody>
                  <a:tcPr marL="12700" marR="12700" marT="1270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700" b="0" i="0" u="none" strike="noStrike">
                          <a:solidFill>
                            <a:srgbClr val="C61678"/>
                          </a:solidFill>
                          <a:effectLst/>
                          <a:latin typeface="+mn-lt"/>
                        </a:rPr>
                        <a:t>25-34</a:t>
                      </a:r>
                    </a:p>
                  </a:txBody>
                  <a:tcPr marL="12700" marR="12700" marT="1270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700" b="0" i="0" u="none" strike="noStrike">
                          <a:solidFill>
                            <a:schemeClr val="accent4"/>
                          </a:solidFill>
                          <a:effectLst/>
                          <a:latin typeface="+mn-lt"/>
                        </a:rPr>
                        <a:t>35-44</a:t>
                      </a:r>
                    </a:p>
                  </a:txBody>
                  <a:tcPr marL="12700" marR="12700" marT="1270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700" b="0" i="0" u="none" strike="noStrike">
                          <a:solidFill>
                            <a:schemeClr val="bg2"/>
                          </a:solidFill>
                          <a:effectLst/>
                          <a:latin typeface="+mn-lt"/>
                        </a:rPr>
                        <a:t>44-54</a:t>
                      </a:r>
                    </a:p>
                  </a:txBody>
                  <a:tcPr marL="12700" marR="12700" marT="1270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700" b="0" i="0" u="none" strike="noStrike">
                          <a:solidFill>
                            <a:srgbClr val="F7911E"/>
                          </a:solidFill>
                          <a:effectLst/>
                          <a:latin typeface="+mn-lt"/>
                        </a:rPr>
                        <a:t>55+</a:t>
                      </a:r>
                    </a:p>
                  </a:txBody>
                  <a:tcPr marL="12700" marR="12700" marT="1270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r>
              <a:tr h="155385">
                <a:tc rowSpan="3">
                  <a:txBody>
                    <a:bodyPr/>
                    <a:lstStyle/>
                    <a:p>
                      <a:pPr algn="ctr"/>
                      <a:r>
                        <a:rPr lang="en-US" sz="800" dirty="0" smtClean="0">
                          <a:solidFill>
                            <a:schemeClr val="tx1">
                              <a:lumMod val="85000"/>
                              <a:lumOff val="15000"/>
                            </a:schemeClr>
                          </a:solidFill>
                        </a:rPr>
                        <a:t>TRIPS</a:t>
                      </a:r>
                    </a:p>
                    <a:p>
                      <a:pPr algn="ctr"/>
                      <a:r>
                        <a:rPr lang="en-US" sz="800" dirty="0" smtClean="0">
                          <a:solidFill>
                            <a:schemeClr val="tx1">
                              <a:lumMod val="85000"/>
                              <a:lumOff val="15000"/>
                            </a:schemeClr>
                          </a:solidFill>
                        </a:rPr>
                        <a:t>Millions</a:t>
                      </a:r>
                      <a:endParaRPr lang="en-US" sz="800" dirty="0">
                        <a:solidFill>
                          <a:schemeClr val="tx1">
                            <a:lumMod val="85000"/>
                            <a:lumOff val="15000"/>
                          </a:schemeClr>
                        </a:solidFill>
                      </a:endParaRPr>
                    </a:p>
                  </a:txBody>
                  <a:tcPr marL="4655"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85725" indent="0" algn="r" rtl="0" fontAlgn="b"/>
                      <a:r>
                        <a:rPr lang="en-GB" sz="700" b="0" i="0" u="none" strike="noStrike" kern="1200" dirty="0" smtClean="0">
                          <a:solidFill>
                            <a:schemeClr val="tx1">
                              <a:lumMod val="75000"/>
                              <a:lumOff val="25000"/>
                            </a:schemeClr>
                          </a:solidFill>
                          <a:effectLst/>
                          <a:latin typeface="+mn-lt"/>
                          <a:ea typeface="+mn-ea"/>
                          <a:cs typeface="+mn-cs"/>
                        </a:rPr>
                        <a:t>2015</a:t>
                      </a:r>
                      <a:endParaRPr lang="en-GB" sz="700" b="0" i="0" u="none" strike="noStrike" kern="1200" dirty="0">
                        <a:solidFill>
                          <a:schemeClr val="tx1">
                            <a:lumMod val="75000"/>
                            <a:lumOff val="25000"/>
                          </a:schemeClr>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11.7</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fontAlgn="ctr" latinLnBrk="0" hangingPunct="1"/>
                      <a:r>
                        <a:rPr lang="en-GB" sz="700" b="1" i="0" u="none" strike="noStrike" kern="1200">
                          <a:solidFill>
                            <a:schemeClr val="bg1"/>
                          </a:solidFill>
                          <a:effectLst/>
                          <a:latin typeface="+mn-lt"/>
                          <a:ea typeface="+mn-ea"/>
                          <a:cs typeface="+mn-cs"/>
                        </a:rPr>
                        <a:t>17.7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a:solidFill>
                            <a:schemeClr val="bg1"/>
                          </a:solidFill>
                          <a:effectLst/>
                          <a:latin typeface="+mn-lt"/>
                          <a:ea typeface="+mn-ea"/>
                          <a:cs typeface="+mn-cs"/>
                        </a:rPr>
                        <a:t>19.6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ctr" latinLnBrk="0" hangingPunct="1"/>
                      <a:r>
                        <a:rPr lang="en-GB" sz="700" b="1" i="0" u="none" strike="noStrike" kern="1200">
                          <a:solidFill>
                            <a:schemeClr val="bg1"/>
                          </a:solidFill>
                          <a:effectLst/>
                          <a:latin typeface="+mn-lt"/>
                          <a:ea typeface="+mn-ea"/>
                          <a:cs typeface="+mn-cs"/>
                        </a:rPr>
                        <a:t>21.2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marL="0" algn="ctr" defTabSz="914400" rtl="0" eaLnBrk="1" fontAlgn="ctr" latinLnBrk="0" hangingPunct="1"/>
                      <a:r>
                        <a:rPr lang="en-GB" sz="700" b="1" i="0" u="none" strike="noStrike" kern="1200">
                          <a:solidFill>
                            <a:schemeClr val="bg1"/>
                          </a:solidFill>
                          <a:effectLst/>
                          <a:latin typeface="+mn-lt"/>
                          <a:ea typeface="+mn-ea"/>
                          <a:cs typeface="+mn-cs"/>
                        </a:rPr>
                        <a:t>32.5</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155385">
                <a:tc vMerge="1">
                  <a:txBody>
                    <a:bodyPr/>
                    <a:lstStyle/>
                    <a:p>
                      <a:endParaRPr lang="en-US"/>
                    </a:p>
                  </a:txBody>
                  <a:tcPr marL="4655"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85725" algn="r" rtl="0" fontAlgn="b"/>
                      <a:r>
                        <a:rPr lang="en-GB" sz="700" b="0" i="0" u="none" strike="noStrike" kern="1200" dirty="0" smtClean="0">
                          <a:solidFill>
                            <a:schemeClr val="tx1">
                              <a:lumMod val="75000"/>
                              <a:lumOff val="25000"/>
                            </a:schemeClr>
                          </a:solidFill>
                          <a:effectLst/>
                          <a:latin typeface="+mn-lt"/>
                          <a:ea typeface="+mn-ea"/>
                          <a:cs typeface="+mn-cs"/>
                        </a:rPr>
                        <a:t>2016</a:t>
                      </a:r>
                      <a:endParaRPr lang="en-GB" sz="700" b="0" i="0" u="none" strike="noStrike" kern="1200" dirty="0">
                        <a:solidFill>
                          <a:schemeClr val="bg1">
                            <a:lumMod val="65000"/>
                          </a:schemeClr>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10.9</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16.7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19.3</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ctr" latinLnBrk="0" hangingPunct="1"/>
                      <a:r>
                        <a:rPr lang="en-GB" sz="700" b="1" i="0" u="none" strike="noStrike" kern="1200">
                          <a:solidFill>
                            <a:schemeClr val="bg1"/>
                          </a:solidFill>
                          <a:effectLst/>
                          <a:latin typeface="+mn-lt"/>
                          <a:ea typeface="+mn-ea"/>
                          <a:cs typeface="+mn-cs"/>
                        </a:rPr>
                        <a:t>20.8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31.6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155385">
                <a:tc vMerge="1">
                  <a:txBody>
                    <a:bodyPr/>
                    <a:lstStyle/>
                    <a:p>
                      <a:endParaRPr lang="en-US"/>
                    </a:p>
                  </a:txBody>
                  <a:tcPr marL="4655"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85725" algn="r" rtl="0" fontAlgn="b"/>
                      <a:r>
                        <a:rPr lang="en-US" sz="700" b="0" dirty="0">
                          <a:solidFill>
                            <a:srgbClr val="C50017"/>
                          </a:solidFill>
                          <a:latin typeface="Wingdings"/>
                          <a:ea typeface="Wingdings"/>
                          <a:cs typeface="Wingdings"/>
                          <a:sym typeface="Wingdings"/>
                        </a:rPr>
                        <a:t></a:t>
                      </a:r>
                      <a:r>
                        <a:rPr lang="en-US" sz="700" b="0" dirty="0">
                          <a:solidFill>
                            <a:schemeClr val="accent1"/>
                          </a:solidFill>
                          <a:latin typeface="Wingdings"/>
                          <a:ea typeface="Wingdings"/>
                          <a:cs typeface="Wingdings"/>
                          <a:sym typeface="Wingdings"/>
                        </a:rPr>
                        <a:t></a:t>
                      </a:r>
                      <a:r>
                        <a:rPr lang="en-US" sz="700" b="0" dirty="0">
                          <a:solidFill>
                            <a:srgbClr val="6FA132"/>
                          </a:solidFill>
                          <a:latin typeface="Wingdings"/>
                          <a:ea typeface="Wingdings"/>
                          <a:cs typeface="Wingdings"/>
                          <a:sym typeface="Wingdings"/>
                        </a:rPr>
                        <a:t></a:t>
                      </a:r>
                      <a:endParaRPr lang="en-GB" sz="700" b="0" i="0" u="none" strike="noStrike" kern="1200" dirty="0">
                        <a:solidFill>
                          <a:srgbClr val="A6A6A6"/>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dirty="0" smtClean="0">
                          <a:solidFill>
                            <a:schemeClr val="bg1">
                              <a:lumMod val="50000"/>
                            </a:schemeClr>
                          </a:solidFill>
                          <a:effectLst/>
                          <a:latin typeface="+mn-lt"/>
                          <a:ea typeface="+mn-ea"/>
                          <a:cs typeface="+mn-cs"/>
                        </a:rPr>
                        <a:t>-8%</a:t>
                      </a:r>
                      <a:endParaRPr lang="en-GB" sz="700" b="1" i="0" u="none" strike="noStrike" kern="1200" dirty="0">
                        <a:solidFill>
                          <a:schemeClr val="bg1">
                            <a:lumMod val="50000"/>
                          </a:schemeClr>
                        </a:solidFill>
                        <a:effectLst/>
                        <a:latin typeface="+mn-lt"/>
                        <a:ea typeface="+mn-ea"/>
                        <a:cs typeface="+mn-cs"/>
                      </a:endParaRP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fontAlgn="ctr" latinLnBrk="0" hangingPunct="1"/>
                      <a:r>
                        <a:rPr lang="en-GB" sz="700" b="1" i="0" u="none" strike="noStrike" kern="1200" dirty="0" smtClean="0">
                          <a:solidFill>
                            <a:schemeClr val="bg1">
                              <a:lumMod val="50000"/>
                            </a:schemeClr>
                          </a:solidFill>
                          <a:effectLst/>
                          <a:latin typeface="+mn-lt"/>
                          <a:ea typeface="+mn-ea"/>
                          <a:cs typeface="+mn-cs"/>
                        </a:rPr>
                        <a:t>-5%</a:t>
                      </a:r>
                      <a:endParaRPr lang="en-GB" sz="700" b="1" i="0" u="none" strike="noStrike" kern="1200" dirty="0">
                        <a:solidFill>
                          <a:schemeClr val="bg1">
                            <a:lumMod val="50000"/>
                          </a:schemeClr>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smtClean="0">
                          <a:solidFill>
                            <a:schemeClr val="bg1">
                              <a:lumMod val="50000"/>
                            </a:schemeClr>
                          </a:solidFill>
                          <a:effectLst/>
                          <a:latin typeface="+mn-lt"/>
                          <a:ea typeface="+mn-ea"/>
                          <a:cs typeface="+mn-cs"/>
                        </a:rPr>
                        <a:t>-1%</a:t>
                      </a:r>
                      <a:endParaRPr lang="en-GB" sz="700" b="1" i="0" u="none" strike="noStrike" kern="1200" dirty="0">
                        <a:solidFill>
                          <a:schemeClr val="bg1">
                            <a:lumMod val="50000"/>
                          </a:schemeClr>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ctr" latinLnBrk="0" hangingPunct="1"/>
                      <a:r>
                        <a:rPr lang="en-GB" sz="700" b="1" i="0" u="none" strike="noStrike" kern="1200" dirty="0" smtClean="0">
                          <a:solidFill>
                            <a:schemeClr val="bg1">
                              <a:lumMod val="50000"/>
                            </a:schemeClr>
                          </a:solidFill>
                          <a:effectLst/>
                          <a:latin typeface="+mn-lt"/>
                          <a:ea typeface="+mn-ea"/>
                          <a:cs typeface="+mn-cs"/>
                        </a:rPr>
                        <a:t>-2%</a:t>
                      </a:r>
                      <a:endParaRPr lang="en-GB" sz="700" b="1" i="0" u="none" strike="noStrike" kern="1200" dirty="0">
                        <a:solidFill>
                          <a:schemeClr val="bg1">
                            <a:lumMod val="50000"/>
                          </a:schemeClr>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marL="0" algn="ctr" defTabSz="914400" rtl="0" eaLnBrk="1" fontAlgn="ctr" latinLnBrk="0" hangingPunct="1"/>
                      <a:r>
                        <a:rPr lang="en-GB" sz="700" b="1" i="0" u="none" strike="noStrike" kern="1200" dirty="0" smtClean="0">
                          <a:solidFill>
                            <a:schemeClr val="bg1">
                              <a:lumMod val="50000"/>
                            </a:schemeClr>
                          </a:solidFill>
                          <a:effectLst/>
                          <a:latin typeface="+mn-lt"/>
                          <a:ea typeface="+mn-ea"/>
                          <a:cs typeface="+mn-cs"/>
                        </a:rPr>
                        <a:t>-3%</a:t>
                      </a:r>
                      <a:endParaRPr lang="en-GB" sz="700" b="1" i="0" u="none" strike="noStrike" kern="1200" dirty="0">
                        <a:solidFill>
                          <a:schemeClr val="bg1">
                            <a:lumMod val="50000"/>
                          </a:schemeClr>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155385">
                <a:tc rowSpan="3">
                  <a:txBody>
                    <a:bodyPr/>
                    <a:lstStyle/>
                    <a:p>
                      <a:pPr algn="ctr"/>
                      <a:r>
                        <a:rPr lang="en-US" sz="800" dirty="0" smtClean="0">
                          <a:solidFill>
                            <a:schemeClr val="tx1">
                              <a:lumMod val="85000"/>
                              <a:lumOff val="15000"/>
                            </a:schemeClr>
                          </a:solidFill>
                        </a:rPr>
                        <a:t>NIGHTS</a:t>
                      </a:r>
                    </a:p>
                    <a:p>
                      <a:pPr algn="ctr"/>
                      <a:r>
                        <a:rPr lang="en-US" sz="800" dirty="0" smtClean="0">
                          <a:solidFill>
                            <a:schemeClr val="tx1">
                              <a:lumMod val="85000"/>
                              <a:lumOff val="15000"/>
                            </a:schemeClr>
                          </a:solidFill>
                        </a:rPr>
                        <a:t>Millions</a:t>
                      </a:r>
                      <a:endParaRPr lang="en-US" sz="800" dirty="0">
                        <a:solidFill>
                          <a:schemeClr val="tx1">
                            <a:lumMod val="85000"/>
                            <a:lumOff val="15000"/>
                          </a:schemeClr>
                        </a:solidFill>
                      </a:endParaRPr>
                    </a:p>
                  </a:txBody>
                  <a:tcPr marL="4655"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8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85725" indent="0" algn="r" rtl="0" fontAlgn="b"/>
                      <a:r>
                        <a:rPr lang="en-GB" sz="700" b="0" i="0" u="none" strike="noStrike" kern="1200" dirty="0" smtClean="0">
                          <a:solidFill>
                            <a:schemeClr val="tx1">
                              <a:lumMod val="75000"/>
                              <a:lumOff val="25000"/>
                            </a:schemeClr>
                          </a:solidFill>
                          <a:effectLst/>
                          <a:latin typeface="+mn-lt"/>
                          <a:ea typeface="+mn-ea"/>
                          <a:cs typeface="+mn-cs"/>
                        </a:rPr>
                        <a:t>2015</a:t>
                      </a:r>
                      <a:endParaRPr lang="en-GB" sz="700" b="0" i="0" u="none" strike="noStrike" kern="1200" dirty="0">
                        <a:solidFill>
                          <a:schemeClr val="tx1">
                            <a:lumMod val="75000"/>
                            <a:lumOff val="25000"/>
                          </a:schemeClr>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8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37.9</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fontAlgn="ctr" latinLnBrk="0" hangingPunct="1"/>
                      <a:r>
                        <a:rPr lang="en-GB" sz="700" b="1" i="0" u="none" strike="noStrike" kern="1200">
                          <a:solidFill>
                            <a:schemeClr val="bg1"/>
                          </a:solidFill>
                          <a:effectLst/>
                          <a:latin typeface="+mn-lt"/>
                          <a:ea typeface="+mn-ea"/>
                          <a:cs typeface="+mn-cs"/>
                        </a:rPr>
                        <a:t>47.2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a:solidFill>
                            <a:schemeClr val="bg1"/>
                          </a:solidFill>
                          <a:effectLst/>
                          <a:latin typeface="+mn-lt"/>
                          <a:ea typeface="+mn-ea"/>
                          <a:cs typeface="+mn-cs"/>
                        </a:rPr>
                        <a:t>54.1</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56.8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103.6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155385">
                <a:tc vMerge="1">
                  <a:txBody>
                    <a:bodyPr/>
                    <a:lstStyle/>
                    <a:p>
                      <a:pPr algn="ctr"/>
                      <a:endParaRPr lang="en-US" sz="800">
                        <a:solidFill>
                          <a:schemeClr val="tx1">
                            <a:lumMod val="85000"/>
                            <a:lumOff val="15000"/>
                          </a:schemeClr>
                        </a:solidFill>
                      </a:endParaRPr>
                    </a:p>
                  </a:txBody>
                  <a:tcPr marL="4655" marR="7200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85725" algn="r" rtl="0" fontAlgn="b"/>
                      <a:r>
                        <a:rPr lang="en-GB" sz="700" b="0" i="0" u="none" strike="noStrike" kern="1200" dirty="0" smtClean="0">
                          <a:solidFill>
                            <a:schemeClr val="tx1">
                              <a:lumMod val="75000"/>
                              <a:lumOff val="25000"/>
                            </a:schemeClr>
                          </a:solidFill>
                          <a:effectLst/>
                          <a:latin typeface="+mn-lt"/>
                          <a:ea typeface="+mn-ea"/>
                          <a:cs typeface="+mn-cs"/>
                        </a:rPr>
                        <a:t>2016</a:t>
                      </a:r>
                      <a:endParaRPr lang="en-GB" sz="700" b="0" i="0" u="none" strike="noStrike" kern="1200" dirty="0">
                        <a:solidFill>
                          <a:schemeClr val="bg1">
                            <a:lumMod val="65000"/>
                          </a:schemeClr>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a:solidFill>
                            <a:schemeClr val="bg1"/>
                          </a:solidFill>
                          <a:effectLst/>
                          <a:latin typeface="+mn-lt"/>
                          <a:ea typeface="+mn-ea"/>
                          <a:cs typeface="+mn-cs"/>
                        </a:rPr>
                        <a:t>32.7</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fontAlgn="ctr" latinLnBrk="0" hangingPunct="1"/>
                      <a:r>
                        <a:rPr lang="en-GB" sz="700" b="1" i="0" u="none" strike="noStrike" kern="1200">
                          <a:solidFill>
                            <a:schemeClr val="bg1"/>
                          </a:solidFill>
                          <a:effectLst/>
                          <a:latin typeface="+mn-lt"/>
                          <a:ea typeface="+mn-ea"/>
                          <a:cs typeface="+mn-cs"/>
                        </a:rPr>
                        <a:t>43.3</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a:solidFill>
                            <a:schemeClr val="bg1"/>
                          </a:solidFill>
                          <a:effectLst/>
                          <a:latin typeface="+mn-lt"/>
                          <a:ea typeface="+mn-ea"/>
                          <a:cs typeface="+mn-cs"/>
                        </a:rPr>
                        <a:t>55.1</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ctr" latinLnBrk="0" hangingPunct="1"/>
                      <a:r>
                        <a:rPr lang="en-GB" sz="700" b="1" i="0" u="none" strike="noStrike" kern="1200">
                          <a:solidFill>
                            <a:schemeClr val="bg1"/>
                          </a:solidFill>
                          <a:effectLst/>
                          <a:latin typeface="+mn-lt"/>
                          <a:ea typeface="+mn-ea"/>
                          <a:cs typeface="+mn-cs"/>
                        </a:rPr>
                        <a:t>55.6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100.9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155385">
                <a:tc vMerge="1">
                  <a:txBody>
                    <a:bodyPr/>
                    <a:lstStyle/>
                    <a:p>
                      <a:pPr algn="ctr"/>
                      <a:endParaRPr lang="en-US" sz="800">
                        <a:solidFill>
                          <a:schemeClr val="tx1">
                            <a:lumMod val="85000"/>
                            <a:lumOff val="15000"/>
                          </a:schemeClr>
                        </a:solidFill>
                      </a:endParaRPr>
                    </a:p>
                  </a:txBody>
                  <a:tcPr marL="4655" marR="7200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85725" algn="r" rtl="0" fontAlgn="b"/>
                      <a:r>
                        <a:rPr lang="en-US" sz="700" b="0" dirty="0">
                          <a:solidFill>
                            <a:srgbClr val="C50017"/>
                          </a:solidFill>
                          <a:latin typeface="Wingdings"/>
                          <a:ea typeface="Wingdings"/>
                          <a:cs typeface="Wingdings"/>
                          <a:sym typeface="Wingdings"/>
                        </a:rPr>
                        <a:t></a:t>
                      </a:r>
                      <a:r>
                        <a:rPr lang="en-US" sz="700" b="0" dirty="0">
                          <a:solidFill>
                            <a:schemeClr val="accent1"/>
                          </a:solidFill>
                          <a:latin typeface="Wingdings"/>
                          <a:ea typeface="Wingdings"/>
                          <a:cs typeface="Wingdings"/>
                          <a:sym typeface="Wingdings"/>
                        </a:rPr>
                        <a:t></a:t>
                      </a:r>
                      <a:r>
                        <a:rPr lang="en-US" sz="700" b="0" dirty="0">
                          <a:solidFill>
                            <a:srgbClr val="6FA132"/>
                          </a:solidFill>
                          <a:latin typeface="Wingdings"/>
                          <a:ea typeface="Wingdings"/>
                          <a:cs typeface="Wingdings"/>
                          <a:sym typeface="Wingdings"/>
                        </a:rPr>
                        <a:t></a:t>
                      </a:r>
                      <a:endParaRPr lang="en-GB" sz="700" b="0" i="0" u="none" strike="noStrike" kern="1200" dirty="0">
                        <a:solidFill>
                          <a:srgbClr val="A6A6A6"/>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dirty="0" smtClean="0">
                          <a:solidFill>
                            <a:schemeClr val="bg1">
                              <a:lumMod val="50000"/>
                            </a:schemeClr>
                          </a:solidFill>
                          <a:effectLst/>
                          <a:latin typeface="+mn-lt"/>
                          <a:ea typeface="+mn-ea"/>
                          <a:cs typeface="+mn-cs"/>
                        </a:rPr>
                        <a:t>-14%</a:t>
                      </a:r>
                      <a:endParaRPr lang="en-GB" sz="700" b="1" i="0" u="none" strike="noStrike" kern="1200" dirty="0">
                        <a:solidFill>
                          <a:schemeClr val="bg1">
                            <a:lumMod val="50000"/>
                          </a:schemeClr>
                        </a:solidFill>
                        <a:effectLst/>
                        <a:latin typeface="+mn-lt"/>
                        <a:ea typeface="+mn-ea"/>
                        <a:cs typeface="+mn-cs"/>
                      </a:endParaRP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fontAlgn="ctr" latinLnBrk="0" hangingPunct="1"/>
                      <a:r>
                        <a:rPr lang="en-GB" sz="700" b="1" i="0" u="none" strike="noStrike" kern="1200" dirty="0" smtClean="0">
                          <a:solidFill>
                            <a:schemeClr val="bg1">
                              <a:lumMod val="50000"/>
                            </a:schemeClr>
                          </a:solidFill>
                          <a:effectLst/>
                          <a:latin typeface="+mn-lt"/>
                          <a:ea typeface="+mn-ea"/>
                          <a:cs typeface="+mn-cs"/>
                        </a:rPr>
                        <a:t>-8%</a:t>
                      </a:r>
                      <a:endParaRPr lang="en-GB" sz="700" b="1" i="0" u="none" strike="noStrike" kern="1200" dirty="0">
                        <a:solidFill>
                          <a:schemeClr val="bg1">
                            <a:lumMod val="50000"/>
                          </a:schemeClr>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smtClean="0">
                          <a:solidFill>
                            <a:schemeClr val="bg1">
                              <a:lumMod val="50000"/>
                            </a:schemeClr>
                          </a:solidFill>
                          <a:effectLst/>
                          <a:latin typeface="+mn-lt"/>
                          <a:ea typeface="+mn-ea"/>
                          <a:cs typeface="+mn-cs"/>
                        </a:rPr>
                        <a:t>+2%</a:t>
                      </a:r>
                      <a:endParaRPr lang="en-GB" sz="700" b="1" i="0" u="none" strike="noStrike" kern="1200" dirty="0">
                        <a:solidFill>
                          <a:schemeClr val="bg1">
                            <a:lumMod val="50000"/>
                          </a:schemeClr>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ctr" latinLnBrk="0" hangingPunct="1"/>
                      <a:r>
                        <a:rPr lang="en-GB" sz="700" b="1" i="0" u="none" strike="noStrike" kern="1200" dirty="0" smtClean="0">
                          <a:solidFill>
                            <a:schemeClr val="bg1">
                              <a:lumMod val="50000"/>
                            </a:schemeClr>
                          </a:solidFill>
                          <a:effectLst/>
                          <a:latin typeface="+mn-lt"/>
                          <a:ea typeface="+mn-ea"/>
                          <a:cs typeface="+mn-cs"/>
                        </a:rPr>
                        <a:t>-2%</a:t>
                      </a:r>
                      <a:endParaRPr lang="en-GB" sz="700" b="1" i="0" u="none" strike="noStrike" kern="1200" dirty="0">
                        <a:solidFill>
                          <a:schemeClr val="bg1">
                            <a:lumMod val="50000"/>
                          </a:schemeClr>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marL="0" algn="ctr" defTabSz="914400" rtl="0" eaLnBrk="1" fontAlgn="ctr" latinLnBrk="0" hangingPunct="1"/>
                      <a:r>
                        <a:rPr lang="en-GB" sz="700" b="1" i="0" u="none" strike="noStrike" kern="1200" dirty="0" smtClean="0">
                          <a:solidFill>
                            <a:schemeClr val="bg1">
                              <a:lumMod val="50000"/>
                            </a:schemeClr>
                          </a:solidFill>
                          <a:effectLst/>
                          <a:latin typeface="+mn-lt"/>
                          <a:ea typeface="+mn-ea"/>
                          <a:cs typeface="+mn-cs"/>
                        </a:rPr>
                        <a:t>-3%</a:t>
                      </a:r>
                      <a:endParaRPr lang="en-GB" sz="700" b="1" i="0" u="none" strike="noStrike" kern="1200" dirty="0">
                        <a:solidFill>
                          <a:schemeClr val="bg1">
                            <a:lumMod val="50000"/>
                          </a:schemeClr>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155385">
                <a:tc rowSpan="3">
                  <a:txBody>
                    <a:bodyPr/>
                    <a:lstStyle/>
                    <a:p>
                      <a:pPr algn="ctr"/>
                      <a:r>
                        <a:rPr lang="en-US" sz="800" dirty="0" smtClean="0">
                          <a:solidFill>
                            <a:schemeClr val="tx1">
                              <a:lumMod val="85000"/>
                              <a:lumOff val="15000"/>
                            </a:schemeClr>
                          </a:solidFill>
                        </a:rPr>
                        <a:t>SPEND</a:t>
                      </a:r>
                    </a:p>
                    <a:p>
                      <a:pPr algn="ctr"/>
                      <a:r>
                        <a:rPr lang="en-US" sz="800" dirty="0" smtClean="0">
                          <a:solidFill>
                            <a:schemeClr val="tx1">
                              <a:lumMod val="85000"/>
                              <a:lumOff val="15000"/>
                            </a:schemeClr>
                          </a:solidFill>
                        </a:rPr>
                        <a:t>£Millions</a:t>
                      </a:r>
                      <a:endParaRPr lang="en-US" sz="800" dirty="0">
                        <a:solidFill>
                          <a:schemeClr val="tx1">
                            <a:lumMod val="85000"/>
                            <a:lumOff val="15000"/>
                          </a:schemeClr>
                        </a:solidFill>
                      </a:endParaRPr>
                    </a:p>
                  </a:txBody>
                  <a:tcPr marL="4655"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8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85725" indent="0" algn="r" rtl="0" fontAlgn="b"/>
                      <a:r>
                        <a:rPr lang="en-GB" sz="700" b="0" i="0" u="none" strike="noStrike" kern="1200" dirty="0" smtClean="0">
                          <a:solidFill>
                            <a:schemeClr val="tx1">
                              <a:lumMod val="75000"/>
                              <a:lumOff val="25000"/>
                            </a:schemeClr>
                          </a:solidFill>
                          <a:effectLst/>
                          <a:latin typeface="+mn-lt"/>
                          <a:ea typeface="+mn-ea"/>
                          <a:cs typeface="+mn-cs"/>
                        </a:rPr>
                        <a:t>2015</a:t>
                      </a:r>
                      <a:endParaRPr lang="en-GB" sz="700" b="0" i="0" u="none" strike="noStrike" kern="1200" dirty="0">
                        <a:solidFill>
                          <a:schemeClr val="tx1">
                            <a:lumMod val="75000"/>
                            <a:lumOff val="25000"/>
                          </a:schemeClr>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dirty="0" smtClean="0">
                          <a:solidFill>
                            <a:schemeClr val="bg1"/>
                          </a:solidFill>
                          <a:effectLst/>
                          <a:latin typeface="+mn-lt"/>
                          <a:ea typeface="+mn-ea"/>
                          <a:cs typeface="+mn-cs"/>
                        </a:rPr>
                        <a:t>£1,949</a:t>
                      </a:r>
                      <a:endParaRPr lang="en-GB" sz="700" b="1" i="0" u="none" strike="noStrike" kern="1200" dirty="0">
                        <a:solidFill>
                          <a:schemeClr val="bg1"/>
                        </a:solidFill>
                        <a:effectLst/>
                        <a:latin typeface="+mn-lt"/>
                        <a:ea typeface="+mn-ea"/>
                        <a:cs typeface="+mn-cs"/>
                      </a:endParaRP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fontAlgn="ctr" latinLnBrk="0" hangingPunct="1"/>
                      <a:r>
                        <a:rPr lang="en-GB" sz="700" b="1" i="0" u="none" strike="noStrike" kern="1200" dirty="0" smtClean="0">
                          <a:solidFill>
                            <a:schemeClr val="bg1"/>
                          </a:solidFill>
                          <a:effectLst/>
                          <a:latin typeface="+mn-lt"/>
                          <a:ea typeface="+mn-ea"/>
                          <a:cs typeface="+mn-cs"/>
                        </a:rPr>
                        <a:t>£3,048</a:t>
                      </a:r>
                      <a:endParaRPr lang="en-GB" sz="700" b="1" i="0" u="none" strike="noStrike" kern="1200" dirty="0">
                        <a:solidFill>
                          <a:schemeClr val="bg1"/>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smtClean="0">
                          <a:solidFill>
                            <a:schemeClr val="bg1"/>
                          </a:solidFill>
                          <a:effectLst/>
                          <a:latin typeface="+mn-lt"/>
                          <a:ea typeface="+mn-ea"/>
                          <a:cs typeface="+mn-cs"/>
                        </a:rPr>
                        <a:t>£3,608</a:t>
                      </a:r>
                      <a:endParaRPr lang="en-GB" sz="700" b="1" i="0" u="none" strike="noStrike" kern="1200" dirty="0">
                        <a:solidFill>
                          <a:schemeClr val="bg1"/>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ctr" latinLnBrk="0" hangingPunct="1"/>
                      <a:r>
                        <a:rPr lang="en-GB" sz="700" b="1" i="0" u="none" strike="noStrike" kern="1200" dirty="0" smtClean="0">
                          <a:solidFill>
                            <a:schemeClr val="bg1"/>
                          </a:solidFill>
                          <a:effectLst/>
                          <a:latin typeface="+mn-lt"/>
                          <a:ea typeface="+mn-ea"/>
                          <a:cs typeface="+mn-cs"/>
                        </a:rPr>
                        <a:t>£4,483</a:t>
                      </a:r>
                      <a:endParaRPr lang="en-GB" sz="700" b="1" i="0" u="none" strike="noStrike" kern="1200" dirty="0">
                        <a:solidFill>
                          <a:schemeClr val="bg1"/>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marL="0" algn="ctr" defTabSz="914400" rtl="0" eaLnBrk="1" fontAlgn="ctr" latinLnBrk="0" hangingPunct="1"/>
                      <a:r>
                        <a:rPr lang="en-GB" sz="700" b="1" i="0" u="none" strike="noStrike" kern="1200" dirty="0" smtClean="0">
                          <a:solidFill>
                            <a:schemeClr val="bg1"/>
                          </a:solidFill>
                          <a:effectLst/>
                          <a:latin typeface="+mn-lt"/>
                          <a:ea typeface="+mn-ea"/>
                          <a:cs typeface="+mn-cs"/>
                        </a:rPr>
                        <a:t>£6,486</a:t>
                      </a:r>
                      <a:endParaRPr lang="en-GB" sz="700" b="1" i="0" u="none" strike="noStrike" kern="1200" dirty="0">
                        <a:solidFill>
                          <a:schemeClr val="bg1"/>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155385">
                <a:tc vMerge="1">
                  <a:txBody>
                    <a:bodyPr/>
                    <a:lstStyle/>
                    <a:p>
                      <a:pPr algn="ctr"/>
                      <a:endParaRPr lang="en-US" sz="800">
                        <a:solidFill>
                          <a:schemeClr val="tx1">
                            <a:lumMod val="85000"/>
                            <a:lumOff val="15000"/>
                          </a:schemeClr>
                        </a:solidFill>
                      </a:endParaRPr>
                    </a:p>
                  </a:txBody>
                  <a:tcPr marL="4655" marR="7200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8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85725" algn="r" rtl="0" fontAlgn="b"/>
                      <a:r>
                        <a:rPr lang="en-GB" sz="700" b="0" i="0" u="none" strike="noStrike" kern="1200" dirty="0" smtClean="0">
                          <a:solidFill>
                            <a:schemeClr val="tx1">
                              <a:lumMod val="75000"/>
                              <a:lumOff val="25000"/>
                            </a:schemeClr>
                          </a:solidFill>
                          <a:effectLst/>
                          <a:latin typeface="+mn-lt"/>
                          <a:ea typeface="+mn-ea"/>
                          <a:cs typeface="+mn-cs"/>
                        </a:rPr>
                        <a:t>2016</a:t>
                      </a:r>
                      <a:endParaRPr lang="en-GB" sz="700" b="0" i="0" u="none" strike="noStrike" kern="1200" dirty="0">
                        <a:solidFill>
                          <a:schemeClr val="bg1">
                            <a:lumMod val="65000"/>
                          </a:schemeClr>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dirty="0" smtClean="0">
                          <a:solidFill>
                            <a:schemeClr val="bg1"/>
                          </a:solidFill>
                          <a:effectLst/>
                          <a:latin typeface="+mn-lt"/>
                          <a:ea typeface="+mn-ea"/>
                          <a:cs typeface="+mn-cs"/>
                        </a:rPr>
                        <a:t>£1,801</a:t>
                      </a:r>
                      <a:endParaRPr lang="en-GB" sz="700" b="1" i="0" u="none" strike="noStrike" kern="1200" dirty="0">
                        <a:solidFill>
                          <a:schemeClr val="bg1"/>
                        </a:solidFill>
                        <a:effectLst/>
                        <a:latin typeface="+mn-lt"/>
                        <a:ea typeface="+mn-ea"/>
                        <a:cs typeface="+mn-cs"/>
                      </a:endParaRP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fontAlgn="ctr" latinLnBrk="0" hangingPunct="1"/>
                      <a:r>
                        <a:rPr lang="en-GB" sz="700" b="1" i="0" u="none" strike="noStrike" kern="1200" dirty="0" smtClean="0">
                          <a:solidFill>
                            <a:schemeClr val="bg1"/>
                          </a:solidFill>
                          <a:effectLst/>
                          <a:latin typeface="+mn-lt"/>
                          <a:ea typeface="+mn-ea"/>
                          <a:cs typeface="+mn-cs"/>
                        </a:rPr>
                        <a:t>£2,859</a:t>
                      </a:r>
                      <a:endParaRPr lang="en-GB" sz="700" b="1" i="0" u="none" strike="noStrike" kern="1200" dirty="0">
                        <a:solidFill>
                          <a:schemeClr val="bg1"/>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smtClean="0">
                          <a:solidFill>
                            <a:schemeClr val="bg1"/>
                          </a:solidFill>
                          <a:effectLst/>
                          <a:latin typeface="+mn-lt"/>
                          <a:ea typeface="+mn-ea"/>
                          <a:cs typeface="+mn-cs"/>
                        </a:rPr>
                        <a:t>£3,354</a:t>
                      </a:r>
                      <a:endParaRPr lang="en-GB" sz="700" b="1" i="0" u="none" strike="noStrike" kern="1200" dirty="0">
                        <a:solidFill>
                          <a:schemeClr val="bg1"/>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ctr" latinLnBrk="0" hangingPunct="1"/>
                      <a:r>
                        <a:rPr lang="en-GB" sz="700" b="1" i="0" u="none" strike="noStrike" kern="1200" dirty="0" smtClean="0">
                          <a:solidFill>
                            <a:schemeClr val="bg1"/>
                          </a:solidFill>
                          <a:effectLst/>
                          <a:latin typeface="+mn-lt"/>
                          <a:ea typeface="+mn-ea"/>
                          <a:cs typeface="+mn-cs"/>
                        </a:rPr>
                        <a:t>£4,440</a:t>
                      </a:r>
                      <a:endParaRPr lang="en-GB" sz="700" b="1" i="0" u="none" strike="noStrike" kern="1200" dirty="0">
                        <a:solidFill>
                          <a:schemeClr val="bg1"/>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marL="0" algn="ctr" defTabSz="914400" rtl="0" eaLnBrk="1" fontAlgn="ctr" latinLnBrk="0" hangingPunct="1"/>
                      <a:r>
                        <a:rPr lang="en-GB" sz="700" b="1" i="0" u="none" strike="noStrike" kern="1200" dirty="0" smtClean="0">
                          <a:solidFill>
                            <a:schemeClr val="bg1"/>
                          </a:solidFill>
                          <a:effectLst/>
                          <a:latin typeface="+mn-lt"/>
                          <a:ea typeface="+mn-ea"/>
                          <a:cs typeface="+mn-cs"/>
                        </a:rPr>
                        <a:t>£6,035</a:t>
                      </a:r>
                      <a:endParaRPr lang="en-GB" sz="700" b="1" i="0" u="none" strike="noStrike" kern="1200" dirty="0">
                        <a:solidFill>
                          <a:schemeClr val="bg1"/>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155385">
                <a:tc vMerge="1">
                  <a:txBody>
                    <a:bodyPr/>
                    <a:lstStyle/>
                    <a:p>
                      <a:pPr algn="ctr"/>
                      <a:endParaRPr lang="en-US" sz="800">
                        <a:solidFill>
                          <a:schemeClr val="tx1">
                            <a:lumMod val="85000"/>
                            <a:lumOff val="15000"/>
                          </a:schemeClr>
                        </a:solidFill>
                      </a:endParaRPr>
                    </a:p>
                  </a:txBody>
                  <a:tcPr marL="4655" marR="7200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8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85725" algn="r" rtl="0" fontAlgn="b"/>
                      <a:r>
                        <a:rPr lang="en-US" sz="700" b="0" dirty="0">
                          <a:solidFill>
                            <a:srgbClr val="C50017"/>
                          </a:solidFill>
                          <a:latin typeface="Wingdings"/>
                          <a:ea typeface="Wingdings"/>
                          <a:cs typeface="Wingdings"/>
                          <a:sym typeface="Wingdings"/>
                        </a:rPr>
                        <a:t></a:t>
                      </a:r>
                      <a:r>
                        <a:rPr lang="en-US" sz="700" b="0" dirty="0">
                          <a:solidFill>
                            <a:schemeClr val="accent1"/>
                          </a:solidFill>
                          <a:latin typeface="Wingdings"/>
                          <a:ea typeface="Wingdings"/>
                          <a:cs typeface="Wingdings"/>
                          <a:sym typeface="Wingdings"/>
                        </a:rPr>
                        <a:t></a:t>
                      </a:r>
                      <a:r>
                        <a:rPr lang="en-US" sz="700" b="0" dirty="0">
                          <a:solidFill>
                            <a:srgbClr val="6FA132"/>
                          </a:solidFill>
                          <a:latin typeface="Wingdings"/>
                          <a:ea typeface="Wingdings"/>
                          <a:cs typeface="Wingdings"/>
                          <a:sym typeface="Wingdings"/>
                        </a:rPr>
                        <a:t></a:t>
                      </a:r>
                      <a:endParaRPr lang="en-GB" sz="700" b="0" i="0" u="none" strike="noStrike" kern="1200" dirty="0">
                        <a:solidFill>
                          <a:srgbClr val="A6A6A6"/>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dirty="0" smtClean="0">
                          <a:solidFill>
                            <a:schemeClr val="bg1">
                              <a:lumMod val="50000"/>
                            </a:schemeClr>
                          </a:solidFill>
                          <a:effectLst/>
                          <a:latin typeface="+mn-lt"/>
                          <a:ea typeface="+mn-ea"/>
                          <a:cs typeface="+mn-cs"/>
                        </a:rPr>
                        <a:t>-8%</a:t>
                      </a:r>
                      <a:endParaRPr lang="en-GB" sz="700" b="1" i="0" u="none" strike="noStrike" kern="1200" dirty="0">
                        <a:solidFill>
                          <a:schemeClr val="bg1">
                            <a:lumMod val="50000"/>
                          </a:schemeClr>
                        </a:solidFill>
                        <a:effectLst/>
                        <a:latin typeface="+mn-lt"/>
                        <a:ea typeface="+mn-ea"/>
                        <a:cs typeface="+mn-cs"/>
                      </a:endParaRP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fontAlgn="ctr" latinLnBrk="0" hangingPunct="1"/>
                      <a:r>
                        <a:rPr lang="en-GB" sz="700" b="1" i="0" u="none" strike="noStrike" kern="1200" dirty="0" smtClean="0">
                          <a:solidFill>
                            <a:schemeClr val="bg1">
                              <a:lumMod val="50000"/>
                            </a:schemeClr>
                          </a:solidFill>
                          <a:effectLst/>
                          <a:latin typeface="+mn-lt"/>
                          <a:ea typeface="+mn-ea"/>
                          <a:cs typeface="+mn-cs"/>
                        </a:rPr>
                        <a:t>-6%</a:t>
                      </a:r>
                      <a:endParaRPr lang="en-GB" sz="700" b="1" i="0" u="none" strike="noStrike" kern="1200" dirty="0">
                        <a:solidFill>
                          <a:schemeClr val="bg1">
                            <a:lumMod val="50000"/>
                          </a:schemeClr>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smtClean="0">
                          <a:solidFill>
                            <a:schemeClr val="bg1">
                              <a:lumMod val="50000"/>
                            </a:schemeClr>
                          </a:solidFill>
                          <a:effectLst/>
                          <a:latin typeface="+mn-lt"/>
                          <a:ea typeface="+mn-ea"/>
                          <a:cs typeface="+mn-cs"/>
                        </a:rPr>
                        <a:t>-7%</a:t>
                      </a:r>
                      <a:endParaRPr lang="en-GB" sz="700" b="1" i="0" u="none" strike="noStrike" kern="1200" dirty="0">
                        <a:solidFill>
                          <a:schemeClr val="bg1">
                            <a:lumMod val="50000"/>
                          </a:schemeClr>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ctr" latinLnBrk="0" hangingPunct="1"/>
                      <a:r>
                        <a:rPr lang="en-GB" sz="700" b="1" i="0" u="none" strike="noStrike" kern="1200" dirty="0" smtClean="0">
                          <a:solidFill>
                            <a:schemeClr val="bg1">
                              <a:lumMod val="50000"/>
                            </a:schemeClr>
                          </a:solidFill>
                          <a:effectLst/>
                          <a:latin typeface="+mn-lt"/>
                          <a:ea typeface="+mn-ea"/>
                          <a:cs typeface="+mn-cs"/>
                        </a:rPr>
                        <a:t>-1%</a:t>
                      </a:r>
                      <a:endParaRPr lang="en-GB" sz="700" b="1" i="0" u="none" strike="noStrike" kern="1200" dirty="0">
                        <a:solidFill>
                          <a:schemeClr val="bg1">
                            <a:lumMod val="50000"/>
                          </a:schemeClr>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marL="0" algn="ctr" defTabSz="914400" rtl="0" eaLnBrk="1" fontAlgn="ctr" latinLnBrk="0" hangingPunct="1"/>
                      <a:r>
                        <a:rPr lang="en-GB" sz="700" b="1" i="0" u="none" strike="noStrike" kern="1200" dirty="0" smtClean="0">
                          <a:solidFill>
                            <a:schemeClr val="bg1">
                              <a:lumMod val="50000"/>
                            </a:schemeClr>
                          </a:solidFill>
                          <a:effectLst/>
                          <a:latin typeface="+mn-lt"/>
                          <a:ea typeface="+mn-ea"/>
                          <a:cs typeface="+mn-cs"/>
                        </a:rPr>
                        <a:t>-7%</a:t>
                      </a:r>
                      <a:endParaRPr lang="en-GB" sz="700" b="1" i="0" u="none" strike="noStrike" kern="1200" dirty="0">
                        <a:solidFill>
                          <a:schemeClr val="bg1">
                            <a:lumMod val="50000"/>
                          </a:schemeClr>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155385">
                <a:tc>
                  <a:txBody>
                    <a:bodyPr/>
                    <a:lstStyle/>
                    <a:p>
                      <a:pPr algn="ctr"/>
                      <a:endParaRPr lang="en-US" sz="800" dirty="0">
                        <a:solidFill>
                          <a:schemeClr val="tx1">
                            <a:lumMod val="85000"/>
                            <a:lumOff val="15000"/>
                          </a:schemeClr>
                        </a:solidFill>
                      </a:endParaRPr>
                    </a:p>
                  </a:txBody>
                  <a:tcPr marL="4655"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8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85725" algn="r" defTabSz="914400" rtl="0" eaLnBrk="1" fontAlgn="b"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err="1" smtClean="0">
                          <a:ln>
                            <a:noFill/>
                          </a:ln>
                          <a:solidFill>
                            <a:prstClr val="black">
                              <a:lumMod val="75000"/>
                              <a:lumOff val="25000"/>
                            </a:prstClr>
                          </a:solidFill>
                          <a:effectLst/>
                          <a:uLnTx/>
                          <a:uFillTx/>
                          <a:latin typeface="+mn-lt"/>
                          <a:ea typeface="+mn-ea"/>
                          <a:cs typeface="+mn-cs"/>
                        </a:rPr>
                        <a:t>Unwtd</a:t>
                      </a:r>
                      <a:r>
                        <a:rPr kumimoji="0" lang="en-GB" sz="700" b="0" i="0" u="none" strike="noStrike" kern="1200" cap="none" spc="0" normalizeH="0" baseline="0" noProof="0" dirty="0" smtClean="0">
                          <a:ln>
                            <a:noFill/>
                          </a:ln>
                          <a:solidFill>
                            <a:prstClr val="black">
                              <a:lumMod val="75000"/>
                              <a:lumOff val="25000"/>
                            </a:prstClr>
                          </a:solidFill>
                          <a:effectLst/>
                          <a:uLnTx/>
                          <a:uFillTx/>
                          <a:latin typeface="+mn-lt"/>
                          <a:ea typeface="+mn-ea"/>
                          <a:cs typeface="+mn-cs"/>
                        </a:rPr>
                        <a:t> Trips</a:t>
                      </a:r>
                      <a:endParaRPr lang="en-GB" sz="700" b="0" i="0" u="none" strike="noStrike" kern="1200" dirty="0" smtClean="0">
                        <a:solidFill>
                          <a:srgbClr val="A6A6A6"/>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1" i="0" u="none" strike="noStrike" kern="1200" dirty="0">
                          <a:solidFill>
                            <a:schemeClr val="bg1">
                              <a:lumMod val="50000"/>
                            </a:schemeClr>
                          </a:solidFill>
                          <a:effectLst/>
                          <a:latin typeface="+mn-lt"/>
                          <a:ea typeface="+mn-ea"/>
                          <a:cs typeface="+mn-cs"/>
                        </a:rPr>
                        <a:t>1270</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fontAlgn="b" latinLnBrk="0" hangingPunct="1"/>
                      <a:r>
                        <a:rPr lang="en-GB" sz="700" b="1" i="0" u="none" strike="noStrike" kern="1200" dirty="0">
                          <a:solidFill>
                            <a:schemeClr val="bg1">
                              <a:lumMod val="50000"/>
                            </a:schemeClr>
                          </a:solidFill>
                          <a:effectLst/>
                          <a:latin typeface="+mn-lt"/>
                          <a:ea typeface="+mn-ea"/>
                          <a:cs typeface="+mn-cs"/>
                        </a:rPr>
                        <a:t>2031</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b" latinLnBrk="0" hangingPunct="1"/>
                      <a:r>
                        <a:rPr lang="en-GB" sz="700" b="1" i="0" u="none" strike="noStrike" kern="1200" dirty="0">
                          <a:solidFill>
                            <a:schemeClr val="bg1">
                              <a:lumMod val="50000"/>
                            </a:schemeClr>
                          </a:solidFill>
                          <a:effectLst/>
                          <a:latin typeface="+mn-lt"/>
                          <a:ea typeface="+mn-ea"/>
                          <a:cs typeface="+mn-cs"/>
                        </a:rPr>
                        <a:t>2178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b" latinLnBrk="0" hangingPunct="1"/>
                      <a:r>
                        <a:rPr lang="en-GB" sz="700" b="1" i="0" u="none" strike="noStrike" kern="1200" dirty="0">
                          <a:solidFill>
                            <a:schemeClr val="bg1">
                              <a:lumMod val="50000"/>
                            </a:schemeClr>
                          </a:solidFill>
                          <a:effectLst/>
                          <a:latin typeface="+mn-lt"/>
                          <a:ea typeface="+mn-ea"/>
                          <a:cs typeface="+mn-cs"/>
                        </a:rPr>
                        <a:t>2101</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marL="0" algn="ctr" defTabSz="914400" rtl="0" eaLnBrk="1" fontAlgn="b" latinLnBrk="0" hangingPunct="1"/>
                      <a:r>
                        <a:rPr lang="en-GB" sz="700" b="1" i="0" u="none" strike="noStrike" kern="1200" dirty="0">
                          <a:solidFill>
                            <a:schemeClr val="bg1">
                              <a:lumMod val="50000"/>
                            </a:schemeClr>
                          </a:solidFill>
                          <a:effectLst/>
                          <a:latin typeface="+mn-lt"/>
                          <a:ea typeface="+mn-ea"/>
                          <a:cs typeface="+mn-cs"/>
                        </a:rPr>
                        <a:t>4549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bl>
          </a:graphicData>
        </a:graphic>
      </p:graphicFrame>
      <p:pic>
        <p:nvPicPr>
          <p:cNvPr id="85" name="Picture 8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29481" y="3958440"/>
            <a:ext cx="431999" cy="431999"/>
          </a:xfrm>
          <a:prstGeom prst="rect">
            <a:avLst/>
          </a:prstGeom>
        </p:spPr>
      </p:pic>
      <p:pic>
        <p:nvPicPr>
          <p:cNvPr id="86" name="Picture 8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10237" y="3958440"/>
            <a:ext cx="427721" cy="431999"/>
          </a:xfrm>
          <a:prstGeom prst="rect">
            <a:avLst/>
          </a:prstGeom>
        </p:spPr>
      </p:pic>
      <p:pic>
        <p:nvPicPr>
          <p:cNvPr id="87" name="Picture 8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86715" y="3958440"/>
            <a:ext cx="431999" cy="431999"/>
          </a:xfrm>
          <a:prstGeom prst="rect">
            <a:avLst/>
          </a:prstGeom>
        </p:spPr>
      </p:pic>
      <p:pic>
        <p:nvPicPr>
          <p:cNvPr id="88" name="Picture 8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67471" y="3958440"/>
            <a:ext cx="427721" cy="431999"/>
          </a:xfrm>
          <a:prstGeom prst="rect">
            <a:avLst/>
          </a:prstGeom>
        </p:spPr>
      </p:pic>
      <p:pic>
        <p:nvPicPr>
          <p:cNvPr id="89" name="Picture 8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743949" y="3958440"/>
            <a:ext cx="431999" cy="431999"/>
          </a:xfrm>
          <a:prstGeom prst="rect">
            <a:avLst/>
          </a:prstGeom>
        </p:spPr>
      </p:pic>
      <p:pic>
        <p:nvPicPr>
          <p:cNvPr id="92" name="Picture 9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379800" y="3958440"/>
            <a:ext cx="431999" cy="431999"/>
          </a:xfrm>
          <a:prstGeom prst="rect">
            <a:avLst/>
          </a:prstGeom>
        </p:spPr>
      </p:pic>
      <p:pic>
        <p:nvPicPr>
          <p:cNvPr id="93" name="Picture 9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260577" y="3960600"/>
            <a:ext cx="427679" cy="427679"/>
          </a:xfrm>
          <a:prstGeom prst="rect">
            <a:avLst/>
          </a:prstGeom>
        </p:spPr>
      </p:pic>
      <p:pic>
        <p:nvPicPr>
          <p:cNvPr id="106" name="Picture 10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1183" y="1404353"/>
            <a:ext cx="427721" cy="431999"/>
          </a:xfrm>
          <a:prstGeom prst="rect">
            <a:avLst/>
          </a:prstGeom>
        </p:spPr>
      </p:pic>
      <p:pic>
        <p:nvPicPr>
          <p:cNvPr id="107" name="Picture 10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79800" y="1404353"/>
            <a:ext cx="427721" cy="431999"/>
          </a:xfrm>
          <a:prstGeom prst="rect">
            <a:avLst/>
          </a:prstGeom>
        </p:spPr>
      </p:pic>
      <p:pic>
        <p:nvPicPr>
          <p:cNvPr id="108" name="Picture 10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229481" y="1406600"/>
            <a:ext cx="431999" cy="427679"/>
          </a:xfrm>
          <a:prstGeom prst="rect">
            <a:avLst/>
          </a:prstGeom>
        </p:spPr>
      </p:pic>
      <p:pic>
        <p:nvPicPr>
          <p:cNvPr id="109" name="Picture 10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109058" y="1406600"/>
            <a:ext cx="431999" cy="427679"/>
          </a:xfrm>
          <a:prstGeom prst="rect">
            <a:avLst/>
          </a:prstGeom>
        </p:spPr>
      </p:pic>
      <p:pic>
        <p:nvPicPr>
          <p:cNvPr id="110" name="Picture 10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868212" y="1406600"/>
            <a:ext cx="431999" cy="427679"/>
          </a:xfrm>
          <a:prstGeom prst="rect">
            <a:avLst/>
          </a:prstGeom>
        </p:spPr>
      </p:pic>
      <p:pic>
        <p:nvPicPr>
          <p:cNvPr id="112" name="Picture 11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626843" y="1407224"/>
            <a:ext cx="423444" cy="427679"/>
          </a:xfrm>
          <a:prstGeom prst="rect">
            <a:avLst/>
          </a:prstGeom>
        </p:spPr>
      </p:pic>
      <p:pic>
        <p:nvPicPr>
          <p:cNvPr id="113" name="Picture 11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503343" y="1407224"/>
            <a:ext cx="427679" cy="427679"/>
          </a:xfrm>
          <a:prstGeom prst="rect">
            <a:avLst/>
          </a:prstGeom>
        </p:spPr>
      </p:pic>
      <p:pic>
        <p:nvPicPr>
          <p:cNvPr id="114" name="Picture 113"/>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381939" y="1405064"/>
            <a:ext cx="427721" cy="431999"/>
          </a:xfrm>
          <a:prstGeom prst="rect">
            <a:avLst/>
          </a:prstGeom>
        </p:spPr>
      </p:pic>
      <p:pic>
        <p:nvPicPr>
          <p:cNvPr id="115" name="Picture 114"/>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260577" y="1407224"/>
            <a:ext cx="427679" cy="427679"/>
          </a:xfrm>
          <a:prstGeom prst="rect">
            <a:avLst/>
          </a:prstGeom>
        </p:spPr>
      </p:pic>
      <p:grpSp>
        <p:nvGrpSpPr>
          <p:cNvPr id="32" name="Group 31"/>
          <p:cNvGrpSpPr/>
          <p:nvPr/>
        </p:nvGrpSpPr>
        <p:grpSpPr>
          <a:xfrm>
            <a:off x="7841311" y="201100"/>
            <a:ext cx="1090351" cy="906608"/>
            <a:chOff x="7841311" y="201100"/>
            <a:chExt cx="1090351" cy="906608"/>
          </a:xfrm>
        </p:grpSpPr>
        <p:sp>
          <p:nvSpPr>
            <p:cNvPr id="33" name="Oval 32"/>
            <p:cNvSpPr/>
            <p:nvPr/>
          </p:nvSpPr>
          <p:spPr>
            <a:xfrm>
              <a:off x="7841311" y="885946"/>
              <a:ext cx="901257" cy="221762"/>
            </a:xfrm>
            <a:prstGeom prst="ellipse">
              <a:avLst/>
            </a:prstGeom>
            <a:solidFill>
              <a:schemeClr val="tx1">
                <a:alpha val="1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err="1" smtClean="0"/>
            </a:p>
          </p:txBody>
        </p:sp>
        <p:pic>
          <p:nvPicPr>
            <p:cNvPr id="34" name="Picture 33"/>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040573" y="201100"/>
              <a:ext cx="891089" cy="900000"/>
            </a:xfrm>
            <a:prstGeom prst="rect">
              <a:avLst/>
            </a:prstGeom>
            <a:effectLst>
              <a:outerShdw blurRad="254000" dir="2700000" algn="tl" rotWithShape="0">
                <a:srgbClr val="000000">
                  <a:alpha val="10000"/>
                </a:srgbClr>
              </a:outerShdw>
            </a:effectLst>
          </p:spPr>
        </p:pic>
      </p:grpSp>
      <p:sp>
        <p:nvSpPr>
          <p:cNvPr id="38" name="TextBox 37"/>
          <p:cNvSpPr txBox="1"/>
          <p:nvPr/>
        </p:nvSpPr>
        <p:spPr>
          <a:xfrm>
            <a:off x="3513149" y="6222805"/>
            <a:ext cx="5230514" cy="200055"/>
          </a:xfrm>
          <a:prstGeom prst="rect">
            <a:avLst/>
          </a:prstGeom>
          <a:noFill/>
        </p:spPr>
        <p:txBody>
          <a:bodyPr wrap="square" rtlCol="0">
            <a:spAutoFit/>
          </a:bodyPr>
          <a:lstStyle/>
          <a:p>
            <a:pPr lvl="0" algn="r" fontAlgn="b">
              <a:spcBef>
                <a:spcPts val="0"/>
              </a:spcBef>
              <a:spcAft>
                <a:spcPts val="0"/>
              </a:spcAft>
            </a:pPr>
            <a:r>
              <a:rPr lang="en-US" sz="700" b="0" dirty="0">
                <a:solidFill>
                  <a:srgbClr val="C50017"/>
                </a:solidFill>
                <a:latin typeface="Wingdings"/>
                <a:ea typeface="Wingdings"/>
                <a:cs typeface="Wingdings"/>
                <a:sym typeface="Wingdings"/>
              </a:rPr>
              <a:t></a:t>
            </a:r>
            <a:r>
              <a:rPr lang="en-US" sz="700" b="0" dirty="0">
                <a:solidFill>
                  <a:schemeClr val="accent1"/>
                </a:solidFill>
                <a:latin typeface="Wingdings"/>
                <a:ea typeface="Wingdings"/>
                <a:cs typeface="Wingdings"/>
                <a:sym typeface="Wingdings"/>
              </a:rPr>
              <a:t></a:t>
            </a:r>
            <a:r>
              <a:rPr lang="en-US" sz="700" b="0" dirty="0">
                <a:solidFill>
                  <a:srgbClr val="6FA132"/>
                </a:solidFill>
                <a:latin typeface="Wingdings"/>
                <a:ea typeface="Wingdings"/>
                <a:cs typeface="Wingdings"/>
                <a:sym typeface="Wingdings"/>
              </a:rPr>
              <a:t></a:t>
            </a:r>
            <a:r>
              <a:rPr lang="en-US" sz="700" b="0" dirty="0">
                <a:solidFill>
                  <a:srgbClr val="489A1E"/>
                </a:solidFill>
                <a:latin typeface="Wingdings"/>
                <a:ea typeface="Wingdings"/>
                <a:cs typeface="Wingdings"/>
                <a:sym typeface="Wingdings"/>
              </a:rPr>
              <a:t> </a:t>
            </a:r>
            <a:r>
              <a:rPr lang="en-US" sz="600" b="0" dirty="0">
                <a:solidFill>
                  <a:srgbClr val="404040"/>
                </a:solidFill>
                <a:latin typeface="Verdana"/>
                <a:cs typeface="+mn-cs"/>
              </a:rPr>
              <a:t>% change vs </a:t>
            </a:r>
            <a:r>
              <a:rPr lang="en-US" sz="600" b="0" dirty="0" smtClean="0">
                <a:solidFill>
                  <a:srgbClr val="404040"/>
                </a:solidFill>
                <a:latin typeface="Verdana"/>
                <a:cs typeface="+mn-cs"/>
              </a:rPr>
              <a:t>2015</a:t>
            </a:r>
            <a:endParaRPr lang="en-US" sz="600" b="0" dirty="0">
              <a:solidFill>
                <a:srgbClr val="489A1E"/>
              </a:solidFill>
              <a:latin typeface="Verdana"/>
              <a:cs typeface="+mn-cs"/>
            </a:endParaRPr>
          </a:p>
        </p:txBody>
      </p:sp>
      <p:sp>
        <p:nvSpPr>
          <p:cNvPr id="37" name="Text Placeholder 3"/>
          <p:cNvSpPr>
            <a:spLocks noGrp="1"/>
          </p:cNvSpPr>
          <p:nvPr>
            <p:ph type="body" sz="quarter" idx="10"/>
          </p:nvPr>
        </p:nvSpPr>
        <p:spPr>
          <a:xfrm>
            <a:off x="290513" y="629709"/>
            <a:ext cx="4384675" cy="392113"/>
          </a:xfrm>
        </p:spPr>
        <p:txBody>
          <a:bodyPr/>
          <a:lstStyle/>
          <a:p>
            <a:r>
              <a:rPr lang="en-US" dirty="0" smtClean="0">
                <a:solidFill>
                  <a:srgbClr val="A6A6A6"/>
                </a:solidFill>
              </a:rPr>
              <a:t>Trip characteristics </a:t>
            </a:r>
            <a:r>
              <a:rPr lang="en-US" sz="1000" dirty="0">
                <a:solidFill>
                  <a:srgbClr val="A6A6A6"/>
                </a:solidFill>
              </a:rPr>
              <a:t>(Year-To-Date: Jan-Dec 2016)</a:t>
            </a:r>
            <a:endParaRPr lang="en-US" sz="1000" dirty="0">
              <a:solidFill>
                <a:srgbClr val="A6A6A6"/>
              </a:solidFill>
            </a:endParaRPr>
          </a:p>
        </p:txBody>
      </p:sp>
      <p:sp>
        <p:nvSpPr>
          <p:cNvPr id="36" name="Rectangle 35"/>
          <p:cNvSpPr/>
          <p:nvPr/>
        </p:nvSpPr>
        <p:spPr>
          <a:xfrm>
            <a:off x="1746607" y="6242265"/>
            <a:ext cx="5517222" cy="48730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800" b="0" dirty="0">
                <a:solidFill>
                  <a:schemeClr val="tx1"/>
                </a:solidFill>
              </a:rPr>
              <a:t>*Break in time series 2015-2016 – see slide </a:t>
            </a:r>
            <a:r>
              <a:rPr lang="en-US" sz="800" b="0" dirty="0" smtClean="0">
                <a:solidFill>
                  <a:schemeClr val="tx1"/>
                </a:solidFill>
              </a:rPr>
              <a:t>2</a:t>
            </a:r>
          </a:p>
          <a:p>
            <a:r>
              <a:rPr lang="en-US" sz="800" dirty="0" smtClean="0">
                <a:solidFill>
                  <a:schemeClr val="accent2"/>
                </a:solidFill>
              </a:rPr>
              <a:t>% Change </a:t>
            </a:r>
            <a:r>
              <a:rPr lang="en-US" sz="800" b="0" dirty="0" smtClean="0">
                <a:solidFill>
                  <a:schemeClr val="tx1"/>
                </a:solidFill>
              </a:rPr>
              <a:t>refers to a revised 2015 figures rather than the original published figures shown here</a:t>
            </a:r>
          </a:p>
          <a:p>
            <a:r>
              <a:rPr lang="en-US" sz="800" dirty="0">
                <a:solidFill>
                  <a:schemeClr val="bg1">
                    <a:lumMod val="50000"/>
                  </a:schemeClr>
                </a:solidFill>
              </a:rPr>
              <a:t>% Change </a:t>
            </a:r>
            <a:r>
              <a:rPr lang="en-US" sz="800" b="0" dirty="0">
                <a:solidFill>
                  <a:schemeClr val="tx1"/>
                </a:solidFill>
              </a:rPr>
              <a:t>refers to </a:t>
            </a:r>
            <a:r>
              <a:rPr lang="en-US" sz="800" b="0" dirty="0" smtClean="0">
                <a:solidFill>
                  <a:schemeClr val="tx1"/>
                </a:solidFill>
              </a:rPr>
              <a:t>the original </a:t>
            </a:r>
            <a:r>
              <a:rPr lang="en-US" sz="800" b="0" dirty="0">
                <a:solidFill>
                  <a:schemeClr val="tx1"/>
                </a:solidFill>
              </a:rPr>
              <a:t>published figures shown here</a:t>
            </a:r>
          </a:p>
          <a:p>
            <a:endParaRPr lang="en-US" sz="800" b="0" dirty="0">
              <a:solidFill>
                <a:schemeClr val="tx1"/>
              </a:solidFill>
            </a:endParaRPr>
          </a:p>
        </p:txBody>
      </p:sp>
    </p:spTree>
    <p:extLst>
      <p:ext uri="{BB962C8B-B14F-4D97-AF65-F5344CB8AC3E}">
        <p14:creationId xmlns:p14="http://schemas.microsoft.com/office/powerpoint/2010/main" val="17194424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 name="Table 39"/>
          <p:cNvGraphicFramePr>
            <a:graphicFrameLocks noGrp="1"/>
          </p:cNvGraphicFramePr>
          <p:nvPr>
            <p:extLst>
              <p:ext uri="{D42A27DB-BD31-4B8C-83A1-F6EECF244321}">
                <p14:modId xmlns:p14="http://schemas.microsoft.com/office/powerpoint/2010/main" val="3774791076"/>
              </p:ext>
            </p:extLst>
          </p:nvPr>
        </p:nvGraphicFramePr>
        <p:xfrm>
          <a:off x="267731" y="1384199"/>
          <a:ext cx="8621937" cy="2480135"/>
        </p:xfrm>
        <a:graphic>
          <a:graphicData uri="http://schemas.openxmlformats.org/drawingml/2006/table">
            <a:tbl>
              <a:tblPr/>
              <a:tblGrid>
                <a:gridCol w="155618"/>
                <a:gridCol w="556841"/>
                <a:gridCol w="887566"/>
                <a:gridCol w="877739"/>
                <a:gridCol w="877739"/>
                <a:gridCol w="877739"/>
                <a:gridCol w="877739"/>
                <a:gridCol w="877739"/>
                <a:gridCol w="877739"/>
                <a:gridCol w="877739"/>
                <a:gridCol w="877739"/>
              </a:tblGrid>
              <a:tr h="490517">
                <a:tc gridSpan="10">
                  <a:txBody>
                    <a:bodyPr/>
                    <a:lstStyle/>
                    <a:p>
                      <a:pPr marL="0" indent="0" algn="l" rtl="0" fontAlgn="b"/>
                      <a:r>
                        <a:rPr lang="en-GB" sz="1000" b="0" i="0" u="none" strike="noStrike" baseline="0" dirty="0" smtClean="0">
                          <a:solidFill>
                            <a:schemeClr val="tx1">
                              <a:lumMod val="75000"/>
                              <a:lumOff val="25000"/>
                            </a:schemeClr>
                          </a:solidFill>
                          <a:effectLst/>
                          <a:latin typeface="+mn-lt"/>
                        </a:rPr>
                        <a:t>Accommodation</a:t>
                      </a:r>
                      <a:endParaRPr lang="en-GB" sz="1000" b="0" i="0" u="none" strike="noStrike" dirty="0">
                        <a:solidFill>
                          <a:schemeClr val="tx1">
                            <a:lumMod val="75000"/>
                            <a:lumOff val="25000"/>
                          </a:schemeClr>
                        </a:solidFill>
                        <a:effectLst/>
                        <a:latin typeface="+mn-lt"/>
                      </a:endParaRPr>
                    </a:p>
                  </a:txBody>
                  <a:tcPr marL="36000" marR="0" marT="36000" marB="0">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pPr algn="ctr" rtl="0" fontAlgn="b"/>
                      <a:endParaRPr lang="en-GB" sz="700" b="0" i="0" u="none" strike="noStrike" kern="1200" dirty="0">
                        <a:solidFill>
                          <a:schemeClr val="accent2"/>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rtl="0" fontAlgn="b"/>
                      <a:endParaRPr lang="en-GB" sz="700" b="0" i="0" u="none" strike="noStrike" kern="1200" dirty="0">
                        <a:solidFill>
                          <a:schemeClr val="accent2"/>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rtl="0" fontAlgn="b"/>
                      <a:endParaRPr lang="en-GB" sz="700" b="0" i="0" u="none" strike="noStrike" kern="1200" dirty="0">
                        <a:solidFill>
                          <a:schemeClr val="accent2"/>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50881" rtl="0" eaLnBrk="1" fontAlgn="auto" latinLnBrk="0" hangingPunct="1">
                        <a:lnSpc>
                          <a:spcPct val="100000"/>
                        </a:lnSpc>
                        <a:spcBef>
                          <a:spcPts val="0"/>
                        </a:spcBef>
                        <a:spcAft>
                          <a:spcPts val="0"/>
                        </a:spcAft>
                        <a:buClrTx/>
                        <a:buSzTx/>
                        <a:buFontTx/>
                        <a:buNone/>
                        <a:tabLst/>
                        <a:defRPr/>
                      </a:pPr>
                      <a:endParaRPr lang="en-GB" sz="700" b="0" i="0" u="none" strike="noStrike" kern="1200" dirty="0" smtClean="0">
                        <a:solidFill>
                          <a:schemeClr val="accent2"/>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50881" rtl="0" eaLnBrk="1" fontAlgn="auto" latinLnBrk="0" hangingPunct="1">
                        <a:lnSpc>
                          <a:spcPct val="100000"/>
                        </a:lnSpc>
                        <a:spcBef>
                          <a:spcPts val="0"/>
                        </a:spcBef>
                        <a:spcAft>
                          <a:spcPts val="0"/>
                        </a:spcAft>
                        <a:buClrTx/>
                        <a:buSzTx/>
                        <a:buFontTx/>
                        <a:buNone/>
                        <a:tabLst/>
                        <a:defRPr/>
                      </a:pPr>
                      <a:endParaRPr lang="en-GB" sz="700" b="0" i="0" u="none" strike="noStrike" kern="1200" dirty="0" smtClean="0">
                        <a:solidFill>
                          <a:schemeClr val="accent2"/>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50881" rtl="0" eaLnBrk="1" fontAlgn="auto" latinLnBrk="0" hangingPunct="1">
                        <a:lnSpc>
                          <a:spcPct val="100000"/>
                        </a:lnSpc>
                        <a:spcBef>
                          <a:spcPts val="0"/>
                        </a:spcBef>
                        <a:spcAft>
                          <a:spcPts val="0"/>
                        </a:spcAft>
                        <a:buClrTx/>
                        <a:buSzTx/>
                        <a:buFontTx/>
                        <a:buNone/>
                        <a:tabLst/>
                        <a:defRPr/>
                      </a:pPr>
                      <a:endParaRPr lang="en-GB" sz="700" b="0" i="0" u="none" strike="noStrike" kern="1200" dirty="0" smtClean="0">
                        <a:solidFill>
                          <a:schemeClr val="accent4"/>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GB" sz="700" b="0" i="0" u="none" strike="noStrike" kern="1200" dirty="0" smtClean="0">
                        <a:solidFill>
                          <a:schemeClr val="accent4"/>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GB" sz="700" b="0" i="0" u="none" strike="noStrike" kern="1200" dirty="0" smtClean="0">
                        <a:solidFill>
                          <a:schemeClr val="bg2"/>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5725" indent="0" algn="l" rtl="0" fontAlgn="b"/>
                      <a:endParaRPr lang="en-GB" sz="1600" b="0" i="0" u="none" strike="noStrike" dirty="0">
                        <a:solidFill>
                          <a:schemeClr val="tx1">
                            <a:lumMod val="75000"/>
                            <a:lumOff val="25000"/>
                          </a:schemeClr>
                        </a:solidFill>
                        <a:effectLst/>
                        <a:latin typeface="+mn-lt"/>
                      </a:endParaRPr>
                    </a:p>
                  </a:txBody>
                  <a:tcPr marL="4655" marR="72000" marT="0"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0">
                <a:tc gridSpan="2">
                  <a:txBody>
                    <a:bodyPr/>
                    <a:lstStyle/>
                    <a:p>
                      <a:pPr marL="85725" indent="0" algn="ctr" rtl="0" fontAlgn="b"/>
                      <a:endParaRPr lang="en-GB" sz="700" b="0" i="0" u="none" strike="noStrike" dirty="0">
                        <a:solidFill>
                          <a:schemeClr val="tx1">
                            <a:lumMod val="75000"/>
                            <a:lumOff val="25000"/>
                          </a:schemeClr>
                        </a:solidFill>
                        <a:effectLst/>
                        <a:latin typeface="+mn-lt"/>
                      </a:endParaRPr>
                    </a:p>
                  </a:txBody>
                  <a:tcPr marL="4655" marR="72000" marT="0"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ctr" fontAlgn="ctr"/>
                      <a:r>
                        <a:rPr lang="en-US" sz="700" b="0" i="0" u="none" strike="noStrike">
                          <a:solidFill>
                            <a:schemeClr val="accent1"/>
                          </a:solidFill>
                          <a:effectLst/>
                          <a:latin typeface="+mn-lt"/>
                        </a:rPr>
                        <a:t>Commercial</a:t>
                      </a:r>
                      <a:br>
                        <a:rPr lang="en-US" sz="700" b="0" i="0" u="none" strike="noStrike">
                          <a:solidFill>
                            <a:schemeClr val="accent1"/>
                          </a:solidFill>
                          <a:effectLst/>
                          <a:latin typeface="+mn-lt"/>
                        </a:rPr>
                      </a:br>
                      <a:r>
                        <a:rPr lang="en-US" sz="700" b="0" i="0" u="none" strike="noStrike">
                          <a:solidFill>
                            <a:schemeClr val="accent1"/>
                          </a:solidFill>
                          <a:effectLst/>
                          <a:latin typeface="+mn-lt"/>
                        </a:rPr>
                        <a:t>Accommodation</a:t>
                      </a:r>
                    </a:p>
                  </a:txBody>
                  <a:tcPr marL="12700" marR="12700" marT="1270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700" b="0" i="0" u="none" strike="noStrike">
                          <a:solidFill>
                            <a:schemeClr val="accent1"/>
                          </a:solidFill>
                          <a:effectLst/>
                          <a:latin typeface="+mn-lt"/>
                        </a:rPr>
                        <a:t>(a)</a:t>
                      </a:r>
                    </a:p>
                    <a:p>
                      <a:pPr algn="ctr" fontAlgn="ctr"/>
                      <a:r>
                        <a:rPr lang="en-US" sz="700" b="0" i="0" u="none" strike="noStrike">
                          <a:solidFill>
                            <a:schemeClr val="accent1"/>
                          </a:solidFill>
                          <a:effectLst/>
                          <a:latin typeface="+mn-lt"/>
                        </a:rPr>
                        <a:t>Serviced accom</a:t>
                      </a:r>
                    </a:p>
                  </a:txBody>
                  <a:tcPr marL="12700" marR="12700" marT="1270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700" b="0" i="0" u="none" strike="noStrike">
                          <a:solidFill>
                            <a:schemeClr val="accent1"/>
                          </a:solidFill>
                          <a:effectLst/>
                          <a:latin typeface="+mn-lt"/>
                        </a:rPr>
                        <a:t>(b)</a:t>
                      </a:r>
                    </a:p>
                    <a:p>
                      <a:pPr algn="ctr" fontAlgn="ctr"/>
                      <a:r>
                        <a:rPr lang="en-US" sz="700" b="0" i="0" u="none" strike="noStrike">
                          <a:solidFill>
                            <a:schemeClr val="accent1"/>
                          </a:solidFill>
                          <a:effectLst/>
                          <a:latin typeface="+mn-lt"/>
                        </a:rPr>
                        <a:t>Hotel/motel/guesthouse</a:t>
                      </a:r>
                    </a:p>
                  </a:txBody>
                  <a:tcPr marL="12700" marR="12700" marT="1270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700" b="0" i="0" u="none" strike="noStrike">
                          <a:solidFill>
                            <a:schemeClr val="accent1"/>
                          </a:solidFill>
                          <a:effectLst/>
                          <a:latin typeface="+mn-lt"/>
                        </a:rPr>
                        <a:t>(c)</a:t>
                      </a:r>
                    </a:p>
                    <a:p>
                      <a:pPr algn="ctr" fontAlgn="ctr"/>
                      <a:r>
                        <a:rPr lang="en-US" sz="700" b="0" i="0" u="none" strike="noStrike">
                          <a:solidFill>
                            <a:schemeClr val="accent1"/>
                          </a:solidFill>
                          <a:effectLst/>
                          <a:latin typeface="+mn-lt"/>
                        </a:rPr>
                        <a:t>Bed &amp; Breakfast</a:t>
                      </a:r>
                    </a:p>
                  </a:txBody>
                  <a:tcPr marL="12700" marR="12700" marT="1270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700" b="0" i="0" u="none" strike="noStrike">
                          <a:solidFill>
                            <a:schemeClr val="accent2"/>
                          </a:solidFill>
                          <a:effectLst/>
                          <a:latin typeface="+mn-lt"/>
                        </a:rPr>
                        <a:t>Total</a:t>
                      </a:r>
                      <a:br>
                        <a:rPr lang="en-US" sz="700" b="0" i="0" u="none" strike="noStrike">
                          <a:solidFill>
                            <a:schemeClr val="accent2"/>
                          </a:solidFill>
                          <a:effectLst/>
                          <a:latin typeface="+mn-lt"/>
                        </a:rPr>
                      </a:br>
                      <a:r>
                        <a:rPr lang="en-US" sz="700" b="0" i="0" u="none" strike="noStrike">
                          <a:solidFill>
                            <a:schemeClr val="accent2"/>
                          </a:solidFill>
                          <a:effectLst/>
                          <a:latin typeface="+mn-lt"/>
                        </a:rPr>
                        <a:t>self-catering rented</a:t>
                      </a:r>
                    </a:p>
                  </a:txBody>
                  <a:tcPr marL="12700" marR="12700" marT="1270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700" b="0" i="0" u="none" strike="noStrike">
                          <a:solidFill>
                            <a:schemeClr val="accent2"/>
                          </a:solidFill>
                          <a:effectLst/>
                          <a:latin typeface="+mn-lt"/>
                        </a:rPr>
                        <a:t>   (a)</a:t>
                      </a:r>
                      <a:br>
                        <a:rPr lang="en-US" sz="700" b="0" i="0" u="none" strike="noStrike">
                          <a:solidFill>
                            <a:schemeClr val="accent2"/>
                          </a:solidFill>
                          <a:effectLst/>
                          <a:latin typeface="+mn-lt"/>
                        </a:rPr>
                      </a:br>
                      <a:r>
                        <a:rPr lang="en-US" sz="700" b="0" i="0" u="none" strike="noStrike">
                          <a:solidFill>
                            <a:schemeClr val="accent2"/>
                          </a:solidFill>
                          <a:effectLst/>
                          <a:latin typeface="+mn-lt"/>
                        </a:rPr>
                        <a:t>Camping &amp; Caravanning</a:t>
                      </a:r>
                      <a:br>
                        <a:rPr lang="en-US" sz="700" b="0" i="0" u="none" strike="noStrike">
                          <a:solidFill>
                            <a:schemeClr val="accent2"/>
                          </a:solidFill>
                          <a:effectLst/>
                          <a:latin typeface="+mn-lt"/>
                        </a:rPr>
                      </a:br>
                      <a:r>
                        <a:rPr lang="en-US" sz="700" b="0" i="0" u="none" strike="noStrike">
                          <a:solidFill>
                            <a:schemeClr val="accent2"/>
                          </a:solidFill>
                          <a:effectLst/>
                          <a:latin typeface="+mn-lt"/>
                        </a:rPr>
                        <a:t>   </a:t>
                      </a:r>
                      <a:r>
                        <a:rPr lang="en-US" sz="500" b="0" i="0" u="none" strike="noStrike">
                          <a:solidFill>
                            <a:schemeClr val="accent2"/>
                          </a:solidFill>
                          <a:effectLst/>
                          <a:latin typeface="+mn-lt"/>
                        </a:rPr>
                        <a:t>(inc. owned caravans)</a:t>
                      </a:r>
                    </a:p>
                  </a:txBody>
                  <a:tcPr marL="12700" marR="12700" marT="1270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700" b="0" i="0" u="none" strike="noStrike">
                          <a:solidFill>
                            <a:schemeClr val="accent2"/>
                          </a:solidFill>
                          <a:effectLst/>
                          <a:latin typeface="+mn-lt"/>
                        </a:rPr>
                        <a:t>(b)</a:t>
                      </a:r>
                    </a:p>
                    <a:p>
                      <a:pPr algn="ctr" fontAlgn="ctr"/>
                      <a:r>
                        <a:rPr lang="en-US" sz="700" b="0" i="0" u="none" strike="noStrike">
                          <a:solidFill>
                            <a:schemeClr val="accent2"/>
                          </a:solidFill>
                          <a:effectLst/>
                          <a:latin typeface="+mn-lt"/>
                        </a:rPr>
                        <a:t>Other</a:t>
                      </a:r>
                      <a:r>
                        <a:rPr lang="en-US" sz="700" b="0" i="0" u="none" strike="noStrike" baseline="0">
                          <a:solidFill>
                            <a:schemeClr val="accent2"/>
                          </a:solidFill>
                          <a:effectLst/>
                          <a:latin typeface="+mn-lt"/>
                        </a:rPr>
                        <a:t> </a:t>
                      </a:r>
                      <a:r>
                        <a:rPr lang="en-US" sz="700" b="0" i="0" u="none" strike="noStrike">
                          <a:solidFill>
                            <a:schemeClr val="accent2"/>
                          </a:solidFill>
                          <a:effectLst/>
                          <a:latin typeface="+mn-lt"/>
                        </a:rPr>
                        <a:t>self-catering rented</a:t>
                      </a:r>
                    </a:p>
                  </a:txBody>
                  <a:tcPr marL="12700" marR="12700" marT="1270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700" b="0" i="0" u="none" strike="noStrike" dirty="0" smtClean="0">
                          <a:solidFill>
                            <a:schemeClr val="accent4"/>
                          </a:solidFill>
                          <a:effectLst/>
                          <a:latin typeface="+mn-lt"/>
                        </a:rPr>
                        <a:t>Hostels*</a:t>
                      </a:r>
                      <a:endParaRPr lang="en-US" sz="700" b="0" i="0" u="none" strike="noStrike" dirty="0">
                        <a:solidFill>
                          <a:schemeClr val="accent4"/>
                        </a:solidFill>
                        <a:effectLst/>
                        <a:latin typeface="+mn-lt"/>
                      </a:endParaRPr>
                    </a:p>
                  </a:txBody>
                  <a:tcPr marL="12700" marR="12700" marT="1270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700" b="0" i="0" u="none" strike="noStrike" dirty="0">
                          <a:solidFill>
                            <a:schemeClr val="bg2"/>
                          </a:solidFill>
                          <a:effectLst/>
                          <a:latin typeface="+mn-lt"/>
                        </a:rPr>
                        <a:t>Own home/friends'/</a:t>
                      </a:r>
                      <a:br>
                        <a:rPr lang="en-US" sz="700" b="0" i="0" u="none" strike="noStrike" dirty="0">
                          <a:solidFill>
                            <a:schemeClr val="bg2"/>
                          </a:solidFill>
                          <a:effectLst/>
                          <a:latin typeface="+mn-lt"/>
                        </a:rPr>
                      </a:br>
                      <a:r>
                        <a:rPr lang="en-US" sz="700" b="0" i="0" u="none" strike="noStrike" dirty="0">
                          <a:solidFill>
                            <a:schemeClr val="bg2"/>
                          </a:solidFill>
                          <a:effectLst/>
                          <a:latin typeface="+mn-lt"/>
                        </a:rPr>
                        <a:t>relatives'</a:t>
                      </a:r>
                    </a:p>
                  </a:txBody>
                  <a:tcPr marL="12700" marR="12700" marT="1270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r>
              <a:tr h="155385">
                <a:tc rowSpan="3">
                  <a:txBody>
                    <a:bodyPr/>
                    <a:lstStyle/>
                    <a:p>
                      <a:pPr algn="ctr"/>
                      <a:r>
                        <a:rPr lang="en-US" sz="800" dirty="0" smtClean="0">
                          <a:solidFill>
                            <a:schemeClr val="tx1">
                              <a:lumMod val="85000"/>
                              <a:lumOff val="15000"/>
                            </a:schemeClr>
                          </a:solidFill>
                        </a:rPr>
                        <a:t>TRIPS</a:t>
                      </a:r>
                    </a:p>
                    <a:p>
                      <a:pPr algn="ctr"/>
                      <a:r>
                        <a:rPr lang="en-US" sz="800" dirty="0" smtClean="0">
                          <a:solidFill>
                            <a:schemeClr val="tx1">
                              <a:lumMod val="85000"/>
                              <a:lumOff val="15000"/>
                            </a:schemeClr>
                          </a:solidFill>
                        </a:rPr>
                        <a:t>Millions</a:t>
                      </a:r>
                      <a:endParaRPr lang="en-US" sz="800" dirty="0">
                        <a:solidFill>
                          <a:schemeClr val="tx1">
                            <a:lumMod val="85000"/>
                            <a:lumOff val="15000"/>
                          </a:schemeClr>
                        </a:solidFill>
                      </a:endParaRPr>
                    </a:p>
                  </a:txBody>
                  <a:tcPr marL="4655"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85725" indent="0" algn="r" rtl="0" fontAlgn="b"/>
                      <a:r>
                        <a:rPr lang="en-GB" sz="700" b="0" i="0" u="none" strike="noStrike" kern="1200" dirty="0" smtClean="0">
                          <a:solidFill>
                            <a:schemeClr val="tx1">
                              <a:lumMod val="75000"/>
                              <a:lumOff val="25000"/>
                            </a:schemeClr>
                          </a:solidFill>
                          <a:effectLst/>
                          <a:latin typeface="+mn-lt"/>
                          <a:ea typeface="+mn-ea"/>
                          <a:cs typeface="+mn-cs"/>
                        </a:rPr>
                        <a:t>2015</a:t>
                      </a:r>
                      <a:endParaRPr lang="en-GB" sz="700" b="0" i="0" u="none" strike="noStrike" kern="1200" dirty="0">
                        <a:solidFill>
                          <a:schemeClr val="tx1">
                            <a:lumMod val="75000"/>
                            <a:lumOff val="25000"/>
                          </a:schemeClr>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700" b="1" i="0" u="none" strike="noStrike" kern="1200" dirty="0">
                          <a:solidFill>
                            <a:schemeClr val="bg1"/>
                          </a:solidFill>
                          <a:effectLst/>
                          <a:latin typeface="+mn-lt"/>
                          <a:ea typeface="+mn-ea"/>
                          <a:cs typeface="+mn-cs"/>
                        </a:rPr>
                        <a:t>62.4</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F7911E"/>
                    </a:solidFill>
                  </a:tcPr>
                </a:tc>
                <a:tc>
                  <a:txBody>
                    <a:bodyPr/>
                    <a:lstStyle/>
                    <a:p>
                      <a:pPr algn="ctr" fontAlgn="ctr"/>
                      <a:r>
                        <a:rPr lang="en-GB" sz="700" b="1" i="0" u="none" strike="noStrike" kern="1200" dirty="0">
                          <a:solidFill>
                            <a:schemeClr val="bg1"/>
                          </a:solidFill>
                          <a:effectLst/>
                          <a:latin typeface="+mn-lt"/>
                          <a:ea typeface="+mn-ea"/>
                          <a:cs typeface="+mn-cs"/>
                        </a:rPr>
                        <a:t>41.9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F7911E"/>
                    </a:solidFill>
                  </a:tcPr>
                </a:tc>
                <a:tc>
                  <a:txBody>
                    <a:bodyPr/>
                    <a:lstStyle/>
                    <a:p>
                      <a:pPr algn="ctr" fontAlgn="ctr"/>
                      <a:r>
                        <a:rPr lang="en-GB" sz="700" b="1" i="0" u="none" strike="noStrike" kern="1200">
                          <a:solidFill>
                            <a:schemeClr val="bg1"/>
                          </a:solidFill>
                          <a:effectLst/>
                          <a:latin typeface="+mn-lt"/>
                          <a:ea typeface="+mn-ea"/>
                          <a:cs typeface="+mn-cs"/>
                        </a:rPr>
                        <a:t>36.7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F7911E"/>
                    </a:solidFill>
                  </a:tcPr>
                </a:tc>
                <a:tc>
                  <a:txBody>
                    <a:bodyPr/>
                    <a:lstStyle/>
                    <a:p>
                      <a:pPr algn="ctr" fontAlgn="ctr"/>
                      <a:r>
                        <a:rPr lang="en-GB" sz="700" b="1" i="0" u="none" strike="noStrike" kern="1200">
                          <a:solidFill>
                            <a:schemeClr val="bg1"/>
                          </a:solidFill>
                          <a:effectLst/>
                          <a:latin typeface="+mn-lt"/>
                          <a:ea typeface="+mn-ea"/>
                          <a:cs typeface="+mn-cs"/>
                        </a:rPr>
                        <a:t>4.3</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F7911E"/>
                    </a:solidFill>
                  </a:tcPr>
                </a:tc>
                <a:tc>
                  <a:txBody>
                    <a:bodyPr/>
                    <a:lstStyle/>
                    <a:p>
                      <a:pPr algn="ctr" fontAlgn="ctr"/>
                      <a:r>
                        <a:rPr lang="en-GB" sz="700" b="1" i="0" u="none" strike="noStrike" kern="1200">
                          <a:solidFill>
                            <a:schemeClr val="bg1"/>
                          </a:solidFill>
                          <a:effectLst/>
                          <a:latin typeface="+mn-lt"/>
                          <a:ea typeface="+mn-ea"/>
                          <a:cs typeface="+mn-cs"/>
                        </a:rPr>
                        <a:t>17.1</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GB" sz="700" b="1" i="0" u="none" strike="noStrike" kern="1200">
                          <a:solidFill>
                            <a:schemeClr val="bg1"/>
                          </a:solidFill>
                          <a:effectLst/>
                          <a:latin typeface="+mn-lt"/>
                          <a:ea typeface="+mn-ea"/>
                          <a:cs typeface="+mn-cs"/>
                        </a:rPr>
                        <a:t>11.6</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GB" sz="700" b="1" i="0" u="none" strike="noStrike" kern="1200">
                          <a:solidFill>
                            <a:schemeClr val="bg1"/>
                          </a:solidFill>
                          <a:effectLst/>
                          <a:latin typeface="+mn-lt"/>
                          <a:ea typeface="+mn-ea"/>
                          <a:cs typeface="+mn-cs"/>
                        </a:rPr>
                        <a:t>5.4</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GB" sz="700" b="1" i="0" u="none" strike="noStrike" kern="1200" dirty="0">
                          <a:solidFill>
                            <a:schemeClr val="bg1"/>
                          </a:solidFill>
                          <a:effectLst/>
                          <a:latin typeface="+mn-lt"/>
                          <a:ea typeface="+mn-ea"/>
                          <a:cs typeface="+mn-cs"/>
                        </a:rPr>
                        <a:t>0.7</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pattFill prst="pct25">
                      <a:fgClr>
                        <a:schemeClr val="accent4"/>
                      </a:fgClr>
                      <a:bgClr>
                        <a:schemeClr val="bg1"/>
                      </a:bgClr>
                    </a:pattFill>
                  </a:tcPr>
                </a:tc>
                <a:tc>
                  <a:txBody>
                    <a:bodyPr/>
                    <a:lstStyle/>
                    <a:p>
                      <a:pPr algn="ctr" fontAlgn="ctr"/>
                      <a:r>
                        <a:rPr lang="en-GB" sz="700" b="1" i="0" u="none" strike="noStrike" kern="1200">
                          <a:solidFill>
                            <a:schemeClr val="bg1"/>
                          </a:solidFill>
                          <a:effectLst/>
                          <a:latin typeface="+mn-lt"/>
                          <a:ea typeface="+mn-ea"/>
                          <a:cs typeface="+mn-cs"/>
                        </a:rPr>
                        <a:t>39.7</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r>
              <a:tr h="155385">
                <a:tc vMerge="1">
                  <a:txBody>
                    <a:bodyPr/>
                    <a:lstStyle/>
                    <a:p>
                      <a:endParaRPr lang="en-US"/>
                    </a:p>
                  </a:txBody>
                  <a:tcPr marL="4655"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85725" algn="r" rtl="0" fontAlgn="b"/>
                      <a:r>
                        <a:rPr lang="en-GB" sz="700" b="0" i="0" u="none" strike="noStrike" kern="1200" dirty="0" smtClean="0">
                          <a:solidFill>
                            <a:schemeClr val="tx1">
                              <a:lumMod val="75000"/>
                              <a:lumOff val="25000"/>
                            </a:schemeClr>
                          </a:solidFill>
                          <a:effectLst/>
                          <a:latin typeface="+mn-lt"/>
                          <a:ea typeface="+mn-ea"/>
                          <a:cs typeface="+mn-cs"/>
                        </a:rPr>
                        <a:t>2016</a:t>
                      </a:r>
                      <a:endParaRPr lang="en-GB" sz="700" b="0" i="0" u="none" strike="noStrike" kern="1200" dirty="0">
                        <a:solidFill>
                          <a:schemeClr val="bg1">
                            <a:lumMod val="65000"/>
                          </a:schemeClr>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700" b="1" i="0" u="none" strike="noStrike" kern="1200">
                          <a:solidFill>
                            <a:schemeClr val="bg1"/>
                          </a:solidFill>
                          <a:effectLst/>
                          <a:latin typeface="+mn-lt"/>
                          <a:ea typeface="+mn-ea"/>
                          <a:cs typeface="+mn-cs"/>
                        </a:rPr>
                        <a:t>62.4</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F7911E"/>
                    </a:solidFill>
                  </a:tcPr>
                </a:tc>
                <a:tc>
                  <a:txBody>
                    <a:bodyPr/>
                    <a:lstStyle/>
                    <a:p>
                      <a:pPr algn="ctr" fontAlgn="ctr"/>
                      <a:r>
                        <a:rPr lang="en-GB" sz="700" b="1" i="0" u="none" strike="noStrike" kern="1200" dirty="0">
                          <a:solidFill>
                            <a:schemeClr val="bg1"/>
                          </a:solidFill>
                          <a:effectLst/>
                          <a:latin typeface="+mn-lt"/>
                          <a:ea typeface="+mn-ea"/>
                          <a:cs typeface="+mn-cs"/>
                        </a:rPr>
                        <a:t>42.3</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F7911E"/>
                    </a:solidFill>
                  </a:tcPr>
                </a:tc>
                <a:tc>
                  <a:txBody>
                    <a:bodyPr/>
                    <a:lstStyle/>
                    <a:p>
                      <a:pPr algn="ctr" fontAlgn="ctr"/>
                      <a:r>
                        <a:rPr lang="en-GB" sz="700" b="1" i="0" u="none" strike="noStrike" kern="1200" dirty="0">
                          <a:solidFill>
                            <a:schemeClr val="bg1"/>
                          </a:solidFill>
                          <a:effectLst/>
                          <a:latin typeface="+mn-lt"/>
                          <a:ea typeface="+mn-ea"/>
                          <a:cs typeface="+mn-cs"/>
                        </a:rPr>
                        <a:t>36.4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F7911E"/>
                    </a:solidFill>
                  </a:tcPr>
                </a:tc>
                <a:tc>
                  <a:txBody>
                    <a:bodyPr/>
                    <a:lstStyle/>
                    <a:p>
                      <a:pPr algn="ctr" fontAlgn="ctr"/>
                      <a:r>
                        <a:rPr lang="en-GB" sz="700" b="1" i="0" u="none" strike="noStrike" kern="1200">
                          <a:solidFill>
                            <a:schemeClr val="bg1"/>
                          </a:solidFill>
                          <a:effectLst/>
                          <a:latin typeface="+mn-lt"/>
                          <a:ea typeface="+mn-ea"/>
                          <a:cs typeface="+mn-cs"/>
                        </a:rPr>
                        <a:t>4.0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F7911E"/>
                    </a:solidFill>
                  </a:tcPr>
                </a:tc>
                <a:tc>
                  <a:txBody>
                    <a:bodyPr/>
                    <a:lstStyle/>
                    <a:p>
                      <a:pPr algn="ctr" fontAlgn="ctr"/>
                      <a:r>
                        <a:rPr lang="en-GB" sz="700" b="1" i="0" u="none" strike="noStrike" kern="1200">
                          <a:solidFill>
                            <a:schemeClr val="bg1"/>
                          </a:solidFill>
                          <a:effectLst/>
                          <a:latin typeface="+mn-lt"/>
                          <a:ea typeface="+mn-ea"/>
                          <a:cs typeface="+mn-cs"/>
                        </a:rPr>
                        <a:t>20.8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GB" sz="700" b="1" i="0" u="none" strike="noStrike" kern="1200">
                          <a:solidFill>
                            <a:schemeClr val="bg1"/>
                          </a:solidFill>
                          <a:effectLst/>
                          <a:latin typeface="+mn-lt"/>
                          <a:ea typeface="+mn-ea"/>
                          <a:cs typeface="+mn-cs"/>
                        </a:rPr>
                        <a:t>11.9</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GB" sz="700" b="1" i="0" u="none" strike="noStrike" kern="1200">
                          <a:solidFill>
                            <a:schemeClr val="bg1"/>
                          </a:solidFill>
                          <a:effectLst/>
                          <a:latin typeface="+mn-lt"/>
                          <a:ea typeface="+mn-ea"/>
                          <a:cs typeface="+mn-cs"/>
                        </a:rPr>
                        <a:t>8.3</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GB" sz="700" b="1" i="0" u="none" strike="noStrike" kern="1200" dirty="0">
                          <a:solidFill>
                            <a:schemeClr val="bg1"/>
                          </a:solidFill>
                          <a:effectLst/>
                          <a:latin typeface="+mn-lt"/>
                          <a:ea typeface="+mn-ea"/>
                          <a:cs typeface="+mn-cs"/>
                        </a:rPr>
                        <a:t>0.4</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pattFill prst="pct25">
                      <a:fgClr>
                        <a:schemeClr val="accent4"/>
                      </a:fgClr>
                      <a:bgClr>
                        <a:schemeClr val="bg1"/>
                      </a:bgClr>
                    </a:pattFill>
                  </a:tcPr>
                </a:tc>
                <a:tc>
                  <a:txBody>
                    <a:bodyPr/>
                    <a:lstStyle/>
                    <a:p>
                      <a:pPr algn="ctr" fontAlgn="ctr"/>
                      <a:r>
                        <a:rPr lang="en-GB" sz="700" b="1" i="0" u="none" strike="noStrike" kern="1200" dirty="0">
                          <a:solidFill>
                            <a:schemeClr val="bg1"/>
                          </a:solidFill>
                          <a:effectLst/>
                          <a:latin typeface="+mn-lt"/>
                          <a:ea typeface="+mn-ea"/>
                          <a:cs typeface="+mn-cs"/>
                        </a:rPr>
                        <a:t>36.2</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r>
              <a:tr h="155385">
                <a:tc vMerge="1">
                  <a:txBody>
                    <a:bodyPr/>
                    <a:lstStyle/>
                    <a:p>
                      <a:endParaRPr lang="en-US"/>
                    </a:p>
                  </a:txBody>
                  <a:tcPr marL="4655"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85725" algn="r" rtl="0" fontAlgn="b"/>
                      <a:r>
                        <a:rPr lang="en-US" sz="700" b="0" dirty="0">
                          <a:solidFill>
                            <a:srgbClr val="C50017"/>
                          </a:solidFill>
                          <a:latin typeface="Wingdings"/>
                          <a:ea typeface="Wingdings"/>
                          <a:cs typeface="Wingdings"/>
                          <a:sym typeface="Wingdings"/>
                        </a:rPr>
                        <a:t></a:t>
                      </a:r>
                      <a:r>
                        <a:rPr lang="en-US" sz="700" b="0" dirty="0">
                          <a:solidFill>
                            <a:schemeClr val="accent1"/>
                          </a:solidFill>
                          <a:latin typeface="Wingdings"/>
                          <a:ea typeface="Wingdings"/>
                          <a:cs typeface="Wingdings"/>
                          <a:sym typeface="Wingdings"/>
                        </a:rPr>
                        <a:t></a:t>
                      </a:r>
                      <a:r>
                        <a:rPr lang="en-US" sz="700" b="0" dirty="0">
                          <a:solidFill>
                            <a:srgbClr val="6FA132"/>
                          </a:solidFill>
                          <a:latin typeface="Wingdings"/>
                          <a:ea typeface="Wingdings"/>
                          <a:cs typeface="Wingdings"/>
                          <a:sym typeface="Wingdings"/>
                        </a:rPr>
                        <a:t></a:t>
                      </a:r>
                      <a:endParaRPr lang="en-GB" sz="700" b="0" i="0" u="none" strike="noStrike" kern="1200" dirty="0">
                        <a:solidFill>
                          <a:srgbClr val="A6A6A6"/>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dirty="0" smtClean="0">
                          <a:solidFill>
                            <a:schemeClr val="bg1">
                              <a:lumMod val="50000"/>
                            </a:schemeClr>
                          </a:solidFill>
                          <a:effectLst/>
                          <a:latin typeface="+mn-lt"/>
                          <a:ea typeface="+mn-ea"/>
                          <a:cs typeface="+mn-cs"/>
                        </a:rPr>
                        <a:t>0%</a:t>
                      </a:r>
                      <a:endParaRPr lang="en-GB" sz="700" b="1" i="0" u="none" strike="noStrike" kern="1200" dirty="0">
                        <a:solidFill>
                          <a:schemeClr val="bg1">
                            <a:lumMod val="50000"/>
                          </a:schemeClr>
                        </a:solidFill>
                        <a:effectLst/>
                        <a:latin typeface="+mn-lt"/>
                        <a:ea typeface="+mn-ea"/>
                        <a:cs typeface="+mn-cs"/>
                      </a:endParaRP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F7911E"/>
                    </a:solidFill>
                  </a:tcPr>
                </a:tc>
                <a:tc>
                  <a:txBody>
                    <a:bodyPr/>
                    <a:lstStyle/>
                    <a:p>
                      <a:pPr marL="0" algn="ctr" defTabSz="914400" rtl="0" eaLnBrk="1" fontAlgn="ctr" latinLnBrk="0" hangingPunct="1"/>
                      <a:r>
                        <a:rPr lang="en-GB" sz="700" b="1" i="0" u="none" strike="noStrike" kern="1200" dirty="0" smtClean="0">
                          <a:solidFill>
                            <a:schemeClr val="bg1">
                              <a:lumMod val="50000"/>
                            </a:schemeClr>
                          </a:solidFill>
                          <a:effectLst/>
                          <a:latin typeface="+mn-lt"/>
                          <a:ea typeface="+mn-ea"/>
                          <a:cs typeface="+mn-cs"/>
                        </a:rPr>
                        <a:t>+1%</a:t>
                      </a:r>
                      <a:endParaRPr lang="en-GB" sz="700" b="1" i="0" u="none" strike="noStrike" kern="1200" dirty="0">
                        <a:solidFill>
                          <a:schemeClr val="bg1">
                            <a:lumMod val="50000"/>
                          </a:schemeClr>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F7911E"/>
                    </a:solidFill>
                  </a:tcPr>
                </a:tc>
                <a:tc>
                  <a:txBody>
                    <a:bodyPr/>
                    <a:lstStyle/>
                    <a:p>
                      <a:pPr marL="0" algn="ctr" defTabSz="914400" rtl="0" eaLnBrk="1" fontAlgn="ctr" latinLnBrk="0" hangingPunct="1"/>
                      <a:r>
                        <a:rPr lang="en-GB" sz="700" b="1" i="0" u="none" strike="noStrike" kern="1200" dirty="0" smtClean="0">
                          <a:solidFill>
                            <a:schemeClr val="bg1">
                              <a:lumMod val="50000"/>
                            </a:schemeClr>
                          </a:solidFill>
                          <a:effectLst/>
                          <a:latin typeface="+mn-lt"/>
                          <a:ea typeface="+mn-ea"/>
                          <a:cs typeface="+mn-cs"/>
                        </a:rPr>
                        <a:t>-1%</a:t>
                      </a:r>
                      <a:endParaRPr lang="en-GB" sz="700" b="1" i="0" u="none" strike="noStrike" kern="1200" dirty="0">
                        <a:solidFill>
                          <a:schemeClr val="bg1">
                            <a:lumMod val="50000"/>
                          </a:schemeClr>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F7911E"/>
                    </a:solidFill>
                  </a:tcPr>
                </a:tc>
                <a:tc>
                  <a:txBody>
                    <a:bodyPr/>
                    <a:lstStyle/>
                    <a:p>
                      <a:pPr marL="0" algn="ctr" defTabSz="914400" rtl="0" eaLnBrk="1" fontAlgn="ctr" latinLnBrk="0" hangingPunct="1"/>
                      <a:r>
                        <a:rPr lang="en-GB" sz="700" b="1" i="0" u="none" strike="noStrike" kern="1200" dirty="0" smtClean="0">
                          <a:solidFill>
                            <a:schemeClr val="bg1">
                              <a:lumMod val="50000"/>
                            </a:schemeClr>
                          </a:solidFill>
                          <a:effectLst/>
                          <a:latin typeface="+mn-lt"/>
                          <a:ea typeface="+mn-ea"/>
                          <a:cs typeface="+mn-cs"/>
                        </a:rPr>
                        <a:t>-7%</a:t>
                      </a:r>
                      <a:endParaRPr lang="en-GB" sz="700" b="1" i="0" u="none" strike="noStrike" kern="1200" dirty="0">
                        <a:solidFill>
                          <a:schemeClr val="bg1">
                            <a:lumMod val="50000"/>
                          </a:schemeClr>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F7911E"/>
                    </a:solidFill>
                  </a:tcPr>
                </a:tc>
                <a:tc>
                  <a:txBody>
                    <a:bodyPr/>
                    <a:lstStyle/>
                    <a:p>
                      <a:pPr marL="0" algn="ctr" defTabSz="914400" rtl="0" eaLnBrk="1" fontAlgn="ctr" latinLnBrk="0" hangingPunct="1"/>
                      <a:r>
                        <a:rPr lang="en-GB" sz="700" b="1" i="0" u="none" strike="noStrike" kern="1200" dirty="0" smtClean="0">
                          <a:solidFill>
                            <a:schemeClr val="bg1">
                              <a:lumMod val="50000"/>
                            </a:schemeClr>
                          </a:solidFill>
                          <a:effectLst/>
                          <a:latin typeface="+mn-lt"/>
                          <a:ea typeface="+mn-ea"/>
                          <a:cs typeface="+mn-cs"/>
                        </a:rPr>
                        <a:t>+22%</a:t>
                      </a:r>
                      <a:endParaRPr lang="en-GB" sz="700" b="1" i="0" u="none" strike="noStrike" kern="1200" dirty="0">
                        <a:solidFill>
                          <a:schemeClr val="bg1">
                            <a:lumMod val="50000"/>
                          </a:schemeClr>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smtClean="0">
                          <a:solidFill>
                            <a:schemeClr val="bg1">
                              <a:lumMod val="50000"/>
                            </a:schemeClr>
                          </a:solidFill>
                          <a:effectLst/>
                          <a:latin typeface="+mn-lt"/>
                          <a:ea typeface="+mn-ea"/>
                          <a:cs typeface="+mn-cs"/>
                        </a:rPr>
                        <a:t>+2%</a:t>
                      </a:r>
                      <a:endParaRPr lang="en-GB" sz="700" b="1" i="0" u="none" strike="noStrike" kern="1200" dirty="0">
                        <a:solidFill>
                          <a:schemeClr val="bg1">
                            <a:lumMod val="50000"/>
                          </a:schemeClr>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smtClean="0">
                          <a:solidFill>
                            <a:schemeClr val="bg1">
                              <a:lumMod val="50000"/>
                            </a:schemeClr>
                          </a:solidFill>
                          <a:effectLst/>
                          <a:latin typeface="+mn-lt"/>
                          <a:ea typeface="+mn-ea"/>
                          <a:cs typeface="+mn-cs"/>
                        </a:rPr>
                        <a:t>+52%</a:t>
                      </a:r>
                      <a:endParaRPr lang="en-GB" sz="700" b="1" i="0" u="none" strike="noStrike" kern="1200" dirty="0">
                        <a:solidFill>
                          <a:schemeClr val="bg1">
                            <a:lumMod val="50000"/>
                          </a:schemeClr>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smtClean="0">
                          <a:solidFill>
                            <a:schemeClr val="bg1">
                              <a:lumMod val="50000"/>
                            </a:schemeClr>
                          </a:solidFill>
                          <a:effectLst/>
                          <a:latin typeface="+mn-lt"/>
                          <a:ea typeface="+mn-ea"/>
                          <a:cs typeface="+mn-cs"/>
                        </a:rPr>
                        <a:t>-45%</a:t>
                      </a:r>
                      <a:endParaRPr lang="en-GB" sz="700" b="1" i="0" u="none" strike="noStrike" kern="1200" dirty="0">
                        <a:solidFill>
                          <a:schemeClr val="bg1">
                            <a:lumMod val="50000"/>
                          </a:schemeClr>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pattFill prst="pct25">
                      <a:fgClr>
                        <a:schemeClr val="accent4"/>
                      </a:fgClr>
                      <a:bgClr>
                        <a:schemeClr val="bg1"/>
                      </a:bgClr>
                    </a:pattFill>
                  </a:tcPr>
                </a:tc>
                <a:tc>
                  <a:txBody>
                    <a:bodyPr/>
                    <a:lstStyle/>
                    <a:p>
                      <a:pPr marL="0" algn="ctr" defTabSz="914400" rtl="0" eaLnBrk="1" fontAlgn="ctr" latinLnBrk="0" hangingPunct="1"/>
                      <a:r>
                        <a:rPr lang="en-GB" sz="700" b="1" i="0" u="none" strike="noStrike" kern="1200" dirty="0" smtClean="0">
                          <a:solidFill>
                            <a:schemeClr val="bg1">
                              <a:lumMod val="50000"/>
                            </a:schemeClr>
                          </a:solidFill>
                          <a:effectLst/>
                          <a:latin typeface="+mn-lt"/>
                          <a:ea typeface="+mn-ea"/>
                          <a:cs typeface="+mn-cs"/>
                        </a:rPr>
                        <a:t>-9%</a:t>
                      </a:r>
                      <a:endParaRPr lang="en-GB" sz="700" b="1" i="0" u="none" strike="noStrike" kern="1200" dirty="0">
                        <a:solidFill>
                          <a:schemeClr val="bg1">
                            <a:lumMod val="50000"/>
                          </a:schemeClr>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r>
              <a:tr h="155385">
                <a:tc rowSpan="3">
                  <a:txBody>
                    <a:bodyPr/>
                    <a:lstStyle/>
                    <a:p>
                      <a:pPr algn="ctr"/>
                      <a:r>
                        <a:rPr lang="en-US" sz="800" dirty="0" smtClean="0">
                          <a:solidFill>
                            <a:schemeClr val="tx1">
                              <a:lumMod val="85000"/>
                              <a:lumOff val="15000"/>
                            </a:schemeClr>
                          </a:solidFill>
                        </a:rPr>
                        <a:t>NIGHTS</a:t>
                      </a:r>
                    </a:p>
                    <a:p>
                      <a:pPr algn="ctr"/>
                      <a:r>
                        <a:rPr lang="en-US" sz="800" dirty="0" smtClean="0">
                          <a:solidFill>
                            <a:schemeClr val="tx1">
                              <a:lumMod val="85000"/>
                              <a:lumOff val="15000"/>
                            </a:schemeClr>
                          </a:solidFill>
                        </a:rPr>
                        <a:t>Millions</a:t>
                      </a:r>
                      <a:endParaRPr lang="en-US" sz="800" dirty="0">
                        <a:solidFill>
                          <a:schemeClr val="tx1">
                            <a:lumMod val="85000"/>
                            <a:lumOff val="15000"/>
                          </a:schemeClr>
                        </a:solidFill>
                      </a:endParaRPr>
                    </a:p>
                  </a:txBody>
                  <a:tcPr marL="4655"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8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85725" indent="0" algn="r" rtl="0" fontAlgn="b"/>
                      <a:r>
                        <a:rPr lang="en-GB" sz="700" b="0" i="0" u="none" strike="noStrike" kern="1200" dirty="0" smtClean="0">
                          <a:solidFill>
                            <a:schemeClr val="tx1">
                              <a:lumMod val="75000"/>
                              <a:lumOff val="25000"/>
                            </a:schemeClr>
                          </a:solidFill>
                          <a:effectLst/>
                          <a:latin typeface="+mn-lt"/>
                          <a:ea typeface="+mn-ea"/>
                          <a:cs typeface="+mn-cs"/>
                        </a:rPr>
                        <a:t>2015</a:t>
                      </a:r>
                      <a:endParaRPr lang="en-GB" sz="700" b="0" i="0" u="none" strike="noStrike" kern="1200" dirty="0">
                        <a:solidFill>
                          <a:schemeClr val="tx1">
                            <a:lumMod val="75000"/>
                            <a:lumOff val="25000"/>
                          </a:schemeClr>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8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700" b="1" i="0" u="none" strike="noStrike" kern="1200" dirty="0">
                          <a:solidFill>
                            <a:schemeClr val="bg1"/>
                          </a:solidFill>
                          <a:effectLst/>
                          <a:latin typeface="+mn-lt"/>
                          <a:ea typeface="+mn-ea"/>
                          <a:cs typeface="+mn-cs"/>
                        </a:rPr>
                        <a:t>177.7</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F7911E"/>
                    </a:solidFill>
                  </a:tcPr>
                </a:tc>
                <a:tc>
                  <a:txBody>
                    <a:bodyPr/>
                    <a:lstStyle/>
                    <a:p>
                      <a:pPr algn="ctr" fontAlgn="ctr"/>
                      <a:r>
                        <a:rPr lang="en-GB" sz="700" b="1" i="0" u="none" strike="noStrike" kern="1200">
                          <a:solidFill>
                            <a:schemeClr val="bg1"/>
                          </a:solidFill>
                          <a:effectLst/>
                          <a:latin typeface="+mn-lt"/>
                          <a:ea typeface="+mn-ea"/>
                          <a:cs typeface="+mn-cs"/>
                        </a:rPr>
                        <a:t>89.0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F7911E"/>
                    </a:solidFill>
                  </a:tcPr>
                </a:tc>
                <a:tc>
                  <a:txBody>
                    <a:bodyPr/>
                    <a:lstStyle/>
                    <a:p>
                      <a:pPr algn="ctr" fontAlgn="ctr"/>
                      <a:r>
                        <a:rPr lang="en-GB" sz="700" b="1" i="0" u="none" strike="noStrike" kern="1200">
                          <a:solidFill>
                            <a:schemeClr val="bg1"/>
                          </a:solidFill>
                          <a:effectLst/>
                          <a:latin typeface="+mn-lt"/>
                          <a:ea typeface="+mn-ea"/>
                          <a:cs typeface="+mn-cs"/>
                        </a:rPr>
                        <a:t>75.9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F7911E"/>
                    </a:solidFill>
                  </a:tcPr>
                </a:tc>
                <a:tc>
                  <a:txBody>
                    <a:bodyPr/>
                    <a:lstStyle/>
                    <a:p>
                      <a:pPr algn="ctr" fontAlgn="ctr"/>
                      <a:r>
                        <a:rPr lang="en-GB" sz="700" b="1" i="0" u="none" strike="noStrike" kern="1200">
                          <a:solidFill>
                            <a:schemeClr val="bg1"/>
                          </a:solidFill>
                          <a:effectLst/>
                          <a:latin typeface="+mn-lt"/>
                          <a:ea typeface="+mn-ea"/>
                          <a:cs typeface="+mn-cs"/>
                        </a:rPr>
                        <a:t>9.0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F7911E"/>
                    </a:solidFill>
                  </a:tcPr>
                </a:tc>
                <a:tc>
                  <a:txBody>
                    <a:bodyPr/>
                    <a:lstStyle/>
                    <a:p>
                      <a:pPr algn="ctr" fontAlgn="ctr"/>
                      <a:r>
                        <a:rPr lang="en-GB" sz="700" b="1" i="0" u="none" strike="noStrike" kern="1200">
                          <a:solidFill>
                            <a:schemeClr val="bg1"/>
                          </a:solidFill>
                          <a:effectLst/>
                          <a:latin typeface="+mn-lt"/>
                          <a:ea typeface="+mn-ea"/>
                          <a:cs typeface="+mn-cs"/>
                        </a:rPr>
                        <a:t>74.7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GB" sz="700" b="1" i="0" u="none" strike="noStrike" kern="1200" dirty="0">
                          <a:solidFill>
                            <a:schemeClr val="bg1"/>
                          </a:solidFill>
                          <a:effectLst/>
                          <a:latin typeface="+mn-lt"/>
                          <a:ea typeface="+mn-ea"/>
                          <a:cs typeface="+mn-cs"/>
                        </a:rPr>
                        <a:t>48.0</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GB" sz="700" b="1" i="0" u="none" strike="noStrike" kern="1200" dirty="0">
                          <a:solidFill>
                            <a:schemeClr val="bg1"/>
                          </a:solidFill>
                          <a:effectLst/>
                          <a:latin typeface="+mn-lt"/>
                          <a:ea typeface="+mn-ea"/>
                          <a:cs typeface="+mn-cs"/>
                        </a:rPr>
                        <a:t>26.7</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GB" sz="700" b="1" i="0" u="none" strike="noStrike" kern="1200" dirty="0">
                          <a:solidFill>
                            <a:schemeClr val="bg1"/>
                          </a:solidFill>
                          <a:effectLst/>
                          <a:latin typeface="+mn-lt"/>
                          <a:ea typeface="+mn-ea"/>
                          <a:cs typeface="+mn-cs"/>
                        </a:rPr>
                        <a:t>1.7</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pattFill prst="pct25">
                      <a:fgClr>
                        <a:schemeClr val="accent4"/>
                      </a:fgClr>
                      <a:bgClr>
                        <a:schemeClr val="bg1"/>
                      </a:bgClr>
                    </a:pattFill>
                  </a:tcPr>
                </a:tc>
                <a:tc>
                  <a:txBody>
                    <a:bodyPr/>
                    <a:lstStyle/>
                    <a:p>
                      <a:pPr algn="ctr" fontAlgn="ctr"/>
                      <a:r>
                        <a:rPr lang="en-GB" sz="700" b="1" i="0" u="none" strike="noStrike" kern="1200" dirty="0">
                          <a:solidFill>
                            <a:schemeClr val="bg1"/>
                          </a:solidFill>
                          <a:effectLst/>
                          <a:latin typeface="+mn-lt"/>
                          <a:ea typeface="+mn-ea"/>
                          <a:cs typeface="+mn-cs"/>
                        </a:rPr>
                        <a:t>114.8</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r>
              <a:tr h="155385">
                <a:tc vMerge="1">
                  <a:txBody>
                    <a:bodyPr/>
                    <a:lstStyle/>
                    <a:p>
                      <a:pPr algn="ctr"/>
                      <a:endParaRPr lang="en-US" sz="800">
                        <a:solidFill>
                          <a:schemeClr val="tx1">
                            <a:lumMod val="85000"/>
                            <a:lumOff val="15000"/>
                          </a:schemeClr>
                        </a:solidFill>
                      </a:endParaRPr>
                    </a:p>
                  </a:txBody>
                  <a:tcPr marL="4655" marR="7200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85725" algn="r" rtl="0" fontAlgn="b"/>
                      <a:r>
                        <a:rPr lang="en-GB" sz="700" b="0" i="0" u="none" strike="noStrike" kern="1200" dirty="0" smtClean="0">
                          <a:solidFill>
                            <a:schemeClr val="tx1">
                              <a:lumMod val="75000"/>
                              <a:lumOff val="25000"/>
                            </a:schemeClr>
                          </a:solidFill>
                          <a:effectLst/>
                          <a:latin typeface="+mn-lt"/>
                          <a:ea typeface="+mn-ea"/>
                          <a:cs typeface="+mn-cs"/>
                        </a:rPr>
                        <a:t>2016</a:t>
                      </a:r>
                      <a:endParaRPr lang="en-GB" sz="700" b="0" i="0" u="none" strike="noStrike" kern="1200" dirty="0">
                        <a:solidFill>
                          <a:schemeClr val="bg1">
                            <a:lumMod val="65000"/>
                          </a:schemeClr>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700" b="1" i="0" u="none" strike="noStrike" kern="1200">
                          <a:solidFill>
                            <a:schemeClr val="bg1"/>
                          </a:solidFill>
                          <a:effectLst/>
                          <a:latin typeface="+mn-lt"/>
                          <a:ea typeface="+mn-ea"/>
                          <a:cs typeface="+mn-cs"/>
                        </a:rPr>
                        <a:t>179.4</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F7911E"/>
                    </a:solidFill>
                  </a:tcPr>
                </a:tc>
                <a:tc>
                  <a:txBody>
                    <a:bodyPr/>
                    <a:lstStyle/>
                    <a:p>
                      <a:pPr algn="ctr" fontAlgn="ctr"/>
                      <a:r>
                        <a:rPr lang="en-GB" sz="700" b="1" i="0" u="none" strike="noStrike" kern="1200">
                          <a:solidFill>
                            <a:schemeClr val="bg1"/>
                          </a:solidFill>
                          <a:effectLst/>
                          <a:latin typeface="+mn-lt"/>
                          <a:ea typeface="+mn-ea"/>
                          <a:cs typeface="+mn-cs"/>
                        </a:rPr>
                        <a:t>90.4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F7911E"/>
                    </a:solidFill>
                  </a:tcPr>
                </a:tc>
                <a:tc>
                  <a:txBody>
                    <a:bodyPr/>
                    <a:lstStyle/>
                    <a:p>
                      <a:pPr algn="ctr" fontAlgn="ctr"/>
                      <a:r>
                        <a:rPr lang="en-GB" sz="700" b="1" i="0" u="none" strike="noStrike" kern="1200">
                          <a:solidFill>
                            <a:schemeClr val="bg1"/>
                          </a:solidFill>
                          <a:effectLst/>
                          <a:latin typeface="+mn-lt"/>
                          <a:ea typeface="+mn-ea"/>
                          <a:cs typeface="+mn-cs"/>
                        </a:rPr>
                        <a:t>73.7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F7911E"/>
                    </a:solidFill>
                  </a:tcPr>
                </a:tc>
                <a:tc>
                  <a:txBody>
                    <a:bodyPr/>
                    <a:lstStyle/>
                    <a:p>
                      <a:pPr algn="ctr" fontAlgn="ctr"/>
                      <a:r>
                        <a:rPr lang="en-GB" sz="700" b="1" i="0" u="none" strike="noStrike" kern="1200">
                          <a:solidFill>
                            <a:schemeClr val="bg1"/>
                          </a:solidFill>
                          <a:effectLst/>
                          <a:latin typeface="+mn-lt"/>
                          <a:ea typeface="+mn-ea"/>
                          <a:cs typeface="+mn-cs"/>
                        </a:rPr>
                        <a:t>8.6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F7911E"/>
                    </a:solidFill>
                  </a:tcPr>
                </a:tc>
                <a:tc>
                  <a:txBody>
                    <a:bodyPr/>
                    <a:lstStyle/>
                    <a:p>
                      <a:pPr algn="ctr" fontAlgn="ctr"/>
                      <a:r>
                        <a:rPr lang="en-GB" sz="700" b="1" i="0" u="none" strike="noStrike" kern="1200">
                          <a:solidFill>
                            <a:schemeClr val="bg1"/>
                          </a:solidFill>
                          <a:effectLst/>
                          <a:latin typeface="+mn-lt"/>
                          <a:ea typeface="+mn-ea"/>
                          <a:cs typeface="+mn-cs"/>
                        </a:rPr>
                        <a:t>88.4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GB" sz="700" b="1" i="0" u="none" strike="noStrike" kern="1200">
                          <a:solidFill>
                            <a:schemeClr val="bg1"/>
                          </a:solidFill>
                          <a:effectLst/>
                          <a:latin typeface="+mn-lt"/>
                          <a:ea typeface="+mn-ea"/>
                          <a:cs typeface="+mn-cs"/>
                        </a:rPr>
                        <a:t>47.0</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GB" sz="700" b="1" i="0" u="none" strike="noStrike" kern="1200">
                          <a:solidFill>
                            <a:schemeClr val="bg1"/>
                          </a:solidFill>
                          <a:effectLst/>
                          <a:latin typeface="+mn-lt"/>
                          <a:ea typeface="+mn-ea"/>
                          <a:cs typeface="+mn-cs"/>
                        </a:rPr>
                        <a:t>38.5</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GB" sz="700" b="1" i="0" u="none" strike="noStrike" kern="1200" dirty="0">
                          <a:solidFill>
                            <a:schemeClr val="bg1"/>
                          </a:solidFill>
                          <a:effectLst/>
                          <a:latin typeface="+mn-lt"/>
                          <a:ea typeface="+mn-ea"/>
                          <a:cs typeface="+mn-cs"/>
                        </a:rPr>
                        <a:t>0.9</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pattFill prst="pct25">
                      <a:fgClr>
                        <a:schemeClr val="accent4"/>
                      </a:fgClr>
                      <a:bgClr>
                        <a:schemeClr val="bg1"/>
                      </a:bgClr>
                    </a:pattFill>
                  </a:tcPr>
                </a:tc>
                <a:tc>
                  <a:txBody>
                    <a:bodyPr/>
                    <a:lstStyle/>
                    <a:p>
                      <a:pPr algn="ctr" fontAlgn="ctr"/>
                      <a:r>
                        <a:rPr lang="en-GB" sz="700" b="1" i="0" u="none" strike="noStrike" kern="1200" dirty="0">
                          <a:solidFill>
                            <a:schemeClr val="bg1"/>
                          </a:solidFill>
                          <a:effectLst/>
                          <a:latin typeface="+mn-lt"/>
                          <a:ea typeface="+mn-ea"/>
                          <a:cs typeface="+mn-cs"/>
                        </a:rPr>
                        <a:t>102.1</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r>
              <a:tr h="155385">
                <a:tc vMerge="1">
                  <a:txBody>
                    <a:bodyPr/>
                    <a:lstStyle/>
                    <a:p>
                      <a:pPr algn="ctr"/>
                      <a:endParaRPr lang="en-US" sz="800">
                        <a:solidFill>
                          <a:schemeClr val="tx1">
                            <a:lumMod val="85000"/>
                            <a:lumOff val="15000"/>
                          </a:schemeClr>
                        </a:solidFill>
                      </a:endParaRPr>
                    </a:p>
                  </a:txBody>
                  <a:tcPr marL="4655" marR="7200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85725" algn="r" rtl="0" fontAlgn="b"/>
                      <a:r>
                        <a:rPr lang="en-US" sz="700" b="0" dirty="0">
                          <a:solidFill>
                            <a:srgbClr val="C50017"/>
                          </a:solidFill>
                          <a:latin typeface="Wingdings"/>
                          <a:ea typeface="Wingdings"/>
                          <a:cs typeface="Wingdings"/>
                          <a:sym typeface="Wingdings"/>
                        </a:rPr>
                        <a:t></a:t>
                      </a:r>
                      <a:r>
                        <a:rPr lang="en-US" sz="700" b="0" dirty="0">
                          <a:solidFill>
                            <a:schemeClr val="accent1"/>
                          </a:solidFill>
                          <a:latin typeface="Wingdings"/>
                          <a:ea typeface="Wingdings"/>
                          <a:cs typeface="Wingdings"/>
                          <a:sym typeface="Wingdings"/>
                        </a:rPr>
                        <a:t></a:t>
                      </a:r>
                      <a:r>
                        <a:rPr lang="en-US" sz="700" b="0" dirty="0">
                          <a:solidFill>
                            <a:srgbClr val="6FA132"/>
                          </a:solidFill>
                          <a:latin typeface="Wingdings"/>
                          <a:ea typeface="Wingdings"/>
                          <a:cs typeface="Wingdings"/>
                          <a:sym typeface="Wingdings"/>
                        </a:rPr>
                        <a:t></a:t>
                      </a:r>
                      <a:endParaRPr lang="en-GB" sz="700" b="0" i="0" u="none" strike="noStrike" kern="1200" dirty="0">
                        <a:solidFill>
                          <a:srgbClr val="A6A6A6"/>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dirty="0" smtClean="0">
                          <a:solidFill>
                            <a:schemeClr val="bg1">
                              <a:lumMod val="50000"/>
                            </a:schemeClr>
                          </a:solidFill>
                          <a:effectLst/>
                          <a:latin typeface="+mn-lt"/>
                          <a:ea typeface="+mn-ea"/>
                          <a:cs typeface="+mn-cs"/>
                        </a:rPr>
                        <a:t>+1%</a:t>
                      </a:r>
                      <a:endParaRPr lang="en-GB" sz="700" b="1" i="0" u="none" strike="noStrike" kern="1200" dirty="0">
                        <a:solidFill>
                          <a:schemeClr val="bg1">
                            <a:lumMod val="50000"/>
                          </a:schemeClr>
                        </a:solidFill>
                        <a:effectLst/>
                        <a:latin typeface="+mn-lt"/>
                        <a:ea typeface="+mn-ea"/>
                        <a:cs typeface="+mn-cs"/>
                      </a:endParaRP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911E"/>
                    </a:solidFill>
                  </a:tcPr>
                </a:tc>
                <a:tc>
                  <a:txBody>
                    <a:bodyPr/>
                    <a:lstStyle/>
                    <a:p>
                      <a:pPr marL="0" algn="ctr" defTabSz="914400" rtl="0" eaLnBrk="1" fontAlgn="ctr" latinLnBrk="0" hangingPunct="1"/>
                      <a:r>
                        <a:rPr lang="en-GB" sz="700" b="1" i="0" u="none" strike="noStrike" kern="1200" dirty="0" smtClean="0">
                          <a:solidFill>
                            <a:schemeClr val="bg1">
                              <a:lumMod val="50000"/>
                            </a:schemeClr>
                          </a:solidFill>
                          <a:effectLst/>
                          <a:latin typeface="+mn-lt"/>
                          <a:ea typeface="+mn-ea"/>
                          <a:cs typeface="+mn-cs"/>
                        </a:rPr>
                        <a:t>+2%</a:t>
                      </a:r>
                      <a:endParaRPr lang="en-GB" sz="700" b="1" i="0" u="none" strike="noStrike" kern="1200" dirty="0">
                        <a:solidFill>
                          <a:schemeClr val="bg1">
                            <a:lumMod val="50000"/>
                          </a:schemeClr>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911E"/>
                    </a:solidFill>
                  </a:tcPr>
                </a:tc>
                <a:tc>
                  <a:txBody>
                    <a:bodyPr/>
                    <a:lstStyle/>
                    <a:p>
                      <a:pPr marL="0" algn="ctr" defTabSz="914400" rtl="0" eaLnBrk="1" fontAlgn="ctr" latinLnBrk="0" hangingPunct="1"/>
                      <a:r>
                        <a:rPr lang="en-GB" sz="700" b="1" i="0" u="none" strike="noStrike" kern="1200" dirty="0" smtClean="0">
                          <a:solidFill>
                            <a:schemeClr val="bg1">
                              <a:lumMod val="50000"/>
                            </a:schemeClr>
                          </a:solidFill>
                          <a:effectLst/>
                          <a:latin typeface="+mn-lt"/>
                          <a:ea typeface="+mn-ea"/>
                          <a:cs typeface="+mn-cs"/>
                        </a:rPr>
                        <a:t>-3%</a:t>
                      </a:r>
                      <a:endParaRPr lang="en-GB" sz="700" b="1" i="0" u="none" strike="noStrike" kern="1200" dirty="0">
                        <a:solidFill>
                          <a:schemeClr val="bg1">
                            <a:lumMod val="50000"/>
                          </a:schemeClr>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911E"/>
                    </a:solidFill>
                  </a:tcPr>
                </a:tc>
                <a:tc>
                  <a:txBody>
                    <a:bodyPr/>
                    <a:lstStyle/>
                    <a:p>
                      <a:pPr marL="0" algn="ctr" defTabSz="914400" rtl="0" eaLnBrk="1" fontAlgn="ctr" latinLnBrk="0" hangingPunct="1"/>
                      <a:r>
                        <a:rPr lang="en-GB" sz="700" b="1" i="0" u="none" strike="noStrike" kern="1200" dirty="0" smtClean="0">
                          <a:solidFill>
                            <a:schemeClr val="bg1">
                              <a:lumMod val="50000"/>
                            </a:schemeClr>
                          </a:solidFill>
                          <a:effectLst/>
                          <a:latin typeface="+mn-lt"/>
                          <a:ea typeface="+mn-ea"/>
                          <a:cs typeface="+mn-cs"/>
                        </a:rPr>
                        <a:t>-5%</a:t>
                      </a:r>
                      <a:endParaRPr lang="en-GB" sz="700" b="1" i="0" u="none" strike="noStrike" kern="1200" dirty="0">
                        <a:solidFill>
                          <a:schemeClr val="bg1">
                            <a:lumMod val="50000"/>
                          </a:schemeClr>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911E"/>
                    </a:solidFill>
                  </a:tcPr>
                </a:tc>
                <a:tc>
                  <a:txBody>
                    <a:bodyPr/>
                    <a:lstStyle/>
                    <a:p>
                      <a:pPr marL="0" algn="ctr" defTabSz="914400" rtl="0" eaLnBrk="1" fontAlgn="ctr" latinLnBrk="0" hangingPunct="1"/>
                      <a:r>
                        <a:rPr lang="en-GB" sz="700" b="1" i="0" u="none" strike="noStrike" kern="1200" dirty="0" smtClean="0">
                          <a:solidFill>
                            <a:schemeClr val="bg1">
                              <a:lumMod val="50000"/>
                            </a:schemeClr>
                          </a:solidFill>
                          <a:effectLst/>
                          <a:latin typeface="+mn-lt"/>
                          <a:ea typeface="+mn-ea"/>
                          <a:cs typeface="+mn-cs"/>
                        </a:rPr>
                        <a:t>+18%</a:t>
                      </a:r>
                      <a:endParaRPr lang="en-GB" sz="700" b="1" i="0" u="none" strike="noStrike" kern="1200" dirty="0">
                        <a:solidFill>
                          <a:schemeClr val="bg1">
                            <a:lumMod val="50000"/>
                          </a:schemeClr>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smtClean="0">
                          <a:solidFill>
                            <a:schemeClr val="bg1">
                              <a:lumMod val="50000"/>
                            </a:schemeClr>
                          </a:solidFill>
                          <a:effectLst/>
                          <a:latin typeface="+mn-lt"/>
                          <a:ea typeface="+mn-ea"/>
                          <a:cs typeface="+mn-cs"/>
                        </a:rPr>
                        <a:t>-2%</a:t>
                      </a:r>
                      <a:endParaRPr lang="en-GB" sz="700" b="1" i="0" u="none" strike="noStrike" kern="1200" dirty="0">
                        <a:solidFill>
                          <a:schemeClr val="bg1">
                            <a:lumMod val="50000"/>
                          </a:schemeClr>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smtClean="0">
                          <a:solidFill>
                            <a:schemeClr val="bg1">
                              <a:lumMod val="50000"/>
                            </a:schemeClr>
                          </a:solidFill>
                          <a:effectLst/>
                          <a:latin typeface="+mn-lt"/>
                          <a:ea typeface="+mn-ea"/>
                          <a:cs typeface="+mn-cs"/>
                        </a:rPr>
                        <a:t>+44%</a:t>
                      </a:r>
                      <a:endParaRPr lang="en-GB" sz="700" b="1" i="0" u="none" strike="noStrike" kern="1200" dirty="0">
                        <a:solidFill>
                          <a:schemeClr val="bg1">
                            <a:lumMod val="50000"/>
                          </a:schemeClr>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smtClean="0">
                          <a:solidFill>
                            <a:schemeClr val="bg1">
                              <a:lumMod val="50000"/>
                            </a:schemeClr>
                          </a:solidFill>
                          <a:effectLst/>
                          <a:latin typeface="+mn-lt"/>
                          <a:ea typeface="+mn-ea"/>
                          <a:cs typeface="+mn-cs"/>
                        </a:rPr>
                        <a:t>-48%</a:t>
                      </a:r>
                      <a:endParaRPr lang="en-GB" sz="700" b="1" i="0" u="none" strike="noStrike" kern="1200" dirty="0">
                        <a:solidFill>
                          <a:schemeClr val="bg1">
                            <a:lumMod val="50000"/>
                          </a:schemeClr>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pattFill prst="pct25">
                      <a:fgClr>
                        <a:schemeClr val="accent4"/>
                      </a:fgClr>
                      <a:bgClr>
                        <a:schemeClr val="bg1"/>
                      </a:bgClr>
                    </a:pattFill>
                  </a:tcPr>
                </a:tc>
                <a:tc>
                  <a:txBody>
                    <a:bodyPr/>
                    <a:lstStyle/>
                    <a:p>
                      <a:pPr marL="0" algn="ctr" defTabSz="914400" rtl="0" eaLnBrk="1" fontAlgn="ctr" latinLnBrk="0" hangingPunct="1"/>
                      <a:r>
                        <a:rPr lang="en-GB" sz="700" b="1" i="0" u="none" strike="noStrike" kern="1200" dirty="0" smtClean="0">
                          <a:solidFill>
                            <a:schemeClr val="bg1">
                              <a:lumMod val="50000"/>
                            </a:schemeClr>
                          </a:solidFill>
                          <a:effectLst/>
                          <a:latin typeface="+mn-lt"/>
                          <a:ea typeface="+mn-ea"/>
                          <a:cs typeface="+mn-cs"/>
                        </a:rPr>
                        <a:t>-11%</a:t>
                      </a:r>
                      <a:endParaRPr lang="en-GB" sz="700" b="1" i="0" u="none" strike="noStrike" kern="1200" dirty="0">
                        <a:solidFill>
                          <a:schemeClr val="bg1">
                            <a:lumMod val="50000"/>
                          </a:schemeClr>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r>
              <a:tr h="155385">
                <a:tc rowSpan="3">
                  <a:txBody>
                    <a:bodyPr/>
                    <a:lstStyle/>
                    <a:p>
                      <a:pPr algn="ctr"/>
                      <a:r>
                        <a:rPr lang="en-US" sz="800" dirty="0" smtClean="0">
                          <a:solidFill>
                            <a:schemeClr val="tx1">
                              <a:lumMod val="85000"/>
                              <a:lumOff val="15000"/>
                            </a:schemeClr>
                          </a:solidFill>
                        </a:rPr>
                        <a:t>SPEND</a:t>
                      </a:r>
                    </a:p>
                    <a:p>
                      <a:pPr algn="ctr"/>
                      <a:r>
                        <a:rPr lang="en-US" sz="800" dirty="0" smtClean="0">
                          <a:solidFill>
                            <a:schemeClr val="tx1">
                              <a:lumMod val="85000"/>
                              <a:lumOff val="15000"/>
                            </a:schemeClr>
                          </a:solidFill>
                        </a:rPr>
                        <a:t>£millions</a:t>
                      </a:r>
                      <a:endParaRPr lang="en-US" sz="800" dirty="0">
                        <a:solidFill>
                          <a:schemeClr val="tx1">
                            <a:lumMod val="85000"/>
                            <a:lumOff val="15000"/>
                          </a:schemeClr>
                        </a:solidFill>
                      </a:endParaRPr>
                    </a:p>
                  </a:txBody>
                  <a:tcPr marL="4655"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8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85725" indent="0" algn="r" rtl="0" fontAlgn="b"/>
                      <a:r>
                        <a:rPr lang="en-GB" sz="700" b="0" i="0" u="none" strike="noStrike" kern="1200" dirty="0" smtClean="0">
                          <a:solidFill>
                            <a:schemeClr val="tx1">
                              <a:lumMod val="75000"/>
                              <a:lumOff val="25000"/>
                            </a:schemeClr>
                          </a:solidFill>
                          <a:effectLst/>
                          <a:latin typeface="+mn-lt"/>
                          <a:ea typeface="+mn-ea"/>
                          <a:cs typeface="+mn-cs"/>
                        </a:rPr>
                        <a:t>2015</a:t>
                      </a:r>
                      <a:endParaRPr lang="en-GB" sz="700" b="0" i="0" u="none" strike="noStrike" kern="1200" dirty="0">
                        <a:solidFill>
                          <a:schemeClr val="tx1">
                            <a:lumMod val="75000"/>
                            <a:lumOff val="25000"/>
                          </a:schemeClr>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dirty="0" smtClean="0">
                          <a:solidFill>
                            <a:schemeClr val="bg1"/>
                          </a:solidFill>
                          <a:effectLst/>
                          <a:latin typeface="+mn-lt"/>
                          <a:ea typeface="+mn-ea"/>
                          <a:cs typeface="+mn-cs"/>
                        </a:rPr>
                        <a:t>£15,357</a:t>
                      </a:r>
                      <a:endParaRPr lang="en-GB" sz="700" b="1" i="0" u="none" strike="noStrike" kern="1200" dirty="0">
                        <a:solidFill>
                          <a:schemeClr val="bg1"/>
                        </a:solidFill>
                        <a:effectLst/>
                        <a:latin typeface="+mn-lt"/>
                        <a:ea typeface="+mn-ea"/>
                        <a:cs typeface="+mn-cs"/>
                      </a:endParaRP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F7911E"/>
                    </a:solidFill>
                  </a:tcPr>
                </a:tc>
                <a:tc>
                  <a:txBody>
                    <a:bodyPr/>
                    <a:lstStyle/>
                    <a:p>
                      <a:pPr marL="0" algn="ctr" defTabSz="914400" rtl="0" eaLnBrk="1" fontAlgn="ctr" latinLnBrk="0" hangingPunct="1"/>
                      <a:r>
                        <a:rPr lang="en-GB" sz="700" b="1" i="0" u="none" strike="noStrike" kern="1200" dirty="0" smtClean="0">
                          <a:solidFill>
                            <a:schemeClr val="bg1"/>
                          </a:solidFill>
                          <a:effectLst/>
                          <a:latin typeface="+mn-lt"/>
                          <a:ea typeface="+mn-ea"/>
                          <a:cs typeface="+mn-cs"/>
                        </a:rPr>
                        <a:t>£10,524</a:t>
                      </a:r>
                      <a:endParaRPr lang="en-GB" sz="700" b="1" i="0" u="none" strike="noStrike" kern="1200" dirty="0">
                        <a:solidFill>
                          <a:schemeClr val="bg1"/>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F7911E"/>
                    </a:solidFill>
                  </a:tcPr>
                </a:tc>
                <a:tc>
                  <a:txBody>
                    <a:bodyPr/>
                    <a:lstStyle/>
                    <a:p>
                      <a:pPr marL="0" algn="ctr" defTabSz="914400" rtl="0" eaLnBrk="1" fontAlgn="ctr" latinLnBrk="0" hangingPunct="1"/>
                      <a:r>
                        <a:rPr lang="en-GB" sz="700" b="1" i="0" u="none" strike="noStrike" kern="1200" dirty="0" smtClean="0">
                          <a:solidFill>
                            <a:schemeClr val="bg1"/>
                          </a:solidFill>
                          <a:effectLst/>
                          <a:latin typeface="+mn-lt"/>
                          <a:ea typeface="+mn-ea"/>
                          <a:cs typeface="+mn-cs"/>
                        </a:rPr>
                        <a:t>£9,336</a:t>
                      </a:r>
                      <a:endParaRPr lang="en-GB" sz="700" b="1" i="0" u="none" strike="noStrike" kern="1200" dirty="0">
                        <a:solidFill>
                          <a:schemeClr val="bg1"/>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F7911E"/>
                    </a:solidFill>
                  </a:tcPr>
                </a:tc>
                <a:tc>
                  <a:txBody>
                    <a:bodyPr/>
                    <a:lstStyle/>
                    <a:p>
                      <a:pPr marL="0" algn="ctr" defTabSz="914400" rtl="0" eaLnBrk="1" fontAlgn="ctr" latinLnBrk="0" hangingPunct="1"/>
                      <a:r>
                        <a:rPr lang="en-GB" sz="700" b="1" i="0" u="none" strike="noStrike" kern="1200" dirty="0" smtClean="0">
                          <a:solidFill>
                            <a:schemeClr val="bg1"/>
                          </a:solidFill>
                          <a:effectLst/>
                          <a:latin typeface="+mn-lt"/>
                          <a:ea typeface="+mn-ea"/>
                          <a:cs typeface="+mn-cs"/>
                        </a:rPr>
                        <a:t>£898</a:t>
                      </a:r>
                      <a:endParaRPr lang="en-GB" sz="700" b="1" i="0" u="none" strike="noStrike" kern="1200" dirty="0">
                        <a:solidFill>
                          <a:schemeClr val="bg1"/>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F7911E"/>
                    </a:solidFill>
                  </a:tcPr>
                </a:tc>
                <a:tc>
                  <a:txBody>
                    <a:bodyPr/>
                    <a:lstStyle/>
                    <a:p>
                      <a:pPr marL="0" algn="ctr" defTabSz="914400" rtl="0" eaLnBrk="1" fontAlgn="ctr" latinLnBrk="0" hangingPunct="1"/>
                      <a:r>
                        <a:rPr lang="en-GB" sz="700" b="1" i="0" u="none" strike="noStrike" kern="1200" dirty="0" smtClean="0">
                          <a:solidFill>
                            <a:schemeClr val="bg1"/>
                          </a:solidFill>
                          <a:effectLst/>
                          <a:latin typeface="+mn-lt"/>
                          <a:ea typeface="+mn-ea"/>
                          <a:cs typeface="+mn-cs"/>
                        </a:rPr>
                        <a:t>£4,238</a:t>
                      </a:r>
                      <a:endParaRPr lang="en-GB" sz="700" b="1" i="0" u="none" strike="noStrike" kern="1200" dirty="0">
                        <a:solidFill>
                          <a:schemeClr val="bg1"/>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smtClean="0">
                          <a:solidFill>
                            <a:schemeClr val="bg1"/>
                          </a:solidFill>
                          <a:effectLst/>
                          <a:latin typeface="+mn-lt"/>
                          <a:ea typeface="+mn-ea"/>
                          <a:cs typeface="+mn-cs"/>
                        </a:rPr>
                        <a:t>£1,804</a:t>
                      </a:r>
                      <a:endParaRPr lang="en-GB" sz="700" b="1" i="0" u="none" strike="noStrike" kern="1200" dirty="0">
                        <a:solidFill>
                          <a:schemeClr val="bg1"/>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smtClean="0">
                          <a:solidFill>
                            <a:schemeClr val="bg1"/>
                          </a:solidFill>
                          <a:effectLst/>
                          <a:latin typeface="+mn-lt"/>
                          <a:ea typeface="+mn-ea"/>
                          <a:cs typeface="+mn-cs"/>
                        </a:rPr>
                        <a:t>£2,434</a:t>
                      </a:r>
                      <a:endParaRPr lang="en-GB" sz="700" b="1" i="0" u="none" strike="noStrike" kern="1200" dirty="0">
                        <a:solidFill>
                          <a:schemeClr val="bg1"/>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smtClean="0">
                          <a:solidFill>
                            <a:schemeClr val="bg1"/>
                          </a:solidFill>
                          <a:effectLst/>
                          <a:latin typeface="+mn-lt"/>
                          <a:ea typeface="+mn-ea"/>
                          <a:cs typeface="+mn-cs"/>
                        </a:rPr>
                        <a:t>£140</a:t>
                      </a:r>
                      <a:endParaRPr lang="en-GB" sz="700" b="1" i="0" u="none" strike="noStrike" kern="1200" dirty="0">
                        <a:solidFill>
                          <a:schemeClr val="bg1"/>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pattFill prst="pct25">
                      <a:fgClr>
                        <a:schemeClr val="accent4"/>
                      </a:fgClr>
                      <a:bgClr>
                        <a:schemeClr val="bg1"/>
                      </a:bgClr>
                    </a:pattFill>
                  </a:tcPr>
                </a:tc>
                <a:tc>
                  <a:txBody>
                    <a:bodyPr/>
                    <a:lstStyle/>
                    <a:p>
                      <a:pPr marL="0" algn="ctr" defTabSz="914400" rtl="0" eaLnBrk="1" fontAlgn="ctr" latinLnBrk="0" hangingPunct="1"/>
                      <a:r>
                        <a:rPr lang="en-GB" sz="700" b="1" i="0" u="none" strike="noStrike" kern="1200" dirty="0" smtClean="0">
                          <a:solidFill>
                            <a:schemeClr val="bg1"/>
                          </a:solidFill>
                          <a:effectLst/>
                          <a:latin typeface="+mn-lt"/>
                          <a:ea typeface="+mn-ea"/>
                          <a:cs typeface="+mn-cs"/>
                        </a:rPr>
                        <a:t>£3,823</a:t>
                      </a:r>
                      <a:endParaRPr lang="en-GB" sz="700" b="1" i="0" u="none" strike="noStrike" kern="1200" dirty="0">
                        <a:solidFill>
                          <a:schemeClr val="bg1"/>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r>
              <a:tr h="155385">
                <a:tc vMerge="1">
                  <a:txBody>
                    <a:bodyPr/>
                    <a:lstStyle/>
                    <a:p>
                      <a:pPr algn="ctr"/>
                      <a:endParaRPr lang="en-US" sz="800">
                        <a:solidFill>
                          <a:schemeClr val="tx1">
                            <a:lumMod val="85000"/>
                            <a:lumOff val="15000"/>
                          </a:schemeClr>
                        </a:solidFill>
                      </a:endParaRPr>
                    </a:p>
                  </a:txBody>
                  <a:tcPr marL="4655" marR="7200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8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85725" algn="r" rtl="0" fontAlgn="b"/>
                      <a:r>
                        <a:rPr lang="en-GB" sz="700" b="0" i="0" u="none" strike="noStrike" kern="1200" dirty="0" smtClean="0">
                          <a:solidFill>
                            <a:schemeClr val="tx1">
                              <a:lumMod val="75000"/>
                              <a:lumOff val="25000"/>
                            </a:schemeClr>
                          </a:solidFill>
                          <a:effectLst/>
                          <a:latin typeface="+mn-lt"/>
                          <a:ea typeface="+mn-ea"/>
                          <a:cs typeface="+mn-cs"/>
                        </a:rPr>
                        <a:t>2016</a:t>
                      </a:r>
                      <a:endParaRPr lang="en-GB" sz="700" b="0" i="0" u="none" strike="noStrike" kern="1200" dirty="0">
                        <a:solidFill>
                          <a:schemeClr val="bg1">
                            <a:lumMod val="65000"/>
                          </a:schemeClr>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dirty="0" smtClean="0">
                          <a:solidFill>
                            <a:schemeClr val="bg1"/>
                          </a:solidFill>
                          <a:effectLst/>
                          <a:latin typeface="+mn-lt"/>
                          <a:ea typeface="+mn-ea"/>
                          <a:cs typeface="+mn-cs"/>
                        </a:rPr>
                        <a:t>£15,034</a:t>
                      </a:r>
                      <a:endParaRPr lang="en-GB" sz="700" b="1" i="0" u="none" strike="noStrike" kern="1200" dirty="0">
                        <a:solidFill>
                          <a:schemeClr val="bg1"/>
                        </a:solidFill>
                        <a:effectLst/>
                        <a:latin typeface="+mn-lt"/>
                        <a:ea typeface="+mn-ea"/>
                        <a:cs typeface="+mn-cs"/>
                      </a:endParaRP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F7911E"/>
                    </a:solidFill>
                  </a:tcPr>
                </a:tc>
                <a:tc>
                  <a:txBody>
                    <a:bodyPr/>
                    <a:lstStyle/>
                    <a:p>
                      <a:pPr marL="0" algn="ctr" defTabSz="914400" rtl="0" eaLnBrk="1" fontAlgn="ctr" latinLnBrk="0" hangingPunct="1"/>
                      <a:r>
                        <a:rPr lang="en-GB" sz="700" b="1" i="0" u="none" strike="noStrike" kern="1200" dirty="0" smtClean="0">
                          <a:solidFill>
                            <a:schemeClr val="bg1"/>
                          </a:solidFill>
                          <a:effectLst/>
                          <a:latin typeface="+mn-lt"/>
                          <a:ea typeface="+mn-ea"/>
                          <a:cs typeface="+mn-cs"/>
                        </a:rPr>
                        <a:t>£10,593</a:t>
                      </a:r>
                      <a:endParaRPr lang="en-GB" sz="700" b="1" i="0" u="none" strike="noStrike" kern="1200" dirty="0">
                        <a:solidFill>
                          <a:schemeClr val="bg1"/>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F7911E"/>
                    </a:solidFill>
                  </a:tcPr>
                </a:tc>
                <a:tc>
                  <a:txBody>
                    <a:bodyPr/>
                    <a:lstStyle/>
                    <a:p>
                      <a:pPr marL="0" algn="ctr" defTabSz="914400" rtl="0" eaLnBrk="1" fontAlgn="ctr" latinLnBrk="0" hangingPunct="1"/>
                      <a:r>
                        <a:rPr lang="en-GB" sz="700" b="1" i="0" u="none" strike="noStrike" kern="1200" dirty="0" smtClean="0">
                          <a:solidFill>
                            <a:schemeClr val="bg1"/>
                          </a:solidFill>
                          <a:effectLst/>
                          <a:latin typeface="+mn-lt"/>
                          <a:ea typeface="+mn-ea"/>
                          <a:cs typeface="+mn-cs"/>
                        </a:rPr>
                        <a:t>£9,014</a:t>
                      </a:r>
                      <a:endParaRPr lang="en-GB" sz="700" b="1" i="0" u="none" strike="noStrike" kern="1200" dirty="0">
                        <a:solidFill>
                          <a:schemeClr val="bg1"/>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F7911E"/>
                    </a:solidFill>
                  </a:tcPr>
                </a:tc>
                <a:tc>
                  <a:txBody>
                    <a:bodyPr/>
                    <a:lstStyle/>
                    <a:p>
                      <a:pPr marL="0" algn="ctr" defTabSz="914400" rtl="0" eaLnBrk="1" fontAlgn="ctr" latinLnBrk="0" hangingPunct="1"/>
                      <a:r>
                        <a:rPr lang="en-GB" sz="700" b="1" i="0" u="none" strike="noStrike" kern="1200" dirty="0" smtClean="0">
                          <a:solidFill>
                            <a:schemeClr val="bg1"/>
                          </a:solidFill>
                          <a:effectLst/>
                          <a:latin typeface="+mn-lt"/>
                          <a:ea typeface="+mn-ea"/>
                          <a:cs typeface="+mn-cs"/>
                        </a:rPr>
                        <a:t>£870</a:t>
                      </a:r>
                      <a:endParaRPr lang="en-GB" sz="700" b="1" i="0" u="none" strike="noStrike" kern="1200" dirty="0">
                        <a:solidFill>
                          <a:schemeClr val="bg1"/>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F7911E"/>
                    </a:solidFill>
                  </a:tcPr>
                </a:tc>
                <a:tc>
                  <a:txBody>
                    <a:bodyPr/>
                    <a:lstStyle/>
                    <a:p>
                      <a:pPr marL="0" algn="ctr" defTabSz="914400" rtl="0" eaLnBrk="1" fontAlgn="ctr" latinLnBrk="0" hangingPunct="1"/>
                      <a:r>
                        <a:rPr lang="en-GB" sz="700" b="1" i="0" u="none" strike="noStrike" kern="1200" dirty="0" smtClean="0">
                          <a:solidFill>
                            <a:schemeClr val="bg1"/>
                          </a:solidFill>
                          <a:effectLst/>
                          <a:latin typeface="+mn-lt"/>
                          <a:ea typeface="+mn-ea"/>
                          <a:cs typeface="+mn-cs"/>
                        </a:rPr>
                        <a:t>£4,652</a:t>
                      </a:r>
                      <a:endParaRPr lang="en-GB" sz="700" b="1" i="0" u="none" strike="noStrike" kern="1200" dirty="0">
                        <a:solidFill>
                          <a:schemeClr val="bg1"/>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smtClean="0">
                          <a:solidFill>
                            <a:schemeClr val="bg1"/>
                          </a:solidFill>
                          <a:effectLst/>
                          <a:latin typeface="+mn-lt"/>
                          <a:ea typeface="+mn-ea"/>
                          <a:cs typeface="+mn-cs"/>
                        </a:rPr>
                        <a:t>£1,733</a:t>
                      </a:r>
                      <a:endParaRPr lang="en-GB" sz="700" b="1" i="0" u="none" strike="noStrike" kern="1200" dirty="0">
                        <a:solidFill>
                          <a:schemeClr val="bg1"/>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smtClean="0">
                          <a:solidFill>
                            <a:schemeClr val="bg1"/>
                          </a:solidFill>
                          <a:effectLst/>
                          <a:latin typeface="+mn-lt"/>
                          <a:ea typeface="+mn-ea"/>
                          <a:cs typeface="+mn-cs"/>
                        </a:rPr>
                        <a:t>£2,775</a:t>
                      </a:r>
                      <a:endParaRPr lang="en-GB" sz="700" b="1" i="0" u="none" strike="noStrike" kern="1200" dirty="0">
                        <a:solidFill>
                          <a:schemeClr val="bg1"/>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smtClean="0">
                          <a:solidFill>
                            <a:schemeClr val="bg1"/>
                          </a:solidFill>
                          <a:effectLst/>
                          <a:latin typeface="+mn-lt"/>
                          <a:ea typeface="+mn-ea"/>
                          <a:cs typeface="+mn-cs"/>
                        </a:rPr>
                        <a:t>£72</a:t>
                      </a:r>
                      <a:endParaRPr lang="en-GB" sz="700" b="1" i="0" u="none" strike="noStrike" kern="1200" dirty="0">
                        <a:solidFill>
                          <a:schemeClr val="bg1"/>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pattFill prst="pct25">
                      <a:fgClr>
                        <a:schemeClr val="accent4"/>
                      </a:fgClr>
                      <a:bgClr>
                        <a:schemeClr val="bg1"/>
                      </a:bgClr>
                    </a:pattFill>
                  </a:tcPr>
                </a:tc>
                <a:tc>
                  <a:txBody>
                    <a:bodyPr/>
                    <a:lstStyle/>
                    <a:p>
                      <a:pPr marL="0" algn="ctr" defTabSz="914400" rtl="0" eaLnBrk="1" fontAlgn="ctr" latinLnBrk="0" hangingPunct="1"/>
                      <a:r>
                        <a:rPr lang="en-GB" sz="700" b="1" i="0" u="none" strike="noStrike" kern="1200" dirty="0" smtClean="0">
                          <a:solidFill>
                            <a:schemeClr val="bg1"/>
                          </a:solidFill>
                          <a:effectLst/>
                          <a:latin typeface="+mn-lt"/>
                          <a:ea typeface="+mn-ea"/>
                          <a:cs typeface="+mn-cs"/>
                        </a:rPr>
                        <a:t>£3,094</a:t>
                      </a:r>
                      <a:endParaRPr lang="en-GB" sz="700" b="1" i="0" u="none" strike="noStrike" kern="1200" dirty="0">
                        <a:solidFill>
                          <a:schemeClr val="bg1"/>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r>
              <a:tr h="155385">
                <a:tc vMerge="1">
                  <a:txBody>
                    <a:bodyPr/>
                    <a:lstStyle/>
                    <a:p>
                      <a:pPr algn="ctr"/>
                      <a:endParaRPr lang="en-US" sz="800">
                        <a:solidFill>
                          <a:schemeClr val="tx1">
                            <a:lumMod val="85000"/>
                            <a:lumOff val="15000"/>
                          </a:schemeClr>
                        </a:solidFill>
                      </a:endParaRPr>
                    </a:p>
                  </a:txBody>
                  <a:tcPr marL="4655" marR="7200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8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85725" algn="r" rtl="0" fontAlgn="b"/>
                      <a:r>
                        <a:rPr lang="en-US" sz="700" b="0" dirty="0">
                          <a:solidFill>
                            <a:srgbClr val="C50017"/>
                          </a:solidFill>
                          <a:latin typeface="Wingdings"/>
                          <a:ea typeface="Wingdings"/>
                          <a:cs typeface="Wingdings"/>
                          <a:sym typeface="Wingdings"/>
                        </a:rPr>
                        <a:t></a:t>
                      </a:r>
                      <a:r>
                        <a:rPr lang="en-US" sz="700" b="0" dirty="0">
                          <a:solidFill>
                            <a:schemeClr val="accent1"/>
                          </a:solidFill>
                          <a:latin typeface="Wingdings"/>
                          <a:ea typeface="Wingdings"/>
                          <a:cs typeface="Wingdings"/>
                          <a:sym typeface="Wingdings"/>
                        </a:rPr>
                        <a:t></a:t>
                      </a:r>
                      <a:r>
                        <a:rPr lang="en-US" sz="700" b="0" dirty="0">
                          <a:solidFill>
                            <a:srgbClr val="6FA132"/>
                          </a:solidFill>
                          <a:latin typeface="Wingdings"/>
                          <a:ea typeface="Wingdings"/>
                          <a:cs typeface="Wingdings"/>
                          <a:sym typeface="Wingdings"/>
                        </a:rPr>
                        <a:t></a:t>
                      </a:r>
                      <a:endParaRPr lang="en-GB" sz="700" b="0" i="0" u="none" strike="noStrike" kern="1200" dirty="0">
                        <a:solidFill>
                          <a:srgbClr val="A6A6A6"/>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dirty="0" smtClean="0">
                          <a:solidFill>
                            <a:schemeClr val="bg1">
                              <a:lumMod val="50000"/>
                            </a:schemeClr>
                          </a:solidFill>
                          <a:effectLst/>
                          <a:latin typeface="+mn-lt"/>
                          <a:ea typeface="+mn-ea"/>
                          <a:cs typeface="+mn-cs"/>
                        </a:rPr>
                        <a:t>-2%</a:t>
                      </a:r>
                      <a:endParaRPr lang="en-GB" sz="700" b="1" i="0" u="none" strike="noStrike" kern="1200" dirty="0">
                        <a:solidFill>
                          <a:schemeClr val="bg1">
                            <a:lumMod val="50000"/>
                          </a:schemeClr>
                        </a:solidFill>
                        <a:effectLst/>
                        <a:latin typeface="+mn-lt"/>
                        <a:ea typeface="+mn-ea"/>
                        <a:cs typeface="+mn-cs"/>
                      </a:endParaRP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911E"/>
                    </a:solidFill>
                  </a:tcPr>
                </a:tc>
                <a:tc>
                  <a:txBody>
                    <a:bodyPr/>
                    <a:lstStyle/>
                    <a:p>
                      <a:pPr marL="0" algn="ctr" defTabSz="914400" rtl="0" eaLnBrk="1" fontAlgn="ctr" latinLnBrk="0" hangingPunct="1"/>
                      <a:r>
                        <a:rPr lang="en-GB" sz="700" b="1" i="0" u="none" strike="noStrike" kern="1200" dirty="0" smtClean="0">
                          <a:solidFill>
                            <a:schemeClr val="bg1">
                              <a:lumMod val="50000"/>
                            </a:schemeClr>
                          </a:solidFill>
                          <a:effectLst/>
                          <a:latin typeface="+mn-lt"/>
                          <a:ea typeface="+mn-ea"/>
                          <a:cs typeface="+mn-cs"/>
                        </a:rPr>
                        <a:t>+1%</a:t>
                      </a:r>
                      <a:endParaRPr lang="en-GB" sz="700" b="1" i="0" u="none" strike="noStrike" kern="1200" dirty="0">
                        <a:solidFill>
                          <a:schemeClr val="bg1">
                            <a:lumMod val="50000"/>
                          </a:schemeClr>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911E"/>
                    </a:solidFill>
                  </a:tcPr>
                </a:tc>
                <a:tc>
                  <a:txBody>
                    <a:bodyPr/>
                    <a:lstStyle/>
                    <a:p>
                      <a:pPr marL="0" algn="ctr" defTabSz="914400" rtl="0" eaLnBrk="1" fontAlgn="ctr" latinLnBrk="0" hangingPunct="1"/>
                      <a:r>
                        <a:rPr lang="en-GB" sz="700" b="1" i="0" u="none" strike="noStrike" kern="1200" dirty="0" smtClean="0">
                          <a:solidFill>
                            <a:schemeClr val="bg1">
                              <a:lumMod val="50000"/>
                            </a:schemeClr>
                          </a:solidFill>
                          <a:effectLst/>
                          <a:latin typeface="+mn-lt"/>
                          <a:ea typeface="+mn-ea"/>
                          <a:cs typeface="+mn-cs"/>
                        </a:rPr>
                        <a:t>-3%</a:t>
                      </a:r>
                      <a:endParaRPr lang="en-GB" sz="700" b="1" i="0" u="none" strike="noStrike" kern="1200" dirty="0">
                        <a:solidFill>
                          <a:schemeClr val="bg1">
                            <a:lumMod val="50000"/>
                          </a:schemeClr>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911E"/>
                    </a:solidFill>
                  </a:tcPr>
                </a:tc>
                <a:tc>
                  <a:txBody>
                    <a:bodyPr/>
                    <a:lstStyle/>
                    <a:p>
                      <a:pPr marL="0" algn="ctr" defTabSz="914400" rtl="0" eaLnBrk="1" fontAlgn="ctr" latinLnBrk="0" hangingPunct="1"/>
                      <a:r>
                        <a:rPr lang="en-GB" sz="700" b="1" i="0" u="none" strike="noStrike" kern="1200" dirty="0" smtClean="0">
                          <a:solidFill>
                            <a:schemeClr val="bg1">
                              <a:lumMod val="50000"/>
                            </a:schemeClr>
                          </a:solidFill>
                          <a:effectLst/>
                          <a:latin typeface="+mn-lt"/>
                          <a:ea typeface="+mn-ea"/>
                          <a:cs typeface="+mn-cs"/>
                        </a:rPr>
                        <a:t>-3%</a:t>
                      </a:r>
                      <a:endParaRPr lang="en-GB" sz="700" b="1" i="0" u="none" strike="noStrike" kern="1200" dirty="0">
                        <a:solidFill>
                          <a:schemeClr val="bg1">
                            <a:lumMod val="50000"/>
                          </a:schemeClr>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911E"/>
                    </a:solidFill>
                  </a:tcPr>
                </a:tc>
                <a:tc>
                  <a:txBody>
                    <a:bodyPr/>
                    <a:lstStyle/>
                    <a:p>
                      <a:pPr marL="0" algn="ctr" defTabSz="914400" rtl="0" eaLnBrk="1" fontAlgn="ctr" latinLnBrk="0" hangingPunct="1"/>
                      <a:r>
                        <a:rPr lang="en-GB" sz="700" b="1" i="0" u="none" strike="noStrike" kern="1200" dirty="0" smtClean="0">
                          <a:solidFill>
                            <a:schemeClr val="bg1">
                              <a:lumMod val="50000"/>
                            </a:schemeClr>
                          </a:solidFill>
                          <a:effectLst/>
                          <a:latin typeface="+mn-lt"/>
                          <a:ea typeface="+mn-ea"/>
                          <a:cs typeface="+mn-cs"/>
                        </a:rPr>
                        <a:t>+10%</a:t>
                      </a:r>
                      <a:endParaRPr lang="en-GB" sz="700" b="1" i="0" u="none" strike="noStrike" kern="1200" dirty="0">
                        <a:solidFill>
                          <a:schemeClr val="bg1">
                            <a:lumMod val="50000"/>
                          </a:schemeClr>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smtClean="0">
                          <a:solidFill>
                            <a:schemeClr val="bg1">
                              <a:lumMod val="50000"/>
                            </a:schemeClr>
                          </a:solidFill>
                          <a:effectLst/>
                          <a:latin typeface="+mn-lt"/>
                          <a:ea typeface="+mn-ea"/>
                          <a:cs typeface="+mn-cs"/>
                        </a:rPr>
                        <a:t>-4%</a:t>
                      </a:r>
                      <a:endParaRPr lang="en-GB" sz="700" b="1" i="0" u="none" strike="noStrike" kern="1200" dirty="0">
                        <a:solidFill>
                          <a:schemeClr val="bg1">
                            <a:lumMod val="50000"/>
                          </a:schemeClr>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smtClean="0">
                          <a:solidFill>
                            <a:schemeClr val="bg1">
                              <a:lumMod val="50000"/>
                            </a:schemeClr>
                          </a:solidFill>
                          <a:effectLst/>
                          <a:latin typeface="+mn-lt"/>
                          <a:ea typeface="+mn-ea"/>
                          <a:cs typeface="+mn-cs"/>
                        </a:rPr>
                        <a:t>+14%</a:t>
                      </a:r>
                      <a:endParaRPr lang="en-GB" sz="700" b="1" i="0" u="none" strike="noStrike" kern="1200" dirty="0">
                        <a:solidFill>
                          <a:schemeClr val="bg1">
                            <a:lumMod val="50000"/>
                          </a:schemeClr>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smtClean="0">
                          <a:solidFill>
                            <a:schemeClr val="bg1">
                              <a:lumMod val="50000"/>
                            </a:schemeClr>
                          </a:solidFill>
                          <a:effectLst/>
                          <a:latin typeface="+mn-lt"/>
                          <a:ea typeface="+mn-ea"/>
                          <a:cs typeface="+mn-cs"/>
                        </a:rPr>
                        <a:t>-49%</a:t>
                      </a:r>
                      <a:endParaRPr lang="en-GB" sz="700" b="1" i="0" u="none" strike="noStrike" kern="1200" dirty="0">
                        <a:solidFill>
                          <a:schemeClr val="bg1">
                            <a:lumMod val="50000"/>
                          </a:schemeClr>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pattFill prst="pct25">
                      <a:fgClr>
                        <a:schemeClr val="accent4"/>
                      </a:fgClr>
                      <a:bgClr>
                        <a:schemeClr val="bg1"/>
                      </a:bgClr>
                    </a:pattFill>
                  </a:tcPr>
                </a:tc>
                <a:tc>
                  <a:txBody>
                    <a:bodyPr/>
                    <a:lstStyle/>
                    <a:p>
                      <a:pPr marL="0" algn="ctr" defTabSz="914400" rtl="0" eaLnBrk="1" fontAlgn="ctr" latinLnBrk="0" hangingPunct="1"/>
                      <a:r>
                        <a:rPr lang="en-GB" sz="700" b="1" i="0" u="none" strike="noStrike" kern="1200" dirty="0" smtClean="0">
                          <a:solidFill>
                            <a:schemeClr val="bg1">
                              <a:lumMod val="50000"/>
                            </a:schemeClr>
                          </a:solidFill>
                          <a:effectLst/>
                          <a:latin typeface="+mn-lt"/>
                          <a:ea typeface="+mn-ea"/>
                          <a:cs typeface="+mn-cs"/>
                        </a:rPr>
                        <a:t>-19%</a:t>
                      </a:r>
                      <a:endParaRPr lang="en-GB" sz="700" b="1" i="0" u="none" strike="noStrike" kern="1200" dirty="0">
                        <a:solidFill>
                          <a:schemeClr val="bg1">
                            <a:lumMod val="50000"/>
                          </a:schemeClr>
                        </a:solidFill>
                        <a:effectLst/>
                        <a:latin typeface="+mn-lt"/>
                        <a:ea typeface="+mn-ea"/>
                        <a:cs typeface="+mn-cs"/>
                      </a:endParaRP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r>
              <a:tr h="151733">
                <a:tc gridSpan="2">
                  <a:txBody>
                    <a:bodyPr/>
                    <a:lstStyle/>
                    <a:p>
                      <a:pPr marL="0" marR="0" indent="85725" algn="r" defTabSz="914400" rtl="0" eaLnBrk="1" fontAlgn="b"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lumMod val="75000"/>
                              <a:lumOff val="25000"/>
                            </a:prstClr>
                          </a:solidFill>
                          <a:effectLst/>
                          <a:uLnTx/>
                          <a:uFillTx/>
                          <a:latin typeface="+mn-lt"/>
                          <a:ea typeface="+mn-ea"/>
                          <a:cs typeface="+mn-cs"/>
                        </a:rPr>
                        <a:t>Unwtd Trips</a:t>
                      </a:r>
                      <a:endParaRPr lang="en-GB" sz="700" b="0" i="0" u="none" strike="noStrike" kern="1200" dirty="0">
                        <a:solidFill>
                          <a:srgbClr val="A6A6A6"/>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8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marL="0" marR="0" indent="85725" algn="r" defTabSz="914400" rtl="0" eaLnBrk="1" fontAlgn="b" latinLnBrk="0" hangingPunct="1">
                        <a:lnSpc>
                          <a:spcPct val="100000"/>
                        </a:lnSpc>
                        <a:spcBef>
                          <a:spcPts val="0"/>
                        </a:spcBef>
                        <a:spcAft>
                          <a:spcPts val="0"/>
                        </a:spcAft>
                        <a:buClrTx/>
                        <a:buSzTx/>
                        <a:buFontTx/>
                        <a:buNone/>
                        <a:tabLst/>
                        <a:defRPr/>
                      </a:pPr>
                      <a:endParaRPr lang="en-GB" sz="800" b="0" i="0" u="none" strike="noStrike" kern="1200" dirty="0">
                        <a:solidFill>
                          <a:srgbClr val="A6A6A6"/>
                        </a:solidFill>
                        <a:effectLst/>
                        <a:latin typeface="+mn-lt"/>
                        <a:ea typeface="+mn-ea"/>
                        <a:cs typeface="+mn-cs"/>
                      </a:endParaRPr>
                    </a:p>
                  </a:txBody>
                  <a:tcPr marL="4655"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1" i="0" u="none" strike="noStrike" kern="1200" dirty="0">
                          <a:solidFill>
                            <a:schemeClr val="bg1">
                              <a:lumMod val="50000"/>
                            </a:schemeClr>
                          </a:solidFill>
                          <a:effectLst/>
                          <a:latin typeface="+mn-lt"/>
                          <a:ea typeface="+mn-ea"/>
                          <a:cs typeface="+mn-cs"/>
                        </a:rPr>
                        <a:t>7467</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F7911E"/>
                    </a:solidFill>
                  </a:tcPr>
                </a:tc>
                <a:tc>
                  <a:txBody>
                    <a:bodyPr/>
                    <a:lstStyle/>
                    <a:p>
                      <a:pPr marL="0" algn="ctr" defTabSz="914400" rtl="0" eaLnBrk="1" fontAlgn="b" latinLnBrk="0" hangingPunct="1"/>
                      <a:r>
                        <a:rPr lang="en-GB" sz="700" b="1" i="0" u="none" strike="noStrike" kern="1200" dirty="0">
                          <a:solidFill>
                            <a:schemeClr val="bg1">
                              <a:lumMod val="50000"/>
                            </a:schemeClr>
                          </a:solidFill>
                          <a:effectLst/>
                          <a:latin typeface="+mn-lt"/>
                          <a:ea typeface="+mn-ea"/>
                          <a:cs typeface="+mn-cs"/>
                        </a:rPr>
                        <a:t>4955</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F7911E"/>
                    </a:solidFill>
                  </a:tcPr>
                </a:tc>
                <a:tc>
                  <a:txBody>
                    <a:bodyPr/>
                    <a:lstStyle/>
                    <a:p>
                      <a:pPr marL="0" algn="ctr" defTabSz="914400" rtl="0" eaLnBrk="1" fontAlgn="b" latinLnBrk="0" hangingPunct="1"/>
                      <a:r>
                        <a:rPr lang="en-GB" sz="700" b="1" i="0" u="none" strike="noStrike" kern="1200" dirty="0">
                          <a:solidFill>
                            <a:schemeClr val="bg1">
                              <a:lumMod val="50000"/>
                            </a:schemeClr>
                          </a:solidFill>
                          <a:effectLst/>
                          <a:latin typeface="+mn-lt"/>
                          <a:ea typeface="+mn-ea"/>
                          <a:cs typeface="+mn-cs"/>
                        </a:rPr>
                        <a:t>4229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F7911E"/>
                    </a:solidFill>
                  </a:tcPr>
                </a:tc>
                <a:tc>
                  <a:txBody>
                    <a:bodyPr/>
                    <a:lstStyle/>
                    <a:p>
                      <a:pPr marL="0" algn="ctr" defTabSz="914400" rtl="0" eaLnBrk="1" fontAlgn="b" latinLnBrk="0" hangingPunct="1"/>
                      <a:r>
                        <a:rPr lang="en-GB" sz="700" b="1" i="0" u="none" strike="noStrike" kern="1200" dirty="0">
                          <a:solidFill>
                            <a:schemeClr val="bg1">
                              <a:lumMod val="50000"/>
                            </a:schemeClr>
                          </a:solidFill>
                          <a:effectLst/>
                          <a:latin typeface="+mn-lt"/>
                          <a:ea typeface="+mn-ea"/>
                          <a:cs typeface="+mn-cs"/>
                        </a:rPr>
                        <a:t>492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F7911E"/>
                    </a:solidFill>
                  </a:tcPr>
                </a:tc>
                <a:tc>
                  <a:txBody>
                    <a:bodyPr/>
                    <a:lstStyle/>
                    <a:p>
                      <a:pPr marL="0" algn="ctr" defTabSz="914400" rtl="0" eaLnBrk="1" fontAlgn="b" latinLnBrk="0" hangingPunct="1"/>
                      <a:r>
                        <a:rPr lang="en-GB" sz="700" b="1" i="0" u="none" strike="noStrike" kern="1200" dirty="0">
                          <a:solidFill>
                            <a:schemeClr val="bg1">
                              <a:lumMod val="50000"/>
                            </a:schemeClr>
                          </a:solidFill>
                          <a:effectLst/>
                          <a:latin typeface="+mn-lt"/>
                          <a:ea typeface="+mn-ea"/>
                          <a:cs typeface="+mn-cs"/>
                        </a:rPr>
                        <a:t>2606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b" latinLnBrk="0" hangingPunct="1"/>
                      <a:r>
                        <a:rPr lang="en-GB" sz="700" b="1" i="0" u="none" strike="noStrike" kern="1200" dirty="0">
                          <a:solidFill>
                            <a:schemeClr val="bg1">
                              <a:lumMod val="50000"/>
                            </a:schemeClr>
                          </a:solidFill>
                          <a:effectLst/>
                          <a:latin typeface="+mn-lt"/>
                          <a:ea typeface="+mn-ea"/>
                          <a:cs typeface="+mn-cs"/>
                        </a:rPr>
                        <a:t>1517</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b" latinLnBrk="0" hangingPunct="1"/>
                      <a:r>
                        <a:rPr lang="en-GB" sz="700" b="1" i="0" u="none" strike="noStrike" kern="1200" dirty="0">
                          <a:solidFill>
                            <a:schemeClr val="bg1">
                              <a:lumMod val="50000"/>
                            </a:schemeClr>
                          </a:solidFill>
                          <a:effectLst/>
                          <a:latin typeface="+mn-lt"/>
                          <a:ea typeface="+mn-ea"/>
                          <a:cs typeface="+mn-cs"/>
                        </a:rPr>
                        <a:t>1012</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b" latinLnBrk="0" hangingPunct="1"/>
                      <a:r>
                        <a:rPr lang="en-GB" sz="700" b="1" i="0" u="none" strike="noStrike" kern="1200" dirty="0">
                          <a:solidFill>
                            <a:schemeClr val="bg1">
                              <a:lumMod val="50000"/>
                            </a:schemeClr>
                          </a:solidFill>
                          <a:effectLst/>
                          <a:latin typeface="+mn-lt"/>
                          <a:ea typeface="+mn-ea"/>
                          <a:cs typeface="+mn-cs"/>
                        </a:rPr>
                        <a:t>53</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pattFill prst="pct25">
                      <a:fgClr>
                        <a:schemeClr val="accent4"/>
                      </a:fgClr>
                      <a:bgClr>
                        <a:schemeClr val="bg1"/>
                      </a:bgClr>
                    </a:pattFill>
                  </a:tcPr>
                </a:tc>
                <a:tc>
                  <a:txBody>
                    <a:bodyPr/>
                    <a:lstStyle/>
                    <a:p>
                      <a:pPr marL="0" algn="ctr" defTabSz="914400" rtl="0" eaLnBrk="1" fontAlgn="b" latinLnBrk="0" hangingPunct="1"/>
                      <a:r>
                        <a:rPr lang="en-GB" sz="700" b="1" i="0" u="none" strike="noStrike" kern="1200" dirty="0">
                          <a:solidFill>
                            <a:schemeClr val="bg1">
                              <a:lumMod val="50000"/>
                            </a:schemeClr>
                          </a:solidFill>
                          <a:effectLst/>
                          <a:latin typeface="+mn-lt"/>
                          <a:ea typeface="+mn-ea"/>
                          <a:cs typeface="+mn-cs"/>
                        </a:rPr>
                        <a:t>4567</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r>
            </a:tbl>
          </a:graphicData>
        </a:graphic>
      </p:graphicFrame>
      <p:sp>
        <p:nvSpPr>
          <p:cNvPr id="3" name="Title 2"/>
          <p:cNvSpPr>
            <a:spLocks noGrp="1"/>
          </p:cNvSpPr>
          <p:nvPr>
            <p:ph type="title"/>
          </p:nvPr>
        </p:nvSpPr>
        <p:spPr/>
        <p:txBody>
          <a:bodyPr/>
          <a:lstStyle/>
          <a:p>
            <a:r>
              <a:rPr lang="en-US" dirty="0" smtClean="0">
                <a:solidFill>
                  <a:schemeClr val="tx1">
                    <a:lumMod val="75000"/>
                    <a:lumOff val="25000"/>
                  </a:schemeClr>
                </a:solidFill>
              </a:rPr>
              <a:t>Appendix: </a:t>
            </a:r>
            <a:r>
              <a:rPr lang="en-US" dirty="0" smtClean="0">
                <a:solidFill>
                  <a:srgbClr val="FF0000"/>
                </a:solidFill>
              </a:rPr>
              <a:t>Domestic Tourism </a:t>
            </a:r>
            <a:r>
              <a:rPr lang="en-US" dirty="0">
                <a:solidFill>
                  <a:schemeClr val="tx1">
                    <a:lumMod val="50000"/>
                    <a:lumOff val="50000"/>
                  </a:schemeClr>
                </a:solidFill>
              </a:rPr>
              <a:t>England</a:t>
            </a:r>
            <a:endParaRPr lang="en-US" dirty="0"/>
          </a:p>
        </p:txBody>
      </p:sp>
      <p:sp>
        <p:nvSpPr>
          <p:cNvPr id="4" name="Text Placeholder 3"/>
          <p:cNvSpPr>
            <a:spLocks noGrp="1"/>
          </p:cNvSpPr>
          <p:nvPr>
            <p:ph type="body" sz="quarter" idx="10"/>
          </p:nvPr>
        </p:nvSpPr>
        <p:spPr/>
        <p:txBody>
          <a:bodyPr/>
          <a:lstStyle/>
          <a:p>
            <a:r>
              <a:rPr lang="en-US" dirty="0" smtClean="0">
                <a:solidFill>
                  <a:srgbClr val="A6A6A6"/>
                </a:solidFill>
              </a:rPr>
              <a:t>Trip characteristics </a:t>
            </a:r>
            <a:r>
              <a:rPr lang="en-US" sz="1000" dirty="0">
                <a:solidFill>
                  <a:srgbClr val="A6A6A6"/>
                </a:solidFill>
              </a:rPr>
              <a:t>(Year-To-Date: </a:t>
            </a:r>
            <a:r>
              <a:rPr lang="en-US" sz="1000" dirty="0" smtClean="0">
                <a:solidFill>
                  <a:srgbClr val="A6A6A6"/>
                </a:solidFill>
              </a:rPr>
              <a:t>Jan-Dec 2016)</a:t>
            </a:r>
            <a:endParaRPr lang="en-US" sz="1000" dirty="0">
              <a:solidFill>
                <a:srgbClr val="A6A6A6"/>
              </a:solidFill>
            </a:endParaRPr>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52155" y="1408631"/>
            <a:ext cx="427721" cy="423443"/>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3829" y="1406690"/>
            <a:ext cx="431999" cy="427679"/>
          </a:xfrm>
          <a:prstGeom prst="rect">
            <a:avLst/>
          </a:prstGeom>
        </p:spPr>
      </p:pic>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0807" y="1404440"/>
            <a:ext cx="431999" cy="431999"/>
          </a:xfrm>
          <a:prstGeom prst="rect">
            <a:avLst/>
          </a:prstGeom>
        </p:spPr>
      </p:pic>
      <p:pic>
        <p:nvPicPr>
          <p:cNvPr id="41" name="Picture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18440" y="1406492"/>
            <a:ext cx="427721" cy="427721"/>
          </a:xfrm>
          <a:prstGeom prst="rect">
            <a:avLst/>
          </a:prstGeom>
        </p:spPr>
      </p:pic>
      <p:grpSp>
        <p:nvGrpSpPr>
          <p:cNvPr id="14" name="Group 13"/>
          <p:cNvGrpSpPr/>
          <p:nvPr/>
        </p:nvGrpSpPr>
        <p:grpSpPr>
          <a:xfrm>
            <a:off x="7841311" y="201100"/>
            <a:ext cx="1090351" cy="906608"/>
            <a:chOff x="7841311" y="201100"/>
            <a:chExt cx="1090351" cy="906608"/>
          </a:xfrm>
        </p:grpSpPr>
        <p:sp>
          <p:nvSpPr>
            <p:cNvPr id="15" name="Oval 14"/>
            <p:cNvSpPr/>
            <p:nvPr/>
          </p:nvSpPr>
          <p:spPr>
            <a:xfrm>
              <a:off x="7841311" y="885946"/>
              <a:ext cx="901257" cy="221762"/>
            </a:xfrm>
            <a:prstGeom prst="ellipse">
              <a:avLst/>
            </a:prstGeom>
            <a:solidFill>
              <a:schemeClr val="tx1">
                <a:alpha val="1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err="1" smtClean="0"/>
            </a:p>
          </p:txBody>
        </p:sp>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40573" y="201100"/>
              <a:ext cx="891089" cy="900000"/>
            </a:xfrm>
            <a:prstGeom prst="rect">
              <a:avLst/>
            </a:prstGeom>
            <a:effectLst>
              <a:outerShdw blurRad="254000" dir="2700000" algn="tl" rotWithShape="0">
                <a:srgbClr val="000000">
                  <a:alpha val="10000"/>
                </a:srgbClr>
              </a:outerShdw>
            </a:effectLst>
          </p:spPr>
        </p:pic>
      </p:grpSp>
      <p:sp>
        <p:nvSpPr>
          <p:cNvPr id="21" name="TextBox 20"/>
          <p:cNvSpPr txBox="1"/>
          <p:nvPr/>
        </p:nvSpPr>
        <p:spPr>
          <a:xfrm>
            <a:off x="3513149" y="6222805"/>
            <a:ext cx="5230514" cy="200055"/>
          </a:xfrm>
          <a:prstGeom prst="rect">
            <a:avLst/>
          </a:prstGeom>
          <a:noFill/>
        </p:spPr>
        <p:txBody>
          <a:bodyPr wrap="square" rtlCol="0">
            <a:spAutoFit/>
          </a:bodyPr>
          <a:lstStyle/>
          <a:p>
            <a:pPr lvl="0" algn="r" fontAlgn="b">
              <a:spcBef>
                <a:spcPts val="0"/>
              </a:spcBef>
              <a:spcAft>
                <a:spcPts val="0"/>
              </a:spcAft>
            </a:pPr>
            <a:r>
              <a:rPr lang="en-US" sz="600" b="0" dirty="0">
                <a:solidFill>
                  <a:srgbClr val="404040"/>
                </a:solidFill>
                <a:latin typeface="Verdana"/>
                <a:cs typeface="+mn-cs"/>
                <a:sym typeface="Wingdings"/>
              </a:rPr>
              <a:t>*</a:t>
            </a:r>
            <a:r>
              <a:rPr lang="en-US" sz="600" b="0" dirty="0" smtClean="0">
                <a:solidFill>
                  <a:srgbClr val="404040"/>
                </a:solidFill>
                <a:latin typeface="Verdana"/>
                <a:cs typeface="+mn-cs"/>
                <a:sym typeface="Wingdings"/>
              </a:rPr>
              <a:t>caution small sample size   </a:t>
            </a:r>
            <a:r>
              <a:rPr lang="en-US" sz="700" b="0" dirty="0" smtClean="0">
                <a:solidFill>
                  <a:srgbClr val="C50017"/>
                </a:solidFill>
                <a:latin typeface="Wingdings"/>
                <a:ea typeface="Wingdings"/>
                <a:cs typeface="Wingdings"/>
                <a:sym typeface="Wingdings"/>
              </a:rPr>
              <a:t></a:t>
            </a:r>
            <a:r>
              <a:rPr lang="en-US" sz="700" b="0" dirty="0" smtClean="0">
                <a:solidFill>
                  <a:schemeClr val="accent1"/>
                </a:solidFill>
                <a:latin typeface="Wingdings"/>
                <a:ea typeface="Wingdings"/>
                <a:cs typeface="Wingdings"/>
                <a:sym typeface="Wingdings"/>
              </a:rPr>
              <a:t></a:t>
            </a:r>
            <a:r>
              <a:rPr lang="en-US" sz="700" b="0" dirty="0" smtClean="0">
                <a:solidFill>
                  <a:srgbClr val="6FA132"/>
                </a:solidFill>
                <a:latin typeface="Wingdings"/>
                <a:ea typeface="Wingdings"/>
                <a:cs typeface="Wingdings"/>
                <a:sym typeface="Wingdings"/>
              </a:rPr>
              <a:t></a:t>
            </a:r>
            <a:r>
              <a:rPr lang="en-US" sz="700" b="0" dirty="0" smtClean="0">
                <a:solidFill>
                  <a:srgbClr val="489A1E"/>
                </a:solidFill>
                <a:latin typeface="Wingdings"/>
                <a:ea typeface="Wingdings"/>
                <a:cs typeface="Wingdings"/>
                <a:sym typeface="Wingdings"/>
              </a:rPr>
              <a:t> </a:t>
            </a:r>
            <a:r>
              <a:rPr lang="en-US" sz="600" b="0" dirty="0">
                <a:solidFill>
                  <a:srgbClr val="404040"/>
                </a:solidFill>
                <a:latin typeface="Verdana"/>
                <a:cs typeface="+mn-cs"/>
              </a:rPr>
              <a:t>% change vs </a:t>
            </a:r>
            <a:r>
              <a:rPr lang="en-US" sz="600" b="0" dirty="0" smtClean="0">
                <a:solidFill>
                  <a:srgbClr val="404040"/>
                </a:solidFill>
                <a:latin typeface="Verdana"/>
                <a:cs typeface="+mn-cs"/>
              </a:rPr>
              <a:t>2015</a:t>
            </a:r>
            <a:endParaRPr lang="en-US" sz="600" b="0" dirty="0">
              <a:solidFill>
                <a:srgbClr val="489A1E"/>
              </a:solidFill>
              <a:latin typeface="Verdana"/>
              <a:cs typeface="+mn-cs"/>
            </a:endParaRPr>
          </a:p>
        </p:txBody>
      </p:sp>
      <p:sp>
        <p:nvSpPr>
          <p:cNvPr id="20" name="Rectangle 19"/>
          <p:cNvSpPr/>
          <p:nvPr/>
        </p:nvSpPr>
        <p:spPr>
          <a:xfrm>
            <a:off x="1746607" y="6242265"/>
            <a:ext cx="5517222" cy="48730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800" b="0" dirty="0">
                <a:solidFill>
                  <a:schemeClr val="tx1"/>
                </a:solidFill>
              </a:rPr>
              <a:t>*Break in time series 2015-2016 – see slide </a:t>
            </a:r>
            <a:r>
              <a:rPr lang="en-US" sz="800" b="0" dirty="0" smtClean="0">
                <a:solidFill>
                  <a:schemeClr val="tx1"/>
                </a:solidFill>
              </a:rPr>
              <a:t>2</a:t>
            </a:r>
          </a:p>
          <a:p>
            <a:r>
              <a:rPr lang="en-US" sz="800" dirty="0" smtClean="0">
                <a:solidFill>
                  <a:schemeClr val="accent2"/>
                </a:solidFill>
              </a:rPr>
              <a:t>% Change </a:t>
            </a:r>
            <a:r>
              <a:rPr lang="en-US" sz="800" b="0" dirty="0" smtClean="0">
                <a:solidFill>
                  <a:schemeClr val="tx1"/>
                </a:solidFill>
              </a:rPr>
              <a:t>refers to a revised 2015 figures rather than the original published figures shown here</a:t>
            </a:r>
          </a:p>
          <a:p>
            <a:r>
              <a:rPr lang="en-US" sz="800" dirty="0">
                <a:solidFill>
                  <a:schemeClr val="bg1">
                    <a:lumMod val="50000"/>
                  </a:schemeClr>
                </a:solidFill>
              </a:rPr>
              <a:t>% Change </a:t>
            </a:r>
            <a:r>
              <a:rPr lang="en-US" sz="800" b="0" dirty="0">
                <a:solidFill>
                  <a:schemeClr val="tx1"/>
                </a:solidFill>
              </a:rPr>
              <a:t>refers to </a:t>
            </a:r>
            <a:r>
              <a:rPr lang="en-US" sz="800" b="0" dirty="0" smtClean="0">
                <a:solidFill>
                  <a:schemeClr val="tx1"/>
                </a:solidFill>
              </a:rPr>
              <a:t>the original </a:t>
            </a:r>
            <a:r>
              <a:rPr lang="en-US" sz="800" b="0" dirty="0">
                <a:solidFill>
                  <a:schemeClr val="tx1"/>
                </a:solidFill>
              </a:rPr>
              <a:t>published figures shown here</a:t>
            </a:r>
          </a:p>
          <a:p>
            <a:endParaRPr lang="en-US" sz="800" b="0" dirty="0">
              <a:solidFill>
                <a:schemeClr val="tx1"/>
              </a:solidFill>
            </a:endParaRPr>
          </a:p>
        </p:txBody>
      </p:sp>
    </p:spTree>
    <p:extLst>
      <p:ext uri="{BB962C8B-B14F-4D97-AF65-F5344CB8AC3E}">
        <p14:creationId xmlns:p14="http://schemas.microsoft.com/office/powerpoint/2010/main" val="25074164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Long term trends: How to compare data collected from January 2016 onwards with data collected in December 2015 and before </a:t>
            </a:r>
            <a:endParaRPr lang="en-GB" dirty="0"/>
          </a:p>
        </p:txBody>
      </p:sp>
      <p:sp>
        <p:nvSpPr>
          <p:cNvPr id="6" name="Rectangle 5"/>
          <p:cNvSpPr/>
          <p:nvPr/>
        </p:nvSpPr>
        <p:spPr>
          <a:xfrm>
            <a:off x="87084" y="1715878"/>
            <a:ext cx="8969829" cy="4185761"/>
          </a:xfrm>
          <a:prstGeom prst="rect">
            <a:avLst/>
          </a:prstGeom>
        </p:spPr>
        <p:txBody>
          <a:bodyPr wrap="square">
            <a:spAutoFit/>
          </a:bodyPr>
          <a:lstStyle/>
          <a:p>
            <a:pPr>
              <a:spcAft>
                <a:spcPts val="0"/>
              </a:spcAft>
            </a:pPr>
            <a:r>
              <a:rPr lang="en-GB" sz="1400" b="0" dirty="0">
                <a:solidFill>
                  <a:prstClr val="black">
                    <a:lumMod val="85000"/>
                    <a:lumOff val="15000"/>
                  </a:prstClr>
                </a:solidFill>
                <a:latin typeface="+mj-lt"/>
              </a:rPr>
              <a:t>The introduction of a new data processing approach in January 2016 had an impact, albeit small, on the reported estimates for trips, nights and expenditure. </a:t>
            </a:r>
          </a:p>
          <a:p>
            <a:pPr>
              <a:spcAft>
                <a:spcPts val="0"/>
              </a:spcAft>
            </a:pPr>
            <a:r>
              <a:rPr lang="en-GB" sz="1400" b="0" dirty="0">
                <a:solidFill>
                  <a:prstClr val="black">
                    <a:lumMod val="85000"/>
                    <a:lumOff val="15000"/>
                  </a:prstClr>
                </a:solidFill>
                <a:latin typeface="+mj-lt"/>
              </a:rPr>
              <a:t> </a:t>
            </a:r>
          </a:p>
          <a:p>
            <a:pPr>
              <a:spcAft>
                <a:spcPts val="0"/>
              </a:spcAft>
            </a:pPr>
            <a:r>
              <a:rPr lang="en-GB" sz="1400" b="0" dirty="0">
                <a:solidFill>
                  <a:prstClr val="black">
                    <a:lumMod val="85000"/>
                    <a:lumOff val="15000"/>
                  </a:prstClr>
                </a:solidFill>
                <a:latin typeface="+mj-lt"/>
              </a:rPr>
              <a:t>This change also impacted trends and the ability to conduct long-term analysis. Therefore caution should be taken when comparing data from January 2016 onwards with data in December 2015 and before. Where relevant, trend breaks have been clearly marked either with asterisk or a dotted line to indicate where users should be cautious. </a:t>
            </a:r>
          </a:p>
          <a:p>
            <a:pPr>
              <a:spcAft>
                <a:spcPts val="0"/>
              </a:spcAft>
            </a:pPr>
            <a:r>
              <a:rPr lang="en-GB" sz="1400" b="0" dirty="0">
                <a:solidFill>
                  <a:prstClr val="black">
                    <a:lumMod val="85000"/>
                    <a:lumOff val="15000"/>
                  </a:prstClr>
                </a:solidFill>
                <a:latin typeface="+mj-lt"/>
              </a:rPr>
              <a:t> </a:t>
            </a:r>
          </a:p>
          <a:p>
            <a:pPr>
              <a:spcAft>
                <a:spcPts val="0"/>
              </a:spcAft>
            </a:pPr>
            <a:r>
              <a:rPr lang="en-GB" sz="1400" b="0" dirty="0">
                <a:solidFill>
                  <a:prstClr val="black">
                    <a:lumMod val="85000"/>
                    <a:lumOff val="15000"/>
                  </a:prstClr>
                </a:solidFill>
                <a:latin typeface="+mj-lt"/>
              </a:rPr>
              <a:t>As 2016 and 2017 use the same data processing approach, 2017 data can be compared to 2016 data without any concern. Similarly collected any data before December 2015 can be compared with any other data collected </a:t>
            </a:r>
            <a:r>
              <a:rPr lang="en-GB" sz="1400" b="0" dirty="0" smtClean="0">
                <a:solidFill>
                  <a:prstClr val="black">
                    <a:lumMod val="85000"/>
                    <a:lumOff val="15000"/>
                  </a:prstClr>
                </a:solidFill>
                <a:latin typeface="+mj-lt"/>
              </a:rPr>
              <a:t>prior to </a:t>
            </a:r>
            <a:r>
              <a:rPr lang="en-GB" sz="1400" b="0" dirty="0">
                <a:solidFill>
                  <a:prstClr val="black">
                    <a:lumMod val="85000"/>
                    <a:lumOff val="15000"/>
                  </a:prstClr>
                </a:solidFill>
                <a:latin typeface="+mj-lt"/>
              </a:rPr>
              <a:t>December 2015 without any concern. </a:t>
            </a:r>
            <a:endParaRPr lang="en-GB" sz="1400" b="0" dirty="0" smtClean="0">
              <a:solidFill>
                <a:prstClr val="black">
                  <a:lumMod val="85000"/>
                  <a:lumOff val="15000"/>
                </a:prstClr>
              </a:solidFill>
              <a:latin typeface="+mj-lt"/>
            </a:endParaRPr>
          </a:p>
          <a:p>
            <a:pPr>
              <a:spcAft>
                <a:spcPts val="0"/>
              </a:spcAft>
            </a:pPr>
            <a:endParaRPr lang="en-GB" sz="1400" b="0" dirty="0">
              <a:solidFill>
                <a:prstClr val="black">
                  <a:lumMod val="85000"/>
                  <a:lumOff val="15000"/>
                </a:prstClr>
              </a:solidFill>
              <a:latin typeface="+mj-lt"/>
            </a:endParaRPr>
          </a:p>
          <a:p>
            <a:pPr>
              <a:spcAft>
                <a:spcPts val="0"/>
              </a:spcAft>
            </a:pPr>
            <a:r>
              <a:rPr lang="en-GB" sz="1400" b="0" dirty="0">
                <a:solidFill>
                  <a:prstClr val="black">
                    <a:lumMod val="85000"/>
                    <a:lumOff val="15000"/>
                  </a:prstClr>
                </a:solidFill>
                <a:latin typeface="+mj-lt"/>
              </a:rPr>
              <a:t>For more information please see: </a:t>
            </a:r>
            <a:r>
              <a:rPr lang="en-GB" sz="1400" b="0" u="sng" dirty="0">
                <a:solidFill>
                  <a:srgbClr val="0563C1"/>
                </a:solidFill>
                <a:latin typeface="+mj-lt"/>
                <a:ea typeface="Calibri" panose="020F0502020204030204" pitchFamily="34" charset="0"/>
                <a:cs typeface="Times New Roman" panose="02020603050405020304" pitchFamily="18" charset="0"/>
                <a:hlinkClick r:id="rId2"/>
              </a:rPr>
              <a:t>https://</a:t>
            </a:r>
            <a:r>
              <a:rPr lang="en-GB" sz="1400" b="0" u="sng" dirty="0" smtClean="0">
                <a:solidFill>
                  <a:srgbClr val="0563C1"/>
                </a:solidFill>
                <a:latin typeface="+mj-lt"/>
                <a:ea typeface="Calibri" panose="020F0502020204030204" pitchFamily="34" charset="0"/>
                <a:cs typeface="Times New Roman" panose="02020603050405020304" pitchFamily="18" charset="0"/>
                <a:hlinkClick r:id="rId2"/>
              </a:rPr>
              <a:t>www.visitbritain.org/about-gbts-and-gbdvs</a:t>
            </a:r>
            <a:endParaRPr lang="en-GB" sz="1400" b="0" u="sng" dirty="0" smtClean="0">
              <a:solidFill>
                <a:srgbClr val="0563C1"/>
              </a:solidFill>
              <a:latin typeface="+mj-lt"/>
              <a:ea typeface="Calibri" panose="020F0502020204030204" pitchFamily="34" charset="0"/>
              <a:cs typeface="Times New Roman" panose="02020603050405020304" pitchFamily="18" charset="0"/>
            </a:endParaRPr>
          </a:p>
          <a:p>
            <a:pPr>
              <a:spcAft>
                <a:spcPts val="0"/>
              </a:spcAft>
            </a:pPr>
            <a:endParaRPr lang="en-GB" sz="1400" b="0" u="sng" dirty="0">
              <a:solidFill>
                <a:srgbClr val="0563C1"/>
              </a:solidFill>
              <a:effectLst/>
              <a:latin typeface="+mj-lt"/>
              <a:ea typeface="Calibri" panose="020F0502020204030204" pitchFamily="34" charset="0"/>
              <a:cs typeface="Times New Roman" panose="02020603050405020304" pitchFamily="18" charset="0"/>
            </a:endParaRPr>
          </a:p>
          <a:p>
            <a:pPr>
              <a:spcAft>
                <a:spcPts val="0"/>
              </a:spcAft>
            </a:pPr>
            <a:r>
              <a:rPr lang="en-GB" sz="1400" b="0" dirty="0">
                <a:solidFill>
                  <a:prstClr val="black">
                    <a:lumMod val="85000"/>
                    <a:lumOff val="15000"/>
                  </a:prstClr>
                </a:solidFill>
                <a:latin typeface="+mj-lt"/>
              </a:rPr>
              <a:t>At this report focuses on the trend between 2015 and 2016, we have sometimes shown a % change that refers to a revised, comparable figure for 2015. These are shown in </a:t>
            </a:r>
            <a:r>
              <a:rPr lang="en-GB" sz="1400" b="0" dirty="0">
                <a:solidFill>
                  <a:schemeClr val="accent2"/>
                </a:solidFill>
                <a:latin typeface="+mj-lt"/>
              </a:rPr>
              <a:t>pink</a:t>
            </a:r>
            <a:r>
              <a:rPr lang="en-GB" sz="1400" b="0" dirty="0">
                <a:solidFill>
                  <a:prstClr val="black">
                    <a:lumMod val="85000"/>
                    <a:lumOff val="15000"/>
                  </a:prstClr>
                </a:solidFill>
                <a:latin typeface="+mj-lt"/>
              </a:rPr>
              <a:t>.</a:t>
            </a:r>
          </a:p>
          <a:p>
            <a:pPr>
              <a:spcAft>
                <a:spcPts val="0"/>
              </a:spcAft>
            </a:pPr>
            <a:r>
              <a:rPr lang="en-GB" sz="1400" b="0" dirty="0">
                <a:solidFill>
                  <a:prstClr val="black">
                    <a:lumMod val="85000"/>
                    <a:lumOff val="15000"/>
                  </a:prstClr>
                </a:solidFill>
                <a:latin typeface="+mj-lt"/>
              </a:rPr>
              <a:t>Where there is no revised 2015 figure available, the % change is based on the original published 2015, which is shown in </a:t>
            </a:r>
            <a:r>
              <a:rPr lang="en-GB" sz="1400" b="0" dirty="0">
                <a:solidFill>
                  <a:schemeClr val="bg1">
                    <a:lumMod val="50000"/>
                  </a:schemeClr>
                </a:solidFill>
                <a:latin typeface="+mj-lt"/>
              </a:rPr>
              <a:t>grey</a:t>
            </a:r>
            <a:r>
              <a:rPr lang="en-GB" sz="1400" b="0" dirty="0" smtClean="0">
                <a:solidFill>
                  <a:prstClr val="black">
                    <a:lumMod val="85000"/>
                    <a:lumOff val="15000"/>
                  </a:prstClr>
                </a:solidFill>
                <a:latin typeface="+mj-lt"/>
              </a:rPr>
              <a:t>. An abbreviation of this explanation is shown in the footnotes of each slide where relevant: </a:t>
            </a:r>
            <a:endParaRPr lang="en-GB" sz="1400" b="0" dirty="0">
              <a:solidFill>
                <a:prstClr val="black">
                  <a:lumMod val="85000"/>
                  <a:lumOff val="15000"/>
                </a:prstClr>
              </a:solidFill>
              <a:latin typeface="+mj-lt"/>
            </a:endParaRPr>
          </a:p>
        </p:txBody>
      </p:sp>
      <p:sp>
        <p:nvSpPr>
          <p:cNvPr id="7" name="Rectangle 6"/>
          <p:cNvSpPr/>
          <p:nvPr/>
        </p:nvSpPr>
        <p:spPr>
          <a:xfrm>
            <a:off x="1736494" y="5845238"/>
            <a:ext cx="5335748" cy="48730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800" b="0" dirty="0">
                <a:solidFill>
                  <a:schemeClr val="tx1"/>
                </a:solidFill>
              </a:rPr>
              <a:t>*Break in time series 2015-2016 – see slide </a:t>
            </a:r>
            <a:r>
              <a:rPr lang="en-US" sz="800" b="0" dirty="0" smtClean="0">
                <a:solidFill>
                  <a:schemeClr val="tx1"/>
                </a:solidFill>
              </a:rPr>
              <a:t>2</a:t>
            </a:r>
          </a:p>
          <a:p>
            <a:r>
              <a:rPr lang="en-US" sz="800" dirty="0" smtClean="0">
                <a:solidFill>
                  <a:schemeClr val="accent2"/>
                </a:solidFill>
              </a:rPr>
              <a:t>% Change </a:t>
            </a:r>
            <a:r>
              <a:rPr lang="en-US" sz="800" b="0" dirty="0" smtClean="0">
                <a:solidFill>
                  <a:schemeClr val="tx1"/>
                </a:solidFill>
              </a:rPr>
              <a:t>refers to a revised 2015 figures rather than the original published figures shown here</a:t>
            </a:r>
          </a:p>
          <a:p>
            <a:r>
              <a:rPr lang="en-US" sz="800" dirty="0">
                <a:solidFill>
                  <a:schemeClr val="bg1">
                    <a:lumMod val="50000"/>
                  </a:schemeClr>
                </a:solidFill>
              </a:rPr>
              <a:t>% Change </a:t>
            </a:r>
            <a:r>
              <a:rPr lang="en-US" sz="800" b="0" dirty="0">
                <a:solidFill>
                  <a:schemeClr val="tx1"/>
                </a:solidFill>
              </a:rPr>
              <a:t>refers to </a:t>
            </a:r>
            <a:r>
              <a:rPr lang="en-US" sz="800" b="0" dirty="0" smtClean="0">
                <a:solidFill>
                  <a:schemeClr val="tx1"/>
                </a:solidFill>
              </a:rPr>
              <a:t>the original </a:t>
            </a:r>
            <a:r>
              <a:rPr lang="en-US" sz="800" b="0" dirty="0">
                <a:solidFill>
                  <a:schemeClr val="tx1"/>
                </a:solidFill>
              </a:rPr>
              <a:t>published figures shown here</a:t>
            </a:r>
          </a:p>
          <a:p>
            <a:endParaRPr lang="en-US" sz="800" b="0" dirty="0">
              <a:solidFill>
                <a:schemeClr val="tx1"/>
              </a:solidFill>
            </a:endParaRPr>
          </a:p>
        </p:txBody>
      </p:sp>
    </p:spTree>
    <p:extLst>
      <p:ext uri="{BB962C8B-B14F-4D97-AF65-F5344CB8AC3E}">
        <p14:creationId xmlns:p14="http://schemas.microsoft.com/office/powerpoint/2010/main" val="38850324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857381942"/>
              </p:ext>
            </p:extLst>
          </p:nvPr>
        </p:nvGraphicFramePr>
        <p:xfrm>
          <a:off x="95250" y="2496093"/>
          <a:ext cx="8731884" cy="2278184"/>
        </p:xfrm>
        <a:graphic>
          <a:graphicData uri="http://schemas.openxmlformats.org/drawingml/2006/table">
            <a:tbl>
              <a:tblPr/>
              <a:tblGrid>
                <a:gridCol w="547546"/>
                <a:gridCol w="323375"/>
                <a:gridCol w="341781"/>
                <a:gridCol w="341781"/>
                <a:gridCol w="341781"/>
                <a:gridCol w="341781"/>
                <a:gridCol w="341781"/>
                <a:gridCol w="341781"/>
                <a:gridCol w="341781"/>
                <a:gridCol w="341781"/>
                <a:gridCol w="341781"/>
                <a:gridCol w="341781"/>
                <a:gridCol w="341781"/>
                <a:gridCol w="341781"/>
                <a:gridCol w="341781"/>
                <a:gridCol w="341781"/>
                <a:gridCol w="341781"/>
                <a:gridCol w="341781"/>
                <a:gridCol w="341781"/>
                <a:gridCol w="341781"/>
                <a:gridCol w="341781"/>
                <a:gridCol w="341781"/>
                <a:gridCol w="341781"/>
                <a:gridCol w="341781"/>
                <a:gridCol w="341781"/>
              </a:tblGrid>
              <a:tr h="508690">
                <a:tc>
                  <a:txBody>
                    <a:bodyPr/>
                    <a:lstStyle/>
                    <a:p>
                      <a:pPr marL="85725" indent="0" algn="l" rtl="0" fontAlgn="b"/>
                      <a:endParaRPr lang="en-GB" sz="800" b="0" i="0" u="none" strike="noStrike" kern="1200" dirty="0">
                        <a:solidFill>
                          <a:schemeClr val="tx1">
                            <a:lumMod val="75000"/>
                            <a:lumOff val="25000"/>
                          </a:schemeClr>
                        </a:solidFill>
                        <a:effectLst/>
                        <a:latin typeface="+mn-lt"/>
                        <a:ea typeface="+mn-ea"/>
                        <a:cs typeface="+mn-cs"/>
                      </a:endParaRPr>
                    </a:p>
                  </a:txBody>
                  <a:tcPr marL="4655"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6">
                  <a:txBody>
                    <a:bodyPr/>
                    <a:lstStyle/>
                    <a:p>
                      <a:pPr marL="0" algn="ctr" defTabSz="914400" rtl="0" eaLnBrk="1" fontAlgn="ctr" latinLnBrk="0" hangingPunct="1"/>
                      <a:r>
                        <a:rPr lang="en-GB" sz="1100" b="0" i="0" u="none" strike="noStrike" kern="1200" dirty="0" smtClean="0">
                          <a:solidFill>
                            <a:schemeClr val="accent1"/>
                          </a:solidFill>
                          <a:latin typeface="+mn-lt"/>
                          <a:ea typeface="+mn-ea"/>
                          <a:cs typeface="+mn-cs"/>
                        </a:rPr>
                        <a:t>All Tourism</a:t>
                      </a:r>
                    </a:p>
                  </a:txBody>
                  <a:tcPr marL="4655" marR="4655" marT="4655" marB="46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gridSpan="6">
                  <a:txBody>
                    <a:bodyPr/>
                    <a:lstStyle/>
                    <a:p>
                      <a:pPr marL="0" algn="ctr" defTabSz="914400" rtl="0" eaLnBrk="1" fontAlgn="ctr" latinLnBrk="0" hangingPunct="1"/>
                      <a:r>
                        <a:rPr lang="en-GB" sz="1100" b="0" i="0" u="none" strike="noStrike" kern="1200" dirty="0" smtClean="0">
                          <a:solidFill>
                            <a:schemeClr val="accent2"/>
                          </a:solidFill>
                          <a:latin typeface="+mn-lt"/>
                          <a:ea typeface="+mn-ea"/>
                          <a:cs typeface="+mn-cs"/>
                        </a:rPr>
                        <a:t>Holidays</a:t>
                      </a:r>
                    </a:p>
                  </a:txBody>
                  <a:tcPr marL="4655" marR="4655" marT="4655" marB="46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gridSpan="6">
                  <a:txBody>
                    <a:bodyPr/>
                    <a:lstStyle/>
                    <a:p>
                      <a:pPr marL="0" algn="ctr" defTabSz="914400" rtl="0" eaLnBrk="1" fontAlgn="ctr" latinLnBrk="0" hangingPunct="1"/>
                      <a:r>
                        <a:rPr lang="en-GB" sz="1100" b="0" i="0" u="none" strike="noStrike" kern="1200" dirty="0" smtClean="0">
                          <a:solidFill>
                            <a:schemeClr val="accent4"/>
                          </a:solidFill>
                          <a:latin typeface="+mn-lt"/>
                          <a:ea typeface="+mn-ea"/>
                          <a:cs typeface="+mn-cs"/>
                        </a:rPr>
                        <a:t>Business</a:t>
                      </a:r>
                      <a:endParaRPr lang="en-GB" sz="1100" b="0" i="0" u="none" strike="noStrike" kern="1200" dirty="0">
                        <a:solidFill>
                          <a:schemeClr val="accent4"/>
                        </a:solidFill>
                        <a:latin typeface="+mn-lt"/>
                        <a:ea typeface="+mn-ea"/>
                        <a:cs typeface="+mn-cs"/>
                      </a:endParaRPr>
                    </a:p>
                  </a:txBody>
                  <a:tcPr marL="4655" marR="4655" marT="4655" marB="46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gridSpan="6">
                  <a:txBody>
                    <a:bodyPr/>
                    <a:lstStyle/>
                    <a:p>
                      <a:pPr marL="0" algn="ctr" defTabSz="914400" rtl="0" eaLnBrk="1" fontAlgn="ctr" latinLnBrk="0" hangingPunct="1"/>
                      <a:r>
                        <a:rPr lang="en-GB" sz="1100" b="0" i="0" u="none" strike="noStrike" kern="1200" dirty="0" smtClean="0">
                          <a:solidFill>
                            <a:schemeClr val="bg2"/>
                          </a:solidFill>
                          <a:latin typeface="+mn-lt"/>
                          <a:ea typeface="+mn-ea"/>
                          <a:cs typeface="+mn-cs"/>
                        </a:rPr>
                        <a:t>VFR</a:t>
                      </a:r>
                      <a:endParaRPr lang="en-GB" sz="1100" b="0" i="0" u="none" strike="noStrike" kern="1200" dirty="0">
                        <a:solidFill>
                          <a:schemeClr val="bg2"/>
                        </a:solidFill>
                        <a:latin typeface="+mn-lt"/>
                        <a:ea typeface="+mn-ea"/>
                        <a:cs typeface="+mn-cs"/>
                      </a:endParaRPr>
                    </a:p>
                  </a:txBody>
                  <a:tcPr marL="4655" marR="4655" marT="4655" marB="46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rtl="0" fontAlgn="b"/>
                      <a:endParaRPr lang="en-GB" sz="500" b="1" i="0" u="none" strike="noStrike">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hMerge="1">
                  <a:txBody>
                    <a:bodyPr/>
                    <a:lstStyle/>
                    <a:p>
                      <a:pPr algn="ctr" rtl="0" fontAlgn="b"/>
                      <a:endParaRPr lang="en-GB" sz="500" b="1" i="0" u="none" strike="noStrike">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hMerge="1">
                  <a:txBody>
                    <a:bodyPr/>
                    <a:lstStyle/>
                    <a:p>
                      <a:pPr algn="ctr" rtl="0" fontAlgn="b"/>
                      <a:endParaRPr lang="en-GB" sz="500" b="1" i="0" u="none" strike="noStrike">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r h="246418">
                <a:tc>
                  <a:txBody>
                    <a:bodyPr/>
                    <a:lstStyle/>
                    <a:p>
                      <a:pPr marL="85725" indent="0" algn="ctr" rtl="0" fontAlgn="b"/>
                      <a:endParaRPr lang="en-GB" sz="700" b="0" i="0" u="none" strike="noStrike" dirty="0">
                        <a:solidFill>
                          <a:schemeClr val="tx1">
                            <a:lumMod val="75000"/>
                            <a:lumOff val="25000"/>
                          </a:schemeClr>
                        </a:solidFill>
                        <a:effectLst/>
                        <a:latin typeface="+mn-lt"/>
                      </a:endParaRPr>
                    </a:p>
                  </a:txBody>
                  <a:tcPr marL="4655" marR="72000" marT="0"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700" b="0" i="0" u="none" strike="noStrike" kern="1200" dirty="0" smtClean="0">
                          <a:solidFill>
                            <a:schemeClr val="tx1">
                              <a:lumMod val="75000"/>
                              <a:lumOff val="25000"/>
                            </a:schemeClr>
                          </a:solidFill>
                          <a:effectLst/>
                          <a:latin typeface="+mn-lt"/>
                          <a:ea typeface="+mn-ea"/>
                          <a:cs typeface="+mn-cs"/>
                        </a:rPr>
                        <a:t>2011</a:t>
                      </a:r>
                      <a:endParaRPr lang="en-GB" sz="700" b="0" i="0" u="none" strike="noStrike" kern="1200" dirty="0">
                        <a:solidFill>
                          <a:schemeClr val="tx1">
                            <a:lumMod val="75000"/>
                            <a:lumOff val="25000"/>
                          </a:schemeClr>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50881" rtl="0" eaLnBrk="1" fontAlgn="auto" latinLnBrk="0" hangingPunct="1">
                        <a:lnSpc>
                          <a:spcPct val="100000"/>
                        </a:lnSpc>
                        <a:spcBef>
                          <a:spcPts val="0"/>
                        </a:spcBef>
                        <a:spcAft>
                          <a:spcPts val="0"/>
                        </a:spcAft>
                        <a:buClrTx/>
                        <a:buSzTx/>
                        <a:buFontTx/>
                        <a:buNone/>
                        <a:tabLst/>
                        <a:defRPr/>
                      </a:pPr>
                      <a:r>
                        <a:rPr lang="en-GB" sz="700" b="0" i="0" u="none" strike="noStrike" kern="1200" dirty="0" smtClean="0">
                          <a:solidFill>
                            <a:schemeClr val="tx1">
                              <a:lumMod val="75000"/>
                              <a:lumOff val="25000"/>
                            </a:schemeClr>
                          </a:solidFill>
                          <a:effectLst/>
                          <a:latin typeface="+mn-lt"/>
                          <a:ea typeface="+mn-ea"/>
                          <a:cs typeface="+mn-cs"/>
                        </a:rPr>
                        <a:t>2012</a:t>
                      </a: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b="0" i="0" u="none" strike="noStrike" kern="1200" dirty="0" smtClean="0">
                          <a:solidFill>
                            <a:schemeClr val="tx1">
                              <a:lumMod val="75000"/>
                              <a:lumOff val="25000"/>
                            </a:schemeClr>
                          </a:solidFill>
                          <a:effectLst/>
                          <a:latin typeface="+mn-lt"/>
                          <a:ea typeface="+mn-ea"/>
                          <a:cs typeface="+mn-cs"/>
                        </a:rPr>
                        <a:t>2013</a:t>
                      </a: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smtClean="0">
                          <a:solidFill>
                            <a:schemeClr val="tx1">
                              <a:lumMod val="75000"/>
                              <a:lumOff val="25000"/>
                            </a:schemeClr>
                          </a:solidFill>
                          <a:effectLst/>
                          <a:latin typeface="+mn-lt"/>
                          <a:ea typeface="+mn-ea"/>
                          <a:cs typeface="+mn-cs"/>
                        </a:rPr>
                        <a:t>2014</a:t>
                      </a: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smtClean="0">
                          <a:solidFill>
                            <a:schemeClr val="tx1">
                              <a:lumMod val="75000"/>
                              <a:lumOff val="25000"/>
                            </a:schemeClr>
                          </a:solidFill>
                          <a:effectLst/>
                          <a:latin typeface="+mn-lt"/>
                          <a:ea typeface="+mn-ea"/>
                          <a:cs typeface="+mn-cs"/>
                        </a:rPr>
                        <a:t>2015</a:t>
                      </a: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smtClean="0">
                          <a:solidFill>
                            <a:schemeClr val="tx1">
                              <a:lumMod val="75000"/>
                              <a:lumOff val="25000"/>
                            </a:schemeClr>
                          </a:solidFill>
                          <a:effectLst/>
                          <a:latin typeface="+mn-lt"/>
                          <a:ea typeface="+mn-ea"/>
                          <a:cs typeface="+mn-cs"/>
                        </a:rPr>
                        <a:t>2016</a:t>
                      </a: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700" b="0" i="0" u="none" strike="noStrike" kern="1200" dirty="0" smtClean="0">
                          <a:solidFill>
                            <a:schemeClr val="tx1">
                              <a:lumMod val="75000"/>
                              <a:lumOff val="25000"/>
                            </a:schemeClr>
                          </a:solidFill>
                          <a:effectLst/>
                          <a:latin typeface="+mn-lt"/>
                          <a:ea typeface="+mn-ea"/>
                          <a:cs typeface="+mn-cs"/>
                        </a:rPr>
                        <a:t>2011</a:t>
                      </a:r>
                      <a:endParaRPr lang="en-GB" sz="700" b="0" i="0" u="none" strike="noStrike" kern="1200" dirty="0">
                        <a:solidFill>
                          <a:schemeClr val="tx1">
                            <a:lumMod val="75000"/>
                            <a:lumOff val="25000"/>
                          </a:schemeClr>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50881" rtl="0" eaLnBrk="1" fontAlgn="auto" latinLnBrk="0" hangingPunct="1">
                        <a:lnSpc>
                          <a:spcPct val="100000"/>
                        </a:lnSpc>
                        <a:spcBef>
                          <a:spcPts val="0"/>
                        </a:spcBef>
                        <a:spcAft>
                          <a:spcPts val="0"/>
                        </a:spcAft>
                        <a:buClrTx/>
                        <a:buSzTx/>
                        <a:buFontTx/>
                        <a:buNone/>
                        <a:tabLst/>
                        <a:defRPr/>
                      </a:pPr>
                      <a:r>
                        <a:rPr lang="en-GB" sz="700" b="0" i="0" u="none" strike="noStrike" kern="1200" dirty="0" smtClean="0">
                          <a:solidFill>
                            <a:schemeClr val="tx1">
                              <a:lumMod val="75000"/>
                              <a:lumOff val="25000"/>
                            </a:schemeClr>
                          </a:solidFill>
                          <a:effectLst/>
                          <a:latin typeface="+mn-lt"/>
                          <a:ea typeface="+mn-ea"/>
                          <a:cs typeface="+mn-cs"/>
                        </a:rPr>
                        <a:t>2012</a:t>
                      </a: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b="0" i="0" u="none" strike="noStrike" kern="1200" dirty="0" smtClean="0">
                          <a:solidFill>
                            <a:schemeClr val="tx1">
                              <a:lumMod val="75000"/>
                              <a:lumOff val="25000"/>
                            </a:schemeClr>
                          </a:solidFill>
                          <a:effectLst/>
                          <a:latin typeface="+mn-lt"/>
                          <a:ea typeface="+mn-ea"/>
                          <a:cs typeface="+mn-cs"/>
                        </a:rPr>
                        <a:t>2013</a:t>
                      </a: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smtClean="0">
                          <a:solidFill>
                            <a:schemeClr val="tx1">
                              <a:lumMod val="75000"/>
                              <a:lumOff val="25000"/>
                            </a:schemeClr>
                          </a:solidFill>
                          <a:effectLst/>
                          <a:latin typeface="+mn-lt"/>
                          <a:ea typeface="+mn-ea"/>
                          <a:cs typeface="+mn-cs"/>
                        </a:rPr>
                        <a:t>2014</a:t>
                      </a: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smtClean="0">
                          <a:solidFill>
                            <a:schemeClr val="tx1">
                              <a:lumMod val="75000"/>
                              <a:lumOff val="25000"/>
                            </a:schemeClr>
                          </a:solidFill>
                          <a:effectLst/>
                          <a:latin typeface="+mn-lt"/>
                          <a:ea typeface="+mn-ea"/>
                          <a:cs typeface="+mn-cs"/>
                        </a:rPr>
                        <a:t>2015</a:t>
                      </a: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smtClean="0">
                          <a:solidFill>
                            <a:schemeClr val="tx1">
                              <a:lumMod val="75000"/>
                              <a:lumOff val="25000"/>
                            </a:schemeClr>
                          </a:solidFill>
                          <a:effectLst/>
                          <a:latin typeface="+mn-lt"/>
                          <a:ea typeface="+mn-ea"/>
                          <a:cs typeface="+mn-cs"/>
                        </a:rPr>
                        <a:t>2016</a:t>
                      </a: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700" b="0" i="0" u="none" strike="noStrike" kern="1200" dirty="0" smtClean="0">
                          <a:solidFill>
                            <a:schemeClr val="tx1">
                              <a:lumMod val="75000"/>
                              <a:lumOff val="25000"/>
                            </a:schemeClr>
                          </a:solidFill>
                          <a:effectLst/>
                          <a:latin typeface="+mn-lt"/>
                          <a:ea typeface="+mn-ea"/>
                          <a:cs typeface="+mn-cs"/>
                        </a:rPr>
                        <a:t>2011</a:t>
                      </a:r>
                      <a:endParaRPr lang="en-GB" sz="700" b="0" i="0" u="none" strike="noStrike" kern="1200" dirty="0">
                        <a:solidFill>
                          <a:schemeClr val="tx1">
                            <a:lumMod val="75000"/>
                            <a:lumOff val="25000"/>
                          </a:schemeClr>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50881" rtl="0" eaLnBrk="1" fontAlgn="auto" latinLnBrk="0" hangingPunct="1">
                        <a:lnSpc>
                          <a:spcPct val="100000"/>
                        </a:lnSpc>
                        <a:spcBef>
                          <a:spcPts val="0"/>
                        </a:spcBef>
                        <a:spcAft>
                          <a:spcPts val="0"/>
                        </a:spcAft>
                        <a:buClrTx/>
                        <a:buSzTx/>
                        <a:buFontTx/>
                        <a:buNone/>
                        <a:tabLst/>
                        <a:defRPr/>
                      </a:pPr>
                      <a:r>
                        <a:rPr lang="en-GB" sz="700" b="0" i="0" u="none" strike="noStrike" kern="1200" dirty="0" smtClean="0">
                          <a:solidFill>
                            <a:schemeClr val="tx1">
                              <a:lumMod val="75000"/>
                              <a:lumOff val="25000"/>
                            </a:schemeClr>
                          </a:solidFill>
                          <a:effectLst/>
                          <a:latin typeface="+mn-lt"/>
                          <a:ea typeface="+mn-ea"/>
                          <a:cs typeface="+mn-cs"/>
                        </a:rPr>
                        <a:t>2012</a:t>
                      </a: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b="0" i="0" u="none" strike="noStrike" kern="1200" dirty="0" smtClean="0">
                          <a:solidFill>
                            <a:schemeClr val="tx1">
                              <a:lumMod val="75000"/>
                              <a:lumOff val="25000"/>
                            </a:schemeClr>
                          </a:solidFill>
                          <a:effectLst/>
                          <a:latin typeface="+mn-lt"/>
                          <a:ea typeface="+mn-ea"/>
                          <a:cs typeface="+mn-cs"/>
                        </a:rPr>
                        <a:t>2013</a:t>
                      </a: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smtClean="0">
                          <a:solidFill>
                            <a:schemeClr val="tx1">
                              <a:lumMod val="75000"/>
                              <a:lumOff val="25000"/>
                            </a:schemeClr>
                          </a:solidFill>
                          <a:effectLst/>
                          <a:latin typeface="+mn-lt"/>
                          <a:ea typeface="+mn-ea"/>
                          <a:cs typeface="+mn-cs"/>
                        </a:rPr>
                        <a:t>2014</a:t>
                      </a: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smtClean="0">
                          <a:solidFill>
                            <a:schemeClr val="tx1">
                              <a:lumMod val="75000"/>
                              <a:lumOff val="25000"/>
                            </a:schemeClr>
                          </a:solidFill>
                          <a:effectLst/>
                          <a:latin typeface="+mn-lt"/>
                          <a:ea typeface="+mn-ea"/>
                          <a:cs typeface="+mn-cs"/>
                        </a:rPr>
                        <a:t>2015</a:t>
                      </a: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smtClean="0">
                          <a:solidFill>
                            <a:schemeClr val="tx1">
                              <a:lumMod val="75000"/>
                              <a:lumOff val="25000"/>
                            </a:schemeClr>
                          </a:solidFill>
                          <a:effectLst/>
                          <a:latin typeface="+mn-lt"/>
                          <a:ea typeface="+mn-ea"/>
                          <a:cs typeface="+mn-cs"/>
                        </a:rPr>
                        <a:t>2016</a:t>
                      </a: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700" b="0" i="0" u="none" strike="noStrike" kern="1200" dirty="0" smtClean="0">
                          <a:solidFill>
                            <a:schemeClr val="tx1">
                              <a:lumMod val="75000"/>
                              <a:lumOff val="25000"/>
                            </a:schemeClr>
                          </a:solidFill>
                          <a:effectLst/>
                          <a:latin typeface="+mn-lt"/>
                          <a:ea typeface="+mn-ea"/>
                          <a:cs typeface="+mn-cs"/>
                        </a:rPr>
                        <a:t>2011</a:t>
                      </a:r>
                      <a:endParaRPr lang="en-GB" sz="700" b="0" i="0" u="none" strike="noStrike" kern="1200" dirty="0">
                        <a:solidFill>
                          <a:schemeClr val="tx1">
                            <a:lumMod val="75000"/>
                            <a:lumOff val="25000"/>
                          </a:schemeClr>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50881" rtl="0" eaLnBrk="1" fontAlgn="auto" latinLnBrk="0" hangingPunct="1">
                        <a:lnSpc>
                          <a:spcPct val="100000"/>
                        </a:lnSpc>
                        <a:spcBef>
                          <a:spcPts val="0"/>
                        </a:spcBef>
                        <a:spcAft>
                          <a:spcPts val="0"/>
                        </a:spcAft>
                        <a:buClrTx/>
                        <a:buSzTx/>
                        <a:buFontTx/>
                        <a:buNone/>
                        <a:tabLst/>
                        <a:defRPr/>
                      </a:pPr>
                      <a:r>
                        <a:rPr lang="en-GB" sz="700" b="0" i="0" u="none" strike="noStrike" kern="1200" dirty="0" smtClean="0">
                          <a:solidFill>
                            <a:schemeClr val="tx1">
                              <a:lumMod val="75000"/>
                              <a:lumOff val="25000"/>
                            </a:schemeClr>
                          </a:solidFill>
                          <a:effectLst/>
                          <a:latin typeface="+mn-lt"/>
                          <a:ea typeface="+mn-ea"/>
                          <a:cs typeface="+mn-cs"/>
                        </a:rPr>
                        <a:t>2012</a:t>
                      </a: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b="0" i="0" u="none" strike="noStrike" kern="1200" dirty="0" smtClean="0">
                          <a:solidFill>
                            <a:schemeClr val="tx1">
                              <a:lumMod val="75000"/>
                              <a:lumOff val="25000"/>
                            </a:schemeClr>
                          </a:solidFill>
                          <a:effectLst/>
                          <a:latin typeface="+mn-lt"/>
                          <a:ea typeface="+mn-ea"/>
                          <a:cs typeface="+mn-cs"/>
                        </a:rPr>
                        <a:t>2013</a:t>
                      </a: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smtClean="0">
                          <a:solidFill>
                            <a:schemeClr val="tx1">
                              <a:lumMod val="75000"/>
                              <a:lumOff val="25000"/>
                            </a:schemeClr>
                          </a:solidFill>
                          <a:effectLst/>
                          <a:latin typeface="+mn-lt"/>
                          <a:ea typeface="+mn-ea"/>
                          <a:cs typeface="+mn-cs"/>
                        </a:rPr>
                        <a:t>2014</a:t>
                      </a: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smtClean="0">
                          <a:solidFill>
                            <a:schemeClr val="tx1">
                              <a:lumMod val="75000"/>
                              <a:lumOff val="25000"/>
                            </a:schemeClr>
                          </a:solidFill>
                          <a:effectLst/>
                          <a:latin typeface="+mn-lt"/>
                          <a:ea typeface="+mn-ea"/>
                          <a:cs typeface="+mn-cs"/>
                        </a:rPr>
                        <a:t>2015</a:t>
                      </a: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smtClean="0">
                          <a:solidFill>
                            <a:schemeClr val="tx1">
                              <a:lumMod val="75000"/>
                              <a:lumOff val="25000"/>
                            </a:schemeClr>
                          </a:solidFill>
                          <a:effectLst/>
                          <a:latin typeface="+mn-lt"/>
                          <a:ea typeface="+mn-ea"/>
                          <a:cs typeface="+mn-cs"/>
                        </a:rPr>
                        <a:t>2016</a:t>
                      </a:r>
                    </a:p>
                  </a:txBody>
                  <a:tcPr marL="4655" marR="4655" marT="4655" marB="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07692">
                <a:tc>
                  <a:txBody>
                    <a:bodyPr/>
                    <a:lstStyle/>
                    <a:p>
                      <a:pPr marL="85725" indent="0" algn="r" rtl="0" fontAlgn="b"/>
                      <a:r>
                        <a:rPr lang="en-GB" sz="800" b="0" i="0" u="none" strike="noStrike" kern="1200" dirty="0" smtClean="0">
                          <a:solidFill>
                            <a:schemeClr val="tx1">
                              <a:lumMod val="75000"/>
                              <a:lumOff val="25000"/>
                            </a:schemeClr>
                          </a:solidFill>
                          <a:effectLst/>
                          <a:latin typeface="+mn-lt"/>
                          <a:ea typeface="+mn-ea"/>
                          <a:cs typeface="+mn-cs"/>
                        </a:rPr>
                        <a:t>Trip</a:t>
                      </a:r>
                      <a:endParaRPr lang="en-GB" sz="800" b="0" i="0" u="none" strike="noStrike" kern="1200" baseline="0" dirty="0" smtClean="0">
                        <a:solidFill>
                          <a:schemeClr val="tx1">
                            <a:lumMod val="75000"/>
                            <a:lumOff val="25000"/>
                          </a:schemeClr>
                        </a:solidFill>
                        <a:effectLst/>
                        <a:latin typeface="+mn-lt"/>
                        <a:ea typeface="+mn-ea"/>
                        <a:cs typeface="+mn-cs"/>
                      </a:endParaRPr>
                    </a:p>
                    <a:p>
                      <a:pPr marL="85725" indent="0" algn="r" rtl="0" fontAlgn="b"/>
                      <a:r>
                        <a:rPr lang="en-GB" sz="800" b="0" i="0" u="none" strike="noStrike" kern="1200" baseline="0" dirty="0" smtClean="0">
                          <a:solidFill>
                            <a:schemeClr val="tx1">
                              <a:lumMod val="75000"/>
                              <a:lumOff val="25000"/>
                            </a:schemeClr>
                          </a:solidFill>
                          <a:effectLst/>
                          <a:latin typeface="+mn-lt"/>
                          <a:ea typeface="+mn-ea"/>
                          <a:cs typeface="+mn-cs"/>
                        </a:rPr>
                        <a:t>Length</a:t>
                      </a:r>
                      <a:endParaRPr lang="en-GB" sz="800" b="0" i="0" u="none" strike="noStrike" kern="1200" dirty="0">
                        <a:solidFill>
                          <a:schemeClr val="tx1">
                            <a:lumMod val="75000"/>
                            <a:lumOff val="25000"/>
                          </a:schemeClr>
                        </a:solidFill>
                        <a:effectLst/>
                        <a:latin typeface="+mn-lt"/>
                        <a:ea typeface="+mn-ea"/>
                        <a:cs typeface="+mn-cs"/>
                      </a:endParaRPr>
                    </a:p>
                  </a:txBody>
                  <a:tcPr marL="4655"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1" i="0" u="none" strike="noStrike" kern="1200" dirty="0">
                          <a:solidFill>
                            <a:schemeClr val="bg1">
                              <a:lumMod val="95000"/>
                            </a:schemeClr>
                          </a:solidFill>
                          <a:latin typeface="+mj-lt"/>
                          <a:ea typeface="+mn-ea"/>
                          <a:cs typeface="+mn-cs"/>
                        </a:rPr>
                        <a:t>2.94</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n-GB" sz="700" b="1" i="0" u="none" strike="noStrike" kern="1200" dirty="0">
                          <a:solidFill>
                            <a:schemeClr val="bg1">
                              <a:lumMod val="95000"/>
                            </a:schemeClr>
                          </a:solidFill>
                          <a:latin typeface="+mj-lt"/>
                          <a:ea typeface="+mn-ea"/>
                          <a:cs typeface="+mn-cs"/>
                        </a:rPr>
                        <a:t>2.97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n-GB" sz="700" b="1" i="0" u="none" strike="noStrike" kern="1200" dirty="0">
                          <a:solidFill>
                            <a:schemeClr val="bg1">
                              <a:lumMod val="95000"/>
                            </a:schemeClr>
                          </a:solidFill>
                          <a:latin typeface="+mj-lt"/>
                          <a:ea typeface="+mn-ea"/>
                          <a:cs typeface="+mn-cs"/>
                        </a:rPr>
                        <a:t>2.92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n-GB" sz="700" b="1" i="0" u="none" strike="noStrike" kern="1200" dirty="0">
                          <a:solidFill>
                            <a:schemeClr val="bg1">
                              <a:lumMod val="95000"/>
                            </a:schemeClr>
                          </a:solidFill>
                          <a:latin typeface="+mj-lt"/>
                          <a:ea typeface="+mn-ea"/>
                          <a:cs typeface="+mn-cs"/>
                        </a:rPr>
                        <a:t>2.95</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n-GB" sz="700" b="1" i="0" u="none" strike="noStrike" kern="1200" dirty="0">
                          <a:solidFill>
                            <a:schemeClr val="bg1">
                              <a:lumMod val="95000"/>
                            </a:schemeClr>
                          </a:solidFill>
                          <a:latin typeface="+mj-lt"/>
                          <a:ea typeface="+mn-ea"/>
                          <a:cs typeface="+mn-cs"/>
                        </a:rPr>
                        <a:t>2.92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fontAlgn="b" latinLnBrk="0" hangingPunct="1"/>
                      <a:r>
                        <a:rPr lang="en-GB" sz="700" b="1" i="0" u="none" strike="noStrike" kern="1200" dirty="0" smtClean="0">
                          <a:solidFill>
                            <a:schemeClr val="bg1">
                              <a:lumMod val="95000"/>
                            </a:schemeClr>
                          </a:solidFill>
                          <a:latin typeface="+mj-lt"/>
                          <a:ea typeface="+mn-ea"/>
                          <a:cs typeface="+mn-cs"/>
                        </a:rPr>
                        <a:t>2.90</a:t>
                      </a:r>
                      <a:endParaRPr lang="en-GB" sz="700" b="1" i="0" u="none" strike="noStrike" kern="1200" dirty="0">
                        <a:solidFill>
                          <a:schemeClr val="bg1">
                            <a:lumMod val="95000"/>
                          </a:schemeClr>
                        </a:solidFill>
                        <a:latin typeface="+mj-lt"/>
                        <a:ea typeface="+mn-ea"/>
                        <a:cs typeface="+mn-cs"/>
                      </a:endParaRP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n-GB" sz="700" b="1" i="0" u="none" strike="noStrike" kern="1200" dirty="0">
                          <a:solidFill>
                            <a:schemeClr val="bg1">
                              <a:lumMod val="95000"/>
                            </a:schemeClr>
                          </a:solidFill>
                          <a:latin typeface="+mj-lt"/>
                          <a:ea typeface="+mn-ea"/>
                          <a:cs typeface="+mn-cs"/>
                        </a:rPr>
                        <a:t>3.42</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GB" sz="700" b="1" i="0" u="none" strike="noStrike" kern="1200" dirty="0">
                          <a:solidFill>
                            <a:schemeClr val="bg1">
                              <a:lumMod val="95000"/>
                            </a:schemeClr>
                          </a:solidFill>
                          <a:latin typeface="+mj-lt"/>
                          <a:ea typeface="+mn-ea"/>
                          <a:cs typeface="+mn-cs"/>
                        </a:rPr>
                        <a:t>3.40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GB" sz="700" b="1" i="0" u="none" strike="noStrike" kern="1200" dirty="0">
                          <a:solidFill>
                            <a:schemeClr val="bg1">
                              <a:lumMod val="95000"/>
                            </a:schemeClr>
                          </a:solidFill>
                          <a:latin typeface="+mj-lt"/>
                          <a:ea typeface="+mn-ea"/>
                          <a:cs typeface="+mn-cs"/>
                        </a:rPr>
                        <a:t>3.33</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GB" sz="700" b="1" i="0" u="none" strike="noStrike" kern="1200" dirty="0">
                          <a:solidFill>
                            <a:schemeClr val="bg1">
                              <a:lumMod val="95000"/>
                            </a:schemeClr>
                          </a:solidFill>
                          <a:latin typeface="+mj-lt"/>
                          <a:ea typeface="+mn-ea"/>
                          <a:cs typeface="+mn-cs"/>
                        </a:rPr>
                        <a:t>3.37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GB" sz="700" b="1" i="0" u="none" strike="noStrike" kern="1200" dirty="0">
                          <a:solidFill>
                            <a:schemeClr val="bg1">
                              <a:lumMod val="95000"/>
                            </a:schemeClr>
                          </a:solidFill>
                          <a:latin typeface="+mj-lt"/>
                          <a:ea typeface="+mn-ea"/>
                          <a:cs typeface="+mn-cs"/>
                        </a:rPr>
                        <a:t>3.35</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GB" sz="700" b="1" i="0" u="none" strike="noStrike" kern="1200" dirty="0">
                          <a:solidFill>
                            <a:schemeClr val="bg1">
                              <a:lumMod val="95000"/>
                            </a:schemeClr>
                          </a:solidFill>
                          <a:latin typeface="+mj-lt"/>
                          <a:ea typeface="+mn-ea"/>
                          <a:cs typeface="+mn-cs"/>
                        </a:rPr>
                        <a:t>3.29</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GB" sz="700" b="1" i="0" u="none" strike="noStrike" kern="1200" dirty="0">
                          <a:solidFill>
                            <a:schemeClr val="bg1">
                              <a:lumMod val="95000"/>
                            </a:schemeClr>
                          </a:solidFill>
                          <a:latin typeface="+mj-lt"/>
                          <a:ea typeface="+mn-ea"/>
                          <a:cs typeface="+mn-cs"/>
                        </a:rPr>
                        <a:t>2.18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b"/>
                      <a:r>
                        <a:rPr lang="en-GB" sz="700" b="1" i="0" u="none" strike="noStrike" kern="1200" dirty="0">
                          <a:solidFill>
                            <a:schemeClr val="bg1">
                              <a:lumMod val="95000"/>
                            </a:schemeClr>
                          </a:solidFill>
                          <a:latin typeface="+mj-lt"/>
                          <a:ea typeface="+mn-ea"/>
                          <a:cs typeface="+mn-cs"/>
                        </a:rPr>
                        <a:t>2.32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b"/>
                      <a:r>
                        <a:rPr lang="en-GB" sz="700" b="1" i="0" u="none" strike="noStrike" kern="1200" dirty="0">
                          <a:solidFill>
                            <a:schemeClr val="bg1">
                              <a:lumMod val="95000"/>
                            </a:schemeClr>
                          </a:solidFill>
                          <a:latin typeface="+mj-lt"/>
                          <a:ea typeface="+mn-ea"/>
                          <a:cs typeface="+mn-cs"/>
                        </a:rPr>
                        <a:t>2.13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b"/>
                      <a:r>
                        <a:rPr lang="en-GB" sz="700" b="1" i="0" u="none" strike="noStrike" kern="1200" dirty="0">
                          <a:solidFill>
                            <a:schemeClr val="bg1">
                              <a:lumMod val="95000"/>
                            </a:schemeClr>
                          </a:solidFill>
                          <a:latin typeface="+mj-lt"/>
                          <a:ea typeface="+mn-ea"/>
                          <a:cs typeface="+mn-cs"/>
                        </a:rPr>
                        <a:t>2.29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b"/>
                      <a:r>
                        <a:rPr lang="en-GB" sz="700" b="1" i="0" u="none" strike="noStrike" kern="1200" dirty="0">
                          <a:solidFill>
                            <a:schemeClr val="bg1">
                              <a:lumMod val="95000"/>
                            </a:schemeClr>
                          </a:solidFill>
                          <a:latin typeface="+mj-lt"/>
                          <a:ea typeface="+mn-ea"/>
                          <a:cs typeface="+mn-cs"/>
                        </a:rPr>
                        <a:t>2.17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b" latinLnBrk="0" hangingPunct="1"/>
                      <a:r>
                        <a:rPr lang="en-GB" sz="700" b="1" i="0" u="none" strike="noStrike" kern="1200" dirty="0" smtClean="0">
                          <a:solidFill>
                            <a:schemeClr val="bg1">
                              <a:lumMod val="95000"/>
                            </a:schemeClr>
                          </a:solidFill>
                          <a:latin typeface="+mj-lt"/>
                          <a:ea typeface="+mn-ea"/>
                          <a:cs typeface="+mn-cs"/>
                        </a:rPr>
                        <a:t>2.24</a:t>
                      </a:r>
                      <a:endParaRPr lang="en-GB" sz="700" b="1" i="0" u="none" strike="noStrike" kern="1200" dirty="0">
                        <a:solidFill>
                          <a:schemeClr val="bg1">
                            <a:lumMod val="95000"/>
                          </a:schemeClr>
                        </a:solidFill>
                        <a:latin typeface="+mj-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b" latinLnBrk="0" hangingPunct="1"/>
                      <a:r>
                        <a:rPr lang="en-GB" sz="700" b="1" i="0" u="none" strike="noStrike" kern="1200" dirty="0">
                          <a:solidFill>
                            <a:schemeClr val="bg1">
                              <a:lumMod val="95000"/>
                            </a:schemeClr>
                          </a:solidFill>
                          <a:latin typeface="+mj-lt"/>
                          <a:ea typeface="+mn-ea"/>
                          <a:cs typeface="+mn-cs"/>
                        </a:rPr>
                        <a:t>2.68</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fontAlgn="b" latinLnBrk="0" hangingPunct="1"/>
                      <a:r>
                        <a:rPr lang="en-GB" sz="700" b="1" i="0" u="none" strike="noStrike" kern="1200" dirty="0">
                          <a:solidFill>
                            <a:schemeClr val="bg1">
                              <a:lumMod val="95000"/>
                            </a:schemeClr>
                          </a:solidFill>
                          <a:latin typeface="+mj-lt"/>
                          <a:ea typeface="+mn-ea"/>
                          <a:cs typeface="+mn-cs"/>
                        </a:rPr>
                        <a:t>2.75</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fontAlgn="b" latinLnBrk="0" hangingPunct="1"/>
                      <a:r>
                        <a:rPr lang="en-GB" sz="700" b="1" i="0" u="none" strike="noStrike" kern="1200" dirty="0">
                          <a:solidFill>
                            <a:schemeClr val="bg1">
                              <a:lumMod val="95000"/>
                            </a:schemeClr>
                          </a:solidFill>
                          <a:latin typeface="+mj-lt"/>
                          <a:ea typeface="+mn-ea"/>
                          <a:cs typeface="+mn-cs"/>
                        </a:rPr>
                        <a:t>2.77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fontAlgn="b" latinLnBrk="0" hangingPunct="1"/>
                      <a:r>
                        <a:rPr lang="en-GB" sz="700" b="1" i="0" u="none" strike="noStrike" kern="1200" dirty="0">
                          <a:solidFill>
                            <a:schemeClr val="bg1">
                              <a:lumMod val="95000"/>
                            </a:schemeClr>
                          </a:solidFill>
                          <a:latin typeface="+mj-lt"/>
                          <a:ea typeface="+mn-ea"/>
                          <a:cs typeface="+mn-cs"/>
                        </a:rPr>
                        <a:t>2.71</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fontAlgn="b" latinLnBrk="0" hangingPunct="1"/>
                      <a:r>
                        <a:rPr lang="en-GB" sz="700" b="1" i="0" u="none" strike="noStrike" kern="1200" dirty="0">
                          <a:solidFill>
                            <a:schemeClr val="bg1">
                              <a:lumMod val="95000"/>
                            </a:schemeClr>
                          </a:solidFill>
                          <a:latin typeface="+mj-lt"/>
                          <a:ea typeface="+mn-ea"/>
                          <a:cs typeface="+mn-cs"/>
                        </a:rPr>
                        <a:t>2.75</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700" b="1" i="0" u="none" strike="noStrike" kern="1200" dirty="0" smtClean="0">
                          <a:solidFill>
                            <a:schemeClr val="bg1">
                              <a:lumMod val="95000"/>
                            </a:schemeClr>
                          </a:solidFill>
                          <a:latin typeface="+mj-lt"/>
                          <a:ea typeface="+mn-ea"/>
                          <a:cs typeface="+mn-cs"/>
                        </a:rPr>
                        <a:t>2.66</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507692">
                <a:tc>
                  <a:txBody>
                    <a:bodyPr/>
                    <a:lstStyle/>
                    <a:p>
                      <a:pPr marL="0" indent="85725" algn="r" rtl="0" fontAlgn="b"/>
                      <a:r>
                        <a:rPr lang="en-GB" sz="800" b="0" i="0" u="none" strike="noStrike" kern="1200" dirty="0" smtClean="0">
                          <a:solidFill>
                            <a:schemeClr val="tx1">
                              <a:lumMod val="75000"/>
                              <a:lumOff val="25000"/>
                            </a:schemeClr>
                          </a:solidFill>
                          <a:effectLst/>
                          <a:latin typeface="+mn-lt"/>
                          <a:ea typeface="+mn-ea"/>
                          <a:cs typeface="+mn-cs"/>
                        </a:rPr>
                        <a:t>Spend</a:t>
                      </a:r>
                    </a:p>
                    <a:p>
                      <a:pPr marL="0" indent="85725" algn="r" rtl="0" fontAlgn="b"/>
                      <a:r>
                        <a:rPr lang="en-GB" sz="800" b="0" i="0" u="none" strike="noStrike" kern="1200" dirty="0" smtClean="0">
                          <a:solidFill>
                            <a:schemeClr val="tx1">
                              <a:lumMod val="75000"/>
                              <a:lumOff val="25000"/>
                            </a:schemeClr>
                          </a:solidFill>
                          <a:effectLst/>
                          <a:latin typeface="+mn-lt"/>
                          <a:ea typeface="+mn-ea"/>
                          <a:cs typeface="+mn-cs"/>
                        </a:rPr>
                        <a:t>Per Night</a:t>
                      </a:r>
                      <a:endParaRPr lang="en-GB" sz="800" b="0" i="0" u="none" strike="noStrike" kern="1200" dirty="0">
                        <a:solidFill>
                          <a:schemeClr val="tx1">
                            <a:lumMod val="75000"/>
                            <a:lumOff val="25000"/>
                          </a:schemeClr>
                        </a:solidFill>
                        <a:effectLst/>
                        <a:latin typeface="+mn-lt"/>
                        <a:ea typeface="+mn-ea"/>
                        <a:cs typeface="+mn-cs"/>
                      </a:endParaRPr>
                    </a:p>
                  </a:txBody>
                  <a:tcPr marL="4655"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dirty="0">
                          <a:solidFill>
                            <a:schemeClr val="bg1"/>
                          </a:solidFill>
                          <a:latin typeface="+mj-lt"/>
                          <a:ea typeface="+mn-ea"/>
                          <a:cs typeface="+mn-cs"/>
                        </a:rPr>
                        <a:t>£58</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fontAlgn="ctr" latinLnBrk="0" hangingPunct="1"/>
                      <a:r>
                        <a:rPr lang="en-GB" sz="700" b="1" i="0" u="none" strike="noStrike" kern="1200" dirty="0">
                          <a:solidFill>
                            <a:schemeClr val="bg1"/>
                          </a:solidFill>
                          <a:latin typeface="+mj-lt"/>
                          <a:ea typeface="+mn-ea"/>
                          <a:cs typeface="+mn-cs"/>
                        </a:rPr>
                        <a:t>£63</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ctr"/>
                      <a:r>
                        <a:rPr lang="en-GB" sz="700" b="1" i="0" u="none" strike="noStrike" dirty="0">
                          <a:solidFill>
                            <a:schemeClr val="bg1"/>
                          </a:solidFill>
                          <a:effectLst/>
                          <a:latin typeface="+mn-lt"/>
                        </a:rPr>
                        <a:t>£63</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fontAlgn="ctr" latinLnBrk="0" hangingPunct="1"/>
                      <a:r>
                        <a:rPr lang="en-GB" sz="700" b="1" i="0" u="none" strike="noStrike" kern="1200" dirty="0">
                          <a:solidFill>
                            <a:schemeClr val="bg1"/>
                          </a:solidFill>
                          <a:effectLst/>
                          <a:latin typeface="+mj-lt"/>
                          <a:ea typeface="+mn-ea"/>
                          <a:cs typeface="+mn-cs"/>
                        </a:rPr>
                        <a:t>£66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ctr"/>
                      <a:r>
                        <a:rPr lang="en-GB" sz="700" b="1" i="0" u="none" strike="noStrike" kern="1200" dirty="0">
                          <a:solidFill>
                            <a:schemeClr val="bg1"/>
                          </a:solidFill>
                          <a:latin typeface="+mn-lt"/>
                          <a:ea typeface="+mn-ea"/>
                          <a:cs typeface="+mn-cs"/>
                        </a:rPr>
                        <a:t>£65</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fontAlgn="ctr" latinLnBrk="0" hangingPunct="1"/>
                      <a:r>
                        <a:rPr lang="en-GB" sz="700" b="1" i="0" u="none" strike="noStrike" kern="1200" dirty="0" smtClean="0">
                          <a:solidFill>
                            <a:schemeClr val="bg1"/>
                          </a:solidFill>
                          <a:latin typeface="+mj-lt"/>
                          <a:ea typeface="+mn-ea"/>
                          <a:cs typeface="+mn-cs"/>
                        </a:rPr>
                        <a:t>£64</a:t>
                      </a:r>
                      <a:endParaRPr lang="en-GB" sz="700" b="1" i="0" u="none" strike="noStrike" kern="1200" dirty="0">
                        <a:solidFill>
                          <a:schemeClr val="bg1"/>
                        </a:solidFill>
                        <a:latin typeface="+mj-lt"/>
                        <a:ea typeface="+mn-ea"/>
                        <a:cs typeface="+mn-cs"/>
                      </a:endParaRPr>
                    </a:p>
                  </a:txBody>
                  <a:tcPr marL="7620" marR="7620" marT="762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fontAlgn="ctr" latinLnBrk="0" hangingPunct="1"/>
                      <a:r>
                        <a:rPr lang="en-GB" sz="700" b="1" i="0" u="none" strike="noStrike" kern="1200" dirty="0">
                          <a:solidFill>
                            <a:schemeClr val="bg1"/>
                          </a:solidFill>
                          <a:effectLst/>
                          <a:latin typeface="+mj-lt"/>
                          <a:ea typeface="+mn-ea"/>
                          <a:cs typeface="+mn-cs"/>
                        </a:rPr>
                        <a:t>£64</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GB" sz="700" b="1" i="0" u="none" strike="noStrike" dirty="0">
                          <a:solidFill>
                            <a:schemeClr val="bg1"/>
                          </a:solidFill>
                          <a:effectLst/>
                          <a:latin typeface="+mj-lt"/>
                        </a:rPr>
                        <a:t>£70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GB" sz="700" b="1" i="0" u="none" strike="noStrike" dirty="0">
                          <a:solidFill>
                            <a:schemeClr val="bg1"/>
                          </a:solidFill>
                          <a:effectLst/>
                          <a:latin typeface="+mj-lt"/>
                        </a:rPr>
                        <a:t>£70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GB" sz="700" b="1" i="0" u="none" strike="noStrike" kern="1200" dirty="0">
                          <a:solidFill>
                            <a:schemeClr val="bg1"/>
                          </a:solidFill>
                          <a:effectLst/>
                          <a:latin typeface="+mj-lt"/>
                          <a:ea typeface="+mn-ea"/>
                          <a:cs typeface="+mn-cs"/>
                        </a:rPr>
                        <a:t>£73</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GB" sz="700" b="1" i="0" u="none" strike="noStrike" kern="1200" dirty="0">
                          <a:solidFill>
                            <a:schemeClr val="bg1"/>
                          </a:solidFill>
                          <a:effectLst/>
                          <a:latin typeface="+mn-lt"/>
                          <a:ea typeface="+mn-ea"/>
                          <a:cs typeface="+mn-cs"/>
                        </a:rPr>
                        <a:t>£73</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smtClean="0">
                          <a:solidFill>
                            <a:schemeClr val="bg1"/>
                          </a:solidFill>
                          <a:latin typeface="+mj-lt"/>
                          <a:ea typeface="+mn-ea"/>
                          <a:cs typeface="+mn-cs"/>
                        </a:rPr>
                        <a:t>£71</a:t>
                      </a:r>
                      <a:endParaRPr lang="en-GB" sz="700" b="1" i="0" u="none" strike="noStrike" kern="1200" dirty="0">
                        <a:solidFill>
                          <a:schemeClr val="bg1"/>
                        </a:solidFill>
                        <a:latin typeface="+mj-lt"/>
                        <a:ea typeface="+mn-ea"/>
                        <a:cs typeface="+mn-cs"/>
                      </a:endParaRPr>
                    </a:p>
                  </a:txBody>
                  <a:tcPr marL="7620" marR="7620" marT="762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a:solidFill>
                            <a:schemeClr val="bg1"/>
                          </a:solidFill>
                          <a:effectLst/>
                          <a:latin typeface="+mj-lt"/>
                          <a:ea typeface="+mn-ea"/>
                          <a:cs typeface="+mn-cs"/>
                        </a:rPr>
                        <a:t>£105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ctr"/>
                      <a:r>
                        <a:rPr lang="en-GB" sz="700" b="1" i="0" u="none" strike="noStrike" dirty="0">
                          <a:solidFill>
                            <a:schemeClr val="bg1"/>
                          </a:solidFill>
                          <a:effectLst/>
                          <a:latin typeface="+mn-lt"/>
                        </a:rPr>
                        <a:t>£102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ctr"/>
                      <a:r>
                        <a:rPr lang="en-GB" sz="700" b="1" i="0" u="none" strike="noStrike" dirty="0">
                          <a:solidFill>
                            <a:schemeClr val="bg1"/>
                          </a:solidFill>
                          <a:effectLst/>
                          <a:latin typeface="+mn-lt"/>
                        </a:rPr>
                        <a:t>£113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£113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ctr"/>
                      <a:r>
                        <a:rPr lang="en-GB" sz="700" b="1" i="0" u="none" strike="noStrike" kern="1200" dirty="0">
                          <a:solidFill>
                            <a:schemeClr val="bg1"/>
                          </a:solidFill>
                          <a:effectLst/>
                          <a:latin typeface="+mn-lt"/>
                          <a:ea typeface="+mn-ea"/>
                          <a:cs typeface="+mn-cs"/>
                        </a:rPr>
                        <a:t>£111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ctr" latinLnBrk="0" hangingPunct="1"/>
                      <a:r>
                        <a:rPr lang="en-GB" sz="700" b="1" i="0" u="none" strike="noStrike" kern="1200" dirty="0" smtClean="0">
                          <a:solidFill>
                            <a:schemeClr val="bg1"/>
                          </a:solidFill>
                          <a:latin typeface="+mj-lt"/>
                          <a:ea typeface="+mn-ea"/>
                          <a:cs typeface="+mn-cs"/>
                        </a:rPr>
                        <a:t>£115</a:t>
                      </a:r>
                      <a:endParaRPr lang="en-GB" sz="700" b="1" i="0" u="none" strike="noStrike" kern="1200" dirty="0">
                        <a:solidFill>
                          <a:schemeClr val="bg1"/>
                        </a:solidFill>
                        <a:latin typeface="+mj-lt"/>
                        <a:ea typeface="+mn-ea"/>
                        <a:cs typeface="+mn-cs"/>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ctr" latinLnBrk="0" hangingPunct="1"/>
                      <a:r>
                        <a:rPr lang="en-GB" sz="700" b="1" i="0" u="none" strike="noStrike" kern="1200" dirty="0">
                          <a:solidFill>
                            <a:schemeClr val="bg1"/>
                          </a:solidFill>
                          <a:effectLst/>
                          <a:latin typeface="+mj-lt"/>
                          <a:ea typeface="+mn-ea"/>
                          <a:cs typeface="+mn-cs"/>
                        </a:rPr>
                        <a:t>£37</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en-GB" sz="700" b="1" i="0" u="none" strike="noStrike" dirty="0">
                          <a:solidFill>
                            <a:schemeClr val="bg1"/>
                          </a:solidFill>
                          <a:effectLst/>
                          <a:latin typeface="+mj-lt"/>
                        </a:rPr>
                        <a:t>£39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en-GB" sz="700" b="1" i="0" u="none" strike="noStrike" dirty="0">
                          <a:solidFill>
                            <a:schemeClr val="bg1"/>
                          </a:solidFill>
                          <a:effectLst/>
                          <a:latin typeface="+mj-lt"/>
                        </a:rPr>
                        <a:t>£38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en-GB" sz="700" b="1" i="0" u="none" strike="noStrike" kern="1200" dirty="0">
                          <a:solidFill>
                            <a:schemeClr val="bg1"/>
                          </a:solidFill>
                          <a:effectLst/>
                          <a:latin typeface="+mj-lt"/>
                          <a:ea typeface="+mn-ea"/>
                          <a:cs typeface="+mn-cs"/>
                        </a:rPr>
                        <a:t>£42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en-GB" sz="700" b="1" i="0" u="none" strike="noStrike" kern="1200" dirty="0">
                          <a:solidFill>
                            <a:schemeClr val="bg1"/>
                          </a:solidFill>
                          <a:effectLst/>
                          <a:latin typeface="+mn-lt"/>
                          <a:ea typeface="+mn-ea"/>
                          <a:cs typeface="+mn-cs"/>
                        </a:rPr>
                        <a:t>£42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fontAlgn="ctr" latinLnBrk="0" hangingPunct="1"/>
                      <a:r>
                        <a:rPr lang="en-GB" sz="700" b="1" i="0" u="none" strike="noStrike" kern="1200" dirty="0" smtClean="0">
                          <a:solidFill>
                            <a:schemeClr val="bg1"/>
                          </a:solidFill>
                          <a:latin typeface="+mj-lt"/>
                          <a:ea typeface="+mn-ea"/>
                          <a:cs typeface="+mn-cs"/>
                        </a:rPr>
                        <a:t>£40</a:t>
                      </a:r>
                      <a:endParaRPr lang="en-GB" sz="700" b="1" i="0" u="none" strike="noStrike" kern="1200" dirty="0">
                        <a:solidFill>
                          <a:schemeClr val="bg1"/>
                        </a:solidFill>
                        <a:latin typeface="+mj-lt"/>
                        <a:ea typeface="+mn-ea"/>
                        <a:cs typeface="+mn-cs"/>
                      </a:endParaRPr>
                    </a:p>
                  </a:txBody>
                  <a:tcPr marL="7620" marR="7620" marT="762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507692">
                <a:tc>
                  <a:txBody>
                    <a:bodyPr/>
                    <a:lstStyle/>
                    <a:p>
                      <a:pPr marL="0" indent="85725" algn="r" rtl="0" fontAlgn="b"/>
                      <a:r>
                        <a:rPr lang="en-GB" sz="800" b="0" i="0" u="none" strike="noStrike" kern="1200" dirty="0" smtClean="0">
                          <a:solidFill>
                            <a:schemeClr val="tx1">
                              <a:lumMod val="75000"/>
                              <a:lumOff val="25000"/>
                            </a:schemeClr>
                          </a:solidFill>
                          <a:effectLst/>
                          <a:latin typeface="+mn-lt"/>
                          <a:ea typeface="+mn-ea"/>
                          <a:cs typeface="+mn-cs"/>
                        </a:rPr>
                        <a:t>Spend</a:t>
                      </a:r>
                    </a:p>
                    <a:p>
                      <a:pPr marL="0" indent="85725" algn="r" rtl="0" fontAlgn="b"/>
                      <a:r>
                        <a:rPr lang="en-GB" sz="800" b="0" i="0" u="none" strike="noStrike" kern="1200" dirty="0" smtClean="0">
                          <a:solidFill>
                            <a:schemeClr val="tx1">
                              <a:lumMod val="75000"/>
                              <a:lumOff val="25000"/>
                            </a:schemeClr>
                          </a:solidFill>
                          <a:effectLst/>
                          <a:latin typeface="+mn-lt"/>
                          <a:ea typeface="+mn-ea"/>
                          <a:cs typeface="+mn-cs"/>
                        </a:rPr>
                        <a:t>Per Trip</a:t>
                      </a:r>
                      <a:endParaRPr lang="en-GB" sz="800" b="0" i="0" u="none" strike="noStrike" kern="1200" dirty="0">
                        <a:solidFill>
                          <a:schemeClr val="tx1">
                            <a:lumMod val="75000"/>
                            <a:lumOff val="25000"/>
                          </a:schemeClr>
                        </a:solidFill>
                        <a:effectLst/>
                        <a:latin typeface="+mn-lt"/>
                        <a:ea typeface="+mn-ea"/>
                        <a:cs typeface="+mn-cs"/>
                      </a:endParaRPr>
                    </a:p>
                  </a:txBody>
                  <a:tcPr marL="4655"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dirty="0">
                          <a:solidFill>
                            <a:schemeClr val="bg1"/>
                          </a:solidFill>
                          <a:latin typeface="+mj-lt"/>
                          <a:ea typeface="+mn-ea"/>
                          <a:cs typeface="+mn-cs"/>
                        </a:rPr>
                        <a:t>£172</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ctr"/>
                      <a:r>
                        <a:rPr lang="en-GB" sz="700" b="1" i="0" u="none" strike="noStrike">
                          <a:solidFill>
                            <a:schemeClr val="bg1"/>
                          </a:solidFill>
                          <a:effectLst/>
                          <a:latin typeface="+mn-lt"/>
                        </a:rPr>
                        <a:t>£187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ctr"/>
                      <a:r>
                        <a:rPr lang="en-GB" sz="700" b="1" i="0" u="none" strike="noStrike" dirty="0">
                          <a:solidFill>
                            <a:schemeClr val="bg1"/>
                          </a:solidFill>
                          <a:effectLst/>
                          <a:latin typeface="+mn-lt"/>
                        </a:rPr>
                        <a:t>£184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ctr"/>
                      <a:r>
                        <a:rPr lang="en-GB" sz="700" b="1" i="0" u="none" strike="noStrike" kern="1200" dirty="0">
                          <a:solidFill>
                            <a:schemeClr val="bg1"/>
                          </a:solidFill>
                          <a:effectLst/>
                          <a:latin typeface="+mn-lt"/>
                          <a:ea typeface="+mn-ea"/>
                          <a:cs typeface="+mn-cs"/>
                        </a:rPr>
                        <a:t>£195</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ctr"/>
                      <a:r>
                        <a:rPr lang="en-GB" sz="700" b="1" i="0" u="none" strike="noStrike" kern="1200" dirty="0">
                          <a:solidFill>
                            <a:schemeClr val="bg1"/>
                          </a:solidFill>
                          <a:latin typeface="+mn-lt"/>
                          <a:ea typeface="+mn-ea"/>
                          <a:cs typeface="+mn-cs"/>
                        </a:rPr>
                        <a:t>£191</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fontAlgn="ctr" latinLnBrk="0" hangingPunct="1"/>
                      <a:r>
                        <a:rPr lang="en-GB" sz="700" b="1" i="0" u="none" strike="noStrike" kern="1200" dirty="0" smtClean="0">
                          <a:solidFill>
                            <a:schemeClr val="bg1"/>
                          </a:solidFill>
                          <a:latin typeface="+mj-lt"/>
                          <a:ea typeface="+mn-ea"/>
                          <a:cs typeface="+mn-cs"/>
                        </a:rPr>
                        <a:t>£186</a:t>
                      </a:r>
                      <a:endParaRPr lang="en-GB" sz="700" b="1" i="0" u="none" strike="noStrike" kern="1200" dirty="0">
                        <a:solidFill>
                          <a:schemeClr val="bg1"/>
                        </a:solidFill>
                        <a:latin typeface="+mj-lt"/>
                        <a:ea typeface="+mn-ea"/>
                        <a:cs typeface="+mn-cs"/>
                      </a:endParaRPr>
                    </a:p>
                  </a:txBody>
                  <a:tcPr marL="7620" marR="7620" marT="762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fontAlgn="ctr" latinLnBrk="0" hangingPunct="1"/>
                      <a:r>
                        <a:rPr lang="en-GB" sz="700" b="1" i="0" u="none" strike="noStrike" kern="1200" dirty="0">
                          <a:solidFill>
                            <a:schemeClr val="bg1"/>
                          </a:solidFill>
                          <a:effectLst/>
                          <a:latin typeface="+mj-lt"/>
                          <a:ea typeface="+mn-ea"/>
                          <a:cs typeface="+mn-cs"/>
                        </a:rPr>
                        <a:t>£217</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GB" sz="700" b="1" i="0" u="none" strike="noStrike">
                          <a:solidFill>
                            <a:schemeClr val="bg1"/>
                          </a:solidFill>
                          <a:effectLst/>
                          <a:latin typeface="+mn-lt"/>
                        </a:rPr>
                        <a:t>£239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GB" sz="700" b="1" i="0" u="none" strike="noStrike" dirty="0">
                          <a:solidFill>
                            <a:schemeClr val="bg1"/>
                          </a:solidFill>
                          <a:effectLst/>
                          <a:latin typeface="+mn-lt"/>
                        </a:rPr>
                        <a:t>£233</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GB" sz="700" b="1" i="0" u="none" strike="noStrike" kern="1200" dirty="0">
                          <a:solidFill>
                            <a:schemeClr val="bg1"/>
                          </a:solidFill>
                          <a:effectLst/>
                          <a:latin typeface="+mn-lt"/>
                          <a:ea typeface="+mn-ea"/>
                          <a:cs typeface="+mn-cs"/>
                        </a:rPr>
                        <a:t>£247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GB" sz="700" b="1" i="0" u="none" strike="noStrike" kern="1200" dirty="0">
                          <a:solidFill>
                            <a:schemeClr val="bg1"/>
                          </a:solidFill>
                          <a:effectLst/>
                          <a:latin typeface="+mn-lt"/>
                          <a:ea typeface="+mn-ea"/>
                          <a:cs typeface="+mn-cs"/>
                        </a:rPr>
                        <a:t>£245</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smtClean="0">
                          <a:solidFill>
                            <a:schemeClr val="bg1"/>
                          </a:solidFill>
                          <a:latin typeface="+mj-lt"/>
                          <a:ea typeface="+mn-ea"/>
                          <a:cs typeface="+mn-cs"/>
                        </a:rPr>
                        <a:t>£233</a:t>
                      </a:r>
                      <a:endParaRPr lang="en-GB" sz="700" b="1" i="0" u="none" strike="noStrike" kern="1200" dirty="0">
                        <a:solidFill>
                          <a:schemeClr val="bg1"/>
                        </a:solidFill>
                        <a:latin typeface="+mj-lt"/>
                        <a:ea typeface="+mn-ea"/>
                        <a:cs typeface="+mn-cs"/>
                      </a:endParaRPr>
                    </a:p>
                  </a:txBody>
                  <a:tcPr marL="7620" marR="7620" marT="762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a:solidFill>
                            <a:schemeClr val="bg1"/>
                          </a:solidFill>
                          <a:effectLst/>
                          <a:latin typeface="+mj-lt"/>
                          <a:ea typeface="+mn-ea"/>
                          <a:cs typeface="+mn-cs"/>
                        </a:rPr>
                        <a:t>£228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ctr"/>
                      <a:r>
                        <a:rPr lang="en-GB" sz="700" b="1" i="0" u="none" strike="noStrike" dirty="0">
                          <a:solidFill>
                            <a:schemeClr val="bg1"/>
                          </a:solidFill>
                          <a:effectLst/>
                          <a:latin typeface="+mn-lt"/>
                        </a:rPr>
                        <a:t>£236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ctr"/>
                      <a:r>
                        <a:rPr lang="en-GB" sz="700" b="1" i="0" u="none" strike="noStrike" dirty="0">
                          <a:solidFill>
                            <a:schemeClr val="bg1"/>
                          </a:solidFill>
                          <a:effectLst/>
                          <a:latin typeface="+mn-lt"/>
                        </a:rPr>
                        <a:t>£242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£258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ctr"/>
                      <a:r>
                        <a:rPr lang="en-GB" sz="700" b="1" i="0" u="none" strike="noStrike" kern="1200" dirty="0">
                          <a:solidFill>
                            <a:schemeClr val="bg1"/>
                          </a:solidFill>
                          <a:effectLst/>
                          <a:latin typeface="+mn-lt"/>
                          <a:ea typeface="+mn-ea"/>
                          <a:cs typeface="+mn-cs"/>
                        </a:rPr>
                        <a:t>£241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ctr" latinLnBrk="0" hangingPunct="1"/>
                      <a:r>
                        <a:rPr lang="en-GB" sz="700" b="1" i="0" u="none" strike="noStrike" kern="1200" dirty="0" smtClean="0">
                          <a:solidFill>
                            <a:schemeClr val="bg1"/>
                          </a:solidFill>
                          <a:latin typeface="+mj-lt"/>
                          <a:ea typeface="+mn-ea"/>
                          <a:cs typeface="+mn-cs"/>
                        </a:rPr>
                        <a:t>£257</a:t>
                      </a:r>
                      <a:endParaRPr lang="en-GB" sz="700" b="1" i="0" u="none" strike="noStrike" kern="1200" dirty="0">
                        <a:solidFill>
                          <a:schemeClr val="bg1"/>
                        </a:solidFill>
                        <a:latin typeface="+mj-lt"/>
                        <a:ea typeface="+mn-ea"/>
                        <a:cs typeface="+mn-cs"/>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ctr" latinLnBrk="0" hangingPunct="1"/>
                      <a:r>
                        <a:rPr lang="en-GB" sz="700" b="1" i="0" u="none" strike="noStrike" kern="1200" dirty="0">
                          <a:solidFill>
                            <a:schemeClr val="bg1"/>
                          </a:solidFill>
                          <a:effectLst/>
                          <a:latin typeface="+mj-lt"/>
                          <a:ea typeface="+mn-ea"/>
                          <a:cs typeface="+mn-cs"/>
                        </a:rPr>
                        <a:t>£99</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en-GB" sz="700" b="1" i="0" u="none" strike="noStrike" dirty="0">
                          <a:solidFill>
                            <a:schemeClr val="bg1"/>
                          </a:solidFill>
                          <a:effectLst/>
                          <a:latin typeface="+mn-lt"/>
                        </a:rPr>
                        <a:t>£108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en-GB" sz="700" b="1" i="0" u="none" strike="noStrike" dirty="0">
                          <a:solidFill>
                            <a:schemeClr val="bg1"/>
                          </a:solidFill>
                          <a:effectLst/>
                          <a:latin typeface="+mn-lt"/>
                        </a:rPr>
                        <a:t>£107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fontAlgn="ctr" latinLnBrk="0" hangingPunct="1"/>
                      <a:r>
                        <a:rPr lang="en-GB" sz="700" b="1" i="0" u="none" strike="noStrike" kern="1200" dirty="0">
                          <a:solidFill>
                            <a:schemeClr val="bg1"/>
                          </a:solidFill>
                          <a:effectLst/>
                          <a:latin typeface="+mj-lt"/>
                          <a:ea typeface="+mn-ea"/>
                          <a:cs typeface="+mn-cs"/>
                        </a:rPr>
                        <a:t>£113</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en-GB" sz="700" b="1" i="0" u="none" strike="noStrike" kern="1200" dirty="0">
                          <a:solidFill>
                            <a:schemeClr val="bg1"/>
                          </a:solidFill>
                          <a:effectLst/>
                          <a:latin typeface="+mn-lt"/>
                          <a:ea typeface="+mn-ea"/>
                          <a:cs typeface="+mn-cs"/>
                        </a:rPr>
                        <a:t>£115</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fontAlgn="ctr" latinLnBrk="0" hangingPunct="1"/>
                      <a:r>
                        <a:rPr lang="en-GB" sz="700" b="1" i="0" u="none" strike="noStrike" kern="1200" dirty="0" smtClean="0">
                          <a:solidFill>
                            <a:schemeClr val="bg1"/>
                          </a:solidFill>
                          <a:latin typeface="+mj-lt"/>
                          <a:ea typeface="+mn-ea"/>
                          <a:cs typeface="+mn-cs"/>
                        </a:rPr>
                        <a:t>£106</a:t>
                      </a:r>
                      <a:endParaRPr lang="en-GB" sz="700" b="1" i="0" u="none" strike="noStrike" kern="1200" dirty="0">
                        <a:solidFill>
                          <a:schemeClr val="bg1"/>
                        </a:solidFill>
                        <a:latin typeface="+mj-lt"/>
                        <a:ea typeface="+mn-ea"/>
                        <a:cs typeface="+mn-cs"/>
                      </a:endParaRPr>
                    </a:p>
                  </a:txBody>
                  <a:tcPr marL="7620" marR="7620" marT="762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sp>
        <p:nvSpPr>
          <p:cNvPr id="38" name="Title 37"/>
          <p:cNvSpPr>
            <a:spLocks noGrp="1"/>
          </p:cNvSpPr>
          <p:nvPr>
            <p:ph type="title"/>
          </p:nvPr>
        </p:nvSpPr>
        <p:spPr/>
        <p:txBody>
          <a:bodyPr/>
          <a:lstStyle/>
          <a:p>
            <a:r>
              <a:rPr lang="en-US" dirty="0" smtClean="0">
                <a:solidFill>
                  <a:schemeClr val="tx1">
                    <a:lumMod val="75000"/>
                    <a:lumOff val="25000"/>
                  </a:schemeClr>
                </a:solidFill>
              </a:rPr>
              <a:t>Appendix: </a:t>
            </a:r>
            <a:r>
              <a:rPr lang="en-US" dirty="0">
                <a:solidFill>
                  <a:srgbClr val="FF0000"/>
                </a:solidFill>
              </a:rPr>
              <a:t>Domestic Tourism </a:t>
            </a:r>
            <a:r>
              <a:rPr lang="en-US" dirty="0">
                <a:solidFill>
                  <a:schemeClr val="tx1">
                    <a:lumMod val="50000"/>
                    <a:lumOff val="50000"/>
                  </a:schemeClr>
                </a:solidFill>
              </a:rPr>
              <a:t>England</a:t>
            </a:r>
            <a:endParaRPr lang="en-US" sz="1200" dirty="0"/>
          </a:p>
        </p:txBody>
      </p:sp>
      <p:sp>
        <p:nvSpPr>
          <p:cNvPr id="39" name="Text Placeholder 38"/>
          <p:cNvSpPr>
            <a:spLocks noGrp="1"/>
          </p:cNvSpPr>
          <p:nvPr>
            <p:ph type="body" sz="quarter" idx="10"/>
          </p:nvPr>
        </p:nvSpPr>
        <p:spPr>
          <a:xfrm>
            <a:off x="290513" y="629709"/>
            <a:ext cx="5893004" cy="392113"/>
          </a:xfrm>
        </p:spPr>
        <p:txBody>
          <a:bodyPr/>
          <a:lstStyle/>
          <a:p>
            <a:r>
              <a:rPr lang="en-US" dirty="0" smtClean="0">
                <a:solidFill>
                  <a:srgbClr val="A6A6A6"/>
                </a:solidFill>
              </a:rPr>
              <a:t>Year to date average trip length, spend/night, spend/trip* </a:t>
            </a:r>
            <a:endParaRPr lang="en-US" dirty="0">
              <a:solidFill>
                <a:srgbClr val="A6A6A6"/>
              </a:solidFill>
            </a:endParaRPr>
          </a:p>
        </p:txBody>
      </p:sp>
      <p:grpSp>
        <p:nvGrpSpPr>
          <p:cNvPr id="45" name="Group 44"/>
          <p:cNvGrpSpPr/>
          <p:nvPr/>
        </p:nvGrpSpPr>
        <p:grpSpPr>
          <a:xfrm>
            <a:off x="1404639" y="2197218"/>
            <a:ext cx="6587098" cy="550081"/>
            <a:chOff x="1404639" y="1696748"/>
            <a:chExt cx="6587098" cy="550081"/>
          </a:xfrm>
        </p:grpSpPr>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6037" y="1709349"/>
              <a:ext cx="540000" cy="534600"/>
            </a:xfrm>
            <a:prstGeom prst="rect">
              <a:avLst/>
            </a:prstGeom>
          </p:spPr>
        </p:pic>
        <p:pic>
          <p:nvPicPr>
            <p:cNvPr id="42" name="Picture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1737" y="1699268"/>
              <a:ext cx="540000" cy="540000"/>
            </a:xfrm>
            <a:prstGeom prst="rect">
              <a:avLst/>
            </a:prstGeom>
          </p:spPr>
        </p:pic>
        <p:pic>
          <p:nvPicPr>
            <p:cNvPr id="43" name="Picture 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4639" y="1706829"/>
              <a:ext cx="540000" cy="540000"/>
            </a:xfrm>
            <a:prstGeom prst="rect">
              <a:avLst/>
            </a:prstGeom>
          </p:spPr>
        </p:pic>
        <p:pic>
          <p:nvPicPr>
            <p:cNvPr id="44" name="Picture 4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20338" y="1696748"/>
              <a:ext cx="540000" cy="545400"/>
            </a:xfrm>
            <a:prstGeom prst="rect">
              <a:avLst/>
            </a:prstGeom>
          </p:spPr>
        </p:pic>
      </p:grpSp>
      <p:grpSp>
        <p:nvGrpSpPr>
          <p:cNvPr id="23" name="Group 22"/>
          <p:cNvGrpSpPr/>
          <p:nvPr/>
        </p:nvGrpSpPr>
        <p:grpSpPr>
          <a:xfrm>
            <a:off x="7841311" y="201100"/>
            <a:ext cx="1090351" cy="906608"/>
            <a:chOff x="7841311" y="201100"/>
            <a:chExt cx="1090351" cy="906608"/>
          </a:xfrm>
        </p:grpSpPr>
        <p:sp>
          <p:nvSpPr>
            <p:cNvPr id="24" name="Oval 23"/>
            <p:cNvSpPr/>
            <p:nvPr/>
          </p:nvSpPr>
          <p:spPr>
            <a:xfrm>
              <a:off x="7841311" y="885946"/>
              <a:ext cx="901257" cy="221762"/>
            </a:xfrm>
            <a:prstGeom prst="ellipse">
              <a:avLst/>
            </a:prstGeom>
            <a:solidFill>
              <a:schemeClr val="tx1">
                <a:alpha val="1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err="1" smtClean="0"/>
            </a:p>
          </p:txBody>
        </p:sp>
        <p:pic>
          <p:nvPicPr>
            <p:cNvPr id="25" name="Picture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40573" y="201100"/>
              <a:ext cx="891089" cy="900000"/>
            </a:xfrm>
            <a:prstGeom prst="rect">
              <a:avLst/>
            </a:prstGeom>
            <a:effectLst>
              <a:outerShdw blurRad="254000" dir="2700000" algn="tl" rotWithShape="0">
                <a:srgbClr val="000000">
                  <a:alpha val="10000"/>
                </a:srgbClr>
              </a:outerShdw>
            </a:effectLst>
          </p:spPr>
        </p:pic>
      </p:grpSp>
      <p:cxnSp>
        <p:nvCxnSpPr>
          <p:cNvPr id="13" name="Straight Connector 12"/>
          <p:cNvCxnSpPr/>
          <p:nvPr/>
        </p:nvCxnSpPr>
        <p:spPr>
          <a:xfrm flipV="1">
            <a:off x="2321144" y="3247449"/>
            <a:ext cx="7376" cy="1526828"/>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4377801" y="3247449"/>
            <a:ext cx="7376" cy="1526828"/>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6434458" y="3247449"/>
            <a:ext cx="7376" cy="1526828"/>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8478743" y="3262197"/>
            <a:ext cx="7374" cy="151208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601760" y="6566263"/>
            <a:ext cx="4266375" cy="184666"/>
          </a:xfrm>
          <a:prstGeom prst="rect">
            <a:avLst/>
          </a:prstGeom>
          <a:noFill/>
        </p:spPr>
        <p:txBody>
          <a:bodyPr wrap="square" rtlCol="0">
            <a:spAutoFit/>
          </a:bodyPr>
          <a:lstStyle/>
          <a:p>
            <a:r>
              <a:rPr lang="en-US" sz="600" b="0" dirty="0" smtClean="0">
                <a:solidFill>
                  <a:prstClr val="white">
                    <a:lumMod val="65000"/>
                  </a:prstClr>
                </a:solidFill>
                <a:latin typeface="Verdana"/>
              </a:rPr>
              <a:t>*Break in time series 2015-2016 – see slide 2</a:t>
            </a:r>
          </a:p>
        </p:txBody>
      </p:sp>
    </p:spTree>
    <p:extLst>
      <p:ext uri="{BB962C8B-B14F-4D97-AF65-F5344CB8AC3E}">
        <p14:creationId xmlns:p14="http://schemas.microsoft.com/office/powerpoint/2010/main" val="24904255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6129" y="860533"/>
            <a:ext cx="8300621" cy="3816429"/>
          </a:xfrm>
          <a:prstGeom prst="rect">
            <a:avLst/>
          </a:prstGeom>
          <a:noFill/>
        </p:spPr>
        <p:txBody>
          <a:bodyPr wrap="square" rtlCol="0">
            <a:spAutoFit/>
          </a:bodyPr>
          <a:lstStyle/>
          <a:p>
            <a:r>
              <a:rPr lang="en-GB" sz="1100" dirty="0">
                <a:latin typeface="Calibri" panose="020F0502020204030204" pitchFamily="34" charset="0"/>
              </a:rPr>
              <a:t>Note about these results:</a:t>
            </a:r>
          </a:p>
          <a:p>
            <a:r>
              <a:rPr lang="en-GB" sz="1100" dirty="0">
                <a:latin typeface="Calibri" panose="020F0502020204030204" pitchFamily="34" charset="0"/>
              </a:rPr>
              <a:t> </a:t>
            </a:r>
          </a:p>
          <a:p>
            <a:r>
              <a:rPr lang="en-GB" sz="1100" b="0" dirty="0">
                <a:latin typeface="Calibri" panose="020F0502020204030204" pitchFamily="34" charset="0"/>
              </a:rPr>
              <a:t>The GB Tourism Survey is a survey of British residents, in which 2000 respondents are interviewed each week, making a total of 100,000 each year.</a:t>
            </a:r>
          </a:p>
          <a:p>
            <a:r>
              <a:rPr lang="en-GB" sz="1100" b="0" dirty="0">
                <a:latin typeface="Calibri" panose="020F0502020204030204" pitchFamily="34" charset="0"/>
              </a:rPr>
              <a:t> </a:t>
            </a:r>
          </a:p>
          <a:p>
            <a:r>
              <a:rPr lang="en-GB" sz="1100" b="0" dirty="0">
                <a:latin typeface="Calibri" panose="020F0502020204030204" pitchFamily="34" charset="0"/>
              </a:rPr>
              <a:t>Any respondent having taken one or more  overnight trips in the previous 4 week period is asked to describe the details of trips taken. Each year, data from around 17,000 trips is collected, and this is subsequently grossed up to provide population estimates. Full details of the survey methodology can be found at: </a:t>
            </a:r>
            <a:r>
              <a:rPr lang="en-GB" sz="1100" b="0" dirty="0">
                <a:latin typeface="Calibri" panose="020F0502020204030204" pitchFamily="34" charset="0"/>
                <a:hlinkClick r:id="rId2"/>
              </a:rPr>
              <a:t>https://</a:t>
            </a:r>
            <a:r>
              <a:rPr lang="en-GB" sz="1100" b="0" dirty="0" smtClean="0">
                <a:latin typeface="Calibri" panose="020F0502020204030204" pitchFamily="34" charset="0"/>
                <a:hlinkClick r:id="rId2"/>
              </a:rPr>
              <a:t>www.visitbritain.org/archive-great-britain-tourism-survey-overnight-data</a:t>
            </a:r>
            <a:endParaRPr lang="en-GB" sz="1100" b="0" dirty="0" smtClean="0">
              <a:latin typeface="Calibri" panose="020F0502020204030204" pitchFamily="34" charset="0"/>
            </a:endParaRPr>
          </a:p>
          <a:p>
            <a:r>
              <a:rPr lang="en-GB" sz="1100" b="0" dirty="0" smtClean="0">
                <a:latin typeface="Calibri" panose="020F0502020204030204" pitchFamily="34" charset="0"/>
              </a:rPr>
              <a:t> </a:t>
            </a:r>
          </a:p>
          <a:p>
            <a:r>
              <a:rPr lang="en-GB" sz="1100" b="0" dirty="0" smtClean="0">
                <a:latin typeface="Calibri" panose="020F0502020204030204" pitchFamily="34" charset="0"/>
              </a:rPr>
              <a:t>On </a:t>
            </a:r>
            <a:r>
              <a:rPr lang="en-GB" sz="1100" b="0" dirty="0">
                <a:latin typeface="Calibri" panose="020F0502020204030204" pitchFamily="34" charset="0"/>
              </a:rPr>
              <a:t>an annual basis, the survey is extremely robust, with a confidence level for England data at +/- 3% at the 95% level for the number of trips and nights measured, and +/- 4% for the expenditure figure.</a:t>
            </a:r>
          </a:p>
          <a:p>
            <a:r>
              <a:rPr lang="en-GB" sz="1100" b="0" dirty="0">
                <a:latin typeface="Calibri" panose="020F0502020204030204" pitchFamily="34" charset="0"/>
              </a:rPr>
              <a:t> </a:t>
            </a:r>
          </a:p>
          <a:p>
            <a:r>
              <a:rPr lang="en-GB" sz="1100" b="0" dirty="0">
                <a:latin typeface="Calibri" panose="020F0502020204030204" pitchFamily="34" charset="0"/>
              </a:rPr>
              <a:t>For shorter time periods and for other subsets of the data such as region or trip purpose, the margin of error is wider – guidance on confidence intervals at national and regional level for annual and quarterly data is provided on the next </a:t>
            </a:r>
            <a:r>
              <a:rPr lang="en-GB" sz="1100" b="0" dirty="0" smtClean="0">
                <a:latin typeface="Calibri" panose="020F0502020204030204" pitchFamily="34" charset="0"/>
              </a:rPr>
              <a:t>page.</a:t>
            </a:r>
          </a:p>
          <a:p>
            <a:r>
              <a:rPr lang="en-GB" sz="1100" b="0" dirty="0">
                <a:latin typeface="Calibri" panose="020F0502020204030204" pitchFamily="34" charset="0"/>
              </a:rPr>
              <a:t> </a:t>
            </a:r>
          </a:p>
          <a:p>
            <a:r>
              <a:rPr lang="en-GB" sz="1100" b="0" dirty="0">
                <a:latin typeface="Calibri" panose="020F0502020204030204" pitchFamily="34" charset="0"/>
              </a:rPr>
              <a:t>For any questions about data interpretation, please contact </a:t>
            </a:r>
            <a:r>
              <a:rPr lang="en-GB" sz="1100" b="0" dirty="0" smtClean="0">
                <a:latin typeface="Calibri" panose="020F0502020204030204" pitchFamily="34" charset="0"/>
                <a:hlinkClick r:id="rId3"/>
              </a:rPr>
              <a:t>VEResearch@visitengland.org</a:t>
            </a:r>
            <a:r>
              <a:rPr lang="en-GB" sz="1100" b="0" dirty="0" smtClean="0">
                <a:latin typeface="Calibri" panose="020F0502020204030204" pitchFamily="34" charset="0"/>
              </a:rPr>
              <a:t> </a:t>
            </a:r>
            <a:endParaRPr lang="en-GB" sz="1100" b="0" dirty="0">
              <a:latin typeface="Calibri" panose="020F0502020204030204" pitchFamily="34" charset="0"/>
            </a:endParaRPr>
          </a:p>
          <a:p>
            <a:r>
              <a:rPr lang="en-GB" sz="1100" b="0" dirty="0">
                <a:latin typeface="Calibri" panose="020F0502020204030204" pitchFamily="34" charset="0"/>
              </a:rPr>
              <a:t> </a:t>
            </a:r>
          </a:p>
          <a:p>
            <a:r>
              <a:rPr lang="en-GB" sz="1100" b="0" dirty="0">
                <a:latin typeface="Calibri" panose="020F0502020204030204" pitchFamily="34" charset="0"/>
              </a:rPr>
              <a:t>No part of this publication may be reproduced for commercial purposes without the permission of </a:t>
            </a:r>
            <a:r>
              <a:rPr lang="en-GB" sz="1100" b="0" dirty="0" err="1">
                <a:latin typeface="Calibri" panose="020F0502020204030204" pitchFamily="34" charset="0"/>
              </a:rPr>
              <a:t>VisitEngland</a:t>
            </a:r>
            <a:r>
              <a:rPr lang="en-GB" sz="1100" b="0" dirty="0">
                <a:latin typeface="Calibri" panose="020F0502020204030204" pitchFamily="34" charset="0"/>
              </a:rPr>
              <a:t>. Extracts may be quoted if the source is acknowledged. </a:t>
            </a:r>
          </a:p>
          <a:p>
            <a:r>
              <a:rPr lang="en-GB" sz="1100" b="0" dirty="0">
                <a:latin typeface="Calibri" panose="020F0502020204030204" pitchFamily="34" charset="0"/>
              </a:rPr>
              <a:t> </a:t>
            </a:r>
          </a:p>
          <a:p>
            <a:r>
              <a:rPr lang="en-GB" sz="1100" b="0" dirty="0">
                <a:latin typeface="Calibri" panose="020F0502020204030204" pitchFamily="34" charset="0"/>
              </a:rPr>
              <a:t>Users wishing to include results from this survey within a press release should contact </a:t>
            </a:r>
            <a:r>
              <a:rPr lang="en-GB" sz="1100" b="0" dirty="0" smtClean="0">
                <a:latin typeface="Calibri" panose="020F0502020204030204" pitchFamily="34" charset="0"/>
              </a:rPr>
              <a:t>Charlotte Sanders in the </a:t>
            </a:r>
            <a:r>
              <a:rPr lang="en-GB" sz="1100" b="0" dirty="0" err="1" smtClean="0">
                <a:latin typeface="Calibri" panose="020F0502020204030204" pitchFamily="34" charset="0"/>
              </a:rPr>
              <a:t>VisitEngland</a:t>
            </a:r>
            <a:r>
              <a:rPr lang="en-GB" sz="1100" b="0" dirty="0" smtClean="0">
                <a:latin typeface="Calibri" panose="020F0502020204030204" pitchFamily="34" charset="0"/>
              </a:rPr>
              <a:t> Press Office </a:t>
            </a:r>
            <a:r>
              <a:rPr lang="en-GB" sz="1100" b="0" dirty="0" smtClean="0">
                <a:latin typeface="Calibri" panose="020F0502020204030204" pitchFamily="34" charset="0"/>
                <a:hlinkClick r:id="rId4"/>
              </a:rPr>
              <a:t>charlotte.sanders@visitengland.org </a:t>
            </a:r>
            <a:r>
              <a:rPr lang="en-GB" sz="1100" b="0" dirty="0" smtClean="0">
                <a:latin typeface="Calibri" panose="020F0502020204030204" pitchFamily="34" charset="0"/>
              </a:rPr>
              <a:t>for </a:t>
            </a:r>
            <a:r>
              <a:rPr lang="en-GB" sz="1100" b="0" dirty="0">
                <a:latin typeface="Calibri" panose="020F0502020204030204" pitchFamily="34" charset="0"/>
              </a:rPr>
              <a:t>review prior to external release.</a:t>
            </a:r>
          </a:p>
        </p:txBody>
      </p:sp>
    </p:spTree>
    <p:extLst>
      <p:ext uri="{BB962C8B-B14F-4D97-AF65-F5344CB8AC3E}">
        <p14:creationId xmlns:p14="http://schemas.microsoft.com/office/powerpoint/2010/main" val="34457129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3647"/>
            <a:ext cx="9143999" cy="777922"/>
          </a:xfrm>
        </p:spPr>
        <p:txBody>
          <a:bodyPr/>
          <a:lstStyle/>
          <a:p>
            <a:pPr lvl="0"/>
            <a:r>
              <a:rPr lang="en-GB" dirty="0" smtClean="0"/>
              <a:t>GB Domestic Tourism:  </a:t>
            </a:r>
            <a:br>
              <a:rPr lang="en-GB" dirty="0" smtClean="0"/>
            </a:br>
            <a:r>
              <a:rPr lang="en-GB" dirty="0" smtClean="0"/>
              <a:t>Confidence Limits at the 95% level</a:t>
            </a:r>
            <a:br>
              <a:rPr lang="en-GB" dirty="0" smtClean="0"/>
            </a:br>
            <a:endParaRPr lang="en-GB" dirty="0">
              <a:solidFill>
                <a:schemeClr val="accent5"/>
              </a:solidFill>
            </a:endParaRPr>
          </a:p>
        </p:txBody>
      </p:sp>
      <p:sp>
        <p:nvSpPr>
          <p:cNvPr id="5" name="TextBox 4"/>
          <p:cNvSpPr txBox="1"/>
          <p:nvPr/>
        </p:nvSpPr>
        <p:spPr>
          <a:xfrm>
            <a:off x="235376" y="4011602"/>
            <a:ext cx="6820875" cy="215444"/>
          </a:xfrm>
          <a:prstGeom prst="rect">
            <a:avLst/>
          </a:prstGeom>
          <a:noFill/>
        </p:spPr>
        <p:txBody>
          <a:bodyPr wrap="square" rtlCol="0">
            <a:spAutoFit/>
          </a:bodyPr>
          <a:lstStyle/>
          <a:p>
            <a:r>
              <a:rPr lang="en-US" sz="800" b="0" i="1" dirty="0" smtClean="0">
                <a:solidFill>
                  <a:prstClr val="white">
                    <a:lumMod val="65000"/>
                  </a:prstClr>
                </a:solidFill>
                <a:latin typeface="Verdana"/>
              </a:rPr>
              <a:t>Based on Quarter 4 2016</a:t>
            </a:r>
          </a:p>
        </p:txBody>
      </p:sp>
      <p:graphicFrame>
        <p:nvGraphicFramePr>
          <p:cNvPr id="8" name="Table 7"/>
          <p:cNvGraphicFramePr>
            <a:graphicFrameLocks noGrp="1"/>
          </p:cNvGraphicFramePr>
          <p:nvPr>
            <p:extLst>
              <p:ext uri="{D42A27DB-BD31-4B8C-83A1-F6EECF244321}">
                <p14:modId xmlns:p14="http://schemas.microsoft.com/office/powerpoint/2010/main" val="1332597888"/>
              </p:ext>
            </p:extLst>
          </p:nvPr>
        </p:nvGraphicFramePr>
        <p:xfrm>
          <a:off x="160316" y="1433338"/>
          <a:ext cx="8717869" cy="2351831"/>
        </p:xfrm>
        <a:graphic>
          <a:graphicData uri="http://schemas.openxmlformats.org/drawingml/2006/table">
            <a:tbl>
              <a:tblPr/>
              <a:tblGrid>
                <a:gridCol w="2325181"/>
                <a:gridCol w="1065448"/>
                <a:gridCol w="1065448"/>
                <a:gridCol w="1065448"/>
                <a:gridCol w="1065448"/>
                <a:gridCol w="1065448"/>
                <a:gridCol w="1065448"/>
              </a:tblGrid>
              <a:tr h="355259">
                <a:tc>
                  <a:txBody>
                    <a:bodyPr/>
                    <a:lstStyle/>
                    <a:p>
                      <a:pPr marL="0" marR="0" indent="0" algn="ctr" defTabSz="950881" rtl="0" eaLnBrk="1" fontAlgn="b" latinLnBrk="0" hangingPunct="1">
                        <a:lnSpc>
                          <a:spcPct val="100000"/>
                        </a:lnSpc>
                        <a:spcBef>
                          <a:spcPts val="0"/>
                        </a:spcBef>
                        <a:spcAft>
                          <a:spcPts val="0"/>
                        </a:spcAft>
                        <a:buClrTx/>
                        <a:buSzTx/>
                        <a:buFontTx/>
                        <a:buNone/>
                        <a:tabLst/>
                        <a:defRPr/>
                      </a:pPr>
                      <a:r>
                        <a:rPr lang="en-GB" sz="800" b="0" i="0" u="none" strike="noStrike" dirty="0">
                          <a:solidFill>
                            <a:schemeClr val="tx1">
                              <a:lumMod val="50000"/>
                              <a:lumOff val="50000"/>
                            </a:schemeClr>
                          </a:solidFill>
                          <a:effectLst/>
                          <a:latin typeface="+mj-lt"/>
                        </a:rPr>
                        <a:t> </a:t>
                      </a:r>
                      <a:endParaRPr lang="en-GB" sz="800" b="1" i="0" u="none" strike="noStrike" kern="1200" dirty="0">
                        <a:solidFill>
                          <a:schemeClr val="tx1">
                            <a:lumMod val="50000"/>
                            <a:lumOff val="50000"/>
                          </a:schemeClr>
                        </a:solidFill>
                        <a:effectLst/>
                        <a:latin typeface="+mj-lt"/>
                        <a:ea typeface="+mn-ea"/>
                        <a:cs typeface="+mn-cs"/>
                      </a:endParaRPr>
                    </a:p>
                  </a:txBody>
                  <a:tcPr marL="4655" marR="4655" marT="46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indent="0" algn="ctr" defTabSz="950881" rtl="0" eaLnBrk="1" fontAlgn="b" latinLnBrk="0" hangingPunct="1">
                        <a:lnSpc>
                          <a:spcPct val="100000"/>
                        </a:lnSpc>
                        <a:spcBef>
                          <a:spcPts val="0"/>
                        </a:spcBef>
                        <a:spcAft>
                          <a:spcPts val="0"/>
                        </a:spcAft>
                        <a:buClrTx/>
                        <a:buSzTx/>
                        <a:buFontTx/>
                        <a:buNone/>
                        <a:tabLst/>
                        <a:defRPr/>
                      </a:pPr>
                      <a:r>
                        <a:rPr lang="en-GB" sz="800" b="1" i="0" u="none" strike="noStrike" dirty="0" smtClean="0">
                          <a:solidFill>
                            <a:schemeClr val="bg2"/>
                          </a:solidFill>
                          <a:effectLst/>
                          <a:latin typeface="+mj-lt"/>
                        </a:rPr>
                        <a:t>TRIPS (millions)</a:t>
                      </a:r>
                    </a:p>
                  </a:txBody>
                  <a:tcPr marL="4655" marR="4655" marT="46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gridSpan="2">
                  <a:txBody>
                    <a:bodyPr/>
                    <a:lstStyle/>
                    <a:p>
                      <a:pPr marL="0" marR="0" indent="0" algn="ctr" defTabSz="950881" rtl="0" eaLnBrk="1" fontAlgn="b" latinLnBrk="0" hangingPunct="1">
                        <a:lnSpc>
                          <a:spcPct val="100000"/>
                        </a:lnSpc>
                        <a:spcBef>
                          <a:spcPts val="0"/>
                        </a:spcBef>
                        <a:spcAft>
                          <a:spcPts val="0"/>
                        </a:spcAft>
                        <a:buClrTx/>
                        <a:buSzTx/>
                        <a:buFontTx/>
                        <a:buNone/>
                        <a:tabLst/>
                        <a:defRPr/>
                      </a:pPr>
                      <a:r>
                        <a:rPr lang="en-GB" sz="800" b="1" i="0" u="none" strike="noStrike" dirty="0" smtClean="0">
                          <a:solidFill>
                            <a:schemeClr val="accent6"/>
                          </a:solidFill>
                          <a:effectLst/>
                          <a:latin typeface="+mj-lt"/>
                        </a:rPr>
                        <a:t>BEDNIGHTS (millions)</a:t>
                      </a:r>
                    </a:p>
                  </a:txBody>
                  <a:tcPr marL="4655" marR="4655" marT="46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gridSpan="2">
                  <a:txBody>
                    <a:bodyPr/>
                    <a:lstStyle/>
                    <a:p>
                      <a:pPr marL="0" marR="0" indent="0" algn="ctr" defTabSz="950881" rtl="0" eaLnBrk="1" fontAlgn="b" latinLnBrk="0" hangingPunct="1">
                        <a:lnSpc>
                          <a:spcPct val="100000"/>
                        </a:lnSpc>
                        <a:spcBef>
                          <a:spcPts val="0"/>
                        </a:spcBef>
                        <a:spcAft>
                          <a:spcPts val="0"/>
                        </a:spcAft>
                        <a:buClrTx/>
                        <a:buSzTx/>
                        <a:buFontTx/>
                        <a:buNone/>
                        <a:tabLst/>
                        <a:defRPr/>
                      </a:pPr>
                      <a:r>
                        <a:rPr lang="en-GB" sz="800" b="1" i="0" u="none" strike="noStrike" dirty="0" smtClean="0">
                          <a:solidFill>
                            <a:schemeClr val="accent4"/>
                          </a:solidFill>
                          <a:effectLst/>
                          <a:latin typeface="+mj-lt"/>
                        </a:rPr>
                        <a:t>EXPENDITURE (£ millions)</a:t>
                      </a:r>
                    </a:p>
                  </a:txBody>
                  <a:tcPr marL="4655" marR="4655" marT="46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r>
              <a:tr h="180957">
                <a:tc>
                  <a:txBody>
                    <a:bodyPr/>
                    <a:lstStyle/>
                    <a:p>
                      <a:pPr marL="0" marR="0" lvl="0" indent="92075" algn="l" defTabSz="914400" rtl="0" eaLnBrk="1" fontAlgn="base" latinLnBrk="0" hangingPunct="1">
                        <a:lnSpc>
                          <a:spcPct val="100000"/>
                        </a:lnSpc>
                        <a:spcBef>
                          <a:spcPct val="30000"/>
                        </a:spcBef>
                        <a:spcAft>
                          <a:spcPct val="20000"/>
                        </a:spcAft>
                        <a:buClr>
                          <a:srgbClr val="FF008C"/>
                        </a:buClr>
                        <a:buSzPct val="235000"/>
                        <a:buFont typeface="Wingdings" pitchFamily="2" charset="2"/>
                        <a:buNone/>
                        <a:tabLst/>
                      </a:pPr>
                      <a:r>
                        <a:rPr lang="en-GB" sz="800" b="1" i="0" u="none" strike="noStrike" kern="1200" dirty="0" smtClean="0">
                          <a:solidFill>
                            <a:schemeClr val="tx1">
                              <a:lumMod val="50000"/>
                              <a:lumOff val="50000"/>
                            </a:schemeClr>
                          </a:solidFill>
                          <a:effectLst/>
                          <a:latin typeface="+mj-lt"/>
                          <a:ea typeface="+mn-ea"/>
                          <a:cs typeface="+mn-cs"/>
                        </a:rPr>
                        <a:t>Destination:</a:t>
                      </a:r>
                      <a:endParaRPr lang="en-GB" sz="800" b="1" i="0" u="none" strike="noStrike" kern="1200" dirty="0">
                        <a:solidFill>
                          <a:schemeClr val="tx1">
                            <a:lumMod val="50000"/>
                            <a:lumOff val="50000"/>
                          </a:schemeClr>
                        </a:solidFill>
                        <a:effectLst/>
                        <a:latin typeface="+mj-lt"/>
                        <a:ea typeface="+mn-ea"/>
                        <a:cs typeface="+mn-cs"/>
                      </a:endParaRPr>
                    </a:p>
                  </a:txBody>
                  <a:tcPr marL="4655" marR="4655" marT="46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800" b="1" i="0" u="none" strike="noStrike" kern="1200" dirty="0" smtClean="0">
                          <a:solidFill>
                            <a:schemeClr val="bg2"/>
                          </a:solidFill>
                          <a:effectLst/>
                          <a:latin typeface="+mj-lt"/>
                          <a:ea typeface="+mn-ea"/>
                          <a:cs typeface="+mn-cs"/>
                        </a:rPr>
                        <a:t>Single Quarter</a:t>
                      </a:r>
                      <a:endParaRPr lang="en-GB" sz="800" b="1" i="0" u="none" strike="noStrike" kern="1200" dirty="0">
                        <a:solidFill>
                          <a:schemeClr val="bg2"/>
                        </a:solidFill>
                        <a:effectLst/>
                        <a:latin typeface="+mj-lt"/>
                        <a:ea typeface="+mn-ea"/>
                        <a:cs typeface="+mn-cs"/>
                      </a:endParaRPr>
                    </a:p>
                  </a:txBody>
                  <a:tcPr marL="4655" marR="4655" marT="4655"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800" b="1" i="0" u="none" strike="noStrike" kern="1200" dirty="0" smtClean="0">
                          <a:solidFill>
                            <a:schemeClr val="bg2"/>
                          </a:solidFill>
                          <a:effectLst/>
                          <a:latin typeface="+mj-lt"/>
                          <a:ea typeface="+mn-ea"/>
                          <a:cs typeface="+mn-cs"/>
                        </a:rPr>
                        <a:t>Annual</a:t>
                      </a:r>
                      <a:endParaRPr lang="en-GB" sz="800" b="1" i="0" u="none" strike="noStrike" kern="1200" dirty="0">
                        <a:solidFill>
                          <a:schemeClr val="bg2"/>
                        </a:solidFill>
                        <a:effectLst/>
                        <a:latin typeface="+mj-lt"/>
                        <a:ea typeface="+mn-ea"/>
                        <a:cs typeface="+mn-cs"/>
                      </a:endParaRPr>
                    </a:p>
                  </a:txBody>
                  <a:tcPr marL="4655" marR="4655" marT="4655"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800" b="1" i="0" u="none" strike="noStrike" kern="1200" dirty="0" smtClean="0">
                          <a:solidFill>
                            <a:schemeClr val="accent6"/>
                          </a:solidFill>
                          <a:effectLst/>
                          <a:latin typeface="+mj-lt"/>
                          <a:ea typeface="+mn-ea"/>
                          <a:cs typeface="+mn-cs"/>
                        </a:rPr>
                        <a:t>Single Quarter</a:t>
                      </a:r>
                      <a:endParaRPr lang="en-GB" sz="800" b="1" i="0" u="none" strike="noStrike" kern="1200" dirty="0">
                        <a:solidFill>
                          <a:schemeClr val="accent6"/>
                        </a:solidFill>
                        <a:effectLst/>
                        <a:latin typeface="+mj-lt"/>
                        <a:ea typeface="+mn-ea"/>
                        <a:cs typeface="+mn-cs"/>
                      </a:endParaRPr>
                    </a:p>
                  </a:txBody>
                  <a:tcPr marL="4655" marR="4655" marT="4655"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800" b="1" i="0" u="none" strike="noStrike" kern="1200" dirty="0" smtClean="0">
                          <a:solidFill>
                            <a:schemeClr val="accent6"/>
                          </a:solidFill>
                          <a:effectLst/>
                          <a:latin typeface="+mj-lt"/>
                          <a:ea typeface="+mn-ea"/>
                          <a:cs typeface="+mn-cs"/>
                        </a:rPr>
                        <a:t>Annual</a:t>
                      </a:r>
                      <a:endParaRPr lang="en-GB" sz="800" b="1" i="0" u="none" strike="noStrike" kern="1200" dirty="0">
                        <a:solidFill>
                          <a:schemeClr val="accent6"/>
                        </a:solidFill>
                        <a:effectLst/>
                        <a:latin typeface="+mj-lt"/>
                        <a:ea typeface="+mn-ea"/>
                        <a:cs typeface="+mn-cs"/>
                      </a:endParaRPr>
                    </a:p>
                  </a:txBody>
                  <a:tcPr marL="4655" marR="4655" marT="4655"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800" b="1" i="0" u="none" strike="noStrike" kern="1200" dirty="0" smtClean="0">
                          <a:solidFill>
                            <a:schemeClr val="accent4"/>
                          </a:solidFill>
                          <a:effectLst/>
                          <a:latin typeface="+mj-lt"/>
                          <a:ea typeface="+mn-ea"/>
                          <a:cs typeface="+mn-cs"/>
                        </a:rPr>
                        <a:t>Single Quarter</a:t>
                      </a:r>
                      <a:endParaRPr lang="en-GB" sz="800" b="1" i="0" u="none" strike="noStrike" kern="1200" dirty="0">
                        <a:solidFill>
                          <a:schemeClr val="accent4"/>
                        </a:solidFill>
                        <a:effectLst/>
                        <a:latin typeface="+mj-lt"/>
                        <a:ea typeface="+mn-ea"/>
                        <a:cs typeface="+mn-cs"/>
                      </a:endParaRPr>
                    </a:p>
                  </a:txBody>
                  <a:tcPr marL="4655" marR="4655" marT="4655"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800" b="1" i="0" u="none" strike="noStrike" kern="1200" dirty="0" smtClean="0">
                          <a:solidFill>
                            <a:schemeClr val="accent4"/>
                          </a:solidFill>
                          <a:effectLst/>
                          <a:latin typeface="+mj-lt"/>
                          <a:ea typeface="+mn-ea"/>
                          <a:cs typeface="+mn-cs"/>
                        </a:rPr>
                        <a:t>Annual</a:t>
                      </a:r>
                      <a:endParaRPr lang="en-GB" sz="800" b="1" i="0" u="none" strike="noStrike" kern="1200" dirty="0">
                        <a:solidFill>
                          <a:schemeClr val="accent4"/>
                        </a:solidFill>
                        <a:effectLst/>
                        <a:latin typeface="+mj-lt"/>
                        <a:ea typeface="+mn-ea"/>
                        <a:cs typeface="+mn-cs"/>
                      </a:endParaRPr>
                    </a:p>
                  </a:txBody>
                  <a:tcPr marL="4655" marR="4655" marT="4655"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76144">
                <a:tc>
                  <a:txBody>
                    <a:bodyPr/>
                    <a:lstStyle/>
                    <a:p>
                      <a:pPr marL="0" marR="0" lvl="0" indent="92075" algn="l" defTabSz="914400" rtl="0" eaLnBrk="1" fontAlgn="base" latinLnBrk="0" hangingPunct="1">
                        <a:lnSpc>
                          <a:spcPct val="100000"/>
                        </a:lnSpc>
                        <a:spcBef>
                          <a:spcPct val="30000"/>
                        </a:spcBef>
                        <a:spcAft>
                          <a:spcPct val="20000"/>
                        </a:spcAft>
                        <a:buClr>
                          <a:srgbClr val="FF008C"/>
                        </a:buClr>
                        <a:buSzPct val="235000"/>
                        <a:buFont typeface="Wingdings" pitchFamily="2" charset="2"/>
                        <a:buNone/>
                        <a:tabLst/>
                      </a:pPr>
                      <a:r>
                        <a:rPr lang="en-GB" sz="800" b="1" i="1" u="none" strike="noStrike" kern="1200" dirty="0" smtClean="0">
                          <a:solidFill>
                            <a:schemeClr val="tx1">
                              <a:lumMod val="50000"/>
                              <a:lumOff val="50000"/>
                            </a:schemeClr>
                          </a:solidFill>
                          <a:effectLst/>
                          <a:latin typeface="+mj-lt"/>
                          <a:ea typeface="+mn-ea"/>
                          <a:cs typeface="+mn-cs"/>
                        </a:rPr>
                        <a:t>GB Total</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800" b="1" i="0" u="none" strike="noStrike" kern="1200" dirty="0" smtClean="0">
                          <a:solidFill>
                            <a:schemeClr val="bg2"/>
                          </a:solidFill>
                          <a:effectLst/>
                          <a:latin typeface="+mj-lt"/>
                          <a:ea typeface="+mn-ea"/>
                          <a:cs typeface="+mn-cs"/>
                        </a:rPr>
                        <a:t>4.5%</a:t>
                      </a:r>
                      <a:endParaRPr lang="en-GB" sz="800" b="1" i="0" u="none" strike="noStrike" kern="1200" dirty="0">
                        <a:solidFill>
                          <a:schemeClr val="bg2"/>
                        </a:solidFill>
                        <a:effectLst/>
                        <a:latin typeface="+mj-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kern="1200" dirty="0" smtClean="0">
                          <a:solidFill>
                            <a:schemeClr val="bg2"/>
                          </a:solidFill>
                          <a:effectLst/>
                          <a:latin typeface="+mj-lt"/>
                          <a:ea typeface="+mn-ea"/>
                          <a:cs typeface="+mn-cs"/>
                        </a:rPr>
                        <a:t>2.5%</a:t>
                      </a:r>
                    </a:p>
                  </a:txBody>
                  <a:tcPr marL="9525" marR="9525" marT="9525"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kern="1200" dirty="0" smtClean="0">
                          <a:solidFill>
                            <a:schemeClr val="accent6"/>
                          </a:solidFill>
                          <a:effectLst/>
                          <a:latin typeface="+mj-lt"/>
                          <a:ea typeface="+mn-ea"/>
                          <a:cs typeface="+mn-cs"/>
                        </a:rPr>
                        <a:t>4.9%</a:t>
                      </a:r>
                      <a:endParaRPr lang="en-GB" sz="800" b="1" i="0" u="none" strike="noStrike" kern="1200" dirty="0">
                        <a:solidFill>
                          <a:schemeClr val="accent6"/>
                        </a:solidFill>
                        <a:effectLst/>
                        <a:latin typeface="+mj-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kern="1200" dirty="0" smtClean="0">
                          <a:solidFill>
                            <a:schemeClr val="accent6"/>
                          </a:solidFill>
                          <a:effectLst/>
                          <a:latin typeface="+mj-lt"/>
                          <a:ea typeface="+mn-ea"/>
                          <a:cs typeface="+mn-cs"/>
                        </a:rPr>
                        <a:t>3.0%</a:t>
                      </a:r>
                    </a:p>
                  </a:txBody>
                  <a:tcPr marL="9525" marR="9525" marT="9525"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800" b="1" i="0" u="none" strike="noStrike" kern="1200" dirty="0" smtClean="0">
                          <a:solidFill>
                            <a:schemeClr val="accent4"/>
                          </a:solidFill>
                          <a:effectLst/>
                          <a:latin typeface="+mj-lt"/>
                          <a:ea typeface="+mn-ea"/>
                          <a:cs typeface="+mn-cs"/>
                        </a:rPr>
                        <a:t>6.0%</a:t>
                      </a:r>
                      <a:endParaRPr lang="en-GB" sz="800" b="1" i="0" u="none" strike="noStrike" kern="1200" dirty="0">
                        <a:solidFill>
                          <a:schemeClr val="accent4"/>
                        </a:solidFill>
                        <a:effectLst/>
                        <a:latin typeface="+mj-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kern="1200" dirty="0" smtClean="0">
                          <a:solidFill>
                            <a:schemeClr val="accent4"/>
                          </a:solidFill>
                          <a:effectLst/>
                          <a:latin typeface="+mj-lt"/>
                          <a:ea typeface="+mn-ea"/>
                          <a:cs typeface="+mn-cs"/>
                        </a:rPr>
                        <a:t>3.6%</a:t>
                      </a:r>
                    </a:p>
                  </a:txBody>
                  <a:tcPr marL="9525" marR="9525" marT="9525"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87919">
                <a:tc>
                  <a:txBody>
                    <a:bodyPr/>
                    <a:lstStyle/>
                    <a:p>
                      <a:pPr marL="0" marR="0" lvl="0" indent="92075" algn="l" defTabSz="914400" rtl="0" eaLnBrk="1" fontAlgn="base" latinLnBrk="0" hangingPunct="1">
                        <a:lnSpc>
                          <a:spcPct val="100000"/>
                        </a:lnSpc>
                        <a:spcBef>
                          <a:spcPct val="30000"/>
                        </a:spcBef>
                        <a:spcAft>
                          <a:spcPct val="20000"/>
                        </a:spcAft>
                        <a:buClr>
                          <a:srgbClr val="FF008C"/>
                        </a:buClr>
                        <a:buSzPct val="235000"/>
                        <a:buFont typeface="Wingdings" pitchFamily="2" charset="2"/>
                        <a:buNone/>
                        <a:tabLst/>
                      </a:pPr>
                      <a:r>
                        <a:rPr lang="en-GB" sz="800" b="1" i="0" u="none" strike="noStrike" kern="1200" dirty="0" smtClean="0">
                          <a:solidFill>
                            <a:schemeClr val="tx1">
                              <a:lumMod val="50000"/>
                              <a:lumOff val="50000"/>
                            </a:schemeClr>
                          </a:solidFill>
                          <a:effectLst/>
                          <a:latin typeface="+mj-lt"/>
                          <a:ea typeface="+mn-ea"/>
                          <a:cs typeface="+mn-cs"/>
                        </a:rPr>
                        <a:t>England Total</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800" b="1" i="0" u="none" strike="noStrike" kern="1200" dirty="0" smtClean="0">
                          <a:solidFill>
                            <a:schemeClr val="bg2"/>
                          </a:solidFill>
                          <a:effectLst/>
                          <a:latin typeface="+mj-lt"/>
                          <a:ea typeface="+mn-ea"/>
                          <a:cs typeface="+mn-cs"/>
                        </a:rPr>
                        <a:t>4.8%</a:t>
                      </a:r>
                      <a:endParaRPr lang="en-GB" sz="800" b="1" i="0" u="none" strike="noStrike" kern="1200" dirty="0">
                        <a:solidFill>
                          <a:schemeClr val="bg2"/>
                        </a:solidFill>
                        <a:effectLst/>
                        <a:latin typeface="+mj-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kern="1200" dirty="0" smtClean="0">
                          <a:solidFill>
                            <a:schemeClr val="bg2"/>
                          </a:solidFill>
                          <a:effectLst/>
                          <a:latin typeface="+mj-lt"/>
                          <a:ea typeface="+mn-ea"/>
                          <a:cs typeface="+mn-cs"/>
                        </a:rPr>
                        <a:t>2.8%</a:t>
                      </a:r>
                    </a:p>
                  </a:txBody>
                  <a:tcPr marL="9525" marR="9525" marT="9525"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kern="1200" dirty="0" smtClean="0">
                          <a:solidFill>
                            <a:schemeClr val="accent6"/>
                          </a:solidFill>
                          <a:effectLst/>
                          <a:latin typeface="+mj-lt"/>
                          <a:ea typeface="+mn-ea"/>
                          <a:cs typeface="+mn-cs"/>
                        </a:rPr>
                        <a:t>5.4%</a:t>
                      </a:r>
                      <a:endParaRPr lang="en-GB" sz="800" b="1" i="0" u="none" strike="noStrike" kern="1200" dirty="0">
                        <a:solidFill>
                          <a:schemeClr val="accent6"/>
                        </a:solidFill>
                        <a:effectLst/>
                        <a:latin typeface="+mj-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kern="1200" dirty="0" smtClean="0">
                          <a:solidFill>
                            <a:schemeClr val="accent6"/>
                          </a:solidFill>
                          <a:effectLst/>
                          <a:latin typeface="+mj-lt"/>
                          <a:ea typeface="+mn-ea"/>
                          <a:cs typeface="+mn-cs"/>
                        </a:rPr>
                        <a:t>3.2%</a:t>
                      </a:r>
                    </a:p>
                  </a:txBody>
                  <a:tcPr marL="9525" marR="9525" marT="9525"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800" b="1" i="0" u="none" strike="noStrike" kern="1200" dirty="0" smtClean="0">
                          <a:solidFill>
                            <a:schemeClr val="accent4"/>
                          </a:solidFill>
                          <a:effectLst/>
                          <a:latin typeface="+mj-lt"/>
                          <a:ea typeface="+mn-ea"/>
                          <a:cs typeface="+mn-cs"/>
                        </a:rPr>
                        <a:t>6.7%</a:t>
                      </a:r>
                      <a:endParaRPr lang="en-GB" sz="800" b="1" i="0" u="none" strike="noStrike" kern="1200" dirty="0">
                        <a:solidFill>
                          <a:schemeClr val="accent4"/>
                        </a:solidFill>
                        <a:effectLst/>
                        <a:latin typeface="+mj-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kern="1200" dirty="0" smtClean="0">
                          <a:solidFill>
                            <a:schemeClr val="accent4"/>
                          </a:solidFill>
                          <a:effectLst/>
                          <a:latin typeface="+mj-lt"/>
                          <a:ea typeface="+mn-ea"/>
                          <a:cs typeface="+mn-cs"/>
                        </a:rPr>
                        <a:t>4.0%</a:t>
                      </a:r>
                    </a:p>
                  </a:txBody>
                  <a:tcPr marL="9525" marR="9525" marT="9525"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122504">
                <a:tc>
                  <a:txBody>
                    <a:bodyPr/>
                    <a:lstStyle/>
                    <a:p>
                      <a:pPr algn="l" fontAlgn="b"/>
                      <a:r>
                        <a:rPr lang="en-GB" sz="700" b="0" i="0" u="none" strike="noStrike" kern="1200" dirty="0" smtClean="0">
                          <a:solidFill>
                            <a:schemeClr val="tx1">
                              <a:lumMod val="50000"/>
                              <a:lumOff val="50000"/>
                            </a:schemeClr>
                          </a:solidFill>
                          <a:effectLst/>
                          <a:latin typeface="+mj-lt"/>
                          <a:ea typeface="+mn-ea"/>
                          <a:cs typeface="+mn-cs"/>
                        </a:rPr>
                        <a:t>East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0" i="0" u="none" strike="noStrike" kern="1200" dirty="0" smtClean="0">
                          <a:solidFill>
                            <a:schemeClr val="bg2"/>
                          </a:solidFill>
                          <a:effectLst/>
                          <a:latin typeface="+mj-lt"/>
                          <a:ea typeface="+mn-ea"/>
                          <a:cs typeface="+mn-cs"/>
                        </a:rPr>
                        <a:t>13.2%</a:t>
                      </a:r>
                    </a:p>
                  </a:txBody>
                  <a:tcPr marL="9525" marR="9525" marT="9525" marB="0" anchor="b">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0" i="0" u="none" strike="noStrike" kern="1200" dirty="0" smtClean="0">
                          <a:solidFill>
                            <a:schemeClr val="bg2"/>
                          </a:solidFill>
                          <a:effectLst/>
                          <a:latin typeface="+mj-lt"/>
                          <a:ea typeface="+mn-ea"/>
                          <a:cs typeface="+mn-cs"/>
                        </a:rPr>
                        <a:t>7.7%</a:t>
                      </a:r>
                    </a:p>
                  </a:txBody>
                  <a:tcPr marL="9525" marR="9525" marT="9525"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0" i="0" u="none" strike="noStrike" kern="1200" dirty="0" smtClean="0">
                          <a:solidFill>
                            <a:schemeClr val="accent6"/>
                          </a:solidFill>
                          <a:effectLst/>
                          <a:latin typeface="+mj-lt"/>
                          <a:ea typeface="+mn-ea"/>
                          <a:cs typeface="+mn-cs"/>
                        </a:rPr>
                        <a:t>15.5%</a:t>
                      </a:r>
                    </a:p>
                  </a:txBody>
                  <a:tcPr marL="9525" marR="9525" marT="9525" marB="0" anchor="b">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0" i="0" u="none" strike="noStrike" kern="1200" dirty="0" smtClean="0">
                          <a:solidFill>
                            <a:schemeClr val="accent6"/>
                          </a:solidFill>
                          <a:effectLst/>
                          <a:latin typeface="+mj-lt"/>
                          <a:ea typeface="+mn-ea"/>
                          <a:cs typeface="+mn-cs"/>
                        </a:rPr>
                        <a:t>9.4%</a:t>
                      </a:r>
                    </a:p>
                  </a:txBody>
                  <a:tcPr marL="9525" marR="9525" marT="9525"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0" i="0" u="none" strike="noStrike" kern="1200" dirty="0" smtClean="0">
                          <a:solidFill>
                            <a:schemeClr val="accent4"/>
                          </a:solidFill>
                          <a:effectLst/>
                          <a:latin typeface="+mj-lt"/>
                          <a:ea typeface="+mn-ea"/>
                          <a:cs typeface="+mn-cs"/>
                        </a:rPr>
                        <a:t>20.8%</a:t>
                      </a:r>
                    </a:p>
                  </a:txBody>
                  <a:tcPr marL="9525" marR="9525" marT="9525" marB="0" anchor="b">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0" i="0" u="none" strike="noStrike" kern="1200" dirty="0" smtClean="0">
                          <a:solidFill>
                            <a:schemeClr val="accent4"/>
                          </a:solidFill>
                          <a:effectLst/>
                          <a:latin typeface="+mj-lt"/>
                          <a:ea typeface="+mn-ea"/>
                          <a:cs typeface="+mn-cs"/>
                        </a:rPr>
                        <a:t>11.6%</a:t>
                      </a:r>
                    </a:p>
                  </a:txBody>
                  <a:tcPr marL="9525" marR="9525" marT="9525"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166131">
                <a:tc>
                  <a:txBody>
                    <a:bodyPr/>
                    <a:lstStyle/>
                    <a:p>
                      <a:pPr algn="l" fontAlgn="b"/>
                      <a:r>
                        <a:rPr lang="en-GB" sz="700" b="0" i="0" u="none" strike="noStrike" kern="1200" dirty="0" smtClean="0">
                          <a:solidFill>
                            <a:schemeClr val="tx1">
                              <a:lumMod val="50000"/>
                              <a:lumOff val="50000"/>
                            </a:schemeClr>
                          </a:solidFill>
                          <a:effectLst/>
                          <a:latin typeface="+mj-lt"/>
                          <a:ea typeface="+mn-ea"/>
                          <a:cs typeface="+mn-cs"/>
                        </a:rPr>
                        <a:t>East Midlands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0" i="0" u="none" strike="noStrike" kern="1200" dirty="0" smtClean="0">
                          <a:solidFill>
                            <a:schemeClr val="bg2"/>
                          </a:solidFill>
                          <a:effectLst/>
                          <a:latin typeface="+mj-lt"/>
                          <a:ea typeface="+mn-ea"/>
                          <a:cs typeface="+mn-cs"/>
                        </a:rPr>
                        <a:t>13.9%</a:t>
                      </a:r>
                    </a:p>
                  </a:txBody>
                  <a:tcPr marL="9525" marR="9525" marT="9525" marB="0" anchor="b">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0" i="0" u="none" strike="noStrike" kern="1200" dirty="0" smtClean="0">
                          <a:solidFill>
                            <a:schemeClr val="bg2"/>
                          </a:solidFill>
                          <a:effectLst/>
                          <a:latin typeface="+mj-lt"/>
                          <a:ea typeface="+mn-ea"/>
                          <a:cs typeface="+mn-cs"/>
                        </a:rPr>
                        <a:t>8.3%</a:t>
                      </a:r>
                    </a:p>
                  </a:txBody>
                  <a:tcPr marL="9525" marR="9525" marT="9525"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0" i="0" u="none" strike="noStrike" kern="1200" dirty="0" smtClean="0">
                          <a:solidFill>
                            <a:schemeClr val="accent6"/>
                          </a:solidFill>
                          <a:effectLst/>
                          <a:latin typeface="+mj-lt"/>
                          <a:ea typeface="+mn-ea"/>
                          <a:cs typeface="+mn-cs"/>
                        </a:rPr>
                        <a:t>15.8%</a:t>
                      </a:r>
                    </a:p>
                  </a:txBody>
                  <a:tcPr marL="9525" marR="9525" marT="9525" marB="0" anchor="b">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0" i="0" u="none" strike="noStrike" kern="1200" dirty="0" smtClean="0">
                          <a:solidFill>
                            <a:schemeClr val="accent6"/>
                          </a:solidFill>
                          <a:effectLst/>
                          <a:latin typeface="+mj-lt"/>
                          <a:ea typeface="+mn-ea"/>
                          <a:cs typeface="+mn-cs"/>
                        </a:rPr>
                        <a:t>9.4%</a:t>
                      </a:r>
                    </a:p>
                  </a:txBody>
                  <a:tcPr marL="9525" marR="9525" marT="9525"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0" i="0" u="none" strike="noStrike" kern="1200" dirty="0" smtClean="0">
                          <a:solidFill>
                            <a:schemeClr val="accent4"/>
                          </a:solidFill>
                          <a:effectLst/>
                          <a:latin typeface="+mj-lt"/>
                          <a:ea typeface="+mn-ea"/>
                          <a:cs typeface="+mn-cs"/>
                        </a:rPr>
                        <a:t>17.7%</a:t>
                      </a:r>
                    </a:p>
                  </a:txBody>
                  <a:tcPr marL="9525" marR="9525" marT="9525" marB="0" anchor="b">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0" i="0" u="none" strike="noStrike" kern="1200" dirty="0" smtClean="0">
                          <a:solidFill>
                            <a:schemeClr val="accent4"/>
                          </a:solidFill>
                          <a:effectLst/>
                          <a:latin typeface="+mj-lt"/>
                          <a:ea typeface="+mn-ea"/>
                          <a:cs typeface="+mn-cs"/>
                        </a:rPr>
                        <a:t>10.6%</a:t>
                      </a:r>
                    </a:p>
                  </a:txBody>
                  <a:tcPr marL="9525" marR="9525" marT="9525"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166131">
                <a:tc>
                  <a:txBody>
                    <a:bodyPr/>
                    <a:lstStyle/>
                    <a:p>
                      <a:pPr algn="l" fontAlgn="b"/>
                      <a:r>
                        <a:rPr lang="en-GB" sz="700" b="0" i="0" u="none" strike="noStrike" kern="1200" dirty="0" smtClean="0">
                          <a:solidFill>
                            <a:schemeClr val="tx1">
                              <a:lumMod val="50000"/>
                              <a:lumOff val="50000"/>
                            </a:schemeClr>
                          </a:solidFill>
                          <a:effectLst/>
                          <a:latin typeface="+mj-lt"/>
                          <a:ea typeface="+mn-ea"/>
                          <a:cs typeface="+mn-cs"/>
                        </a:rPr>
                        <a:t>London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0" i="0" u="none" strike="noStrike" kern="1200" dirty="0" smtClean="0">
                          <a:solidFill>
                            <a:schemeClr val="bg2"/>
                          </a:solidFill>
                          <a:effectLst/>
                          <a:latin typeface="+mj-lt"/>
                          <a:ea typeface="+mn-ea"/>
                          <a:cs typeface="+mn-cs"/>
                        </a:rPr>
                        <a:t>14.7%</a:t>
                      </a:r>
                    </a:p>
                  </a:txBody>
                  <a:tcPr marL="9525" marR="9525" marT="9525" marB="0" anchor="b">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0" i="0" u="none" strike="noStrike" kern="1200" dirty="0" smtClean="0">
                          <a:solidFill>
                            <a:schemeClr val="bg2"/>
                          </a:solidFill>
                          <a:effectLst/>
                          <a:latin typeface="+mj-lt"/>
                          <a:ea typeface="+mn-ea"/>
                          <a:cs typeface="+mn-cs"/>
                        </a:rPr>
                        <a:t>7.2%</a:t>
                      </a:r>
                    </a:p>
                  </a:txBody>
                  <a:tcPr marL="9525" marR="9525" marT="9525"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0" i="0" u="none" strike="noStrike" kern="1200" dirty="0" smtClean="0">
                          <a:solidFill>
                            <a:schemeClr val="accent6"/>
                          </a:solidFill>
                          <a:effectLst/>
                          <a:latin typeface="+mj-lt"/>
                          <a:ea typeface="+mn-ea"/>
                          <a:cs typeface="+mn-cs"/>
                        </a:rPr>
                        <a:t>17.3%</a:t>
                      </a:r>
                    </a:p>
                  </a:txBody>
                  <a:tcPr marL="9525" marR="9525" marT="9525" marB="0" anchor="b">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0" i="0" u="none" strike="noStrike" kern="1200" dirty="0" smtClean="0">
                          <a:solidFill>
                            <a:schemeClr val="accent6"/>
                          </a:solidFill>
                          <a:effectLst/>
                          <a:latin typeface="+mj-lt"/>
                          <a:ea typeface="+mn-ea"/>
                          <a:cs typeface="+mn-cs"/>
                        </a:rPr>
                        <a:t>9.1%</a:t>
                      </a:r>
                    </a:p>
                  </a:txBody>
                  <a:tcPr marL="9525" marR="9525" marT="9525"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0" i="0" u="none" strike="noStrike" kern="1200" dirty="0" smtClean="0">
                          <a:solidFill>
                            <a:schemeClr val="accent4"/>
                          </a:solidFill>
                          <a:effectLst/>
                          <a:latin typeface="+mj-lt"/>
                          <a:ea typeface="+mn-ea"/>
                          <a:cs typeface="+mn-cs"/>
                        </a:rPr>
                        <a:t>22.5%</a:t>
                      </a:r>
                    </a:p>
                  </a:txBody>
                  <a:tcPr marL="9525" marR="9525" marT="9525" marB="0" anchor="b">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0" i="0" u="none" strike="noStrike" kern="1200" dirty="0" smtClean="0">
                          <a:solidFill>
                            <a:schemeClr val="accent4"/>
                          </a:solidFill>
                          <a:effectLst/>
                          <a:latin typeface="+mj-lt"/>
                          <a:ea typeface="+mn-ea"/>
                          <a:cs typeface="+mn-cs"/>
                        </a:rPr>
                        <a:t>11.0%</a:t>
                      </a:r>
                    </a:p>
                  </a:txBody>
                  <a:tcPr marL="9525" marR="9525" marT="9525"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166131">
                <a:tc>
                  <a:txBody>
                    <a:bodyPr/>
                    <a:lstStyle/>
                    <a:p>
                      <a:pPr algn="l" fontAlgn="b"/>
                      <a:r>
                        <a:rPr lang="en-GB" sz="700" b="0" i="0" u="none" strike="noStrike" kern="1200" dirty="0" smtClean="0">
                          <a:solidFill>
                            <a:schemeClr val="tx1">
                              <a:lumMod val="50000"/>
                              <a:lumOff val="50000"/>
                            </a:schemeClr>
                          </a:solidFill>
                          <a:effectLst/>
                          <a:latin typeface="+mj-lt"/>
                          <a:ea typeface="+mn-ea"/>
                          <a:cs typeface="+mn-cs"/>
                        </a:rPr>
                        <a:t>North East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0" i="0" u="none" strike="noStrike" kern="1200" dirty="0" smtClean="0">
                          <a:solidFill>
                            <a:schemeClr val="bg2"/>
                          </a:solidFill>
                          <a:effectLst/>
                          <a:latin typeface="+mj-lt"/>
                          <a:ea typeface="+mn-ea"/>
                          <a:cs typeface="+mn-cs"/>
                        </a:rPr>
                        <a:t>19.1%</a:t>
                      </a:r>
                    </a:p>
                  </a:txBody>
                  <a:tcPr marL="9525" marR="9525" marT="9525" marB="0" anchor="b">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0" i="0" u="none" strike="noStrike" kern="1200" dirty="0" smtClean="0">
                          <a:solidFill>
                            <a:schemeClr val="bg2"/>
                          </a:solidFill>
                          <a:effectLst/>
                          <a:latin typeface="+mj-lt"/>
                          <a:ea typeface="+mn-ea"/>
                          <a:cs typeface="+mn-cs"/>
                        </a:rPr>
                        <a:t>11.0%</a:t>
                      </a:r>
                    </a:p>
                  </a:txBody>
                  <a:tcPr marL="9525" marR="9525" marT="9525"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0" i="0" u="none" strike="noStrike" kern="1200" dirty="0" smtClean="0">
                          <a:solidFill>
                            <a:schemeClr val="accent6"/>
                          </a:solidFill>
                          <a:effectLst/>
                          <a:latin typeface="+mj-lt"/>
                          <a:ea typeface="+mn-ea"/>
                          <a:cs typeface="+mn-cs"/>
                        </a:rPr>
                        <a:t>26.5%</a:t>
                      </a:r>
                    </a:p>
                  </a:txBody>
                  <a:tcPr marL="9525" marR="9525" marT="9525" marB="0" anchor="b">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0" i="0" u="none" strike="noStrike" kern="1200" dirty="0" smtClean="0">
                          <a:solidFill>
                            <a:schemeClr val="accent6"/>
                          </a:solidFill>
                          <a:effectLst/>
                          <a:latin typeface="+mj-lt"/>
                          <a:ea typeface="+mn-ea"/>
                          <a:cs typeface="+mn-cs"/>
                        </a:rPr>
                        <a:t>14.3%</a:t>
                      </a:r>
                    </a:p>
                  </a:txBody>
                  <a:tcPr marL="9525" marR="9525" marT="9525"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0" i="0" u="none" strike="noStrike" kern="1200" dirty="0" smtClean="0">
                          <a:solidFill>
                            <a:schemeClr val="accent4"/>
                          </a:solidFill>
                          <a:effectLst/>
                          <a:latin typeface="+mj-lt"/>
                          <a:ea typeface="+mn-ea"/>
                          <a:cs typeface="+mn-cs"/>
                        </a:rPr>
                        <a:t>27.7%</a:t>
                      </a:r>
                    </a:p>
                  </a:txBody>
                  <a:tcPr marL="9525" marR="9525" marT="9525" marB="0" anchor="b">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0" i="0" u="none" strike="noStrike" kern="1200" dirty="0" smtClean="0">
                          <a:solidFill>
                            <a:schemeClr val="accent4"/>
                          </a:solidFill>
                          <a:effectLst/>
                          <a:latin typeface="+mj-lt"/>
                          <a:ea typeface="+mn-ea"/>
                          <a:cs typeface="+mn-cs"/>
                        </a:rPr>
                        <a:t>20.6%</a:t>
                      </a:r>
                    </a:p>
                  </a:txBody>
                  <a:tcPr marL="9525" marR="9525" marT="9525"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166131">
                <a:tc>
                  <a:txBody>
                    <a:bodyPr/>
                    <a:lstStyle/>
                    <a:p>
                      <a:pPr algn="l" fontAlgn="b"/>
                      <a:r>
                        <a:rPr lang="en-GB" sz="700" b="0" i="0" u="none" strike="noStrike" kern="1200" dirty="0" smtClean="0">
                          <a:solidFill>
                            <a:schemeClr val="tx1">
                              <a:lumMod val="50000"/>
                              <a:lumOff val="50000"/>
                            </a:schemeClr>
                          </a:solidFill>
                          <a:effectLst/>
                          <a:latin typeface="+mj-lt"/>
                          <a:ea typeface="+mn-ea"/>
                          <a:cs typeface="+mn-cs"/>
                        </a:rPr>
                        <a:t>North West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0" i="0" u="none" strike="noStrike" kern="1200" dirty="0" smtClean="0">
                          <a:solidFill>
                            <a:schemeClr val="bg2"/>
                          </a:solidFill>
                          <a:effectLst/>
                          <a:latin typeface="+mj-lt"/>
                          <a:ea typeface="+mn-ea"/>
                          <a:cs typeface="+mn-cs"/>
                        </a:rPr>
                        <a:t>10.5%</a:t>
                      </a:r>
                    </a:p>
                  </a:txBody>
                  <a:tcPr marL="9525" marR="9525" marT="9525" marB="0" anchor="b">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0" i="0" u="none" strike="noStrike" kern="1200" dirty="0" smtClean="0">
                          <a:solidFill>
                            <a:schemeClr val="bg2"/>
                          </a:solidFill>
                          <a:effectLst/>
                          <a:latin typeface="+mj-lt"/>
                          <a:ea typeface="+mn-ea"/>
                          <a:cs typeface="+mn-cs"/>
                        </a:rPr>
                        <a:t>6.2%</a:t>
                      </a:r>
                    </a:p>
                  </a:txBody>
                  <a:tcPr marL="9525" marR="9525" marT="9525"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0" i="0" u="none" strike="noStrike" kern="1200" dirty="0" smtClean="0">
                          <a:solidFill>
                            <a:schemeClr val="accent6"/>
                          </a:solidFill>
                          <a:effectLst/>
                          <a:latin typeface="+mj-lt"/>
                          <a:ea typeface="+mn-ea"/>
                          <a:cs typeface="+mn-cs"/>
                        </a:rPr>
                        <a:t>13.3%</a:t>
                      </a:r>
                    </a:p>
                  </a:txBody>
                  <a:tcPr marL="9525" marR="9525" marT="9525" marB="0" anchor="b">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0" i="0" u="none" strike="noStrike" kern="1200" dirty="0" smtClean="0">
                          <a:solidFill>
                            <a:schemeClr val="accent6"/>
                          </a:solidFill>
                          <a:effectLst/>
                          <a:latin typeface="+mj-lt"/>
                          <a:ea typeface="+mn-ea"/>
                          <a:cs typeface="+mn-cs"/>
                        </a:rPr>
                        <a:t>7.4%</a:t>
                      </a:r>
                    </a:p>
                  </a:txBody>
                  <a:tcPr marL="9525" marR="9525" marT="9525"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0" i="0" u="none" strike="noStrike" kern="1200" dirty="0" smtClean="0">
                          <a:solidFill>
                            <a:schemeClr val="accent4"/>
                          </a:solidFill>
                          <a:effectLst/>
                          <a:latin typeface="+mj-lt"/>
                          <a:ea typeface="+mn-ea"/>
                          <a:cs typeface="+mn-cs"/>
                        </a:rPr>
                        <a:t>13.9%</a:t>
                      </a:r>
                    </a:p>
                  </a:txBody>
                  <a:tcPr marL="9525" marR="9525" marT="9525" marB="0" anchor="b">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0" i="0" u="none" strike="noStrike" kern="1200" dirty="0" smtClean="0">
                          <a:solidFill>
                            <a:schemeClr val="accent4"/>
                          </a:solidFill>
                          <a:effectLst/>
                          <a:latin typeface="+mj-lt"/>
                          <a:ea typeface="+mn-ea"/>
                          <a:cs typeface="+mn-cs"/>
                        </a:rPr>
                        <a:t>8.0%</a:t>
                      </a:r>
                    </a:p>
                  </a:txBody>
                  <a:tcPr marL="9525" marR="9525" marT="9525"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166131">
                <a:tc>
                  <a:txBody>
                    <a:bodyPr/>
                    <a:lstStyle/>
                    <a:p>
                      <a:pPr algn="l" fontAlgn="b"/>
                      <a:r>
                        <a:rPr lang="en-GB" sz="700" b="0" i="0" u="none" strike="noStrike" kern="1200" dirty="0" smtClean="0">
                          <a:solidFill>
                            <a:schemeClr val="tx1">
                              <a:lumMod val="50000"/>
                              <a:lumOff val="50000"/>
                            </a:schemeClr>
                          </a:solidFill>
                          <a:effectLst/>
                          <a:latin typeface="+mj-lt"/>
                          <a:ea typeface="+mn-ea"/>
                          <a:cs typeface="+mn-cs"/>
                        </a:rPr>
                        <a:t>South East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0" i="0" u="none" strike="noStrike" kern="1200" dirty="0" smtClean="0">
                          <a:solidFill>
                            <a:schemeClr val="bg2"/>
                          </a:solidFill>
                          <a:effectLst/>
                          <a:latin typeface="+mj-lt"/>
                          <a:ea typeface="+mn-ea"/>
                          <a:cs typeface="+mn-cs"/>
                        </a:rPr>
                        <a:t>9.5%</a:t>
                      </a:r>
                    </a:p>
                  </a:txBody>
                  <a:tcPr marL="9525" marR="9525" marT="9525" marB="0" anchor="b">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0" i="0" u="none" strike="noStrike" kern="1200" dirty="0" smtClean="0">
                          <a:solidFill>
                            <a:schemeClr val="bg2"/>
                          </a:solidFill>
                          <a:effectLst/>
                          <a:latin typeface="+mj-lt"/>
                          <a:ea typeface="+mn-ea"/>
                          <a:cs typeface="+mn-cs"/>
                        </a:rPr>
                        <a:t>5.7%</a:t>
                      </a:r>
                    </a:p>
                  </a:txBody>
                  <a:tcPr marL="9525" marR="9525" marT="9525"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0" i="0" u="none" strike="noStrike" kern="1200" dirty="0" smtClean="0">
                          <a:solidFill>
                            <a:schemeClr val="accent6"/>
                          </a:solidFill>
                          <a:effectLst/>
                          <a:latin typeface="+mj-lt"/>
                          <a:ea typeface="+mn-ea"/>
                          <a:cs typeface="+mn-cs"/>
                        </a:rPr>
                        <a:t>13.5%</a:t>
                      </a:r>
                    </a:p>
                  </a:txBody>
                  <a:tcPr marL="9525" marR="9525" marT="9525" marB="0" anchor="b">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0" i="0" u="none" strike="noStrike" kern="1200" dirty="0" smtClean="0">
                          <a:solidFill>
                            <a:schemeClr val="accent6"/>
                          </a:solidFill>
                          <a:effectLst/>
                          <a:latin typeface="+mj-lt"/>
                          <a:ea typeface="+mn-ea"/>
                          <a:cs typeface="+mn-cs"/>
                        </a:rPr>
                        <a:t>7.5%</a:t>
                      </a:r>
                    </a:p>
                  </a:txBody>
                  <a:tcPr marL="9525" marR="9525" marT="9525"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0" i="0" u="none" strike="noStrike" kern="1200" dirty="0" smtClean="0">
                          <a:solidFill>
                            <a:schemeClr val="accent4"/>
                          </a:solidFill>
                          <a:effectLst/>
                          <a:latin typeface="+mj-lt"/>
                          <a:ea typeface="+mn-ea"/>
                          <a:cs typeface="+mn-cs"/>
                        </a:rPr>
                        <a:t>16.5%</a:t>
                      </a:r>
                    </a:p>
                  </a:txBody>
                  <a:tcPr marL="9525" marR="9525" marT="9525" marB="0" anchor="b">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0" i="0" u="none" strike="noStrike" kern="1200" dirty="0" smtClean="0">
                          <a:solidFill>
                            <a:schemeClr val="accent4"/>
                          </a:solidFill>
                          <a:effectLst/>
                          <a:latin typeface="+mj-lt"/>
                          <a:ea typeface="+mn-ea"/>
                          <a:cs typeface="+mn-cs"/>
                        </a:rPr>
                        <a:t>9.1%</a:t>
                      </a:r>
                    </a:p>
                  </a:txBody>
                  <a:tcPr marL="9525" marR="9525" marT="9525"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166131">
                <a:tc>
                  <a:txBody>
                    <a:bodyPr/>
                    <a:lstStyle/>
                    <a:p>
                      <a:pPr algn="l" fontAlgn="b"/>
                      <a:r>
                        <a:rPr lang="en-GB" sz="700" b="0" i="0" u="none" strike="noStrike" kern="1200" dirty="0" smtClean="0">
                          <a:solidFill>
                            <a:schemeClr val="tx1">
                              <a:lumMod val="50000"/>
                              <a:lumOff val="50000"/>
                            </a:schemeClr>
                          </a:solidFill>
                          <a:effectLst/>
                          <a:latin typeface="+mj-lt"/>
                          <a:ea typeface="+mn-ea"/>
                          <a:cs typeface="+mn-cs"/>
                        </a:rPr>
                        <a:t>South West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0" i="0" u="none" strike="noStrike" kern="1200" dirty="0" smtClean="0">
                          <a:solidFill>
                            <a:schemeClr val="bg2"/>
                          </a:solidFill>
                          <a:effectLst/>
                          <a:latin typeface="+mj-lt"/>
                          <a:ea typeface="+mn-ea"/>
                          <a:cs typeface="+mn-cs"/>
                        </a:rPr>
                        <a:t>8.8%</a:t>
                      </a:r>
                    </a:p>
                  </a:txBody>
                  <a:tcPr marL="9525" marR="9525" marT="9525" marB="0" anchor="b">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0" i="0" u="none" strike="noStrike" kern="1200" dirty="0" smtClean="0">
                          <a:solidFill>
                            <a:schemeClr val="bg2"/>
                          </a:solidFill>
                          <a:effectLst/>
                          <a:latin typeface="+mj-lt"/>
                          <a:ea typeface="+mn-ea"/>
                          <a:cs typeface="+mn-cs"/>
                        </a:rPr>
                        <a:t>5.4%</a:t>
                      </a:r>
                    </a:p>
                  </a:txBody>
                  <a:tcPr marL="9525" marR="9525" marT="9525"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0" i="0" u="none" strike="noStrike" kern="1200" dirty="0" smtClean="0">
                          <a:solidFill>
                            <a:schemeClr val="accent6"/>
                          </a:solidFill>
                          <a:effectLst/>
                          <a:latin typeface="+mj-lt"/>
                          <a:ea typeface="+mn-ea"/>
                          <a:cs typeface="+mn-cs"/>
                        </a:rPr>
                        <a:t>9.7%</a:t>
                      </a:r>
                    </a:p>
                  </a:txBody>
                  <a:tcPr marL="9525" marR="9525" marT="9525" marB="0" anchor="b">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0" i="0" u="none" strike="noStrike" kern="1200" dirty="0" smtClean="0">
                          <a:solidFill>
                            <a:schemeClr val="accent6"/>
                          </a:solidFill>
                          <a:effectLst/>
                          <a:latin typeface="+mj-lt"/>
                          <a:ea typeface="+mn-ea"/>
                          <a:cs typeface="+mn-cs"/>
                        </a:rPr>
                        <a:t>6.3%</a:t>
                      </a:r>
                    </a:p>
                  </a:txBody>
                  <a:tcPr marL="9525" marR="9525" marT="9525"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0" i="0" u="none" strike="noStrike" kern="1200" dirty="0" smtClean="0">
                          <a:solidFill>
                            <a:schemeClr val="accent4"/>
                          </a:solidFill>
                          <a:effectLst/>
                          <a:latin typeface="+mj-lt"/>
                          <a:ea typeface="+mn-ea"/>
                          <a:cs typeface="+mn-cs"/>
                        </a:rPr>
                        <a:t>11.2%</a:t>
                      </a:r>
                    </a:p>
                  </a:txBody>
                  <a:tcPr marL="9525" marR="9525" marT="9525" marB="0" anchor="b">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0" i="0" u="none" strike="noStrike" kern="1200" dirty="0" smtClean="0">
                          <a:solidFill>
                            <a:schemeClr val="accent4"/>
                          </a:solidFill>
                          <a:effectLst/>
                          <a:latin typeface="+mj-lt"/>
                          <a:ea typeface="+mn-ea"/>
                          <a:cs typeface="+mn-cs"/>
                        </a:rPr>
                        <a:t>9.2%</a:t>
                      </a:r>
                    </a:p>
                  </a:txBody>
                  <a:tcPr marL="9525" marR="9525" marT="9525"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166131">
                <a:tc>
                  <a:txBody>
                    <a:bodyPr/>
                    <a:lstStyle/>
                    <a:p>
                      <a:pPr algn="l" fontAlgn="b"/>
                      <a:r>
                        <a:rPr lang="en-GB" sz="700" b="0" i="0" u="none" strike="noStrike" kern="1200" dirty="0" smtClean="0">
                          <a:solidFill>
                            <a:schemeClr val="tx1">
                              <a:lumMod val="50000"/>
                              <a:lumOff val="50000"/>
                            </a:schemeClr>
                          </a:solidFill>
                          <a:effectLst/>
                          <a:latin typeface="+mj-lt"/>
                          <a:ea typeface="+mn-ea"/>
                          <a:cs typeface="+mn-cs"/>
                        </a:rPr>
                        <a:t>West Midlands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0" i="0" u="none" strike="noStrike" kern="1200" dirty="0" smtClean="0">
                          <a:solidFill>
                            <a:schemeClr val="bg2"/>
                          </a:solidFill>
                          <a:effectLst/>
                          <a:latin typeface="+mj-lt"/>
                          <a:ea typeface="+mn-ea"/>
                          <a:cs typeface="+mn-cs"/>
                        </a:rPr>
                        <a:t>14.2%</a:t>
                      </a:r>
                    </a:p>
                  </a:txBody>
                  <a:tcPr marL="9525" marR="9525" marT="9525" marB="0" anchor="b">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0" i="0" u="none" strike="noStrike" kern="1200" dirty="0" smtClean="0">
                          <a:solidFill>
                            <a:schemeClr val="bg2"/>
                          </a:solidFill>
                          <a:effectLst/>
                          <a:latin typeface="+mj-lt"/>
                          <a:ea typeface="+mn-ea"/>
                          <a:cs typeface="+mn-cs"/>
                        </a:rPr>
                        <a:t>8.1%</a:t>
                      </a:r>
                    </a:p>
                  </a:txBody>
                  <a:tcPr marL="9525" marR="9525" marT="9525"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0" i="0" u="none" strike="noStrike" kern="1200" dirty="0" smtClean="0">
                          <a:solidFill>
                            <a:schemeClr val="accent6"/>
                          </a:solidFill>
                          <a:effectLst/>
                          <a:latin typeface="+mj-lt"/>
                          <a:ea typeface="+mn-ea"/>
                          <a:cs typeface="+mn-cs"/>
                        </a:rPr>
                        <a:t>17.1%</a:t>
                      </a:r>
                    </a:p>
                  </a:txBody>
                  <a:tcPr marL="9525" marR="9525" marT="9525" marB="0" anchor="b">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0" i="0" u="none" strike="noStrike" kern="1200" dirty="0" smtClean="0">
                          <a:solidFill>
                            <a:schemeClr val="accent6"/>
                          </a:solidFill>
                          <a:effectLst/>
                          <a:latin typeface="+mj-lt"/>
                          <a:ea typeface="+mn-ea"/>
                          <a:cs typeface="+mn-cs"/>
                        </a:rPr>
                        <a:t>10.0%</a:t>
                      </a:r>
                    </a:p>
                  </a:txBody>
                  <a:tcPr marL="9525" marR="9525" marT="9525"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0" i="0" u="none" strike="noStrike" kern="1200" dirty="0" smtClean="0">
                          <a:solidFill>
                            <a:schemeClr val="accent4"/>
                          </a:solidFill>
                          <a:effectLst/>
                          <a:latin typeface="+mj-lt"/>
                          <a:ea typeface="+mn-ea"/>
                          <a:cs typeface="+mn-cs"/>
                        </a:rPr>
                        <a:t>18.9%</a:t>
                      </a:r>
                    </a:p>
                  </a:txBody>
                  <a:tcPr marL="9525" marR="9525" marT="9525" marB="0" anchor="b">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0" i="0" u="none" strike="noStrike" kern="1200" dirty="0" smtClean="0">
                          <a:solidFill>
                            <a:schemeClr val="accent4"/>
                          </a:solidFill>
                          <a:effectLst/>
                          <a:latin typeface="+mj-lt"/>
                          <a:ea typeface="+mn-ea"/>
                          <a:cs typeface="+mn-cs"/>
                        </a:rPr>
                        <a:t>11.6%</a:t>
                      </a:r>
                    </a:p>
                  </a:txBody>
                  <a:tcPr marL="9525" marR="9525" marT="9525"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166131">
                <a:tc>
                  <a:txBody>
                    <a:bodyPr/>
                    <a:lstStyle/>
                    <a:p>
                      <a:pPr algn="l" fontAlgn="b"/>
                      <a:r>
                        <a:rPr lang="en-GB" sz="700" b="0" i="0" u="none" strike="noStrike" kern="1200" dirty="0" smtClean="0">
                          <a:solidFill>
                            <a:schemeClr val="tx1">
                              <a:lumMod val="50000"/>
                              <a:lumOff val="50000"/>
                            </a:schemeClr>
                          </a:solidFill>
                          <a:effectLst/>
                          <a:latin typeface="+mj-lt"/>
                          <a:ea typeface="+mn-ea"/>
                          <a:cs typeface="+mn-cs"/>
                        </a:rPr>
                        <a:t>Yorks &amp; Humb</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0" i="0" u="none" strike="noStrike" kern="1200" dirty="0" smtClean="0">
                          <a:solidFill>
                            <a:schemeClr val="bg2"/>
                          </a:solidFill>
                          <a:effectLst/>
                          <a:latin typeface="+mj-lt"/>
                          <a:ea typeface="+mn-ea"/>
                          <a:cs typeface="+mn-cs"/>
                        </a:rPr>
                        <a:t>11.7%</a:t>
                      </a:r>
                    </a:p>
                  </a:txBody>
                  <a:tcPr marL="9525" marR="9525" marT="9525" marB="0" anchor="b">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0" i="0" u="none" strike="noStrike" kern="1200" dirty="0" smtClean="0">
                          <a:solidFill>
                            <a:schemeClr val="bg2"/>
                          </a:solidFill>
                          <a:effectLst/>
                          <a:latin typeface="+mj-lt"/>
                          <a:ea typeface="+mn-ea"/>
                          <a:cs typeface="+mn-cs"/>
                        </a:rPr>
                        <a:t>6.9%</a:t>
                      </a:r>
                    </a:p>
                  </a:txBody>
                  <a:tcPr marL="9525" marR="9525" marT="9525"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0" i="0" u="none" strike="noStrike" kern="1200" dirty="0" smtClean="0">
                          <a:solidFill>
                            <a:schemeClr val="accent6"/>
                          </a:solidFill>
                          <a:effectLst/>
                          <a:latin typeface="+mj-lt"/>
                          <a:ea typeface="+mn-ea"/>
                          <a:cs typeface="+mn-cs"/>
                        </a:rPr>
                        <a:t>16.4%</a:t>
                      </a:r>
                    </a:p>
                  </a:txBody>
                  <a:tcPr marL="9525" marR="9525" marT="9525" marB="0" anchor="b">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0" i="0" u="none" strike="noStrike" kern="1200" dirty="0" smtClean="0">
                          <a:solidFill>
                            <a:schemeClr val="accent6"/>
                          </a:solidFill>
                          <a:effectLst/>
                          <a:latin typeface="+mj-lt"/>
                          <a:ea typeface="+mn-ea"/>
                          <a:cs typeface="+mn-cs"/>
                        </a:rPr>
                        <a:t>10.1%</a:t>
                      </a:r>
                    </a:p>
                  </a:txBody>
                  <a:tcPr marL="9525" marR="9525" marT="9525"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0" i="0" u="none" strike="noStrike" kern="1200" dirty="0" smtClean="0">
                          <a:solidFill>
                            <a:schemeClr val="accent4"/>
                          </a:solidFill>
                          <a:effectLst/>
                          <a:latin typeface="+mj-lt"/>
                          <a:ea typeface="+mn-ea"/>
                          <a:cs typeface="+mn-cs"/>
                        </a:rPr>
                        <a:t>15.5%</a:t>
                      </a:r>
                    </a:p>
                  </a:txBody>
                  <a:tcPr marL="9525" marR="9525" marT="9525" marB="0" anchor="b">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0" i="0" u="none" strike="noStrike" kern="1200" dirty="0" smtClean="0">
                          <a:solidFill>
                            <a:schemeClr val="accent4"/>
                          </a:solidFill>
                          <a:effectLst/>
                          <a:latin typeface="+mj-lt"/>
                          <a:ea typeface="+mn-ea"/>
                          <a:cs typeface="+mn-cs"/>
                        </a:rPr>
                        <a:t>12.0%</a:t>
                      </a:r>
                    </a:p>
                  </a:txBody>
                  <a:tcPr marL="9525" marR="9525" marT="9525"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1291631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Table 37"/>
          <p:cNvGraphicFramePr>
            <a:graphicFrameLocks noGrp="1"/>
          </p:cNvGraphicFramePr>
          <p:nvPr>
            <p:extLst>
              <p:ext uri="{D42A27DB-BD31-4B8C-83A1-F6EECF244321}">
                <p14:modId xmlns:p14="http://schemas.microsoft.com/office/powerpoint/2010/main" val="3666765170"/>
              </p:ext>
            </p:extLst>
          </p:nvPr>
        </p:nvGraphicFramePr>
        <p:xfrm>
          <a:off x="300421" y="1606378"/>
          <a:ext cx="8473178" cy="4377015"/>
        </p:xfrm>
        <a:graphic>
          <a:graphicData uri="http://schemas.openxmlformats.org/drawingml/2006/table">
            <a:tbl>
              <a:tblPr firstRow="1" bandRow="1">
                <a:tableStyleId>{5C22544A-7EE6-4342-B048-85BDC9FD1C3A}</a:tableStyleId>
              </a:tblPr>
              <a:tblGrid>
                <a:gridCol w="3789374"/>
                <a:gridCol w="4683804"/>
              </a:tblGrid>
              <a:tr h="325552">
                <a:tc>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n-US" sz="1200" b="0" dirty="0" smtClean="0">
                        <a:solidFill>
                          <a:schemeClr val="accent3"/>
                        </a:solidFill>
                      </a:endParaRPr>
                    </a:p>
                  </a:txBody>
                  <a:tcPr marL="0" marR="0" marT="0" marB="0" anchor="ctr">
                    <a:lnL w="12700" cmpd="sng">
                      <a:noFill/>
                    </a:lnL>
                    <a:lnR w="12700" cap="flat" cmpd="sng" algn="ctr">
                      <a:noFill/>
                      <a:prstDash val="solid"/>
                      <a:round/>
                      <a:headEnd type="none" w="med" len="med"/>
                      <a:tailEnd type="none" w="med" len="med"/>
                    </a:lnR>
                    <a:lnT w="12700" cap="flat" cmpd="sng" algn="ctr">
                      <a:solidFill>
                        <a:srgbClr val="FF0000"/>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FF0000"/>
                          </a:solidFill>
                          <a:effectLst/>
                          <a:uLnTx/>
                          <a:uFillTx/>
                          <a:latin typeface="+mn-lt"/>
                          <a:ea typeface="+mn-ea"/>
                          <a:cs typeface="Arial" charset="0"/>
                        </a:rPr>
                        <a:t>Headlines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0000"/>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62401">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US" sz="800" b="0" i="0" u="none" strike="noStrike" kern="1200" cap="none" spc="0" normalizeH="0" baseline="0" noProof="0" dirty="0" smtClean="0">
                          <a:ln>
                            <a:noFill/>
                          </a:ln>
                          <a:solidFill>
                            <a:srgbClr val="A6A6A6"/>
                          </a:solidFill>
                          <a:effectLst/>
                          <a:uLnTx/>
                          <a:uFillTx/>
                          <a:latin typeface="+mn-lt"/>
                          <a:ea typeface="+mn-ea"/>
                          <a:cs typeface="+mn-cs"/>
                        </a:rPr>
                        <a:t>December 2016</a:t>
                      </a:r>
                      <a:endParaRPr kumimoji="0" lang="en-US" sz="800" b="0" i="0" u="none" strike="noStrike" kern="1200" cap="none" spc="0" normalizeH="0" baseline="0" noProof="0" dirty="0">
                        <a:ln>
                          <a:noFill/>
                        </a:ln>
                        <a:solidFill>
                          <a:srgbClr val="A6A6A6"/>
                        </a:solidFill>
                        <a:effectLst/>
                        <a:uLnTx/>
                        <a:uFillTx/>
                        <a:latin typeface="Arial" charset="0"/>
                        <a:ea typeface="+mn-ea"/>
                        <a:cs typeface="Arial" charset="0"/>
                      </a:endParaRPr>
                    </a:p>
                  </a:txBody>
                  <a:tcPr marL="72000" marR="12700" marT="0" marB="0" anchor="ctr">
                    <a:lnL w="12700" cmpd="sng">
                      <a:noFill/>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en-US" sz="800" b="0" i="0" u="none" strike="noStrike" kern="1200" cap="none" spc="0" normalizeH="0" baseline="0" noProof="0" dirty="0">
                        <a:ln>
                          <a:noFill/>
                        </a:ln>
                        <a:solidFill>
                          <a:schemeClr val="bg1">
                            <a:lumMod val="50000"/>
                          </a:schemeClr>
                        </a:solidFill>
                        <a:effectLst/>
                        <a:uLnTx/>
                        <a:uFillTx/>
                        <a:latin typeface="Arial" charset="0"/>
                        <a:ea typeface="+mn-ea"/>
                        <a:cs typeface="Arial" charset="0"/>
                      </a:endParaRPr>
                    </a:p>
                  </a:txBody>
                  <a:tcPr marL="0" marR="0" marT="0" marB="0" anchor="ctr">
                    <a:lnL w="12700" cmpd="sng">
                      <a:noFill/>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658914">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en-US" sz="2000" b="0" i="0" u="none" strike="noStrike" kern="1200" cap="none" spc="0" normalizeH="0" baseline="0" noProof="0" dirty="0">
                        <a:ln>
                          <a:noFill/>
                        </a:ln>
                        <a:solidFill>
                          <a:prstClr val="black">
                            <a:lumMod val="75000"/>
                            <a:lumOff val="25000"/>
                          </a:prstClr>
                        </a:solidFill>
                        <a:effectLst/>
                        <a:uLnTx/>
                        <a:uFillTx/>
                        <a:latin typeface="Arial" charset="0"/>
                        <a:ea typeface="+mn-ea"/>
                        <a:cs typeface="Arial" charset="0"/>
                      </a:endParaRPr>
                    </a:p>
                  </a:txBody>
                  <a:tcPr marL="72000" marR="72000" marT="72000" marB="72000" anchor="ctr">
                    <a:lnL w="12700" cmpd="sng">
                      <a:noFill/>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9525"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lvl="0" indent="-171450">
                        <a:buClr>
                          <a:schemeClr val="tx1">
                            <a:lumMod val="85000"/>
                            <a:lumOff val="15000"/>
                          </a:schemeClr>
                        </a:buClr>
                        <a:buSzPct val="120000"/>
                        <a:buFont typeface="Lucida Grande"/>
                        <a:buChar char="•"/>
                      </a:pPr>
                      <a:r>
                        <a:rPr kumimoji="0" lang="en-GB" sz="800" b="0" i="0" u="none" strike="noStrike" kern="1200" cap="none" spc="0" normalizeH="0" baseline="0" dirty="0" smtClean="0">
                          <a:ln>
                            <a:noFill/>
                          </a:ln>
                          <a:solidFill>
                            <a:prstClr val="black">
                              <a:lumMod val="85000"/>
                              <a:lumOff val="15000"/>
                            </a:prstClr>
                          </a:solidFill>
                          <a:effectLst/>
                          <a:uLnTx/>
                          <a:uFillTx/>
                          <a:latin typeface="+mn-lt"/>
                          <a:ea typeface="+mn-ea"/>
                          <a:cs typeface="Arial" charset="0"/>
                        </a:rPr>
                        <a:t>There were 10.4 million domestic overnight trips in GB in December 2016, which is a decrease on December 2015.</a:t>
                      </a:r>
                    </a:p>
                    <a:p>
                      <a:pPr marL="171450" lvl="0" indent="-171450">
                        <a:buClr>
                          <a:schemeClr val="tx1">
                            <a:lumMod val="85000"/>
                            <a:lumOff val="15000"/>
                          </a:schemeClr>
                        </a:buClr>
                        <a:buSzPct val="120000"/>
                        <a:buFont typeface="Lucida Grande"/>
                        <a:buChar char="•"/>
                      </a:pPr>
                      <a:r>
                        <a:rPr kumimoji="0" lang="en-GB" sz="800" b="0" i="0" u="none" strike="noStrike" kern="1200" cap="none" spc="0" normalizeH="0" baseline="0" dirty="0" smtClean="0">
                          <a:ln>
                            <a:noFill/>
                          </a:ln>
                          <a:solidFill>
                            <a:prstClr val="black">
                              <a:lumMod val="85000"/>
                              <a:lumOff val="15000"/>
                            </a:prstClr>
                          </a:solidFill>
                          <a:effectLst/>
                          <a:uLnTx/>
                          <a:uFillTx/>
                          <a:latin typeface="+mn-lt"/>
                          <a:ea typeface="+mn-ea"/>
                          <a:cs typeface="Arial" charset="0"/>
                        </a:rPr>
                        <a:t>Expenditure decreased by -15% to £1.6 billion, while the number of nights decreased by -22% to 31.2 million.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9525"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58914">
                <a:tc>
                  <a:txBody>
                    <a:bodyPr/>
                    <a:lstStyle/>
                    <a:p>
                      <a:pPr lvl="0"/>
                      <a:endParaRPr lang="en-GB" sz="900" kern="1200" dirty="0">
                        <a:solidFill>
                          <a:srgbClr val="404040"/>
                        </a:solidFill>
                        <a:effectLst/>
                        <a:latin typeface="+mn-lt"/>
                        <a:ea typeface="+mn-ea"/>
                        <a:cs typeface="+mn-cs"/>
                      </a:endParaRPr>
                    </a:p>
                  </a:txBody>
                  <a:tcPr marL="72000" marR="72000" marT="72000" marB="72000">
                    <a:lnL w="12700" cmpd="sng">
                      <a:noFill/>
                    </a:lnL>
                    <a:lnR w="12700" cap="flat" cmpd="sng" algn="ctr">
                      <a:noFill/>
                      <a:prstDash val="solid"/>
                      <a:round/>
                      <a:headEnd type="none" w="med" len="med"/>
                      <a:tailEnd type="none" w="med" len="med"/>
                    </a:lnR>
                    <a:lnT w="9525" cap="flat" cmpd="sng" algn="ctr">
                      <a:solidFill>
                        <a:prstClr val="white">
                          <a:lumMod val="85000"/>
                        </a:prstClr>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4400" rtl="0" eaLnBrk="1" fontAlgn="base" latinLnBrk="0" hangingPunct="1">
                        <a:lnSpc>
                          <a:spcPct val="100000"/>
                        </a:lnSpc>
                        <a:spcBef>
                          <a:spcPct val="0"/>
                        </a:spcBef>
                        <a:spcAft>
                          <a:spcPct val="0"/>
                        </a:spcAft>
                        <a:buClrTx/>
                        <a:buSzPct val="120000"/>
                        <a:buFont typeface="Lucida Grande"/>
                        <a:buChar char="•"/>
                        <a:tabLst/>
                        <a:defRPr/>
                      </a:pPr>
                      <a:r>
                        <a:rPr kumimoji="0" lang="en-GB" sz="800" b="0" i="0" u="none" strike="noStrike" kern="1200" cap="none" spc="0" normalizeH="0" baseline="0" noProof="0" dirty="0" smtClean="0">
                          <a:ln>
                            <a:noFill/>
                          </a:ln>
                          <a:solidFill>
                            <a:schemeClr val="tx1"/>
                          </a:solidFill>
                          <a:effectLst/>
                          <a:uLnTx/>
                          <a:uFillTx/>
                          <a:latin typeface="+mn-lt"/>
                          <a:ea typeface="+mn-ea"/>
                          <a:cs typeface="Arial" charset="0"/>
                        </a:rPr>
                        <a:t>There were 8.7 million domestic overnight trips to England in December 2016, a decrease of -18% on December 2015.</a:t>
                      </a:r>
                    </a:p>
                    <a:p>
                      <a:pPr marL="171450" marR="0" lvl="0" indent="-171450" algn="l" defTabSz="914400" rtl="0" eaLnBrk="1" fontAlgn="base" latinLnBrk="0" hangingPunct="1">
                        <a:lnSpc>
                          <a:spcPct val="100000"/>
                        </a:lnSpc>
                        <a:spcBef>
                          <a:spcPct val="0"/>
                        </a:spcBef>
                        <a:spcAft>
                          <a:spcPct val="0"/>
                        </a:spcAft>
                        <a:buClrTx/>
                        <a:buSzPct val="120000"/>
                        <a:buFont typeface="Lucida Grande"/>
                        <a:buChar char="•"/>
                        <a:tabLst/>
                        <a:defRPr/>
                      </a:pPr>
                      <a:r>
                        <a:rPr kumimoji="0" lang="en-GB" sz="800" b="0" i="0" u="none" strike="noStrike" kern="1200" cap="none" spc="0" normalizeH="0" baseline="0" noProof="0" dirty="0" smtClean="0">
                          <a:ln>
                            <a:noFill/>
                          </a:ln>
                          <a:solidFill>
                            <a:schemeClr val="tx1"/>
                          </a:solidFill>
                          <a:effectLst/>
                          <a:uLnTx/>
                          <a:uFillTx/>
                          <a:latin typeface="+mn-lt"/>
                          <a:ea typeface="+mn-ea"/>
                          <a:cs typeface="Arial" charset="0"/>
                        </a:rPr>
                        <a:t>Spend decreased by -21% to £1.3 billion, while </a:t>
                      </a:r>
                      <a:r>
                        <a:rPr kumimoji="0" lang="en-GB" sz="800" b="0" i="0" u="none" strike="noStrike" kern="1200" cap="none" spc="0" normalizeH="0" baseline="0" noProof="0" dirty="0" err="1" smtClean="0">
                          <a:ln>
                            <a:noFill/>
                          </a:ln>
                          <a:solidFill>
                            <a:schemeClr val="tx1"/>
                          </a:solidFill>
                          <a:effectLst/>
                          <a:uLnTx/>
                          <a:uFillTx/>
                          <a:latin typeface="+mn-lt"/>
                          <a:ea typeface="+mn-ea"/>
                          <a:cs typeface="Arial" charset="0"/>
                        </a:rPr>
                        <a:t>bednights</a:t>
                      </a:r>
                      <a:r>
                        <a:rPr kumimoji="0" lang="en-GB" sz="800" b="0" i="0" u="none" strike="noStrike" kern="1200" cap="none" spc="0" normalizeH="0" baseline="0" noProof="0" dirty="0" smtClean="0">
                          <a:ln>
                            <a:noFill/>
                          </a:ln>
                          <a:solidFill>
                            <a:schemeClr val="tx1"/>
                          </a:solidFill>
                          <a:effectLst/>
                          <a:uLnTx/>
                          <a:uFillTx/>
                          <a:latin typeface="+mn-lt"/>
                          <a:ea typeface="+mn-ea"/>
                          <a:cs typeface="Arial" charset="0"/>
                        </a:rPr>
                        <a:t> decreased by -22% to 25.8 million.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prstClr val="white">
                          <a:lumMod val="85000"/>
                        </a:prstClr>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66297">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US" sz="800" b="0" i="0" u="none" strike="noStrike" kern="1200" cap="none" spc="0" normalizeH="0" baseline="0" noProof="0" dirty="0" smtClean="0">
                          <a:ln>
                            <a:noFill/>
                          </a:ln>
                          <a:solidFill>
                            <a:srgbClr val="A6A6A6"/>
                          </a:solidFill>
                          <a:effectLst/>
                          <a:uLnTx/>
                          <a:uFillTx/>
                          <a:latin typeface="+mn-lt"/>
                          <a:ea typeface="+mn-ea"/>
                          <a:cs typeface="Arial" charset="0"/>
                        </a:rPr>
                        <a:t>2016 (January – December 2016)</a:t>
                      </a:r>
                      <a:endParaRPr kumimoji="0" lang="en-US" sz="800" b="0" i="0" u="none" strike="noStrike" kern="1200" cap="none" spc="0" normalizeH="0" baseline="0" noProof="0" dirty="0">
                        <a:ln>
                          <a:noFill/>
                        </a:ln>
                        <a:solidFill>
                          <a:srgbClr val="A6A6A6"/>
                        </a:solidFill>
                        <a:effectLst/>
                        <a:uLnTx/>
                        <a:uFillTx/>
                        <a:latin typeface="+mn-lt"/>
                        <a:ea typeface="+mn-ea"/>
                        <a:cs typeface="Arial" charset="0"/>
                      </a:endParaRPr>
                    </a:p>
                  </a:txBody>
                  <a:tcPr marL="72000" marR="12700" marT="0" marB="0" anchor="ctr">
                    <a:lnL w="12700" cmpd="sng">
                      <a:noFill/>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en-US" sz="800" b="0" i="0" u="none" strike="noStrike" kern="1200" cap="none" spc="0" normalizeH="0" baseline="0" noProof="0" dirty="0">
                        <a:ln>
                          <a:noFill/>
                        </a:ln>
                        <a:solidFill>
                          <a:srgbClr val="FF0000"/>
                        </a:solidFill>
                        <a:effectLst/>
                        <a:uLnTx/>
                        <a:uFillTx/>
                        <a:latin typeface="+mn-lt"/>
                        <a:ea typeface="+mn-ea"/>
                        <a:cs typeface="Arial" charset="0"/>
                      </a:endParaRPr>
                    </a:p>
                  </a:txBody>
                  <a:tcPr marL="0" marR="0" marT="0" marB="0" anchor="ctr">
                    <a:lnL w="12700" cmpd="sng">
                      <a:noFill/>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r>
              <a:tr h="634759">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en-US" sz="2000" b="0" i="0" u="none" strike="noStrike" kern="1200" cap="none" spc="0" normalizeH="0" baseline="0" noProof="0" dirty="0">
                        <a:ln>
                          <a:noFill/>
                        </a:ln>
                        <a:solidFill>
                          <a:prstClr val="black">
                            <a:lumMod val="75000"/>
                            <a:lumOff val="25000"/>
                          </a:prstClr>
                        </a:solidFill>
                        <a:effectLst/>
                        <a:uLnTx/>
                        <a:uFillTx/>
                        <a:latin typeface="Arial" charset="0"/>
                        <a:ea typeface="+mn-ea"/>
                        <a:cs typeface="Arial" charset="0"/>
                      </a:endParaRPr>
                    </a:p>
                  </a:txBody>
                  <a:tcPr marL="72000" marR="72000" marT="72000" marB="72000" anchor="ctr">
                    <a:lnL w="12700" cmpd="sng">
                      <a:noFill/>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9525"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lvl="0" indent="-171450" algn="l" defTabSz="914400" rtl="0" eaLnBrk="1" fontAlgn="auto" latinLnBrk="0" hangingPunct="1">
                        <a:lnSpc>
                          <a:spcPct val="100000"/>
                        </a:lnSpc>
                        <a:spcBef>
                          <a:spcPts val="0"/>
                        </a:spcBef>
                        <a:spcAft>
                          <a:spcPts val="0"/>
                        </a:spcAft>
                        <a:buClrTx/>
                        <a:buSzPct val="120000"/>
                        <a:buFont typeface="Lucida Grande"/>
                        <a:buChar char="•"/>
                        <a:tabLst/>
                        <a:defRPr/>
                      </a:pPr>
                      <a:r>
                        <a:rPr lang="en-GB" sz="800" b="0" dirty="0" smtClean="0">
                          <a:solidFill>
                            <a:schemeClr val="tx1"/>
                          </a:solidFill>
                          <a:latin typeface="+mn-lt"/>
                        </a:rPr>
                        <a:t>In 2016, GB trips </a:t>
                      </a:r>
                      <a:r>
                        <a:rPr lang="en-GB" sz="800" b="0" kern="1200" dirty="0" smtClean="0">
                          <a:solidFill>
                            <a:schemeClr val="tx1"/>
                          </a:solidFill>
                          <a:latin typeface="+mn-lt"/>
                          <a:ea typeface="+mn-ea"/>
                          <a:cs typeface="+mn-cs"/>
                        </a:rPr>
                        <a:t>were down -5% to 119.5 million, compared to 124.4 million in 2015*.</a:t>
                      </a:r>
                    </a:p>
                    <a:p>
                      <a:pPr marL="171450" marR="0" lvl="0" indent="-171450" algn="l" defTabSz="914400" rtl="0" eaLnBrk="1" fontAlgn="auto" latinLnBrk="0" hangingPunct="1">
                        <a:lnSpc>
                          <a:spcPct val="100000"/>
                        </a:lnSpc>
                        <a:spcBef>
                          <a:spcPts val="0"/>
                        </a:spcBef>
                        <a:spcAft>
                          <a:spcPts val="0"/>
                        </a:spcAft>
                        <a:buClrTx/>
                        <a:buSzPct val="120000"/>
                        <a:buFont typeface="Lucida Grande"/>
                        <a:buChar char="•"/>
                        <a:tabLst/>
                        <a:defRPr/>
                      </a:pPr>
                      <a:r>
                        <a:rPr lang="en-GB" sz="800" b="0" baseline="0" dirty="0" smtClean="0">
                          <a:solidFill>
                            <a:schemeClr val="tx1"/>
                          </a:solidFill>
                          <a:latin typeface="+mn-lt"/>
                        </a:rPr>
                        <a:t>Nights were also down -5% for 2016 at 359.6 million, while spend was down -4% for 2016 at £23.1 billion.</a:t>
                      </a:r>
                      <a:endParaRPr lang="en-GB" sz="800" b="0" dirty="0" smtClean="0">
                        <a:solidFill>
                          <a:schemeClr val="tx1"/>
                        </a:solidFill>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9525"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634759">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en-US" sz="2000" b="0" i="0" u="none" strike="noStrike" kern="1200" cap="none" spc="0" normalizeH="0" baseline="0" noProof="0" dirty="0">
                        <a:ln>
                          <a:noFill/>
                        </a:ln>
                        <a:solidFill>
                          <a:prstClr val="black">
                            <a:lumMod val="75000"/>
                            <a:lumOff val="25000"/>
                          </a:prstClr>
                        </a:solidFill>
                        <a:effectLst/>
                        <a:uLnTx/>
                        <a:uFillTx/>
                        <a:latin typeface="Arial" charset="0"/>
                        <a:ea typeface="+mn-ea"/>
                        <a:cs typeface="Arial" charset="0"/>
                      </a:endParaRPr>
                    </a:p>
                  </a:txBody>
                  <a:tcPr marL="72000" marR="72000" marT="72000" marB="72000" anchor="ctr">
                    <a:lnL w="12700" cmpd="sng">
                      <a:noFill/>
                    </a:lnL>
                    <a:lnR w="12700" cap="flat" cmpd="sng" algn="ctr">
                      <a:noFill/>
                      <a:prstDash val="solid"/>
                      <a:round/>
                      <a:headEnd type="none" w="med" len="med"/>
                      <a:tailEnd type="none" w="med" len="med"/>
                    </a:lnR>
                    <a:lnT w="9525" cap="flat" cmpd="sng" algn="ctr">
                      <a:solidFill>
                        <a:prstClr val="white">
                          <a:lumMod val="85000"/>
                        </a:prstClr>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lvl="0" indent="-171450" algn="l" defTabSz="914400" rtl="0" eaLnBrk="1" fontAlgn="auto" latinLnBrk="0" hangingPunct="1">
                        <a:lnSpc>
                          <a:spcPct val="100000"/>
                        </a:lnSpc>
                        <a:spcBef>
                          <a:spcPts val="0"/>
                        </a:spcBef>
                        <a:spcAft>
                          <a:spcPts val="0"/>
                        </a:spcAft>
                        <a:buClrTx/>
                        <a:buSzPct val="120000"/>
                        <a:buFont typeface="Lucida Grande"/>
                        <a:buChar char="•"/>
                        <a:tabLst/>
                        <a:defRPr/>
                      </a:pPr>
                      <a:r>
                        <a:rPr lang="en-GB" sz="800" b="0" dirty="0" smtClean="0">
                          <a:solidFill>
                            <a:schemeClr val="tx1"/>
                          </a:solidFill>
                          <a:latin typeface="+mn-lt"/>
                        </a:rPr>
                        <a:t>In 2016, trips to England were down -4% to</a:t>
                      </a:r>
                      <a:r>
                        <a:rPr lang="en-GB" sz="800" b="0" baseline="0" dirty="0" smtClean="0">
                          <a:solidFill>
                            <a:schemeClr val="tx1"/>
                          </a:solidFill>
                          <a:latin typeface="+mn-lt"/>
                        </a:rPr>
                        <a:t> 99.3</a:t>
                      </a:r>
                      <a:r>
                        <a:rPr lang="en-GB" sz="800" b="0" dirty="0" smtClean="0">
                          <a:solidFill>
                            <a:schemeClr val="tx1"/>
                          </a:solidFill>
                          <a:latin typeface="+mn-lt"/>
                        </a:rPr>
                        <a:t> million</a:t>
                      </a:r>
                      <a:r>
                        <a:rPr lang="en-GB" sz="800" b="0" baseline="0" dirty="0" smtClean="0">
                          <a:solidFill>
                            <a:schemeClr val="tx1"/>
                          </a:solidFill>
                          <a:latin typeface="+mn-lt"/>
                        </a:rPr>
                        <a:t> compared to 102.7 million in 2015*</a:t>
                      </a:r>
                      <a:r>
                        <a:rPr lang="en-GB" sz="800" b="0" kern="1200" dirty="0" smtClean="0">
                          <a:solidFill>
                            <a:schemeClr val="tx1"/>
                          </a:solidFill>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Pct val="120000"/>
                        <a:buFont typeface="Lucida Grande"/>
                        <a:buChar char="•"/>
                        <a:tabLst/>
                        <a:defRPr/>
                      </a:pPr>
                      <a:r>
                        <a:rPr lang="en-GB" sz="800" b="0" kern="1200" dirty="0" smtClean="0">
                          <a:solidFill>
                            <a:schemeClr val="tx1"/>
                          </a:solidFill>
                          <a:latin typeface="+mn-lt"/>
                          <a:ea typeface="+mn-ea"/>
                          <a:cs typeface="+mn-cs"/>
                        </a:rPr>
                        <a:t>Nights were down -4% at 287.7 million,</a:t>
                      </a:r>
                      <a:r>
                        <a:rPr lang="en-GB" sz="800" b="0" kern="1200" baseline="0" dirty="0" smtClean="0">
                          <a:solidFill>
                            <a:schemeClr val="tx1"/>
                          </a:solidFill>
                          <a:latin typeface="+mn-lt"/>
                          <a:ea typeface="+mn-ea"/>
                          <a:cs typeface="+mn-cs"/>
                        </a:rPr>
                        <a:t> while spend decreased by -3% to £18.5 billion.</a:t>
                      </a:r>
                      <a:endParaRPr lang="en-GB" sz="800" b="0" kern="1200" dirty="0" smtClean="0">
                        <a:solidFill>
                          <a:schemeClr val="tx1"/>
                        </a:solidFill>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prstClr val="white">
                          <a:lumMod val="85000"/>
                        </a:prstClr>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34544">
                <a:tc>
                  <a:txBody>
                    <a:bodyPr/>
                    <a:lstStyle/>
                    <a:p>
                      <a:pPr lvl="0"/>
                      <a:endParaRPr lang="en-GB" sz="900" kern="1200">
                        <a:solidFill>
                          <a:srgbClr val="404040"/>
                        </a:solidFill>
                        <a:effectLst/>
                        <a:latin typeface="+mn-lt"/>
                        <a:ea typeface="+mn-ea"/>
                        <a:cs typeface="+mn-cs"/>
                      </a:endParaRPr>
                    </a:p>
                  </a:txBody>
                  <a:tcPr marL="72000" marR="72000" marT="72000" marB="72000">
                    <a:lnL w="12700" cmpd="sng">
                      <a:noFill/>
                    </a:lnL>
                    <a:lnR w="12700" cap="flat" cmpd="sng" algn="ctr">
                      <a:noFill/>
                      <a:prstDash val="solid"/>
                      <a:round/>
                      <a:headEnd type="none" w="med" len="med"/>
                      <a:tailEnd type="none" w="med" len="med"/>
                    </a:lnR>
                    <a:lnT w="12700" cap="flat" cmpd="sng" algn="ctr">
                      <a:solidFill>
                        <a:srgbClr val="FF0000"/>
                      </a:solidFill>
                      <a:prstDash val="solid"/>
                      <a:round/>
                      <a:headEnd type="none" w="med" len="med"/>
                      <a:tailEnd type="none" w="med" len="med"/>
                    </a:lnT>
                    <a:lnB w="9525"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FF0000"/>
                          </a:solidFill>
                          <a:effectLst/>
                          <a:uLnTx/>
                          <a:uFillTx/>
                          <a:latin typeface="+mn-lt"/>
                          <a:ea typeface="+mn-ea"/>
                          <a:cs typeface="Arial" charset="0"/>
                        </a:rPr>
                        <a:t>Context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0000"/>
                      </a:solidFill>
                      <a:prstDash val="solid"/>
                      <a:round/>
                      <a:headEnd type="none" w="med" len="med"/>
                      <a:tailEnd type="none" w="med" len="med"/>
                    </a:lnT>
                    <a:lnB w="9525"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600875">
                <a:tc>
                  <a:txBody>
                    <a:bodyPr/>
                    <a:lstStyle/>
                    <a:p>
                      <a:pPr lvl="0"/>
                      <a:endParaRPr lang="en-GB" sz="900" kern="1200" dirty="0">
                        <a:solidFill>
                          <a:srgbClr val="404040"/>
                        </a:solidFill>
                        <a:effectLst/>
                        <a:latin typeface="+mn-lt"/>
                        <a:ea typeface="+mn-ea"/>
                        <a:cs typeface="+mn-cs"/>
                      </a:endParaRPr>
                    </a:p>
                  </a:txBody>
                  <a:tcPr marL="72000" marR="72000" marT="72000" marB="72000">
                    <a:lnL w="12700" cmpd="sng">
                      <a:noFill/>
                    </a:lnL>
                    <a:lnR w="12700" cap="flat" cmpd="sng" algn="ctr">
                      <a:noFill/>
                      <a:prstDash val="solid"/>
                      <a:round/>
                      <a:headEnd type="none" w="med" len="med"/>
                      <a:tailEnd type="none" w="med" len="med"/>
                    </a:lnR>
                    <a:lnT w="9525" cap="flat" cmpd="sng" algn="ctr">
                      <a:solidFill>
                        <a:prstClr val="white">
                          <a:lumMod val="85000"/>
                        </a:prstClr>
                      </a:solidFill>
                      <a:prstDash val="solid"/>
                      <a:round/>
                      <a:headEnd type="none" w="med" len="med"/>
                      <a:tailEnd type="none" w="med" len="med"/>
                    </a:lnT>
                    <a:lnB w="9525"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indent="-171450">
                        <a:buFont typeface="Arial" panose="020B0604020202020204" pitchFamily="34" charset="0"/>
                        <a:buChar char="•"/>
                      </a:pPr>
                      <a:r>
                        <a:rPr lang="en-GB" sz="800" b="0" kern="1200" dirty="0" smtClean="0">
                          <a:solidFill>
                            <a:schemeClr val="tx1"/>
                          </a:solidFill>
                          <a:latin typeface="+mn-lt"/>
                          <a:ea typeface="+mn-ea"/>
                          <a:cs typeface="+mn-cs"/>
                        </a:rPr>
                        <a:t>At the start of December, it was often cold and frosty with fog patches. The middle of the month was more mild. There was also some stormy weather in central and northern Britain. The end of the month turned cold and frosty, especially in the south.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prstClr val="white">
                          <a:lumMod val="85000"/>
                        </a:prstClr>
                      </a:solidFill>
                      <a:prstDash val="solid"/>
                      <a:round/>
                      <a:headEnd type="none" w="med" len="med"/>
                      <a:tailEnd type="none" w="med" len="med"/>
                    </a:lnT>
                    <a:lnB w="9525"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3" name="Title 2"/>
          <p:cNvSpPr>
            <a:spLocks noGrp="1"/>
          </p:cNvSpPr>
          <p:nvPr>
            <p:ph type="title"/>
          </p:nvPr>
        </p:nvSpPr>
        <p:spPr>
          <a:xfrm>
            <a:off x="0" y="1"/>
            <a:ext cx="9143999" cy="878696"/>
          </a:xfrm>
        </p:spPr>
        <p:txBody>
          <a:bodyPr/>
          <a:lstStyle/>
          <a:p>
            <a:r>
              <a:rPr lang="en-GB" dirty="0" smtClean="0"/>
              <a:t>Summary of Results </a:t>
            </a:r>
            <a:r>
              <a:rPr lang="en-GB" dirty="0" smtClean="0">
                <a:solidFill>
                  <a:schemeClr val="tx1">
                    <a:lumMod val="50000"/>
                    <a:lumOff val="50000"/>
                  </a:schemeClr>
                </a:solidFill>
              </a:rPr>
              <a:t>GB And England</a:t>
            </a:r>
            <a:endParaRPr lang="en-GB" dirty="0">
              <a:solidFill>
                <a:schemeClr val="tx1">
                  <a:lumMod val="50000"/>
                  <a:lumOff val="50000"/>
                </a:schemeClr>
              </a:solidFill>
            </a:endParaRPr>
          </a:p>
        </p:txBody>
      </p:sp>
      <p:sp>
        <p:nvSpPr>
          <p:cNvPr id="6" name="TextBox 5"/>
          <p:cNvSpPr txBox="1"/>
          <p:nvPr/>
        </p:nvSpPr>
        <p:spPr>
          <a:xfrm>
            <a:off x="1160710" y="1646770"/>
            <a:ext cx="710082" cy="230832"/>
          </a:xfrm>
          <a:prstGeom prst="rect">
            <a:avLst/>
          </a:prstGeom>
          <a:noFill/>
        </p:spPr>
        <p:txBody>
          <a:bodyPr wrap="square" rtlCol="0">
            <a:spAutoFit/>
          </a:bodyPr>
          <a:lstStyle/>
          <a:p>
            <a:pPr algn="ctr"/>
            <a:r>
              <a:rPr lang="en-US" sz="900" b="0" dirty="0" err="1" smtClean="0">
                <a:solidFill>
                  <a:srgbClr val="FF4359"/>
                </a:solidFill>
                <a:latin typeface="Verdana"/>
              </a:rPr>
              <a:t>Trips</a:t>
            </a:r>
          </a:p>
        </p:txBody>
      </p:sp>
      <p:sp>
        <p:nvSpPr>
          <p:cNvPr id="20" name="TextBox 19"/>
          <p:cNvSpPr txBox="1"/>
          <p:nvPr/>
        </p:nvSpPr>
        <p:spPr>
          <a:xfrm>
            <a:off x="2056514" y="1646770"/>
            <a:ext cx="710082" cy="230832"/>
          </a:xfrm>
          <a:prstGeom prst="rect">
            <a:avLst/>
          </a:prstGeom>
          <a:noFill/>
        </p:spPr>
        <p:txBody>
          <a:bodyPr wrap="square" rtlCol="0">
            <a:spAutoFit/>
          </a:bodyPr>
          <a:lstStyle/>
          <a:p>
            <a:pPr algn="ctr"/>
            <a:r>
              <a:rPr lang="en-US" sz="900" b="0" dirty="0" err="1" smtClean="0">
                <a:solidFill>
                  <a:srgbClr val="FF4359"/>
                </a:solidFill>
                <a:latin typeface="Verdana"/>
              </a:rPr>
              <a:t>Nights</a:t>
            </a:r>
          </a:p>
        </p:txBody>
      </p:sp>
      <p:grpSp>
        <p:nvGrpSpPr>
          <p:cNvPr id="24" name="Group 23"/>
          <p:cNvGrpSpPr/>
          <p:nvPr/>
        </p:nvGrpSpPr>
        <p:grpSpPr>
          <a:xfrm>
            <a:off x="375583" y="5419828"/>
            <a:ext cx="2314532" cy="503032"/>
            <a:chOff x="375583" y="4954585"/>
            <a:chExt cx="2314532" cy="503032"/>
          </a:xfrm>
        </p:grpSpPr>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583" y="5042288"/>
              <a:ext cx="464163" cy="336518"/>
            </a:xfrm>
            <a:prstGeom prst="rect">
              <a:avLst/>
            </a:prstGeom>
          </p:spPr>
        </p:pic>
        <p:pic>
          <p:nvPicPr>
            <p:cNvPr id="50" name="Picture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82001" y="4954585"/>
              <a:ext cx="508114" cy="503032"/>
            </a:xfrm>
            <a:prstGeom prst="rect">
              <a:avLst/>
            </a:prstGeom>
            <a:effectLst/>
          </p:spPr>
        </p:pic>
      </p:grpSp>
      <p:sp>
        <p:nvSpPr>
          <p:cNvPr id="36" name="TextBox 35"/>
          <p:cNvSpPr txBox="1"/>
          <p:nvPr/>
        </p:nvSpPr>
        <p:spPr>
          <a:xfrm>
            <a:off x="2082452" y="5093816"/>
            <a:ext cx="710082" cy="230832"/>
          </a:xfrm>
          <a:prstGeom prst="rect">
            <a:avLst/>
          </a:prstGeom>
          <a:noFill/>
        </p:spPr>
        <p:txBody>
          <a:bodyPr wrap="square" rtlCol="0">
            <a:spAutoFit/>
          </a:bodyPr>
          <a:lstStyle/>
          <a:p>
            <a:pPr algn="ctr"/>
            <a:r>
              <a:rPr lang="en-US" sz="900" b="0" dirty="0" err="1" smtClean="0">
                <a:solidFill>
                  <a:srgbClr val="FF4359"/>
                </a:solidFill>
                <a:latin typeface="Verdana"/>
              </a:rPr>
              <a:t>Weather</a:t>
            </a:r>
          </a:p>
        </p:txBody>
      </p:sp>
      <p:sp>
        <p:nvSpPr>
          <p:cNvPr id="27" name="TextBox 26"/>
          <p:cNvSpPr txBox="1"/>
          <p:nvPr/>
        </p:nvSpPr>
        <p:spPr>
          <a:xfrm>
            <a:off x="2928465" y="1646770"/>
            <a:ext cx="710082" cy="230832"/>
          </a:xfrm>
          <a:prstGeom prst="rect">
            <a:avLst/>
          </a:prstGeom>
          <a:noFill/>
        </p:spPr>
        <p:txBody>
          <a:bodyPr wrap="square" rtlCol="0">
            <a:spAutoFit/>
          </a:bodyPr>
          <a:lstStyle/>
          <a:p>
            <a:pPr algn="ctr"/>
            <a:r>
              <a:rPr lang="en-US" sz="900" b="0" dirty="0" smtClean="0">
                <a:solidFill>
                  <a:srgbClr val="FF4359"/>
                </a:solidFill>
                <a:latin typeface="Verdana"/>
              </a:rPr>
              <a:t>Spend</a:t>
            </a:r>
          </a:p>
        </p:txBody>
      </p:sp>
      <p:grpSp>
        <p:nvGrpSpPr>
          <p:cNvPr id="4" name="Group 3"/>
          <p:cNvGrpSpPr/>
          <p:nvPr/>
        </p:nvGrpSpPr>
        <p:grpSpPr>
          <a:xfrm>
            <a:off x="375582" y="2267567"/>
            <a:ext cx="3159521" cy="503194"/>
            <a:chOff x="375582" y="2267567"/>
            <a:chExt cx="3159521" cy="503194"/>
          </a:xfrm>
        </p:grpSpPr>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582" y="2358184"/>
              <a:ext cx="464163" cy="336518"/>
            </a:xfrm>
            <a:prstGeom prst="rect">
              <a:avLst/>
            </a:prstGeom>
          </p:spPr>
        </p:pic>
        <p:sp>
          <p:nvSpPr>
            <p:cNvPr id="47" name="Oval 46"/>
            <p:cNvSpPr/>
            <p:nvPr/>
          </p:nvSpPr>
          <p:spPr>
            <a:xfrm>
              <a:off x="1266974" y="2267567"/>
              <a:ext cx="503194" cy="503194"/>
            </a:xfrm>
            <a:prstGeom prst="ellipse">
              <a:avLst/>
            </a:prstGeom>
            <a:solidFill>
              <a:schemeClr val="accent3"/>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25200" rtlCol="0" anchor="ctr" anchorCtr="0"/>
            <a:lstStyle/>
            <a:p>
              <a:pPr algn="ctr"/>
              <a:r>
                <a:rPr lang="en-US" sz="900" b="0" dirty="0" smtClean="0">
                  <a:solidFill>
                    <a:prstClr val="white"/>
                  </a:solidFill>
                </a:rPr>
                <a:t>-17%</a:t>
              </a:r>
            </a:p>
          </p:txBody>
        </p:sp>
        <p:sp>
          <p:nvSpPr>
            <p:cNvPr id="19" name="Oval 18"/>
            <p:cNvSpPr/>
            <p:nvPr/>
          </p:nvSpPr>
          <p:spPr>
            <a:xfrm>
              <a:off x="2149441" y="2267567"/>
              <a:ext cx="503194" cy="503194"/>
            </a:xfrm>
            <a:prstGeom prst="ellipse">
              <a:avLst/>
            </a:prstGeom>
            <a:solidFill>
              <a:schemeClr val="accent3"/>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25200" rtlCol="0" anchor="ctr" anchorCtr="0"/>
            <a:lstStyle/>
            <a:p>
              <a:pPr algn="ctr"/>
              <a:r>
                <a:rPr lang="en-US" sz="900" b="0" dirty="0" smtClean="0">
                  <a:solidFill>
                    <a:srgbClr val="FFFFFF"/>
                  </a:solidFill>
                </a:rPr>
                <a:t>-22%</a:t>
              </a:r>
            </a:p>
          </p:txBody>
        </p:sp>
        <p:sp>
          <p:nvSpPr>
            <p:cNvPr id="31" name="Oval 30"/>
            <p:cNvSpPr/>
            <p:nvPr/>
          </p:nvSpPr>
          <p:spPr>
            <a:xfrm>
              <a:off x="3031909" y="2267567"/>
              <a:ext cx="503194" cy="503194"/>
            </a:xfrm>
            <a:prstGeom prst="ellipse">
              <a:avLst/>
            </a:prstGeom>
            <a:solidFill>
              <a:schemeClr val="accent3"/>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25200" rtlCol="0" anchor="ctr" anchorCtr="0"/>
            <a:lstStyle/>
            <a:p>
              <a:pPr algn="ctr"/>
              <a:r>
                <a:rPr lang="en-US" sz="900" b="0" dirty="0" smtClean="0">
                  <a:solidFill>
                    <a:srgbClr val="FFFFFF"/>
                  </a:solidFill>
                </a:rPr>
                <a:t>-15%</a:t>
              </a:r>
            </a:p>
          </p:txBody>
        </p:sp>
      </p:grpSp>
      <p:grpSp>
        <p:nvGrpSpPr>
          <p:cNvPr id="5" name="Group 4"/>
          <p:cNvGrpSpPr/>
          <p:nvPr/>
        </p:nvGrpSpPr>
        <p:grpSpPr>
          <a:xfrm>
            <a:off x="378741" y="2943551"/>
            <a:ext cx="3156362" cy="503194"/>
            <a:chOff x="378741" y="2943551"/>
            <a:chExt cx="3156362" cy="503194"/>
          </a:xfrm>
        </p:grpSpPr>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8741" y="3033045"/>
              <a:ext cx="457847" cy="336518"/>
            </a:xfrm>
            <a:prstGeom prst="rect">
              <a:avLst/>
            </a:prstGeom>
            <a:effectLst>
              <a:outerShdw blurRad="127000" dir="2700000" algn="tl" rotWithShape="0">
                <a:srgbClr val="000000">
                  <a:alpha val="15000"/>
                </a:srgbClr>
              </a:outerShdw>
            </a:effectLst>
          </p:spPr>
        </p:pic>
        <p:sp>
          <p:nvSpPr>
            <p:cNvPr id="29" name="Oval 28"/>
            <p:cNvSpPr/>
            <p:nvPr/>
          </p:nvSpPr>
          <p:spPr>
            <a:xfrm>
              <a:off x="1266974" y="2943551"/>
              <a:ext cx="503194" cy="503194"/>
            </a:xfrm>
            <a:prstGeom prst="ellipse">
              <a:avLst/>
            </a:prstGeom>
            <a:solidFill>
              <a:schemeClr val="accent3"/>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25200" rtlCol="0" anchor="ctr" anchorCtr="0"/>
            <a:lstStyle/>
            <a:p>
              <a:pPr algn="ctr"/>
              <a:r>
                <a:rPr lang="en-US" sz="900" b="0" dirty="0" smtClean="0">
                  <a:solidFill>
                    <a:srgbClr val="FFFFFF"/>
                  </a:solidFill>
                </a:rPr>
                <a:t>-18%</a:t>
              </a:r>
            </a:p>
          </p:txBody>
        </p:sp>
        <p:sp>
          <p:nvSpPr>
            <p:cNvPr id="30" name="Oval 29"/>
            <p:cNvSpPr/>
            <p:nvPr/>
          </p:nvSpPr>
          <p:spPr>
            <a:xfrm>
              <a:off x="2149441" y="2943551"/>
              <a:ext cx="503194" cy="503194"/>
            </a:xfrm>
            <a:prstGeom prst="ellipse">
              <a:avLst/>
            </a:prstGeom>
            <a:solidFill>
              <a:schemeClr val="accent3"/>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25200" rtlCol="0" anchor="ctr" anchorCtr="0"/>
            <a:lstStyle/>
            <a:p>
              <a:pPr algn="ctr"/>
              <a:r>
                <a:rPr lang="en-US" sz="900" b="0" dirty="0" smtClean="0">
                  <a:solidFill>
                    <a:srgbClr val="FFFFFF"/>
                  </a:solidFill>
                </a:rPr>
                <a:t>-22%</a:t>
              </a:r>
            </a:p>
          </p:txBody>
        </p:sp>
        <p:sp>
          <p:nvSpPr>
            <p:cNvPr id="35" name="Oval 34"/>
            <p:cNvSpPr/>
            <p:nvPr/>
          </p:nvSpPr>
          <p:spPr>
            <a:xfrm>
              <a:off x="3031909" y="2943551"/>
              <a:ext cx="503194" cy="503194"/>
            </a:xfrm>
            <a:prstGeom prst="ellipse">
              <a:avLst/>
            </a:prstGeom>
            <a:solidFill>
              <a:schemeClr val="accent3"/>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25200" rtlCol="0" anchor="ctr" anchorCtr="0"/>
            <a:lstStyle/>
            <a:p>
              <a:pPr algn="ctr"/>
              <a:r>
                <a:rPr lang="en-US" sz="900" b="0" dirty="0" smtClean="0">
                  <a:solidFill>
                    <a:srgbClr val="FFFFFF"/>
                  </a:solidFill>
                </a:rPr>
                <a:t>-21%</a:t>
              </a:r>
            </a:p>
          </p:txBody>
        </p:sp>
      </p:grpSp>
      <p:grpSp>
        <p:nvGrpSpPr>
          <p:cNvPr id="7" name="Group 6"/>
          <p:cNvGrpSpPr/>
          <p:nvPr/>
        </p:nvGrpSpPr>
        <p:grpSpPr>
          <a:xfrm>
            <a:off x="375583" y="3841188"/>
            <a:ext cx="3159520" cy="503194"/>
            <a:chOff x="375583" y="3841188"/>
            <a:chExt cx="3159520" cy="503194"/>
          </a:xfrm>
        </p:grpSpPr>
        <p:pic>
          <p:nvPicPr>
            <p:cNvPr id="32" name="Picture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583" y="3939756"/>
              <a:ext cx="464163" cy="336518"/>
            </a:xfrm>
            <a:prstGeom prst="rect">
              <a:avLst/>
            </a:prstGeom>
          </p:spPr>
        </p:pic>
        <p:sp>
          <p:nvSpPr>
            <p:cNvPr id="33" name="Oval 32"/>
            <p:cNvSpPr/>
            <p:nvPr/>
          </p:nvSpPr>
          <p:spPr>
            <a:xfrm>
              <a:off x="1266974" y="3841188"/>
              <a:ext cx="503194" cy="503194"/>
            </a:xfrm>
            <a:prstGeom prst="ellipse">
              <a:avLst/>
            </a:prstGeom>
            <a:solidFill>
              <a:schemeClr val="accent3"/>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25200" rtlCol="0" anchor="ctr" anchorCtr="0"/>
            <a:lstStyle/>
            <a:p>
              <a:pPr algn="ctr"/>
              <a:r>
                <a:rPr lang="en-US" sz="900" b="0" dirty="0" smtClean="0">
                  <a:solidFill>
                    <a:srgbClr val="FFFFFF"/>
                  </a:solidFill>
                </a:rPr>
                <a:t>-5%</a:t>
              </a:r>
            </a:p>
          </p:txBody>
        </p:sp>
        <p:sp>
          <p:nvSpPr>
            <p:cNvPr id="34" name="Oval 33"/>
            <p:cNvSpPr/>
            <p:nvPr/>
          </p:nvSpPr>
          <p:spPr>
            <a:xfrm>
              <a:off x="2157393" y="3841188"/>
              <a:ext cx="503194" cy="503194"/>
            </a:xfrm>
            <a:prstGeom prst="ellipse">
              <a:avLst/>
            </a:prstGeom>
            <a:solidFill>
              <a:schemeClr val="accent3"/>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25200" rtlCol="0" anchor="ctr" anchorCtr="0"/>
            <a:lstStyle/>
            <a:p>
              <a:pPr algn="ctr"/>
              <a:r>
                <a:rPr lang="en-US" sz="900" b="0" dirty="0" smtClean="0">
                  <a:solidFill>
                    <a:srgbClr val="FFFFFF"/>
                  </a:solidFill>
                </a:rPr>
                <a:t>-5%</a:t>
              </a:r>
            </a:p>
          </p:txBody>
        </p:sp>
        <p:sp>
          <p:nvSpPr>
            <p:cNvPr id="37" name="Oval 36"/>
            <p:cNvSpPr/>
            <p:nvPr/>
          </p:nvSpPr>
          <p:spPr>
            <a:xfrm>
              <a:off x="3031909" y="3841188"/>
              <a:ext cx="503194" cy="503194"/>
            </a:xfrm>
            <a:prstGeom prst="ellipse">
              <a:avLst/>
            </a:prstGeom>
            <a:solidFill>
              <a:schemeClr val="accent3"/>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25200" rtlCol="0" anchor="ctr" anchorCtr="0"/>
            <a:lstStyle/>
            <a:p>
              <a:pPr algn="ctr"/>
              <a:r>
                <a:rPr lang="en-US" sz="900" b="0" dirty="0" smtClean="0">
                  <a:solidFill>
                    <a:srgbClr val="FFFFFF"/>
                  </a:solidFill>
                </a:rPr>
                <a:t>-4%</a:t>
              </a:r>
            </a:p>
          </p:txBody>
        </p:sp>
      </p:grpSp>
      <p:grpSp>
        <p:nvGrpSpPr>
          <p:cNvPr id="8" name="Group 7"/>
          <p:cNvGrpSpPr/>
          <p:nvPr/>
        </p:nvGrpSpPr>
        <p:grpSpPr>
          <a:xfrm>
            <a:off x="378741" y="4501442"/>
            <a:ext cx="3156362" cy="503194"/>
            <a:chOff x="378741" y="4501442"/>
            <a:chExt cx="3156362" cy="503194"/>
          </a:xfrm>
        </p:grpSpPr>
        <p:pic>
          <p:nvPicPr>
            <p:cNvPr id="44" name="Picture 4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8741" y="4559960"/>
              <a:ext cx="457847" cy="336518"/>
            </a:xfrm>
            <a:prstGeom prst="rect">
              <a:avLst/>
            </a:prstGeom>
            <a:effectLst>
              <a:outerShdw blurRad="127000" dir="2700000" algn="tl" rotWithShape="0">
                <a:srgbClr val="000000">
                  <a:alpha val="15000"/>
                </a:srgbClr>
              </a:outerShdw>
            </a:effectLst>
          </p:spPr>
        </p:pic>
        <p:sp>
          <p:nvSpPr>
            <p:cNvPr id="45" name="Oval 44"/>
            <p:cNvSpPr/>
            <p:nvPr/>
          </p:nvSpPr>
          <p:spPr>
            <a:xfrm>
              <a:off x="1266974" y="4501442"/>
              <a:ext cx="503194" cy="503194"/>
            </a:xfrm>
            <a:prstGeom prst="ellipse">
              <a:avLst/>
            </a:prstGeom>
            <a:solidFill>
              <a:schemeClr val="accent3"/>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25200" rtlCol="0" anchor="ctr" anchorCtr="0"/>
            <a:lstStyle/>
            <a:p>
              <a:pPr algn="ctr"/>
              <a:r>
                <a:rPr lang="en-US" sz="900" b="0" dirty="0" smtClean="0">
                  <a:solidFill>
                    <a:srgbClr val="FFFFFF"/>
                  </a:solidFill>
                </a:rPr>
                <a:t>-4%</a:t>
              </a:r>
            </a:p>
          </p:txBody>
        </p:sp>
        <p:sp>
          <p:nvSpPr>
            <p:cNvPr id="46" name="Oval 45"/>
            <p:cNvSpPr/>
            <p:nvPr/>
          </p:nvSpPr>
          <p:spPr>
            <a:xfrm>
              <a:off x="2161368" y="4501442"/>
              <a:ext cx="503194" cy="503194"/>
            </a:xfrm>
            <a:prstGeom prst="ellipse">
              <a:avLst/>
            </a:prstGeom>
            <a:solidFill>
              <a:schemeClr val="accent3"/>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25200" rtlCol="0" anchor="ctr" anchorCtr="0"/>
            <a:lstStyle/>
            <a:p>
              <a:pPr algn="ctr"/>
              <a:r>
                <a:rPr lang="en-US" sz="900" b="0" dirty="0" smtClean="0">
                  <a:solidFill>
                    <a:srgbClr val="FFFFFF"/>
                  </a:solidFill>
                </a:rPr>
                <a:t>-4%</a:t>
              </a:r>
            </a:p>
          </p:txBody>
        </p:sp>
        <p:sp>
          <p:nvSpPr>
            <p:cNvPr id="39" name="Oval 38"/>
            <p:cNvSpPr/>
            <p:nvPr/>
          </p:nvSpPr>
          <p:spPr>
            <a:xfrm>
              <a:off x="3031909" y="4501442"/>
              <a:ext cx="503194" cy="503194"/>
            </a:xfrm>
            <a:prstGeom prst="ellipse">
              <a:avLst/>
            </a:pr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25200" rtlCol="0" anchor="ctr" anchorCtr="0"/>
            <a:lstStyle/>
            <a:p>
              <a:pPr algn="ctr"/>
              <a:r>
                <a:rPr lang="en-US" sz="900" b="0" dirty="0" smtClean="0">
                  <a:solidFill>
                    <a:srgbClr val="FFFFFF"/>
                  </a:solidFill>
                </a:rPr>
                <a:t>-3%</a:t>
              </a:r>
            </a:p>
          </p:txBody>
        </p:sp>
      </p:grpSp>
      <p:sp>
        <p:nvSpPr>
          <p:cNvPr id="41" name="Rectangle 40"/>
          <p:cNvSpPr/>
          <p:nvPr/>
        </p:nvSpPr>
        <p:spPr>
          <a:xfrm>
            <a:off x="1928081" y="6242264"/>
            <a:ext cx="5335748" cy="296133"/>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800" b="0" dirty="0">
                <a:solidFill>
                  <a:schemeClr val="tx1"/>
                </a:solidFill>
              </a:rPr>
              <a:t>*Break in time series 2015-2016 – see slide </a:t>
            </a:r>
            <a:r>
              <a:rPr lang="en-US" sz="800" b="0" dirty="0" smtClean="0">
                <a:solidFill>
                  <a:schemeClr val="tx1"/>
                </a:solidFill>
              </a:rPr>
              <a:t>2</a:t>
            </a:r>
          </a:p>
          <a:p>
            <a:r>
              <a:rPr lang="en-US" sz="800" b="0" dirty="0" smtClean="0">
                <a:solidFill>
                  <a:schemeClr val="tx1"/>
                </a:solidFill>
              </a:rPr>
              <a:t>% Change refers to a revised 2015 figures rather than the original published figures shown here</a:t>
            </a:r>
            <a:endParaRPr lang="en-US" sz="800" b="0" dirty="0">
              <a:solidFill>
                <a:schemeClr val="tx1"/>
              </a:solidFill>
            </a:endParaRPr>
          </a:p>
        </p:txBody>
      </p:sp>
    </p:spTree>
    <p:extLst>
      <p:ext uri="{BB962C8B-B14F-4D97-AF65-F5344CB8AC3E}">
        <p14:creationId xmlns:p14="http://schemas.microsoft.com/office/powerpoint/2010/main" val="2315162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Table 37"/>
          <p:cNvGraphicFramePr>
            <a:graphicFrameLocks noGrp="1"/>
          </p:cNvGraphicFramePr>
          <p:nvPr>
            <p:extLst>
              <p:ext uri="{D42A27DB-BD31-4B8C-83A1-F6EECF244321}">
                <p14:modId xmlns:p14="http://schemas.microsoft.com/office/powerpoint/2010/main" val="1374457880"/>
              </p:ext>
            </p:extLst>
          </p:nvPr>
        </p:nvGraphicFramePr>
        <p:xfrm>
          <a:off x="300421" y="1606377"/>
          <a:ext cx="8473178" cy="2406894"/>
        </p:xfrm>
        <a:graphic>
          <a:graphicData uri="http://schemas.openxmlformats.org/drawingml/2006/table">
            <a:tbl>
              <a:tblPr firstRow="1" bandRow="1">
                <a:tableStyleId>{5C22544A-7EE6-4342-B048-85BDC9FD1C3A}</a:tableStyleId>
              </a:tblPr>
              <a:tblGrid>
                <a:gridCol w="757875"/>
                <a:gridCol w="917281"/>
                <a:gridCol w="917282"/>
                <a:gridCol w="917281"/>
                <a:gridCol w="279655"/>
                <a:gridCol w="4683804"/>
              </a:tblGrid>
              <a:tr h="332271">
                <a:tc gridSpan="5">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srgbClr val="A6A6A6"/>
                          </a:solidFill>
                          <a:effectLst/>
                          <a:uLnTx/>
                          <a:uFillTx/>
                          <a:latin typeface="+mn-lt"/>
                          <a:ea typeface="+mn-ea"/>
                          <a:cs typeface="Arial" charset="0"/>
                        </a:rPr>
                        <a:t>2016 </a:t>
                      </a:r>
                      <a:r>
                        <a:rPr kumimoji="0" lang="en-US" sz="700" b="0" i="0" u="none" strike="noStrike" kern="1200" cap="none" spc="0" normalizeH="0" baseline="0" noProof="0" dirty="0" smtClean="0">
                          <a:ln>
                            <a:noFill/>
                          </a:ln>
                          <a:solidFill>
                            <a:srgbClr val="A6A6A6"/>
                          </a:solidFill>
                          <a:effectLst/>
                          <a:uLnTx/>
                          <a:uFillTx/>
                          <a:latin typeface="+mn-lt"/>
                          <a:ea typeface="+mn-ea"/>
                          <a:cs typeface="Arial" charset="0"/>
                        </a:rPr>
                        <a:t>(January-December 2016)</a:t>
                      </a:r>
                    </a:p>
                  </a:txBody>
                  <a:tcPr marL="72000" marR="0" marT="46800" marB="0">
                    <a:lnL w="12700" cmpd="sng">
                      <a:noFill/>
                    </a:lnL>
                    <a:lnR w="12700" cap="flat" cmpd="sng" algn="ctr">
                      <a:noFill/>
                      <a:prstDash val="solid"/>
                      <a:round/>
                      <a:headEnd type="none" w="med" len="med"/>
                      <a:tailEnd type="none" w="med" len="med"/>
                    </a:lnR>
                    <a:lnT w="12700" cap="flat" cmpd="sng" algn="ctr">
                      <a:solidFill>
                        <a:srgbClr val="FF0000"/>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FF0000"/>
                          </a:solidFill>
                          <a:effectLst/>
                          <a:uLnTx/>
                          <a:uFillTx/>
                          <a:latin typeface="+mn-lt"/>
                          <a:ea typeface="+mn-ea"/>
                          <a:cs typeface="Arial" charset="0"/>
                        </a:rPr>
                        <a:t>Trip Characteristics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0000"/>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62401">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US" sz="800" b="0" i="0" u="none" strike="noStrike" kern="1200" cap="none" spc="0" normalizeH="0" baseline="0" noProof="0" dirty="0" smtClean="0">
                          <a:ln>
                            <a:noFill/>
                          </a:ln>
                          <a:solidFill>
                            <a:prstClr val="white">
                              <a:lumMod val="50000"/>
                            </a:prstClr>
                          </a:solidFill>
                          <a:effectLst/>
                          <a:uLnTx/>
                          <a:uFillTx/>
                          <a:latin typeface="+mn-lt"/>
                          <a:ea typeface="+mn-ea"/>
                          <a:cs typeface="+mn-cs"/>
                        </a:rPr>
                        <a:t> </a:t>
                      </a:r>
                      <a:endParaRPr kumimoji="0" lang="en-US" sz="800" b="0" i="0" u="none" strike="noStrike" kern="1200" cap="none" spc="0" normalizeH="0" baseline="0" noProof="0" dirty="0">
                        <a:ln>
                          <a:noFill/>
                        </a:ln>
                        <a:solidFill>
                          <a:prstClr val="white">
                            <a:lumMod val="50000"/>
                          </a:prstClr>
                        </a:solidFill>
                        <a:effectLst/>
                        <a:uLnTx/>
                        <a:uFillTx/>
                        <a:latin typeface="Arial" charset="0"/>
                        <a:ea typeface="+mn-ea"/>
                        <a:cs typeface="Arial" charset="0"/>
                      </a:endParaRPr>
                    </a:p>
                  </a:txBody>
                  <a:tcPr marL="72000" marR="12700" marT="0" marB="0" anchor="ctr">
                    <a:lnL w="12700" cmpd="sng">
                      <a:noFill/>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err="1" smtClean="0">
                          <a:ln>
                            <a:noFill/>
                          </a:ln>
                          <a:solidFill>
                            <a:srgbClr val="FF4359"/>
                          </a:solidFill>
                          <a:effectLst/>
                          <a:uLnTx/>
                          <a:uFillTx/>
                          <a:latin typeface="+mn-lt"/>
                          <a:ea typeface="+mn-ea"/>
                          <a:cs typeface="+mn-cs"/>
                        </a:rPr>
                        <a:t>Trips</a:t>
                      </a:r>
                      <a:endParaRPr kumimoji="0" lang="en-GB" sz="800" b="0" i="0" u="none" strike="noStrike" kern="1200" cap="none" spc="0" normalizeH="0" baseline="0" noProof="0" dirty="0">
                        <a:ln>
                          <a:noFill/>
                        </a:ln>
                        <a:solidFill>
                          <a:srgbClr val="FF4359"/>
                        </a:solidFill>
                        <a:effectLst/>
                        <a:uLnTx/>
                        <a:uFillTx/>
                        <a:latin typeface="+mn-lt"/>
                        <a:ea typeface="+mn-ea"/>
                        <a:cs typeface="+mn-cs"/>
                      </a:endParaRPr>
                    </a:p>
                  </a:txBody>
                  <a:tcPr marL="0" marR="12700" marT="0" marB="0" anchor="ctr">
                    <a:lnL w="12700" cmpd="sng">
                      <a:noFill/>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err="1" smtClean="0">
                          <a:ln>
                            <a:noFill/>
                          </a:ln>
                          <a:solidFill>
                            <a:srgbClr val="FF4359"/>
                          </a:solidFill>
                          <a:effectLst/>
                          <a:uLnTx/>
                          <a:uFillTx/>
                          <a:latin typeface="+mn-lt"/>
                          <a:ea typeface="+mn-ea"/>
                          <a:cs typeface="+mn-cs"/>
                        </a:rPr>
                        <a:t>Nights</a:t>
                      </a:r>
                      <a:endParaRPr kumimoji="0" lang="en-GB" sz="800" b="0" i="0" u="none" strike="noStrike" kern="1200" cap="none" spc="0" normalizeH="0" baseline="0" noProof="0" dirty="0">
                        <a:ln>
                          <a:noFill/>
                        </a:ln>
                        <a:solidFill>
                          <a:srgbClr val="FF4359"/>
                        </a:solidFill>
                        <a:effectLst/>
                        <a:uLnTx/>
                        <a:uFillTx/>
                        <a:latin typeface="+mn-lt"/>
                        <a:ea typeface="+mn-ea"/>
                        <a:cs typeface="+mn-cs"/>
                      </a:endParaRPr>
                    </a:p>
                  </a:txBody>
                  <a:tcPr marL="0" marR="12700" marT="0" marB="0" anchor="ctr">
                    <a:lnL w="12700" cmpd="sng">
                      <a:noFill/>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FF4359"/>
                          </a:solidFill>
                          <a:effectLst/>
                          <a:uLnTx/>
                          <a:uFillTx/>
                          <a:latin typeface="+mn-lt"/>
                          <a:ea typeface="+mn-ea"/>
                          <a:cs typeface="+mn-cs"/>
                        </a:rPr>
                        <a:t>Spend</a:t>
                      </a:r>
                      <a:endParaRPr kumimoji="0" lang="en-GB" sz="800" b="0" i="0" u="none" strike="noStrike" kern="1200" cap="none" spc="0" normalizeH="0" baseline="0" noProof="0" dirty="0">
                        <a:ln>
                          <a:noFill/>
                        </a:ln>
                        <a:solidFill>
                          <a:srgbClr val="FF4359"/>
                        </a:solidFill>
                        <a:effectLst/>
                        <a:uLnTx/>
                        <a:uFillTx/>
                        <a:latin typeface="+mn-lt"/>
                        <a:ea typeface="+mn-ea"/>
                        <a:cs typeface="+mn-cs"/>
                      </a:endParaRPr>
                    </a:p>
                  </a:txBody>
                  <a:tcPr marL="0" marR="12700" marT="0" marB="0" anchor="ctr">
                    <a:lnL w="12700" cmpd="sng">
                      <a:noFill/>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a:solidFill>
                          <a:srgbClr val="FF4359"/>
                        </a:solidFill>
                      </a:endParaRPr>
                    </a:p>
                  </a:txBody>
                  <a:tcPr marL="72000" marR="12700" marT="0" marB="0" anchor="ctr">
                    <a:lnL w="12700" cmpd="sng">
                      <a:noFill/>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US" sz="1100" b="0" i="0" u="none" strike="noStrike" kern="1200" cap="none" spc="0" normalizeH="0" baseline="0" noProof="0" dirty="0">
                          <a:ln>
                            <a:noFill/>
                          </a:ln>
                          <a:solidFill>
                            <a:schemeClr val="accent3">
                              <a:lumMod val="60000"/>
                              <a:lumOff val="40000"/>
                            </a:schemeClr>
                          </a:solidFill>
                          <a:effectLst/>
                          <a:uLnTx/>
                          <a:uFillTx/>
                          <a:latin typeface="+mn-lt"/>
                          <a:ea typeface="+mn-ea"/>
                          <a:cs typeface="Arial" charset="0"/>
                        </a:rPr>
                        <a:t>PURPOSE</a:t>
                      </a:r>
                    </a:p>
                  </a:txBody>
                  <a:tcPr marL="0" marR="0" marT="0" marB="0" anchor="ctr">
                    <a:lnL w="12700" cmpd="sng">
                      <a:noFill/>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r>
              <a:tr h="600101">
                <a:tc gridSpan="5">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en-US" sz="2000" b="0" i="0" u="none" strike="noStrike" kern="1200" cap="none" spc="0" normalizeH="0" baseline="0" noProof="0" dirty="0">
                        <a:ln>
                          <a:noFill/>
                        </a:ln>
                        <a:solidFill>
                          <a:prstClr val="black">
                            <a:lumMod val="75000"/>
                            <a:lumOff val="25000"/>
                          </a:prstClr>
                        </a:solidFill>
                        <a:effectLst/>
                        <a:uLnTx/>
                        <a:uFillTx/>
                        <a:latin typeface="Arial" charset="0"/>
                        <a:ea typeface="+mn-ea"/>
                        <a:cs typeface="Arial" charset="0"/>
                      </a:endParaRPr>
                    </a:p>
                  </a:txBody>
                  <a:tcPr marL="72000" marR="72000" marT="72000" marB="72000" anchor="ctr">
                    <a:lnL w="12700" cmpd="sng">
                      <a:noFill/>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171450" marR="0" lvl="0" indent="-171450" algn="l" defTabSz="914400" rtl="0" eaLnBrk="1" fontAlgn="auto" latinLnBrk="0" hangingPunct="1">
                        <a:lnSpc>
                          <a:spcPct val="100000"/>
                        </a:lnSpc>
                        <a:spcBef>
                          <a:spcPts val="0"/>
                        </a:spcBef>
                        <a:spcAft>
                          <a:spcPts val="0"/>
                        </a:spcAft>
                        <a:buClr>
                          <a:schemeClr val="tx1">
                            <a:lumMod val="85000"/>
                            <a:lumOff val="15000"/>
                          </a:schemeClr>
                        </a:buClr>
                        <a:buSzPct val="120000"/>
                        <a:buFont typeface="Lucida Grande"/>
                        <a:buChar char="•"/>
                        <a:tabLst/>
                        <a:defRPr/>
                      </a:pPr>
                      <a:r>
                        <a:rPr lang="en-GB" sz="800" b="1" dirty="0" smtClean="0">
                          <a:solidFill>
                            <a:schemeClr val="tx1">
                              <a:lumMod val="85000"/>
                              <a:lumOff val="15000"/>
                            </a:schemeClr>
                          </a:solidFill>
                          <a:latin typeface="+mn-lt"/>
                        </a:rPr>
                        <a:t>HOLIDAY TRIPS </a:t>
                      </a:r>
                      <a:r>
                        <a:rPr lang="en-GB" sz="800" b="0" dirty="0" smtClean="0">
                          <a:solidFill>
                            <a:schemeClr val="tx1">
                              <a:lumMod val="85000"/>
                              <a:lumOff val="15000"/>
                            </a:schemeClr>
                          </a:solidFill>
                          <a:latin typeface="+mn-lt"/>
                        </a:rPr>
                        <a:t>in</a:t>
                      </a:r>
                      <a:r>
                        <a:rPr lang="en-GB" sz="800" b="0" baseline="0" dirty="0" smtClean="0">
                          <a:solidFill>
                            <a:schemeClr val="tx1">
                              <a:lumMod val="85000"/>
                              <a:lumOff val="15000"/>
                            </a:schemeClr>
                          </a:solidFill>
                          <a:latin typeface="+mn-lt"/>
                        </a:rPr>
                        <a:t> England in 2016 remained stable compared to 2015 with 44.7 million trips recorded.</a:t>
                      </a:r>
                      <a:endParaRPr lang="en-GB" sz="800" b="1" dirty="0" smtClean="0">
                        <a:solidFill>
                          <a:schemeClr val="tx1">
                            <a:lumMod val="85000"/>
                            <a:lumOff val="15000"/>
                          </a:schemeClr>
                        </a:solidFill>
                        <a:latin typeface="+mn-lt"/>
                      </a:endParaRPr>
                    </a:p>
                    <a:p>
                      <a:pPr marL="171450" lvl="0" indent="-171450">
                        <a:buClr>
                          <a:schemeClr val="tx1">
                            <a:lumMod val="85000"/>
                            <a:lumOff val="15000"/>
                          </a:schemeClr>
                        </a:buClr>
                        <a:buSzPct val="120000"/>
                        <a:buFont typeface="Lucida Grande"/>
                        <a:buChar char="•"/>
                      </a:pPr>
                      <a:r>
                        <a:rPr lang="en-GB" sz="800" b="0" baseline="0" dirty="0" smtClean="0">
                          <a:solidFill>
                            <a:schemeClr val="tx1">
                              <a:lumMod val="85000"/>
                              <a:lumOff val="15000"/>
                            </a:schemeClr>
                          </a:solidFill>
                          <a:latin typeface="+mn-lt"/>
                        </a:rPr>
                        <a:t>Expenditure fell by -1% to £10.4 billion, while nights stayed stable at 147.1 million.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600101">
                <a:tc gridSpan="5">
                  <a:txBody>
                    <a:bodyPr/>
                    <a:lstStyle/>
                    <a:p>
                      <a:pPr lvl="0"/>
                      <a:endParaRPr lang="en-GB" sz="900" kern="1200">
                        <a:solidFill>
                          <a:srgbClr val="404040"/>
                        </a:solidFill>
                        <a:effectLst/>
                        <a:latin typeface="+mn-lt"/>
                        <a:ea typeface="+mn-ea"/>
                        <a:cs typeface="+mn-cs"/>
                      </a:endParaRPr>
                    </a:p>
                  </a:txBody>
                  <a:tcPr marL="72000" marR="72000" marT="72000" marB="72000">
                    <a:lnL w="12700" cmpd="sng">
                      <a:noFill/>
                    </a:lnL>
                    <a:lnR w="12700" cap="flat" cmpd="sng" algn="ctr">
                      <a:noFill/>
                      <a:prstDash val="solid"/>
                      <a:round/>
                      <a:headEnd type="none" w="med" len="med"/>
                      <a:tailEnd type="none" w="med" len="med"/>
                    </a:lnR>
                    <a:lnT w="9525" cap="flat" cmpd="sng" algn="ctr">
                      <a:solidFill>
                        <a:prstClr val="white">
                          <a:lumMod val="85000"/>
                        </a:prstClr>
                      </a:solidFill>
                      <a:prstDash val="solid"/>
                      <a:round/>
                      <a:headEnd type="none" w="med" len="med"/>
                      <a:tailEnd type="none" w="med" len="med"/>
                    </a:lnT>
                    <a:lnB w="9525"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171450" marR="0" lvl="0" indent="-171450" algn="l" defTabSz="914400" rtl="0" eaLnBrk="1" fontAlgn="base" latinLnBrk="0" hangingPunct="1">
                        <a:lnSpc>
                          <a:spcPct val="100000"/>
                        </a:lnSpc>
                        <a:spcBef>
                          <a:spcPct val="0"/>
                        </a:spcBef>
                        <a:spcAft>
                          <a:spcPct val="0"/>
                        </a:spcAft>
                        <a:buClrTx/>
                        <a:buSzPct val="120000"/>
                        <a:buFont typeface="Lucida Grande"/>
                        <a:buChar char="•"/>
                        <a:tabLst/>
                        <a:defRPr/>
                      </a:pPr>
                      <a:r>
                        <a:rPr lang="en-GB" sz="800" b="1" dirty="0" smtClean="0">
                          <a:solidFill>
                            <a:schemeClr val="tx1">
                              <a:lumMod val="85000"/>
                              <a:lumOff val="15000"/>
                            </a:schemeClr>
                          </a:solidFill>
                          <a:latin typeface="+mn-lt"/>
                        </a:rPr>
                        <a:t>VISITS</a:t>
                      </a:r>
                      <a:r>
                        <a:rPr lang="en-GB" sz="800" b="1" baseline="0" dirty="0" smtClean="0">
                          <a:solidFill>
                            <a:schemeClr val="tx1">
                              <a:lumMod val="85000"/>
                              <a:lumOff val="15000"/>
                            </a:schemeClr>
                          </a:solidFill>
                          <a:latin typeface="+mn-lt"/>
                        </a:rPr>
                        <a:t> TO FRIENDS AND RELATIVES </a:t>
                      </a:r>
                      <a:r>
                        <a:rPr lang="en-GB" sz="800" b="0" baseline="0" dirty="0" smtClean="0">
                          <a:solidFill>
                            <a:schemeClr val="tx1">
                              <a:lumMod val="85000"/>
                              <a:lumOff val="15000"/>
                            </a:schemeClr>
                          </a:solidFill>
                          <a:latin typeface="+mn-lt"/>
                        </a:rPr>
                        <a:t>decreased by -9% to 36.9 million, with </a:t>
                      </a:r>
                      <a:r>
                        <a:rPr lang="en-GB" sz="800" b="0" baseline="0" dirty="0" err="1" smtClean="0">
                          <a:solidFill>
                            <a:schemeClr val="tx1">
                              <a:lumMod val="85000"/>
                              <a:lumOff val="15000"/>
                            </a:schemeClr>
                          </a:solidFill>
                          <a:latin typeface="+mn-lt"/>
                        </a:rPr>
                        <a:t>bednights</a:t>
                      </a:r>
                      <a:r>
                        <a:rPr lang="en-GB" sz="800" b="0" baseline="0" dirty="0" smtClean="0">
                          <a:solidFill>
                            <a:schemeClr val="tx1">
                              <a:lumMod val="85000"/>
                              <a:lumOff val="15000"/>
                            </a:schemeClr>
                          </a:solidFill>
                          <a:latin typeface="+mn-lt"/>
                        </a:rPr>
                        <a:t> and expenditure decreasing by -12% and -14% to 98.0 million and £3.9 billion respectively.</a:t>
                      </a:r>
                      <a:endParaRPr lang="en-GB" sz="800" b="0" kern="1200" baseline="0" dirty="0" smtClean="0">
                        <a:solidFill>
                          <a:schemeClr val="tx1">
                            <a:lumMod val="85000"/>
                            <a:lumOff val="15000"/>
                          </a:schemeClr>
                        </a:solidFill>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prstClr val="white">
                          <a:lumMod val="85000"/>
                        </a:prstClr>
                      </a:solidFill>
                      <a:prstDash val="solid"/>
                      <a:round/>
                      <a:headEnd type="none" w="med" len="med"/>
                      <a:tailEnd type="none" w="med" len="med"/>
                    </a:lnT>
                    <a:lnB w="9525"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600101">
                <a:tc gridSpan="5">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en-US" sz="2000" b="0" i="0" u="none" strike="noStrike" kern="1200" cap="none" spc="0" normalizeH="0" baseline="0" noProof="0" dirty="0">
                        <a:ln>
                          <a:noFill/>
                        </a:ln>
                        <a:solidFill>
                          <a:prstClr val="black">
                            <a:lumMod val="75000"/>
                            <a:lumOff val="25000"/>
                          </a:prstClr>
                        </a:solidFill>
                        <a:effectLst/>
                        <a:uLnTx/>
                        <a:uFillTx/>
                        <a:latin typeface="Arial" charset="0"/>
                        <a:ea typeface="+mn-ea"/>
                        <a:cs typeface="Arial" charset="0"/>
                      </a:endParaRPr>
                    </a:p>
                  </a:txBody>
                  <a:tcPr marL="72000" marR="72000" marT="72000" marB="72000" anchor="ctr">
                    <a:lnL w="12700" cmpd="sng">
                      <a:noFill/>
                    </a:lnL>
                    <a:lnR w="12700" cap="flat" cmpd="sng" algn="ctr">
                      <a:noFill/>
                      <a:prstDash val="solid"/>
                      <a:round/>
                      <a:headEnd type="none" w="med" len="med"/>
                      <a:tailEnd type="none" w="med" len="med"/>
                    </a:lnR>
                    <a:lnT w="9525" cap="flat" cmpd="sng" algn="ctr">
                      <a:solidFill>
                        <a:prstClr val="white">
                          <a:lumMod val="85000"/>
                        </a:prstClr>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171450" marR="0" lvl="0" indent="-171450" algn="l" defTabSz="914400" rtl="0" eaLnBrk="1" fontAlgn="base" latinLnBrk="0" hangingPunct="1">
                        <a:lnSpc>
                          <a:spcPct val="100000"/>
                        </a:lnSpc>
                        <a:spcBef>
                          <a:spcPct val="0"/>
                        </a:spcBef>
                        <a:spcAft>
                          <a:spcPct val="0"/>
                        </a:spcAft>
                        <a:buClrTx/>
                        <a:buSzPct val="120000"/>
                        <a:buFont typeface="Lucida Grande"/>
                        <a:buChar char="•"/>
                        <a:tabLst/>
                        <a:defRPr/>
                      </a:pPr>
                      <a:r>
                        <a:rPr lang="en-GB" sz="800" b="1" dirty="0" smtClean="0">
                          <a:solidFill>
                            <a:schemeClr val="tx1">
                              <a:lumMod val="85000"/>
                              <a:lumOff val="15000"/>
                            </a:schemeClr>
                          </a:solidFill>
                          <a:latin typeface="+mn-lt"/>
                        </a:rPr>
                        <a:t>BUSINESS</a:t>
                      </a:r>
                      <a:r>
                        <a:rPr lang="en-GB" sz="800" b="0" dirty="0" smtClean="0">
                          <a:solidFill>
                            <a:schemeClr val="tx1">
                              <a:lumMod val="85000"/>
                              <a:lumOff val="15000"/>
                            </a:schemeClr>
                          </a:solidFill>
                          <a:latin typeface="+mn-lt"/>
                        </a:rPr>
                        <a:t> trips</a:t>
                      </a:r>
                      <a:r>
                        <a:rPr lang="en-GB" sz="800" b="0" baseline="0" dirty="0" smtClean="0">
                          <a:solidFill>
                            <a:schemeClr val="tx1">
                              <a:lumMod val="85000"/>
                              <a:lumOff val="15000"/>
                            </a:schemeClr>
                          </a:solidFill>
                          <a:latin typeface="+mn-lt"/>
                        </a:rPr>
                        <a:t> have decreased -1% to 14.1 million. Nights increased +3% to 31.6 million and spend by +7% to £3.6 billion.</a:t>
                      </a:r>
                      <a:endParaRPr kumimoji="0" lang="en-GB" sz="800" b="0" i="0" u="none" strike="noStrike" kern="1200" cap="none" spc="0" normalizeH="0" baseline="0" noProof="0" dirty="0">
                        <a:ln>
                          <a:noFill/>
                        </a:ln>
                        <a:solidFill>
                          <a:prstClr val="black">
                            <a:lumMod val="85000"/>
                            <a:lumOff val="15000"/>
                          </a:prstClr>
                        </a:solidFill>
                        <a:effectLst/>
                        <a:uLnTx/>
                        <a:uFillTx/>
                        <a:latin typeface="+mn-lt"/>
                        <a:ea typeface="+mn-ea"/>
                        <a:cs typeface="Arial"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prstClr val="white">
                          <a:lumMod val="85000"/>
                        </a:prstClr>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3" name="Title 2"/>
          <p:cNvSpPr>
            <a:spLocks noGrp="1"/>
          </p:cNvSpPr>
          <p:nvPr>
            <p:ph type="title"/>
          </p:nvPr>
        </p:nvSpPr>
        <p:spPr/>
        <p:txBody>
          <a:bodyPr/>
          <a:lstStyle/>
          <a:p>
            <a:r>
              <a:rPr lang="en-GB" dirty="0"/>
              <a:t>Summary of Results </a:t>
            </a:r>
            <a:r>
              <a:rPr lang="en-GB" dirty="0" smtClean="0">
                <a:solidFill>
                  <a:schemeClr val="tx1">
                    <a:lumMod val="50000"/>
                    <a:lumOff val="50000"/>
                  </a:schemeClr>
                </a:solidFill>
              </a:rPr>
              <a:t>England</a:t>
            </a:r>
            <a:endParaRPr lang="en-GB" dirty="0"/>
          </a:p>
        </p:txBody>
      </p:sp>
      <p:graphicFrame>
        <p:nvGraphicFramePr>
          <p:cNvPr id="22" name="Table 21"/>
          <p:cNvGraphicFramePr>
            <a:graphicFrameLocks noGrp="1"/>
          </p:cNvGraphicFramePr>
          <p:nvPr>
            <p:extLst>
              <p:ext uri="{D42A27DB-BD31-4B8C-83A1-F6EECF244321}">
                <p14:modId xmlns:p14="http://schemas.microsoft.com/office/powerpoint/2010/main" val="3707543127"/>
              </p:ext>
            </p:extLst>
          </p:nvPr>
        </p:nvGraphicFramePr>
        <p:xfrm>
          <a:off x="307966" y="4040250"/>
          <a:ext cx="8473178" cy="882035"/>
        </p:xfrm>
        <a:graphic>
          <a:graphicData uri="http://schemas.openxmlformats.org/drawingml/2006/table">
            <a:tbl>
              <a:tblPr firstRow="1" bandRow="1">
                <a:tableStyleId>{5C22544A-7EE6-4342-B048-85BDC9FD1C3A}</a:tableStyleId>
              </a:tblPr>
              <a:tblGrid>
                <a:gridCol w="1110742"/>
                <a:gridCol w="1023055"/>
                <a:gridCol w="952573"/>
                <a:gridCol w="703004"/>
                <a:gridCol w="4683804"/>
              </a:tblGrid>
              <a:tr h="0">
                <a:tc>
                  <a:txBody>
                    <a:bodyPr/>
                    <a:lstStyle/>
                    <a:p>
                      <a:pPr lvl="0"/>
                      <a:endParaRPr lang="en-GB" sz="900" kern="1200" dirty="0">
                        <a:solidFill>
                          <a:srgbClr val="404040"/>
                        </a:solidFill>
                        <a:effectLst/>
                        <a:latin typeface="+mn-lt"/>
                        <a:ea typeface="+mn-ea"/>
                        <a:cs typeface="+mn-cs"/>
                      </a:endParaRPr>
                    </a:p>
                  </a:txBody>
                  <a:tcPr marL="72000" marR="72000"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FF4359"/>
                        </a:solidFill>
                        <a:effectLst/>
                        <a:uLnTx/>
                        <a:uFillTx/>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FF4359"/>
                        </a:solidFill>
                        <a:effectLst/>
                        <a:uLnTx/>
                        <a:uFillTx/>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rgbClr val="FF4359"/>
                        </a:solidFill>
                      </a:endParaRPr>
                    </a:p>
                  </a:txBody>
                  <a:tcPr marL="72000" marR="72000"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US" sz="1100" b="0" i="0" u="none" strike="noStrike" kern="1200" cap="none" spc="0" normalizeH="0" baseline="0" noProof="0" dirty="0">
                          <a:ln>
                            <a:noFill/>
                          </a:ln>
                          <a:solidFill>
                            <a:srgbClr val="FF4359"/>
                          </a:solidFill>
                          <a:effectLst/>
                          <a:uLnTx/>
                          <a:uFillTx/>
                          <a:latin typeface="+mn-lt"/>
                          <a:ea typeface="+mn-ea"/>
                          <a:cs typeface="Arial" charset="0"/>
                        </a:rPr>
                        <a:t>DESTINATION TYPE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r>
              <a:tr h="600875">
                <a:tc gridSpan="4">
                  <a:txBody>
                    <a:bodyPr/>
                    <a:lstStyle/>
                    <a:p>
                      <a:pPr lvl="0"/>
                      <a:endParaRPr lang="en-GB" sz="900" kern="1200" dirty="0">
                        <a:solidFill>
                          <a:srgbClr val="404040"/>
                        </a:solidFill>
                        <a:effectLst/>
                        <a:latin typeface="+mn-lt"/>
                        <a:ea typeface="+mn-ea"/>
                        <a:cs typeface="+mn-cs"/>
                      </a:endParaRPr>
                    </a:p>
                  </a:txBody>
                  <a:tcPr marL="72000" marR="72000" marT="72000" marB="72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171450" marR="0" lvl="0" indent="-171450" algn="l" defTabSz="914400" rtl="0" eaLnBrk="1" fontAlgn="base" latinLnBrk="0" hangingPunct="1">
                        <a:lnSpc>
                          <a:spcPct val="100000"/>
                        </a:lnSpc>
                        <a:spcBef>
                          <a:spcPct val="0"/>
                        </a:spcBef>
                        <a:spcAft>
                          <a:spcPct val="0"/>
                        </a:spcAft>
                        <a:buClrTx/>
                        <a:buSzPct val="120000"/>
                        <a:buFont typeface="Lucida Grande"/>
                        <a:buChar char="•"/>
                        <a:tabLst/>
                        <a:defRPr/>
                      </a:pPr>
                      <a:r>
                        <a:rPr kumimoji="0" lang="en-GB" sz="800" b="0" i="0" u="none" strike="noStrike" kern="1200" cap="none" spc="0" normalizeH="0" baseline="0" noProof="0" dirty="0" smtClean="0">
                          <a:ln>
                            <a:noFill/>
                          </a:ln>
                          <a:solidFill>
                            <a:srgbClr val="262626"/>
                          </a:solidFill>
                          <a:effectLst/>
                          <a:uLnTx/>
                          <a:uFillTx/>
                          <a:latin typeface="+mn-lt"/>
                          <a:ea typeface="+mn-ea"/>
                          <a:cs typeface="Arial" charset="0"/>
                        </a:rPr>
                        <a:t>South East and the South West were the only regions to see increase in trips for 2016, +7% and +2% respectively.</a:t>
                      </a:r>
                    </a:p>
                    <a:p>
                      <a:pPr marL="171450" marR="0" lvl="0" indent="-171450" algn="l" defTabSz="914400" rtl="0" eaLnBrk="1" fontAlgn="base" latinLnBrk="0" hangingPunct="1">
                        <a:lnSpc>
                          <a:spcPct val="100000"/>
                        </a:lnSpc>
                        <a:spcBef>
                          <a:spcPct val="0"/>
                        </a:spcBef>
                        <a:spcAft>
                          <a:spcPct val="0"/>
                        </a:spcAft>
                        <a:buClrTx/>
                        <a:buSzPct val="120000"/>
                        <a:buFont typeface="Lucida Grande"/>
                        <a:buChar char="•"/>
                        <a:tabLst/>
                        <a:defRPr/>
                      </a:pPr>
                      <a:r>
                        <a:rPr kumimoji="0" lang="en-GB" sz="800" b="0" i="0" u="none" strike="noStrike" kern="1200" cap="none" spc="0" normalizeH="0" baseline="0" noProof="0" dirty="0" smtClean="0">
                          <a:ln>
                            <a:noFill/>
                          </a:ln>
                          <a:solidFill>
                            <a:srgbClr val="262626"/>
                          </a:solidFill>
                          <a:effectLst/>
                          <a:uLnTx/>
                          <a:uFillTx/>
                          <a:latin typeface="+mn-lt"/>
                          <a:ea typeface="+mn-ea"/>
                          <a:cs typeface="Arial" charset="0"/>
                        </a:rPr>
                        <a:t>There was a decrease in trips for all other English regions for 2016.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28" name="Oval 27"/>
          <p:cNvSpPr/>
          <p:nvPr/>
        </p:nvSpPr>
        <p:spPr>
          <a:xfrm>
            <a:off x="1678530" y="4361923"/>
            <a:ext cx="503194" cy="503194"/>
          </a:xfrm>
          <a:prstGeom prst="ellipse">
            <a:avLst/>
          </a:prstGeom>
          <a:solidFill>
            <a:srgbClr val="92D05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25200" rtlCol="0" anchor="ctr" anchorCtr="0"/>
          <a:lstStyle/>
          <a:p>
            <a:pPr algn="ctr"/>
            <a:r>
              <a:rPr lang="en-US" sz="900" b="0" dirty="0" smtClean="0">
                <a:solidFill>
                  <a:schemeClr val="bg1"/>
                </a:solidFill>
              </a:rPr>
              <a:t>+</a:t>
            </a:r>
            <a:r>
              <a:rPr lang="en-US" sz="900" b="0" dirty="0">
                <a:solidFill>
                  <a:schemeClr val="bg1"/>
                </a:solidFill>
              </a:rPr>
              <a:t>7</a:t>
            </a:r>
            <a:r>
              <a:rPr lang="en-US" sz="900" b="0" dirty="0" smtClean="0">
                <a:solidFill>
                  <a:schemeClr val="bg1"/>
                </a:solidFill>
              </a:rPr>
              <a:t>%</a:t>
            </a:r>
          </a:p>
        </p:txBody>
      </p:sp>
      <p:sp>
        <p:nvSpPr>
          <p:cNvPr id="32" name="Oval 31"/>
          <p:cNvSpPr/>
          <p:nvPr/>
        </p:nvSpPr>
        <p:spPr>
          <a:xfrm>
            <a:off x="2630278" y="4361923"/>
            <a:ext cx="503194" cy="503194"/>
          </a:xfrm>
          <a:prstGeom prst="ellipse">
            <a:avLst/>
          </a:pr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25200" rtlCol="0" anchor="ctr" anchorCtr="0"/>
          <a:lstStyle/>
          <a:p>
            <a:pPr algn="ctr"/>
            <a:r>
              <a:rPr lang="en-US" sz="900" b="0" dirty="0" smtClean="0">
                <a:solidFill>
                  <a:schemeClr val="bg1"/>
                </a:solidFill>
              </a:rPr>
              <a:t>+2%</a:t>
            </a:r>
          </a:p>
        </p:txBody>
      </p:sp>
      <p:pic>
        <p:nvPicPr>
          <p:cNvPr id="33" name="Picture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6311" y="4359695"/>
            <a:ext cx="505422" cy="505422"/>
          </a:xfrm>
          <a:prstGeom prst="rect">
            <a:avLst/>
          </a:prstGeom>
        </p:spPr>
      </p:pic>
      <p:sp>
        <p:nvSpPr>
          <p:cNvPr id="41" name="TextBox 40"/>
          <p:cNvSpPr txBox="1"/>
          <p:nvPr/>
        </p:nvSpPr>
        <p:spPr>
          <a:xfrm>
            <a:off x="2494262" y="4084465"/>
            <a:ext cx="780983" cy="215444"/>
          </a:xfrm>
          <a:prstGeom prst="rect">
            <a:avLst/>
          </a:prstGeom>
          <a:noFill/>
        </p:spPr>
        <p:txBody>
          <a:bodyPr wrap="none" rtlCol="0">
            <a:spAutoFit/>
          </a:bodyPr>
          <a:lstStyle/>
          <a:p>
            <a:pPr lvl="0" algn="ctr" fontAlgn="auto">
              <a:spcBef>
                <a:spcPts val="0"/>
              </a:spcBef>
              <a:spcAft>
                <a:spcPts val="0"/>
              </a:spcAft>
              <a:defRPr/>
            </a:pPr>
            <a:r>
              <a:rPr lang="en-US" sz="800" b="0" dirty="0" smtClean="0">
                <a:solidFill>
                  <a:srgbClr val="FF4359"/>
                </a:solidFill>
                <a:latin typeface="+mn-lt"/>
              </a:rPr>
              <a:t>South West</a:t>
            </a:r>
            <a:endParaRPr lang="en-GB" sz="800" dirty="0">
              <a:solidFill>
                <a:srgbClr val="FF4359"/>
              </a:solidFill>
              <a:latin typeface="+mn-lt"/>
            </a:endParaRPr>
          </a:p>
        </p:txBody>
      </p:sp>
      <p:sp>
        <p:nvSpPr>
          <p:cNvPr id="43" name="TextBox 42"/>
          <p:cNvSpPr txBox="1"/>
          <p:nvPr/>
        </p:nvSpPr>
        <p:spPr>
          <a:xfrm>
            <a:off x="1558070" y="4084465"/>
            <a:ext cx="744114" cy="215444"/>
          </a:xfrm>
          <a:prstGeom prst="rect">
            <a:avLst/>
          </a:prstGeom>
          <a:noFill/>
        </p:spPr>
        <p:txBody>
          <a:bodyPr wrap="none" rtlCol="0">
            <a:spAutoFit/>
          </a:bodyPr>
          <a:lstStyle/>
          <a:p>
            <a:pPr lvl="0" algn="ctr" fontAlgn="auto">
              <a:spcBef>
                <a:spcPts val="0"/>
              </a:spcBef>
              <a:spcAft>
                <a:spcPts val="0"/>
              </a:spcAft>
              <a:defRPr/>
            </a:pPr>
            <a:r>
              <a:rPr lang="en-US" sz="800" b="0" dirty="0" smtClean="0">
                <a:solidFill>
                  <a:srgbClr val="FF4359"/>
                </a:solidFill>
                <a:latin typeface="+mn-lt"/>
              </a:rPr>
              <a:t>South East</a:t>
            </a:r>
            <a:endParaRPr lang="en-GB" sz="800" dirty="0">
              <a:solidFill>
                <a:srgbClr val="FF4359"/>
              </a:solidFill>
              <a:latin typeface="+mn-lt"/>
            </a:endParaRPr>
          </a:p>
        </p:txBody>
      </p:sp>
      <p:grpSp>
        <p:nvGrpSpPr>
          <p:cNvPr id="6" name="Group 5"/>
          <p:cNvGrpSpPr/>
          <p:nvPr/>
        </p:nvGrpSpPr>
        <p:grpSpPr>
          <a:xfrm>
            <a:off x="376311" y="2246172"/>
            <a:ext cx="3271611" cy="505422"/>
            <a:chOff x="376311" y="2246172"/>
            <a:chExt cx="3271611" cy="505422"/>
          </a:xfrm>
        </p:grpSpPr>
        <p:grpSp>
          <p:nvGrpSpPr>
            <p:cNvPr id="2" name="Group 1"/>
            <p:cNvGrpSpPr/>
            <p:nvPr/>
          </p:nvGrpSpPr>
          <p:grpSpPr>
            <a:xfrm>
              <a:off x="376311" y="2246172"/>
              <a:ext cx="2315599" cy="505422"/>
              <a:chOff x="376311" y="2585402"/>
              <a:chExt cx="2315599" cy="505422"/>
            </a:xfrm>
          </p:grpSpPr>
          <p:sp>
            <p:nvSpPr>
              <p:cNvPr id="47" name="Oval 46"/>
              <p:cNvSpPr/>
              <p:nvPr/>
            </p:nvSpPr>
            <p:spPr>
              <a:xfrm>
                <a:off x="1266974" y="2586639"/>
                <a:ext cx="503194" cy="503194"/>
              </a:xfrm>
              <a:prstGeom prst="ellipse">
                <a:avLst/>
              </a:pr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25200" rtlCol="0" anchor="ctr" anchorCtr="0"/>
              <a:lstStyle/>
              <a:p>
                <a:pPr algn="ctr"/>
                <a:r>
                  <a:rPr lang="en-US" sz="900" b="0" dirty="0" smtClean="0">
                    <a:solidFill>
                      <a:schemeClr val="bg1"/>
                    </a:solidFill>
                  </a:rPr>
                  <a:t>0%</a:t>
                </a:r>
              </a:p>
            </p:txBody>
          </p:sp>
          <p:sp>
            <p:nvSpPr>
              <p:cNvPr id="19" name="Oval 18"/>
              <p:cNvSpPr/>
              <p:nvPr/>
            </p:nvSpPr>
            <p:spPr>
              <a:xfrm>
                <a:off x="2188716" y="2586640"/>
                <a:ext cx="503194" cy="503194"/>
              </a:xfrm>
              <a:prstGeom prst="ellipse">
                <a:avLst/>
              </a:pr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25200" rtlCol="0" anchor="ctr" anchorCtr="0"/>
              <a:lstStyle/>
              <a:p>
                <a:pPr algn="ctr"/>
                <a:r>
                  <a:rPr lang="en-US" sz="900" b="0" dirty="0" smtClean="0">
                    <a:solidFill>
                      <a:srgbClr val="FFFFFF"/>
                    </a:solidFill>
                  </a:rPr>
                  <a:t>0%</a:t>
                </a:r>
              </a:p>
            </p:txBody>
          </p:sp>
          <p:pic>
            <p:nvPicPr>
              <p:cNvPr id="52" name="Picture 5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6311" y="2585402"/>
                <a:ext cx="505422" cy="505422"/>
              </a:xfrm>
              <a:prstGeom prst="rect">
                <a:avLst/>
              </a:prstGeom>
            </p:spPr>
          </p:pic>
        </p:grpSp>
        <p:sp>
          <p:nvSpPr>
            <p:cNvPr id="48" name="Oval 47"/>
            <p:cNvSpPr/>
            <p:nvPr/>
          </p:nvSpPr>
          <p:spPr>
            <a:xfrm>
              <a:off x="3144728" y="2246172"/>
              <a:ext cx="503194" cy="503194"/>
            </a:xfrm>
            <a:prstGeom prst="ellipse">
              <a:avLst/>
            </a:pr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25200" rtlCol="0" anchor="ctr" anchorCtr="0"/>
            <a:lstStyle/>
            <a:p>
              <a:pPr algn="ctr"/>
              <a:r>
                <a:rPr lang="en-US" sz="900" b="0" dirty="0" smtClean="0">
                  <a:solidFill>
                    <a:srgbClr val="FFFFFF"/>
                  </a:solidFill>
                </a:rPr>
                <a:t>-1%</a:t>
              </a:r>
            </a:p>
          </p:txBody>
        </p:sp>
      </p:grpSp>
      <p:grpSp>
        <p:nvGrpSpPr>
          <p:cNvPr id="7" name="Group 6"/>
          <p:cNvGrpSpPr/>
          <p:nvPr/>
        </p:nvGrpSpPr>
        <p:grpSpPr>
          <a:xfrm>
            <a:off x="378813" y="2852840"/>
            <a:ext cx="3269109" cy="506861"/>
            <a:chOff x="378813" y="2852840"/>
            <a:chExt cx="3269109" cy="506861"/>
          </a:xfrm>
        </p:grpSpPr>
        <p:grpSp>
          <p:nvGrpSpPr>
            <p:cNvPr id="4" name="Group 3"/>
            <p:cNvGrpSpPr/>
            <p:nvPr/>
          </p:nvGrpSpPr>
          <p:grpSpPr>
            <a:xfrm>
              <a:off x="378813" y="2852840"/>
              <a:ext cx="2313097" cy="506861"/>
              <a:chOff x="378813" y="3262623"/>
              <a:chExt cx="2313097" cy="506861"/>
            </a:xfrm>
          </p:grpSpPr>
          <p:sp>
            <p:nvSpPr>
              <p:cNvPr id="29" name="Oval 28"/>
              <p:cNvSpPr/>
              <p:nvPr/>
            </p:nvSpPr>
            <p:spPr>
              <a:xfrm>
                <a:off x="1266974" y="3262623"/>
                <a:ext cx="503194" cy="503194"/>
              </a:xfrm>
              <a:prstGeom prst="ellipse">
                <a:avLst/>
              </a:prstGeom>
              <a:solidFill>
                <a:schemeClr val="accent3"/>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25200" rtlCol="0" anchor="ctr" anchorCtr="0"/>
              <a:lstStyle/>
              <a:p>
                <a:pPr algn="ctr"/>
                <a:r>
                  <a:rPr lang="en-US" sz="900" b="0" dirty="0" smtClean="0">
                    <a:solidFill>
                      <a:srgbClr val="FFFFFF"/>
                    </a:solidFill>
                  </a:rPr>
                  <a:t>-9%</a:t>
                </a:r>
              </a:p>
            </p:txBody>
          </p:sp>
          <p:sp>
            <p:nvSpPr>
              <p:cNvPr id="30" name="Oval 29"/>
              <p:cNvSpPr/>
              <p:nvPr/>
            </p:nvSpPr>
            <p:spPr>
              <a:xfrm>
                <a:off x="2188716" y="3262624"/>
                <a:ext cx="503194" cy="503194"/>
              </a:xfrm>
              <a:prstGeom prst="ellipse">
                <a:avLst/>
              </a:prstGeom>
              <a:solidFill>
                <a:schemeClr val="accent3"/>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25200" rtlCol="0" anchor="ctr" anchorCtr="0"/>
              <a:lstStyle/>
              <a:p>
                <a:pPr algn="ctr"/>
                <a:r>
                  <a:rPr lang="en-US" sz="900" b="0" dirty="0" smtClean="0">
                    <a:solidFill>
                      <a:srgbClr val="FFFFFF"/>
                    </a:solidFill>
                  </a:rPr>
                  <a:t>-12%</a:t>
                </a:r>
              </a:p>
            </p:txBody>
          </p:sp>
          <p:pic>
            <p:nvPicPr>
              <p:cNvPr id="53" name="Picture 5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8813" y="3264062"/>
                <a:ext cx="500417" cy="505422"/>
              </a:xfrm>
              <a:prstGeom prst="rect">
                <a:avLst/>
              </a:prstGeom>
            </p:spPr>
          </p:pic>
        </p:grpSp>
        <p:sp>
          <p:nvSpPr>
            <p:cNvPr id="49" name="Oval 48"/>
            <p:cNvSpPr/>
            <p:nvPr/>
          </p:nvSpPr>
          <p:spPr>
            <a:xfrm>
              <a:off x="3144728" y="2852840"/>
              <a:ext cx="503194" cy="503194"/>
            </a:xfrm>
            <a:prstGeom prst="ellipse">
              <a:avLst/>
            </a:prstGeom>
            <a:solidFill>
              <a:schemeClr val="accent3"/>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25200" rtlCol="0" anchor="ctr" anchorCtr="0"/>
            <a:lstStyle/>
            <a:p>
              <a:pPr algn="ctr"/>
              <a:r>
                <a:rPr lang="en-US" sz="900" b="0" dirty="0" smtClean="0">
                  <a:solidFill>
                    <a:srgbClr val="FFFFFF"/>
                  </a:solidFill>
                </a:rPr>
                <a:t>-14%</a:t>
              </a:r>
            </a:p>
          </p:txBody>
        </p:sp>
      </p:grpSp>
      <p:grpSp>
        <p:nvGrpSpPr>
          <p:cNvPr id="8" name="Group 7"/>
          <p:cNvGrpSpPr/>
          <p:nvPr/>
        </p:nvGrpSpPr>
        <p:grpSpPr>
          <a:xfrm>
            <a:off x="376311" y="3460946"/>
            <a:ext cx="3271611" cy="506862"/>
            <a:chOff x="376311" y="3460946"/>
            <a:chExt cx="3271611" cy="506862"/>
          </a:xfrm>
        </p:grpSpPr>
        <p:grpSp>
          <p:nvGrpSpPr>
            <p:cNvPr id="5" name="Group 4"/>
            <p:cNvGrpSpPr/>
            <p:nvPr/>
          </p:nvGrpSpPr>
          <p:grpSpPr>
            <a:xfrm>
              <a:off x="376311" y="3460946"/>
              <a:ext cx="2315599" cy="506862"/>
              <a:chOff x="376311" y="3874089"/>
              <a:chExt cx="2315599" cy="506862"/>
            </a:xfrm>
          </p:grpSpPr>
          <p:sp>
            <p:nvSpPr>
              <p:cNvPr id="39" name="Oval 38"/>
              <p:cNvSpPr/>
              <p:nvPr/>
            </p:nvSpPr>
            <p:spPr>
              <a:xfrm>
                <a:off x="1266974" y="3874089"/>
                <a:ext cx="503194" cy="503194"/>
              </a:xfrm>
              <a:prstGeom prst="ellipse">
                <a:avLst/>
              </a:pr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25200" rtlCol="0" anchor="ctr" anchorCtr="0"/>
              <a:lstStyle/>
              <a:p>
                <a:pPr algn="ctr"/>
                <a:r>
                  <a:rPr lang="en-US" sz="900" b="0" dirty="0" smtClean="0">
                    <a:solidFill>
                      <a:srgbClr val="FFFFFF"/>
                    </a:solidFill>
                  </a:rPr>
                  <a:t>-1%</a:t>
                </a:r>
              </a:p>
            </p:txBody>
          </p:sp>
          <p:sp>
            <p:nvSpPr>
              <p:cNvPr id="40" name="Oval 39"/>
              <p:cNvSpPr/>
              <p:nvPr/>
            </p:nvSpPr>
            <p:spPr>
              <a:xfrm>
                <a:off x="2188716" y="3874090"/>
                <a:ext cx="503194" cy="503194"/>
              </a:xfrm>
              <a:prstGeom prst="ellipse">
                <a:avLst/>
              </a:pr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25200" rtlCol="0" anchor="ctr" anchorCtr="0"/>
              <a:lstStyle/>
              <a:p>
                <a:pPr algn="ctr"/>
                <a:r>
                  <a:rPr lang="en-US" sz="900" b="0" dirty="0" smtClean="0">
                    <a:solidFill>
                      <a:srgbClr val="FFFFFF"/>
                    </a:solidFill>
                  </a:rPr>
                  <a:t>+3%</a:t>
                </a:r>
              </a:p>
            </p:txBody>
          </p:sp>
          <p:pic>
            <p:nvPicPr>
              <p:cNvPr id="54" name="Picture 5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6311" y="3875529"/>
                <a:ext cx="505422" cy="505422"/>
              </a:xfrm>
              <a:prstGeom prst="rect">
                <a:avLst/>
              </a:prstGeom>
            </p:spPr>
          </p:pic>
        </p:grpSp>
        <p:sp>
          <p:nvSpPr>
            <p:cNvPr id="51" name="Oval 50"/>
            <p:cNvSpPr/>
            <p:nvPr/>
          </p:nvSpPr>
          <p:spPr>
            <a:xfrm>
              <a:off x="3144728" y="3460946"/>
              <a:ext cx="503194" cy="503194"/>
            </a:xfrm>
            <a:prstGeom prst="ellipse">
              <a:avLst/>
            </a:prstGeom>
            <a:solidFill>
              <a:schemeClr val="accent5"/>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25200" rtlCol="0" anchor="ctr" anchorCtr="0"/>
            <a:lstStyle/>
            <a:p>
              <a:pPr algn="ctr"/>
              <a:r>
                <a:rPr lang="en-US" sz="900" b="0" dirty="0" smtClean="0">
                  <a:solidFill>
                    <a:srgbClr val="FFFFFF"/>
                  </a:solidFill>
                </a:rPr>
                <a:t>+7%</a:t>
              </a:r>
            </a:p>
          </p:txBody>
        </p:sp>
      </p:grpSp>
      <p:sp>
        <p:nvSpPr>
          <p:cNvPr id="31" name="Rectangle 30"/>
          <p:cNvSpPr/>
          <p:nvPr/>
        </p:nvSpPr>
        <p:spPr>
          <a:xfrm>
            <a:off x="1928081" y="6242264"/>
            <a:ext cx="5335748" cy="296133"/>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800" b="0" dirty="0">
                <a:solidFill>
                  <a:schemeClr val="tx1"/>
                </a:solidFill>
              </a:rPr>
              <a:t>*Break in time series 2015-2016 – see slide </a:t>
            </a:r>
            <a:r>
              <a:rPr lang="en-US" sz="800" b="0" dirty="0" smtClean="0">
                <a:solidFill>
                  <a:schemeClr val="tx1"/>
                </a:solidFill>
              </a:rPr>
              <a:t>2</a:t>
            </a:r>
          </a:p>
          <a:p>
            <a:r>
              <a:rPr lang="en-US" sz="800" b="0" dirty="0" smtClean="0">
                <a:solidFill>
                  <a:schemeClr val="tx1"/>
                </a:solidFill>
              </a:rPr>
              <a:t>% Change refers to a revised 2015 figures rather than the original published figures shown here</a:t>
            </a:r>
            <a:endParaRPr lang="en-US" sz="800" b="0" dirty="0">
              <a:solidFill>
                <a:schemeClr val="tx1"/>
              </a:solidFill>
            </a:endParaRPr>
          </a:p>
        </p:txBody>
      </p:sp>
      <p:pic>
        <p:nvPicPr>
          <p:cNvPr id="34" name="Picture 3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33946" y="131989"/>
            <a:ext cx="534653" cy="534653"/>
          </a:xfrm>
          <a:prstGeom prst="rect">
            <a:avLst/>
          </a:prstGeom>
        </p:spPr>
      </p:pic>
    </p:spTree>
    <p:extLst>
      <p:ext uri="{BB962C8B-B14F-4D97-AF65-F5344CB8AC3E}">
        <p14:creationId xmlns:p14="http://schemas.microsoft.com/office/powerpoint/2010/main" val="20287824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Table 37"/>
          <p:cNvGraphicFramePr>
            <a:graphicFrameLocks noGrp="1"/>
          </p:cNvGraphicFramePr>
          <p:nvPr>
            <p:extLst>
              <p:ext uri="{D42A27DB-BD31-4B8C-83A1-F6EECF244321}">
                <p14:modId xmlns:p14="http://schemas.microsoft.com/office/powerpoint/2010/main" val="1370786515"/>
              </p:ext>
            </p:extLst>
          </p:nvPr>
        </p:nvGraphicFramePr>
        <p:xfrm>
          <a:off x="131739" y="1603658"/>
          <a:ext cx="8858353" cy="4151596"/>
        </p:xfrm>
        <a:graphic>
          <a:graphicData uri="http://schemas.openxmlformats.org/drawingml/2006/table">
            <a:tbl>
              <a:tblPr firstRow="1" bandRow="1">
                <a:tableStyleId>{5C22544A-7EE6-4342-B048-85BDC9FD1C3A}</a:tableStyleId>
              </a:tblPr>
              <a:tblGrid>
                <a:gridCol w="886656"/>
                <a:gridCol w="644693"/>
                <a:gridCol w="606205"/>
                <a:gridCol w="663740"/>
                <a:gridCol w="663740"/>
                <a:gridCol w="300075"/>
                <a:gridCol w="5093244"/>
              </a:tblGrid>
              <a:tr h="214694">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dirty="0" err="1" smtClean="0">
                        <a:ln>
                          <a:noFill/>
                        </a:ln>
                        <a:solidFill>
                          <a:srgbClr val="333333"/>
                        </a:solidFill>
                        <a:effectLst/>
                        <a:uLnTx/>
                        <a:uFillTx/>
                        <a:latin typeface="+mn-lt"/>
                        <a:ea typeface="+mn-ea"/>
                        <a:cs typeface="Arial" charset="0"/>
                      </a:endParaRPr>
                    </a:p>
                  </a:txBody>
                  <a:tcPr marL="72000" marR="0" marT="46800" marB="0">
                    <a:lnL w="12700" cmpd="sng">
                      <a:noFill/>
                    </a:lnL>
                    <a:lnR w="12700" cap="flat" cmpd="sng" algn="ctr">
                      <a:noFill/>
                      <a:prstDash val="solid"/>
                      <a:round/>
                      <a:headEnd type="none" w="med" len="med"/>
                      <a:tailEnd type="none" w="med" len="med"/>
                    </a:lnR>
                    <a:lnT w="12700" cap="flat" cmpd="sng" algn="ctr">
                      <a:solidFill>
                        <a:srgbClr val="FF0000"/>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2">
                  <a:txBody>
                    <a:bodyPr/>
                    <a:lstStyle/>
                    <a:p>
                      <a:endParaRPr lang="en-US" sz="800" dirty="0"/>
                    </a:p>
                  </a:txBody>
                  <a:tcPr marL="72000" marR="0" marT="46800" marB="0">
                    <a:lnL w="12700" cmpd="sng">
                      <a:noFill/>
                    </a:lnL>
                    <a:lnR w="12700" cap="flat" cmpd="sng" algn="ctr">
                      <a:noFill/>
                      <a:prstDash val="solid"/>
                      <a:round/>
                      <a:headEnd type="none" w="med" len="med"/>
                      <a:tailEnd type="none" w="med" len="med"/>
                    </a:lnR>
                    <a:lnT w="12700" cap="flat" cmpd="sng" algn="ctr">
                      <a:solidFill>
                        <a:srgbClr val="FF0000"/>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dirty="0" err="1" smtClean="0">
                        <a:ln>
                          <a:noFill/>
                        </a:ln>
                        <a:solidFill>
                          <a:srgbClr val="333333"/>
                        </a:solidFill>
                        <a:effectLst/>
                        <a:uLnTx/>
                        <a:uFillTx/>
                        <a:latin typeface="+mn-lt"/>
                        <a:ea typeface="+mn-ea"/>
                        <a:cs typeface="Arial" charset="0"/>
                      </a:endParaRPr>
                    </a:p>
                  </a:txBody>
                  <a:tcPr marL="72000" marR="0" marT="46800" marB="0">
                    <a:lnL w="12700" cmpd="sng">
                      <a:noFill/>
                    </a:lnL>
                    <a:lnR w="12700" cap="flat" cmpd="sng" algn="ctr">
                      <a:noFill/>
                      <a:prstDash val="solid"/>
                      <a:round/>
                      <a:headEnd type="none" w="med" len="med"/>
                      <a:tailEnd type="none" w="med" len="med"/>
                    </a:lnR>
                    <a:lnT w="28575" cap="flat" cmpd="sng" algn="ctr">
                      <a:solidFill>
                        <a:srgbClr val="C50017"/>
                      </a:solidFill>
                      <a:prstDash val="solid"/>
                      <a:round/>
                      <a:headEnd type="none" w="med" len="med"/>
                      <a:tailEnd type="none" w="med" len="med"/>
                    </a:lnT>
                    <a:lnB w="9525"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endParaRPr kumimoji="0" lang="en-US" sz="800" b="0" i="0" u="none" strike="noStrike" kern="1200" cap="none" spc="0" normalizeH="0" baseline="0" noProof="0" dirty="0">
                        <a:ln>
                          <a:noFill/>
                        </a:ln>
                        <a:solidFill>
                          <a:srgbClr val="A6A6A6"/>
                        </a:solidFill>
                        <a:effectLst/>
                        <a:uLnTx/>
                        <a:uFillTx/>
                        <a:latin typeface="+mn-lt"/>
                        <a:ea typeface="+mn-ea"/>
                        <a:cs typeface="Arial" charset="0"/>
                      </a:endParaRPr>
                    </a:p>
                  </a:txBody>
                  <a:tcPr marL="72000" marR="0" marT="46800" marB="0">
                    <a:lnL w="12700" cmpd="sng">
                      <a:noFill/>
                    </a:lnL>
                    <a:lnR w="12700" cap="flat" cmpd="sng" algn="ctr">
                      <a:noFill/>
                      <a:prstDash val="solid"/>
                      <a:round/>
                      <a:headEnd type="none" w="med" len="med"/>
                      <a:tailEnd type="none" w="med" len="med"/>
                    </a:lnR>
                    <a:lnT w="12700" cap="flat" cmpd="sng" algn="ctr">
                      <a:solidFill>
                        <a:srgbClr val="FF0000"/>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tc>
                <a:tc>
                  <a:txBody>
                    <a:bodyPr/>
                    <a:lstStyle/>
                    <a:p>
                      <a:endParaRPr lang="en-US" sz="800" dirty="0"/>
                    </a:p>
                  </a:txBody>
                  <a:tcPr marL="72000" marR="0" marT="46800" marB="0">
                    <a:lnL w="12700" cmpd="sng">
                      <a:noFill/>
                    </a:lnL>
                    <a:lnR w="12700" cap="flat" cmpd="sng" algn="ctr">
                      <a:noFill/>
                      <a:prstDash val="solid"/>
                      <a:round/>
                      <a:headEnd type="none" w="med" len="med"/>
                      <a:tailEnd type="none" w="med" len="med"/>
                    </a:lnR>
                    <a:lnT w="12700" cap="flat" cmpd="sng" algn="ctr">
                      <a:solidFill>
                        <a:srgbClr val="FF0000"/>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FF0000"/>
                          </a:solidFill>
                          <a:effectLst/>
                          <a:uLnTx/>
                          <a:uFillTx/>
                          <a:latin typeface="+mn-lt"/>
                          <a:ea typeface="+mn-ea"/>
                          <a:cs typeface="Arial" charset="0"/>
                        </a:rPr>
                        <a:t>Overseas Travel by UK Residents</a:t>
                      </a:r>
                      <a:br>
                        <a:rPr kumimoji="0" lang="en-GB" sz="1600" b="0" i="0" u="none" strike="noStrike" kern="1200" cap="none" spc="0" normalizeH="0" baseline="0" noProof="0" dirty="0">
                          <a:ln>
                            <a:noFill/>
                          </a:ln>
                          <a:solidFill>
                            <a:srgbClr val="FF0000"/>
                          </a:solidFill>
                          <a:effectLst/>
                          <a:uLnTx/>
                          <a:uFillTx/>
                          <a:latin typeface="+mn-lt"/>
                          <a:ea typeface="+mn-ea"/>
                          <a:cs typeface="Arial" charset="0"/>
                        </a:rPr>
                      </a:br>
                      <a:r>
                        <a:rPr kumimoji="0" lang="en-GB" sz="800" b="0" i="0" u="none" strike="noStrike" kern="1200" cap="none" spc="0" normalizeH="0" baseline="0" noProof="0" dirty="0">
                          <a:ln>
                            <a:noFill/>
                          </a:ln>
                          <a:solidFill>
                            <a:srgbClr val="FF0000"/>
                          </a:solidFill>
                          <a:effectLst/>
                          <a:uLnTx/>
                          <a:uFillTx/>
                          <a:latin typeface="+mn-lt"/>
                          <a:ea typeface="+mn-ea"/>
                          <a:cs typeface="Arial" charset="0"/>
                        </a:rPr>
                        <a:t>International Passenger Survey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0000"/>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00348">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dirty="0" err="1" smtClean="0">
                        <a:ln>
                          <a:noFill/>
                        </a:ln>
                        <a:solidFill>
                          <a:srgbClr val="333333"/>
                        </a:solidFill>
                        <a:effectLst/>
                        <a:uLnTx/>
                        <a:uFillTx/>
                        <a:latin typeface="+mn-lt"/>
                        <a:ea typeface="+mn-ea"/>
                        <a:cs typeface="Arial" charset="0"/>
                      </a:endParaRPr>
                    </a:p>
                  </a:txBody>
                  <a:tcPr marL="0" marR="0" marT="0" marB="0" anchor="ctr">
                    <a:lnL w="12700" cmpd="sng">
                      <a:noFill/>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A6A6A6"/>
                          </a:solidFill>
                          <a:effectLst/>
                          <a:uLnTx/>
                          <a:uFillTx/>
                          <a:latin typeface="+mn-lt"/>
                          <a:ea typeface="+mn-ea"/>
                          <a:cs typeface="+mn-cs"/>
                        </a:rPr>
                        <a:t>December 2016</a:t>
                      </a:r>
                      <a:endParaRPr kumimoji="0" lang="en-US" sz="800" b="0" i="0" u="none" strike="noStrike" kern="1200" cap="none" spc="0" normalizeH="0" baseline="0" noProof="0" dirty="0">
                        <a:ln>
                          <a:noFill/>
                        </a:ln>
                        <a:solidFill>
                          <a:srgbClr val="A6A6A6"/>
                        </a:solidFill>
                        <a:effectLst/>
                        <a:uLnTx/>
                        <a:uFillTx/>
                        <a:latin typeface="+mn-lt"/>
                        <a:ea typeface="+mn-ea"/>
                        <a:cs typeface="Arial" charset="0"/>
                      </a:endParaRPr>
                    </a:p>
                  </a:txBody>
                  <a:tcPr marL="0" marR="0" marT="0" marB="0" anchor="ctr">
                    <a:lnL w="12700" cmpd="sng">
                      <a:noFill/>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srgbClr val="FF4359"/>
                        </a:solidFill>
                        <a:effectLst/>
                        <a:uLnTx/>
                        <a:uFillTx/>
                        <a:latin typeface="+mn-lt"/>
                        <a:ea typeface="+mn-ea"/>
                        <a:cs typeface="+mn-cs"/>
                      </a:endParaRPr>
                    </a:p>
                  </a:txBody>
                  <a:tcPr marL="0" marR="0" marT="0" marB="0" anchor="ctr">
                    <a:lnL w="12700" cmpd="sng">
                      <a:noFill/>
                    </a:lnL>
                    <a:lnR w="12700" cap="flat" cmpd="sng" algn="ctr">
                      <a:noFill/>
                      <a:prstDash val="solid"/>
                      <a:round/>
                      <a:headEnd type="none" w="med" len="med"/>
                      <a:tailEnd type="none" w="med" len="med"/>
                    </a:lnR>
                    <a:lnT w="9525" cap="flat" cmpd="sng" algn="ctr">
                      <a:solidFill>
                        <a:prstClr val="white">
                          <a:lumMod val="85000"/>
                        </a:prstClr>
                      </a:solidFill>
                      <a:prstDash val="solid"/>
                      <a:round/>
                      <a:headEnd type="none" w="med" len="med"/>
                      <a:tailEnd type="none" w="med" len="med"/>
                    </a:lnT>
                    <a:lnB w="9525"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A6A6A6"/>
                          </a:solidFill>
                          <a:effectLst/>
                          <a:uLnTx/>
                          <a:uFillTx/>
                          <a:latin typeface="+mn-lt"/>
                          <a:ea typeface="+mn-ea"/>
                          <a:cs typeface="+mn-cs"/>
                        </a:rPr>
                        <a:t>Jan – December 2016</a:t>
                      </a:r>
                      <a:endParaRPr kumimoji="0" lang="en-US" sz="800" b="0" i="0" u="none" strike="noStrike" kern="1200" cap="none" spc="0" normalizeH="0" baseline="0" noProof="0" dirty="0">
                        <a:ln>
                          <a:noFill/>
                        </a:ln>
                        <a:solidFill>
                          <a:srgbClr val="A6A6A6"/>
                        </a:solidFill>
                        <a:effectLst/>
                        <a:uLnTx/>
                        <a:uFillTx/>
                        <a:latin typeface="+mn-lt"/>
                        <a:ea typeface="+mn-ea"/>
                        <a:cs typeface="Arial" charset="0"/>
                      </a:endParaRPr>
                    </a:p>
                  </a:txBody>
                  <a:tcPr marL="0" marR="0" marT="0" marB="0" anchor="ctr">
                    <a:lnL w="12700" cmpd="sng">
                      <a:noFill/>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tc>
                <a:tc>
                  <a:txBody>
                    <a:bodyPr/>
                    <a:lstStyle/>
                    <a:p>
                      <a:endParaRPr lang="en-US" sz="800"/>
                    </a:p>
                  </a:txBody>
                  <a:tcPr marL="0" marR="0" marT="0" marB="0" anchor="ctr">
                    <a:lnL w="12700" cmpd="sng">
                      <a:noFill/>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endParaRPr lang="en-US"/>
                    </a:p>
                  </a:txBody>
                  <a:tcPr/>
                </a:tc>
              </a:tr>
              <a:tr h="214694">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dirty="0" err="1" smtClean="0">
                        <a:ln>
                          <a:noFill/>
                        </a:ln>
                        <a:solidFill>
                          <a:srgbClr val="333333"/>
                        </a:solidFill>
                        <a:effectLst/>
                        <a:uLnTx/>
                        <a:uFillTx/>
                        <a:latin typeface="+mn-lt"/>
                        <a:ea typeface="+mn-ea"/>
                        <a:cs typeface="Arial" charset="0"/>
                      </a:endParaRPr>
                    </a:p>
                  </a:txBody>
                  <a:tcPr marL="0" marR="0" marT="0" marB="0" anchor="ctr">
                    <a:lnL w="12700" cmpd="sng">
                      <a:noFill/>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err="1" smtClean="0">
                          <a:ln>
                            <a:noFill/>
                          </a:ln>
                          <a:solidFill>
                            <a:srgbClr val="FF4359"/>
                          </a:solidFill>
                          <a:effectLst/>
                          <a:uLnTx/>
                          <a:uFillTx/>
                          <a:latin typeface="+mn-lt"/>
                          <a:ea typeface="+mn-ea"/>
                          <a:cs typeface="+mn-cs"/>
                        </a:rPr>
                        <a:t>Trip</a:t>
                      </a:r>
                      <a:endParaRPr kumimoji="0" lang="en-GB" sz="800" b="0" i="0" u="none" strike="noStrike" kern="1200" cap="none" spc="0" normalizeH="0" baseline="0" noProof="0">
                        <a:ln>
                          <a:noFill/>
                        </a:ln>
                        <a:solidFill>
                          <a:srgbClr val="FF4359"/>
                        </a:solidFill>
                        <a:effectLst/>
                        <a:uLnTx/>
                        <a:uFillTx/>
                        <a:latin typeface="+mn-lt"/>
                        <a:ea typeface="+mn-ea"/>
                        <a:cs typeface="+mn-cs"/>
                      </a:endParaRPr>
                    </a:p>
                  </a:txBody>
                  <a:tcPr marL="0" marR="0" marT="0" marB="0" anchor="ctr">
                    <a:lnL w="12700" cmpd="sng">
                      <a:noFill/>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FF4359"/>
                          </a:solidFill>
                          <a:effectLst/>
                          <a:uLnTx/>
                          <a:uFillTx/>
                          <a:latin typeface="+mn-lt"/>
                          <a:ea typeface="+mn-ea"/>
                          <a:cs typeface="+mn-cs"/>
                        </a:rPr>
                        <a:t>Spend</a:t>
                      </a:r>
                    </a:p>
                  </a:txBody>
                  <a:tcPr marL="0" marR="0" marT="0" marB="0" anchor="ctr">
                    <a:lnL w="12700" cmpd="sng">
                      <a:noFill/>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err="1" smtClean="0">
                          <a:ln>
                            <a:noFill/>
                          </a:ln>
                          <a:solidFill>
                            <a:srgbClr val="FF4359"/>
                          </a:solidFill>
                          <a:effectLst/>
                          <a:uLnTx/>
                          <a:uFillTx/>
                          <a:latin typeface="+mn-lt"/>
                          <a:ea typeface="+mn-ea"/>
                          <a:cs typeface="+mn-cs"/>
                        </a:rPr>
                        <a:t>Trip</a:t>
                      </a:r>
                      <a:endParaRPr kumimoji="0" lang="en-GB" sz="800" b="0" i="0" u="none" strike="noStrike" kern="1200" cap="none" spc="0" normalizeH="0" baseline="0" noProof="0" dirty="0">
                        <a:ln>
                          <a:noFill/>
                        </a:ln>
                        <a:solidFill>
                          <a:srgbClr val="FF4359"/>
                        </a:solidFill>
                        <a:effectLst/>
                        <a:uLnTx/>
                        <a:uFillTx/>
                        <a:latin typeface="+mn-lt"/>
                        <a:ea typeface="+mn-ea"/>
                        <a:cs typeface="+mn-cs"/>
                      </a:endParaRPr>
                    </a:p>
                  </a:txBody>
                  <a:tcPr marL="0" marR="0" marT="0" marB="0" anchor="ctr">
                    <a:lnL w="12700" cmpd="sng">
                      <a:noFill/>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FF4359"/>
                          </a:solidFill>
                          <a:effectLst/>
                          <a:uLnTx/>
                          <a:uFillTx/>
                          <a:latin typeface="+mn-lt"/>
                          <a:ea typeface="+mn-ea"/>
                          <a:cs typeface="+mn-cs"/>
                        </a:rPr>
                        <a:t>Spend</a:t>
                      </a:r>
                    </a:p>
                  </a:txBody>
                  <a:tcPr marL="0" marR="0" marT="0" marB="0" anchor="ctr">
                    <a:lnL w="12700" cmpd="sng">
                      <a:noFill/>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a:p>
                  </a:txBody>
                  <a:tcPr marL="0" marR="0" marT="0" marB="0" anchor="ctr">
                    <a:lnL w="12700" cmpd="sng">
                      <a:noFill/>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800" b="0" i="0" u="none" strike="noStrike" kern="1200" cap="none" spc="0" normalizeH="0" baseline="0" noProof="0">
                        <a:ln>
                          <a:noFill/>
                        </a:ln>
                        <a:solidFill>
                          <a:srgbClr val="FF4359"/>
                        </a:solidFill>
                        <a:effectLst/>
                        <a:uLnTx/>
                        <a:uFillTx/>
                        <a:latin typeface="+mn-lt"/>
                        <a:ea typeface="+mn-ea"/>
                        <a:cs typeface="Arial"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r>
              <a:tr h="600101">
                <a:tc gridSpan="6">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en-US" sz="2000" b="0" i="0" u="none" strike="noStrike" kern="1200" cap="none" spc="0" normalizeH="0" baseline="0" noProof="0" dirty="0">
                        <a:ln>
                          <a:noFill/>
                        </a:ln>
                        <a:solidFill>
                          <a:prstClr val="black">
                            <a:lumMod val="75000"/>
                            <a:lumOff val="25000"/>
                          </a:prstClr>
                        </a:solidFill>
                        <a:effectLst/>
                        <a:uLnTx/>
                        <a:uFillTx/>
                        <a:latin typeface="Arial" charset="0"/>
                        <a:ea typeface="+mn-ea"/>
                        <a:cs typeface="Arial" charset="0"/>
                      </a:endParaRPr>
                    </a:p>
                  </a:txBody>
                  <a:tcPr marL="72000" marR="72000" marT="72000" marB="72000" anchor="ctr">
                    <a:lnL w="12700" cmpd="sng">
                      <a:noFill/>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171450" lvl="0" indent="-171450">
                        <a:buClr>
                          <a:schemeClr val="tx1">
                            <a:lumMod val="85000"/>
                            <a:lumOff val="15000"/>
                          </a:schemeClr>
                        </a:buClr>
                        <a:buSzPct val="120000"/>
                        <a:buFont typeface="Lucida Grande"/>
                        <a:buChar char="•"/>
                      </a:pPr>
                      <a:r>
                        <a:rPr lang="en-GB" sz="800" b="0" dirty="0" smtClean="0">
                          <a:solidFill>
                            <a:schemeClr val="tx1">
                              <a:lumMod val="85000"/>
                              <a:lumOff val="15000"/>
                            </a:schemeClr>
                          </a:solidFill>
                          <a:latin typeface="+mn-lt"/>
                        </a:rPr>
                        <a:t>In December, trips</a:t>
                      </a:r>
                      <a:r>
                        <a:rPr lang="en-GB" sz="800" b="0" baseline="0" dirty="0" smtClean="0">
                          <a:solidFill>
                            <a:schemeClr val="tx1">
                              <a:lumMod val="85000"/>
                              <a:lumOff val="15000"/>
                            </a:schemeClr>
                          </a:solidFill>
                          <a:latin typeface="+mn-lt"/>
                        </a:rPr>
                        <a:t> by Brits overseas increased by 7% and the expenditure on those trips increased by +8%. </a:t>
                      </a:r>
                      <a:endParaRPr lang="en-GB" sz="800" b="0" dirty="0" smtClean="0">
                        <a:solidFill>
                          <a:schemeClr val="tx1">
                            <a:lumMod val="85000"/>
                            <a:lumOff val="15000"/>
                          </a:schemeClr>
                        </a:solidFill>
                        <a:latin typeface="+mn-lt"/>
                      </a:endParaRPr>
                    </a:p>
                    <a:p>
                      <a:pPr marL="171450" lvl="0" indent="-171450">
                        <a:buClr>
                          <a:schemeClr val="tx1">
                            <a:lumMod val="85000"/>
                            <a:lumOff val="15000"/>
                          </a:schemeClr>
                        </a:buClr>
                        <a:buSzPct val="120000"/>
                        <a:buFont typeface="Lucida Grande"/>
                        <a:buChar char="•"/>
                      </a:pPr>
                      <a:r>
                        <a:rPr lang="en-GB" sz="800" b="0" baseline="0" dirty="0" smtClean="0">
                          <a:solidFill>
                            <a:schemeClr val="tx1">
                              <a:lumMod val="85000"/>
                              <a:lumOff val="15000"/>
                            </a:schemeClr>
                          </a:solidFill>
                          <a:latin typeface="+mn-lt"/>
                        </a:rPr>
                        <a:t>In the year to date, overseas trips were up by +10%. Expenditure increased by 12%. </a:t>
                      </a:r>
                      <a:endParaRPr lang="en-GB" sz="800" b="0" dirty="0" smtClean="0">
                        <a:solidFill>
                          <a:schemeClr val="tx1">
                            <a:lumMod val="85000"/>
                            <a:lumOff val="15000"/>
                          </a:schemeClr>
                        </a:solidFill>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22810">
                <a:tc gridSpan="6">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en-US" sz="800" b="0" i="0" u="none" strike="noStrike" kern="1200" cap="none" spc="0" normalizeH="0" baseline="0" noProof="0" dirty="0">
                        <a:ln>
                          <a:noFill/>
                        </a:ln>
                        <a:solidFill>
                          <a:srgbClr val="FF4359"/>
                        </a:solidFill>
                        <a:effectLst/>
                        <a:uLnTx/>
                        <a:uFillTx/>
                        <a:latin typeface="+mn-lt"/>
                        <a:ea typeface="+mn-ea"/>
                        <a:cs typeface="Arial" charset="0"/>
                      </a:endParaRPr>
                    </a:p>
                  </a:txBody>
                  <a:tcPr marL="72000" marR="72000" marT="72000" marB="72000" anchor="ctr">
                    <a:lnL w="12700" cmpd="sng">
                      <a:noFill/>
                    </a:lnL>
                    <a:lnR w="12700" cap="flat" cmpd="sng" algn="ctr">
                      <a:noFill/>
                      <a:prstDash val="solid"/>
                      <a:round/>
                      <a:headEnd type="none" w="med" len="med"/>
                      <a:tailEnd type="none" w="med" len="med"/>
                    </a:lnR>
                    <a:lnT w="12700" cap="flat" cmpd="sng" algn="ctr">
                      <a:solidFill>
                        <a:srgbClr val="FF0000"/>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FF0000"/>
                          </a:solidFill>
                          <a:effectLst/>
                          <a:uLnTx/>
                          <a:uFillTx/>
                          <a:latin typeface="+mn-lt"/>
                          <a:ea typeface="+mn-ea"/>
                          <a:cs typeface="Arial" charset="0"/>
                        </a:rPr>
                        <a:t>Other Tourism Surveys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0000"/>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0">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US" sz="800" b="0" i="0" u="none" strike="noStrike" kern="1200" cap="none" spc="0" normalizeH="0" baseline="0" noProof="0" dirty="0" smtClean="0">
                          <a:ln>
                            <a:noFill/>
                          </a:ln>
                          <a:solidFill>
                            <a:schemeClr val="bg1">
                              <a:lumMod val="65000"/>
                            </a:schemeClr>
                          </a:solidFill>
                          <a:effectLst/>
                          <a:uLnTx/>
                          <a:uFillTx/>
                          <a:latin typeface="+mn-lt"/>
                          <a:ea typeface="+mn-ea"/>
                          <a:cs typeface="+mn-cs"/>
                        </a:rPr>
                        <a:t>December 16</a:t>
                      </a:r>
                      <a:endParaRPr kumimoji="0" lang="en-US" sz="900" b="0" i="0" u="none" strike="noStrike" kern="1200" cap="none" spc="0" normalizeH="0" baseline="0" noProof="0" dirty="0">
                        <a:ln>
                          <a:noFill/>
                        </a:ln>
                        <a:solidFill>
                          <a:schemeClr val="bg1">
                            <a:lumMod val="65000"/>
                          </a:schemeClr>
                        </a:solidFill>
                        <a:effectLst/>
                        <a:uLnTx/>
                        <a:uFillTx/>
                        <a:latin typeface="+mn-lt"/>
                        <a:ea typeface="+mn-ea"/>
                        <a:cs typeface="Arial" charset="0"/>
                      </a:endParaRPr>
                    </a:p>
                  </a:txBody>
                  <a:tcPr marL="72000" marR="72000" marT="72000" marB="72000" anchor="ctr">
                    <a:lnL w="12700" cmpd="sng">
                      <a:noFill/>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err="1" smtClean="0">
                          <a:ln>
                            <a:noFill/>
                          </a:ln>
                          <a:solidFill>
                            <a:srgbClr val="FF4359"/>
                          </a:solidFill>
                          <a:effectLst/>
                          <a:uLnTx/>
                          <a:uFillTx/>
                          <a:latin typeface="+mn-lt"/>
                          <a:ea typeface="+mn-ea"/>
                          <a:cs typeface="+mn-cs"/>
                        </a:rPr>
                        <a:t>Room</a:t>
                      </a:r>
                      <a:endParaRPr kumimoji="0" lang="en-GB" sz="800" b="0" i="0" u="none" strike="noStrike" kern="1200" cap="none" spc="0" normalizeH="0" baseline="0" noProof="0">
                        <a:ln>
                          <a:noFill/>
                        </a:ln>
                        <a:solidFill>
                          <a:srgbClr val="FF4359"/>
                        </a:solidFill>
                        <a:effectLst/>
                        <a:uLnTx/>
                        <a:uFillTx/>
                        <a:latin typeface="+mn-lt"/>
                        <a:ea typeface="+mn-ea"/>
                        <a:cs typeface="+mn-cs"/>
                      </a:endParaRPr>
                    </a:p>
                  </a:txBody>
                  <a:tcPr marL="72000" marR="72000" marT="72000" marB="72000" anchor="ctr">
                    <a:lnL w="12700" cmpd="sng">
                      <a:noFill/>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hMerge="1">
                  <a:txBody>
                    <a:bodyPr/>
                    <a:lstStyle/>
                    <a:p>
                      <a:endParaRPr lang="en-US"/>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err="1" smtClean="0">
                          <a:ln>
                            <a:noFill/>
                          </a:ln>
                          <a:solidFill>
                            <a:srgbClr val="FF4359"/>
                          </a:solidFill>
                          <a:effectLst/>
                          <a:uLnTx/>
                          <a:uFillTx/>
                          <a:latin typeface="+mn-lt"/>
                          <a:ea typeface="+mn-ea"/>
                          <a:cs typeface="+mn-cs"/>
                        </a:rPr>
                        <a:t>Bedspace</a:t>
                      </a:r>
                      <a:endParaRPr kumimoji="0" lang="en-GB" sz="800" b="0" i="0" u="none" strike="noStrike" kern="1200" cap="none" spc="0" normalizeH="0" baseline="0" noProof="0">
                        <a:ln>
                          <a:noFill/>
                        </a:ln>
                        <a:solidFill>
                          <a:srgbClr val="FF4359"/>
                        </a:solidFill>
                        <a:effectLst/>
                        <a:uLnTx/>
                        <a:uFillTx/>
                        <a:latin typeface="+mn-lt"/>
                        <a:ea typeface="+mn-ea"/>
                        <a:cs typeface="+mn-cs"/>
                      </a:endParaRPr>
                    </a:p>
                  </a:txBody>
                  <a:tcPr marL="72000" marR="72000" marT="72000" marB="72000" anchor="ctr">
                    <a:lnL w="12700" cmpd="sng">
                      <a:noFill/>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srgbClr val="FF4359"/>
                        </a:solidFill>
                        <a:effectLst/>
                        <a:uLnTx/>
                        <a:uFillTx/>
                        <a:latin typeface="+mn-lt"/>
                        <a:ea typeface="+mn-ea"/>
                        <a:cs typeface="+mn-cs"/>
                      </a:endParaRPr>
                    </a:p>
                  </a:txBody>
                  <a:tcPr marL="72000" marR="72000" marT="72000" marB="72000" anchor="ctr">
                    <a:lnL w="12700" cmpd="sng">
                      <a:noFill/>
                    </a:lnL>
                    <a:lnR w="12700" cap="flat" cmpd="sng" algn="ctr">
                      <a:noFill/>
                      <a:prstDash val="solid"/>
                      <a:round/>
                      <a:headEnd type="none" w="med" len="med"/>
                      <a:tailEnd type="none" w="med" len="med"/>
                    </a:lnR>
                    <a:lnT w="9525" cap="flat" cmpd="sng" algn="ctr">
                      <a:solidFill>
                        <a:prstClr val="white">
                          <a:lumMod val="85000"/>
                        </a:prstClr>
                      </a:solidFill>
                      <a:prstDash val="solid"/>
                      <a:round/>
                      <a:headEnd type="none" w="med" len="med"/>
                      <a:tailEnd type="none" w="med" len="med"/>
                    </a:lnT>
                    <a:lnB w="9525"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72000" marR="72000" marT="72000" marB="72000" anchor="ctr">
                    <a:lnL w="12700" cmpd="sng">
                      <a:noFill/>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US" sz="1100" b="0" i="0" u="none" strike="noStrike" kern="1200" cap="none" spc="0" normalizeH="0" baseline="0" noProof="0" dirty="0">
                          <a:ln>
                            <a:noFill/>
                          </a:ln>
                          <a:solidFill>
                            <a:srgbClr val="FF4359"/>
                          </a:solidFill>
                          <a:effectLst/>
                          <a:uLnTx/>
                          <a:uFillTx/>
                          <a:latin typeface="+mn-lt"/>
                          <a:ea typeface="+mn-ea"/>
                          <a:cs typeface="Arial" charset="0"/>
                        </a:rPr>
                        <a:t>OCCUPANCY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r>
              <a:tr h="600101">
                <a:tc gridSpan="6">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en-US" sz="800" b="0" i="0" u="none" strike="noStrike" kern="1200" cap="none" spc="0" normalizeH="0" baseline="0" noProof="0" dirty="0">
                        <a:ln>
                          <a:noFill/>
                        </a:ln>
                        <a:solidFill>
                          <a:prstClr val="black">
                            <a:lumMod val="75000"/>
                            <a:lumOff val="25000"/>
                          </a:prstClr>
                        </a:solidFill>
                        <a:effectLst/>
                        <a:uLnTx/>
                        <a:uFillTx/>
                        <a:latin typeface="Arial" charset="0"/>
                        <a:ea typeface="+mn-ea"/>
                        <a:cs typeface="Arial" charset="0"/>
                      </a:endParaRPr>
                    </a:p>
                  </a:txBody>
                  <a:tcPr marL="72000" marR="72000" marT="72000" marB="72000" anchor="ctr">
                    <a:lnL w="12700" cmpd="sng">
                      <a:noFill/>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171450" lvl="0" indent="-171450">
                        <a:buClr>
                          <a:schemeClr val="tx1">
                            <a:lumMod val="85000"/>
                            <a:lumOff val="15000"/>
                          </a:schemeClr>
                        </a:buClr>
                        <a:buSzPct val="120000"/>
                        <a:buFont typeface="Lucida Grande"/>
                        <a:buChar char="•"/>
                      </a:pPr>
                      <a:r>
                        <a:rPr lang="en-GB" sz="800" b="0" dirty="0">
                          <a:solidFill>
                            <a:schemeClr val="tx1">
                              <a:lumMod val="85000"/>
                              <a:lumOff val="15000"/>
                            </a:schemeClr>
                          </a:solidFill>
                          <a:latin typeface="+mn-lt"/>
                        </a:rPr>
                        <a:t>Room </a:t>
                      </a:r>
                      <a:r>
                        <a:rPr lang="en-GB" sz="800" b="0" dirty="0" smtClean="0">
                          <a:solidFill>
                            <a:schemeClr val="tx1">
                              <a:lumMod val="85000"/>
                              <a:lumOff val="15000"/>
                            </a:schemeClr>
                          </a:solidFill>
                          <a:latin typeface="+mn-lt"/>
                        </a:rPr>
                        <a:t>occupancy</a:t>
                      </a:r>
                      <a:r>
                        <a:rPr lang="en-GB" sz="800" b="0" baseline="0" dirty="0" smtClean="0">
                          <a:solidFill>
                            <a:schemeClr val="tx1">
                              <a:lumMod val="85000"/>
                              <a:lumOff val="15000"/>
                            </a:schemeClr>
                          </a:solidFill>
                          <a:latin typeface="+mn-lt"/>
                        </a:rPr>
                        <a:t> in England in December increased by +3% compared to 2015 at 63%, while </a:t>
                      </a:r>
                      <a:r>
                        <a:rPr lang="en-GB" sz="800" b="0" baseline="0" dirty="0" err="1" smtClean="0">
                          <a:solidFill>
                            <a:schemeClr val="tx1">
                              <a:lumMod val="85000"/>
                              <a:lumOff val="15000"/>
                            </a:schemeClr>
                          </a:solidFill>
                          <a:latin typeface="+mn-lt"/>
                        </a:rPr>
                        <a:t>bedspace</a:t>
                      </a:r>
                      <a:r>
                        <a:rPr lang="en-GB" sz="800" b="0" baseline="0" dirty="0" smtClean="0">
                          <a:solidFill>
                            <a:schemeClr val="tx1">
                              <a:lumMod val="85000"/>
                              <a:lumOff val="15000"/>
                            </a:schemeClr>
                          </a:solidFill>
                          <a:latin typeface="+mn-lt"/>
                        </a:rPr>
                        <a:t> increased by +3% at 47%.</a:t>
                      </a:r>
                      <a:endParaRPr lang="en-GB" sz="800" b="0" dirty="0">
                        <a:solidFill>
                          <a:schemeClr val="tx1">
                            <a:lumMod val="85000"/>
                            <a:lumOff val="15000"/>
                          </a:schemeClr>
                        </a:solidFill>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10507">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US" sz="800" b="0" i="0" u="none" strike="noStrike" kern="1200" cap="none" spc="0" normalizeH="0" baseline="0" noProof="0" dirty="0" smtClean="0">
                          <a:ln>
                            <a:noFill/>
                          </a:ln>
                          <a:solidFill>
                            <a:srgbClr val="A6A6A6"/>
                          </a:solidFill>
                          <a:effectLst/>
                          <a:uLnTx/>
                          <a:uFillTx/>
                          <a:latin typeface="+mn-lt"/>
                          <a:ea typeface="+mn-ea"/>
                          <a:cs typeface="+mn-cs"/>
                        </a:rPr>
                        <a:t>Jan-Dec 16</a:t>
                      </a:r>
                      <a:endParaRPr kumimoji="0" lang="en-US" sz="900" b="0" i="0" u="none" strike="noStrike" kern="1200" cap="none" spc="0" normalizeH="0" baseline="0" noProof="0" dirty="0">
                        <a:ln>
                          <a:noFill/>
                        </a:ln>
                        <a:solidFill>
                          <a:srgbClr val="A6A6A6"/>
                        </a:solidFill>
                        <a:effectLst/>
                        <a:uLnTx/>
                        <a:uFillTx/>
                        <a:latin typeface="+mn-lt"/>
                        <a:ea typeface="+mn-ea"/>
                        <a:cs typeface="Arial" charset="0"/>
                      </a:endParaRPr>
                    </a:p>
                  </a:txBody>
                  <a:tcPr marL="72000" marR="72000" marT="72000" marB="72000" anchor="ctr">
                    <a:lnL w="12700" cmpd="sng">
                      <a:noFill/>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err="1" smtClean="0">
                          <a:ln>
                            <a:noFill/>
                          </a:ln>
                          <a:solidFill>
                            <a:srgbClr val="FF4359"/>
                          </a:solidFill>
                          <a:effectLst/>
                          <a:uLnTx/>
                          <a:uFillTx/>
                          <a:latin typeface="+mn-lt"/>
                          <a:ea typeface="+mn-ea"/>
                          <a:cs typeface="+mn-cs"/>
                        </a:rPr>
                        <a:t>Volume</a:t>
                      </a:r>
                      <a:endParaRPr kumimoji="0" lang="en-GB" sz="800" b="0" i="0" u="none" strike="noStrike" kern="1200" cap="none" spc="0" normalizeH="0" baseline="0" noProof="0">
                        <a:ln>
                          <a:noFill/>
                        </a:ln>
                        <a:solidFill>
                          <a:srgbClr val="FF4359"/>
                        </a:solidFill>
                        <a:effectLst/>
                        <a:uLnTx/>
                        <a:uFillTx/>
                        <a:latin typeface="+mn-lt"/>
                        <a:ea typeface="+mn-ea"/>
                        <a:cs typeface="+mn-cs"/>
                      </a:endParaRPr>
                    </a:p>
                  </a:txBody>
                  <a:tcPr marL="72000" marR="72000" marT="72000" marB="72000" anchor="ctr">
                    <a:lnL w="12700" cmpd="sng">
                      <a:noFill/>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hMerge="1">
                  <a:txBody>
                    <a:bodyPr/>
                    <a:lstStyle/>
                    <a:p>
                      <a:endParaRPr lang="en-US"/>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err="1" smtClean="0">
                          <a:ln>
                            <a:noFill/>
                          </a:ln>
                          <a:solidFill>
                            <a:srgbClr val="FF4359"/>
                          </a:solidFill>
                          <a:effectLst/>
                          <a:uLnTx/>
                          <a:uFillTx/>
                          <a:latin typeface="+mn-lt"/>
                          <a:ea typeface="+mn-ea"/>
                          <a:cs typeface="+mn-cs"/>
                        </a:rPr>
                        <a:t>Spend</a:t>
                      </a:r>
                      <a:endParaRPr kumimoji="0" lang="en-GB" sz="800" b="0" i="0" u="none" strike="noStrike" kern="1200" cap="none" spc="0" normalizeH="0" baseline="0" noProof="0">
                        <a:ln>
                          <a:noFill/>
                        </a:ln>
                        <a:solidFill>
                          <a:srgbClr val="FF4359"/>
                        </a:solidFill>
                        <a:effectLst/>
                        <a:uLnTx/>
                        <a:uFillTx/>
                        <a:latin typeface="+mn-lt"/>
                        <a:ea typeface="+mn-ea"/>
                        <a:cs typeface="+mn-cs"/>
                      </a:endParaRPr>
                    </a:p>
                  </a:txBody>
                  <a:tcPr marL="72000" marR="72000" marT="72000" marB="72000" anchor="ctr">
                    <a:lnL w="12700" cmpd="sng">
                      <a:noFill/>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srgbClr val="FF4359"/>
                        </a:solidFill>
                        <a:effectLst/>
                        <a:uLnTx/>
                        <a:uFillTx/>
                        <a:latin typeface="+mn-lt"/>
                        <a:ea typeface="+mn-ea"/>
                        <a:cs typeface="+mn-cs"/>
                      </a:endParaRPr>
                    </a:p>
                  </a:txBody>
                  <a:tcPr marL="72000" marR="72000" marT="72000" marB="72000" anchor="ctr">
                    <a:lnL w="12700" cmpd="sng">
                      <a:noFill/>
                    </a:lnL>
                    <a:lnR w="12700" cap="flat" cmpd="sng" algn="ctr">
                      <a:noFill/>
                      <a:prstDash val="solid"/>
                      <a:round/>
                      <a:headEnd type="none" w="med" len="med"/>
                      <a:tailEnd type="none" w="med" len="med"/>
                    </a:lnR>
                    <a:lnT w="9525" cap="flat" cmpd="sng" algn="ctr">
                      <a:solidFill>
                        <a:prstClr val="white">
                          <a:lumMod val="85000"/>
                        </a:prstClr>
                      </a:solidFill>
                      <a:prstDash val="solid"/>
                      <a:round/>
                      <a:headEnd type="none" w="med" len="med"/>
                      <a:tailEnd type="none" w="med" len="med"/>
                    </a:lnT>
                    <a:lnB w="9525"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72000" marR="72000" marT="72000" marB="72000" anchor="ctr">
                    <a:lnL w="12700" cmpd="sng">
                      <a:noFill/>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US" sz="1100" b="0" i="0" u="none" strike="noStrike" kern="1200" cap="none" spc="0" normalizeH="0" baseline="0" noProof="0" dirty="0">
                          <a:ln>
                            <a:noFill/>
                          </a:ln>
                          <a:solidFill>
                            <a:srgbClr val="FF4359"/>
                          </a:solidFill>
                          <a:effectLst/>
                          <a:uLnTx/>
                          <a:uFillTx/>
                          <a:latin typeface="+mn-lt"/>
                          <a:ea typeface="+mn-ea"/>
                          <a:cs typeface="Arial" charset="0"/>
                        </a:rPr>
                        <a:t>DAY VISITS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r>
              <a:tr h="600101">
                <a:tc gridSpan="6">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en-US" sz="800" b="0" i="0" u="none" strike="noStrike" kern="1200" cap="none" spc="0" normalizeH="0" baseline="0" noProof="0" dirty="0">
                        <a:ln>
                          <a:noFill/>
                        </a:ln>
                        <a:solidFill>
                          <a:prstClr val="black">
                            <a:lumMod val="75000"/>
                            <a:lumOff val="25000"/>
                          </a:prstClr>
                        </a:solidFill>
                        <a:effectLst/>
                        <a:uLnTx/>
                        <a:uFillTx/>
                        <a:latin typeface="Arial" charset="0"/>
                        <a:ea typeface="+mn-ea"/>
                        <a:cs typeface="Arial" charset="0"/>
                      </a:endParaRPr>
                    </a:p>
                  </a:txBody>
                  <a:tcPr marL="72000" marR="72000" marT="72000" marB="72000" anchor="ctr">
                    <a:lnL w="12700" cmpd="sng">
                      <a:noFill/>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171450" lvl="0" indent="-171450">
                        <a:buClr>
                          <a:schemeClr val="tx1">
                            <a:lumMod val="85000"/>
                            <a:lumOff val="15000"/>
                          </a:schemeClr>
                        </a:buClr>
                        <a:buSzPct val="120000"/>
                        <a:buFont typeface="Lucida Grande"/>
                        <a:buChar char="•"/>
                      </a:pPr>
                      <a:r>
                        <a:rPr lang="en-GB" sz="800" b="0" dirty="0" smtClean="0">
                          <a:solidFill>
                            <a:schemeClr val="tx1">
                              <a:lumMod val="85000"/>
                              <a:lumOff val="15000"/>
                            </a:schemeClr>
                          </a:solidFill>
                          <a:latin typeface="+mn-lt"/>
                        </a:rPr>
                        <a:t>The</a:t>
                      </a:r>
                      <a:r>
                        <a:rPr lang="en-GB" sz="800" b="0" baseline="0" dirty="0" smtClean="0">
                          <a:solidFill>
                            <a:schemeClr val="tx1">
                              <a:lumMod val="85000"/>
                              <a:lumOff val="15000"/>
                            </a:schemeClr>
                          </a:solidFill>
                          <a:latin typeface="+mn-lt"/>
                        </a:rPr>
                        <a:t> number of tourism day visits in England in the period January-December 2016 increased by +4% compared to 2015, to 1.6 billion</a:t>
                      </a:r>
                      <a:endParaRPr lang="en-GB" sz="800" b="0" dirty="0" smtClean="0">
                        <a:solidFill>
                          <a:schemeClr val="tx1">
                            <a:lumMod val="85000"/>
                            <a:lumOff val="15000"/>
                          </a:schemeClr>
                        </a:solidFill>
                        <a:latin typeface="+mn-lt"/>
                      </a:endParaRPr>
                    </a:p>
                    <a:p>
                      <a:pPr marL="171450" lvl="0" indent="-171450">
                        <a:buClr>
                          <a:schemeClr val="tx1">
                            <a:lumMod val="85000"/>
                            <a:lumOff val="15000"/>
                          </a:schemeClr>
                        </a:buClr>
                        <a:buSzPct val="120000"/>
                        <a:buFont typeface="Lucida Grande"/>
                        <a:buChar char="•"/>
                      </a:pPr>
                      <a:r>
                        <a:rPr lang="en-GB" sz="800" b="0" dirty="0" smtClean="0">
                          <a:solidFill>
                            <a:schemeClr val="tx1">
                              <a:lumMod val="85000"/>
                              <a:lumOff val="15000"/>
                            </a:schemeClr>
                          </a:solidFill>
                          <a:latin typeface="+mn-lt"/>
                        </a:rPr>
                        <a:t>The </a:t>
                      </a:r>
                      <a:r>
                        <a:rPr lang="en-GB" sz="800" b="0" dirty="0">
                          <a:solidFill>
                            <a:schemeClr val="tx1">
                              <a:lumMod val="85000"/>
                              <a:lumOff val="15000"/>
                            </a:schemeClr>
                          </a:solidFill>
                          <a:latin typeface="+mn-lt"/>
                        </a:rPr>
                        <a:t>value of those visits </a:t>
                      </a:r>
                      <a:r>
                        <a:rPr lang="en-GB" sz="800" b="0" dirty="0" smtClean="0">
                          <a:solidFill>
                            <a:schemeClr val="tx1">
                              <a:lumMod val="85000"/>
                              <a:lumOff val="15000"/>
                            </a:schemeClr>
                          </a:solidFill>
                          <a:latin typeface="+mn-lt"/>
                        </a:rPr>
                        <a:t>was stable at </a:t>
                      </a:r>
                      <a:r>
                        <a:rPr lang="en-GB" sz="800" b="0" baseline="0" dirty="0" smtClean="0">
                          <a:solidFill>
                            <a:schemeClr val="tx1">
                              <a:lumMod val="85000"/>
                              <a:lumOff val="15000"/>
                            </a:schemeClr>
                          </a:solidFill>
                          <a:latin typeface="+mn-lt"/>
                        </a:rPr>
                        <a:t>£53.5 billion </a:t>
                      </a:r>
                      <a:endParaRPr lang="en-GB" sz="800" b="0" dirty="0">
                        <a:solidFill>
                          <a:schemeClr val="tx1">
                            <a:lumMod val="85000"/>
                            <a:lumOff val="15000"/>
                          </a:schemeClr>
                        </a:solidFill>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74131">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US" sz="800" b="0" i="0" u="none" strike="noStrike" kern="1200" cap="none" spc="0" normalizeH="0" baseline="0" noProof="0" dirty="0" smtClean="0">
                          <a:ln>
                            <a:noFill/>
                          </a:ln>
                          <a:solidFill>
                            <a:srgbClr val="A6A6A6"/>
                          </a:solidFill>
                          <a:effectLst/>
                          <a:uLnTx/>
                          <a:uFillTx/>
                          <a:latin typeface="+mn-lt"/>
                          <a:ea typeface="+mn-ea"/>
                          <a:cs typeface="+mn-cs"/>
                        </a:rPr>
                        <a:t>December 16</a:t>
                      </a:r>
                      <a:endParaRPr kumimoji="0" lang="en-US" sz="900" b="0" i="0" u="none" strike="noStrike" kern="1200" cap="none" spc="0" normalizeH="0" baseline="0" noProof="0" dirty="0">
                        <a:ln>
                          <a:noFill/>
                        </a:ln>
                        <a:solidFill>
                          <a:srgbClr val="A6A6A6"/>
                        </a:solidFill>
                        <a:effectLst/>
                        <a:uLnTx/>
                        <a:uFillTx/>
                        <a:latin typeface="+mn-lt"/>
                        <a:ea typeface="+mn-ea"/>
                        <a:cs typeface="Arial" charset="0"/>
                      </a:endParaRPr>
                    </a:p>
                  </a:txBody>
                  <a:tcPr marL="72000" marR="72000" marT="72000" marB="72000" anchor="ctr">
                    <a:lnL w="12700" cmpd="sng">
                      <a:noFill/>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FF4359"/>
                          </a:solidFill>
                          <a:effectLst/>
                          <a:uLnTx/>
                          <a:uFillTx/>
                          <a:latin typeface="+mn-lt"/>
                          <a:ea typeface="+mn-ea"/>
                          <a:cs typeface="+mn-cs"/>
                        </a:rPr>
                        <a:t>Attractions</a:t>
                      </a:r>
                      <a:endParaRPr kumimoji="0" lang="en-GB" sz="800" b="0" i="0" u="none" strike="noStrike" kern="1200" cap="none" spc="0" normalizeH="0" baseline="0" noProof="0" dirty="0">
                        <a:ln>
                          <a:noFill/>
                        </a:ln>
                        <a:solidFill>
                          <a:srgbClr val="FF4359"/>
                        </a:solidFill>
                        <a:effectLst/>
                        <a:uLnTx/>
                        <a:uFillTx/>
                        <a:latin typeface="+mn-lt"/>
                        <a:ea typeface="+mn-ea"/>
                        <a:cs typeface="+mn-cs"/>
                      </a:endParaRPr>
                    </a:p>
                  </a:txBody>
                  <a:tcPr marL="72000" marR="72000" marT="72000" marB="72000" anchor="ctr">
                    <a:lnL w="12700" cmpd="sng">
                      <a:noFill/>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hMerge="1">
                  <a:txBody>
                    <a:bodyPr/>
                    <a:lstStyle/>
                    <a:p>
                      <a:endParaRPr lang="en-US"/>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FF4359"/>
                          </a:solidFill>
                          <a:effectLst/>
                          <a:uLnTx/>
                          <a:uFillTx/>
                          <a:latin typeface="+mn-lt"/>
                          <a:ea typeface="+mn-ea"/>
                          <a:cs typeface="+mn-cs"/>
                        </a:rPr>
                        <a:t>Accommodation</a:t>
                      </a:r>
                      <a:endParaRPr kumimoji="0" lang="en-GB" sz="800" b="0" i="0" u="none" strike="noStrike" kern="1200" cap="none" spc="0" normalizeH="0" baseline="0" noProof="0" dirty="0">
                        <a:ln>
                          <a:noFill/>
                        </a:ln>
                        <a:solidFill>
                          <a:srgbClr val="FF4359"/>
                        </a:solidFill>
                        <a:effectLst/>
                        <a:uLnTx/>
                        <a:uFillTx/>
                        <a:latin typeface="+mn-lt"/>
                        <a:ea typeface="+mn-ea"/>
                        <a:cs typeface="+mn-cs"/>
                      </a:endParaRPr>
                    </a:p>
                  </a:txBody>
                  <a:tcPr marL="72000" marR="72000" marT="72000" marB="72000" anchor="ctr">
                    <a:lnL w="12700" cmpd="sng">
                      <a:noFill/>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hMerge="1">
                  <a:txBody>
                    <a:bodyPr/>
                    <a:lstStyle/>
                    <a:p>
                      <a:endParaRPr lang="en-US"/>
                    </a:p>
                  </a:txBody>
                  <a:tcPr/>
                </a:tc>
                <a:tc>
                  <a:txBody>
                    <a:bodyPr/>
                    <a:lstStyle/>
                    <a:p>
                      <a:endParaRPr lang="en-US" sz="800"/>
                    </a:p>
                  </a:txBody>
                  <a:tcPr marL="72000" marR="72000" marT="72000" marB="72000" anchor="ctr">
                    <a:lnL w="12700" cmpd="sng">
                      <a:noFill/>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US" sz="1100" b="0" i="0" u="none" strike="noStrike" kern="1200" cap="none" spc="0" normalizeH="0" baseline="0" noProof="0" dirty="0">
                          <a:ln>
                            <a:noFill/>
                          </a:ln>
                          <a:solidFill>
                            <a:srgbClr val="FF4359"/>
                          </a:solidFill>
                          <a:effectLst/>
                          <a:uLnTx/>
                          <a:uFillTx/>
                          <a:latin typeface="+mn-lt"/>
                          <a:ea typeface="+mn-ea"/>
                          <a:cs typeface="Arial" charset="0"/>
                        </a:rPr>
                        <a:t>TOURISM BUSINESS MONITOR</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r>
              <a:tr h="600987">
                <a:tc gridSpan="6">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en-US" sz="800" b="0" i="0" u="none" strike="noStrike" kern="1200" cap="none" spc="0" normalizeH="0" baseline="0" noProof="0" dirty="0">
                        <a:ln>
                          <a:noFill/>
                        </a:ln>
                        <a:solidFill>
                          <a:prstClr val="black">
                            <a:lumMod val="75000"/>
                            <a:lumOff val="25000"/>
                          </a:prstClr>
                        </a:solidFill>
                        <a:effectLst/>
                        <a:uLnTx/>
                        <a:uFillTx/>
                        <a:latin typeface="Arial" charset="0"/>
                        <a:ea typeface="+mn-ea"/>
                        <a:cs typeface="Arial" charset="0"/>
                      </a:endParaRPr>
                    </a:p>
                  </a:txBody>
                  <a:tcPr marL="72000" marR="72000" marT="72000" marB="72000" anchor="ctr">
                    <a:lnL w="12700" cmpd="sng">
                      <a:noFill/>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171450" marR="0" lvl="0" indent="-171450" algn="l" defTabSz="914400" rtl="0" eaLnBrk="1" fontAlgn="auto" latinLnBrk="0" hangingPunct="1">
                        <a:lnSpc>
                          <a:spcPct val="100000"/>
                        </a:lnSpc>
                        <a:spcBef>
                          <a:spcPts val="0"/>
                        </a:spcBef>
                        <a:spcAft>
                          <a:spcPts val="0"/>
                        </a:spcAft>
                        <a:buClr>
                          <a:schemeClr val="tx1">
                            <a:lumMod val="85000"/>
                            <a:lumOff val="15000"/>
                          </a:schemeClr>
                        </a:buClr>
                        <a:buSzPct val="120000"/>
                        <a:buFont typeface="Lucida Grande"/>
                        <a:buChar char="•"/>
                        <a:tabLst/>
                        <a:defRPr/>
                      </a:pPr>
                      <a:r>
                        <a:rPr lang="en-GB" sz="800" kern="1200" dirty="0" smtClean="0">
                          <a:solidFill>
                            <a:schemeClr val="dk1"/>
                          </a:solidFill>
                          <a:effectLst/>
                          <a:latin typeface="+mn-lt"/>
                          <a:ea typeface="+mn-ea"/>
                          <a:cs typeface="+mn-cs"/>
                        </a:rPr>
                        <a:t>Attractions</a:t>
                      </a:r>
                      <a:r>
                        <a:rPr lang="en-GB" sz="800" kern="1200" baseline="0" dirty="0" smtClean="0">
                          <a:solidFill>
                            <a:schemeClr val="dk1"/>
                          </a:solidFill>
                          <a:effectLst/>
                          <a:latin typeface="+mn-lt"/>
                          <a:ea typeface="+mn-ea"/>
                          <a:cs typeface="+mn-cs"/>
                        </a:rPr>
                        <a:t> and accommodation businesses reported an increase in visitors for the period from the Christmas and new year period compared to the same period last year. </a:t>
                      </a:r>
                      <a:endParaRPr lang="en-GB" sz="800" kern="1200" dirty="0" smtClean="0">
                        <a:solidFill>
                          <a:schemeClr val="dk1"/>
                        </a:solidFill>
                        <a:effectLst/>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3" name="Title 2"/>
          <p:cNvSpPr>
            <a:spLocks noGrp="1"/>
          </p:cNvSpPr>
          <p:nvPr>
            <p:ph type="title"/>
          </p:nvPr>
        </p:nvSpPr>
        <p:spPr/>
        <p:txBody>
          <a:bodyPr/>
          <a:lstStyle/>
          <a:p>
            <a:r>
              <a:rPr lang="en-GB" dirty="0" smtClean="0"/>
              <a:t>Context </a:t>
            </a:r>
            <a:r>
              <a:rPr lang="en-GB" dirty="0" smtClean="0">
                <a:solidFill>
                  <a:schemeClr val="tx1">
                    <a:lumMod val="50000"/>
                    <a:lumOff val="50000"/>
                  </a:schemeClr>
                </a:solidFill>
              </a:rPr>
              <a:t>Other </a:t>
            </a:r>
            <a:r>
              <a:rPr lang="en-GB" dirty="0">
                <a:solidFill>
                  <a:schemeClr val="tx1">
                    <a:lumMod val="50000"/>
                    <a:lumOff val="50000"/>
                  </a:schemeClr>
                </a:solidFill>
              </a:rPr>
              <a:t>S</a:t>
            </a:r>
            <a:r>
              <a:rPr lang="en-GB" dirty="0" smtClean="0">
                <a:solidFill>
                  <a:schemeClr val="tx1">
                    <a:lumMod val="50000"/>
                    <a:lumOff val="50000"/>
                  </a:schemeClr>
                </a:solidFill>
              </a:rPr>
              <a:t>urveys</a:t>
            </a:r>
            <a:endParaRPr lang="en-GB" dirty="0"/>
          </a:p>
        </p:txBody>
      </p:sp>
      <p:grpSp>
        <p:nvGrpSpPr>
          <p:cNvPr id="2" name="Group 1"/>
          <p:cNvGrpSpPr/>
          <p:nvPr/>
        </p:nvGrpSpPr>
        <p:grpSpPr>
          <a:xfrm>
            <a:off x="198751" y="2282835"/>
            <a:ext cx="3313927" cy="505422"/>
            <a:chOff x="376311" y="2585402"/>
            <a:chExt cx="3313927" cy="505422"/>
          </a:xfrm>
        </p:grpSpPr>
        <p:sp>
          <p:nvSpPr>
            <p:cNvPr id="47" name="Oval 46"/>
            <p:cNvSpPr/>
            <p:nvPr/>
          </p:nvSpPr>
          <p:spPr>
            <a:xfrm>
              <a:off x="1286120" y="2586639"/>
              <a:ext cx="503194" cy="503194"/>
            </a:xfrm>
            <a:prstGeom prst="ellipse">
              <a:avLst/>
            </a:prstGeom>
            <a:solidFill>
              <a:schemeClr val="accent5"/>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25200" rtlCol="0" anchor="ctr" anchorCtr="0"/>
            <a:lstStyle/>
            <a:p>
              <a:pPr algn="ctr"/>
              <a:r>
                <a:rPr lang="en-US" sz="900" b="0" dirty="0" smtClean="0">
                  <a:solidFill>
                    <a:schemeClr val="bg1"/>
                  </a:solidFill>
                </a:rPr>
                <a:t>+7%</a:t>
              </a:r>
            </a:p>
          </p:txBody>
        </p:sp>
        <p:sp>
          <p:nvSpPr>
            <p:cNvPr id="21" name="Oval 20"/>
            <p:cNvSpPr/>
            <p:nvPr/>
          </p:nvSpPr>
          <p:spPr>
            <a:xfrm>
              <a:off x="3187044" y="2586639"/>
              <a:ext cx="503194" cy="503194"/>
            </a:xfrm>
            <a:prstGeom prst="ellipse">
              <a:avLst/>
            </a:prstGeom>
            <a:solidFill>
              <a:schemeClr val="accent5"/>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25200" rtlCol="0" anchor="ctr" anchorCtr="0"/>
            <a:lstStyle/>
            <a:p>
              <a:pPr algn="ctr"/>
              <a:r>
                <a:rPr lang="en-US" sz="900" b="0" dirty="0" smtClean="0">
                  <a:solidFill>
                    <a:srgbClr val="FFFFFF"/>
                  </a:solidFill>
                </a:rPr>
                <a:t>+12%</a:t>
              </a:r>
            </a:p>
          </p:txBody>
        </p:sp>
        <p:pic>
          <p:nvPicPr>
            <p:cNvPr id="52" name="Picture 5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6311" y="2585402"/>
              <a:ext cx="505422" cy="505422"/>
            </a:xfrm>
            <a:prstGeom prst="rect">
              <a:avLst/>
            </a:prstGeom>
          </p:spPr>
        </p:pic>
        <p:sp>
          <p:nvSpPr>
            <p:cNvPr id="32" name="Oval 31"/>
            <p:cNvSpPr/>
            <p:nvPr/>
          </p:nvSpPr>
          <p:spPr>
            <a:xfrm>
              <a:off x="1881469" y="2586639"/>
              <a:ext cx="503194" cy="503194"/>
            </a:xfrm>
            <a:prstGeom prst="ellipse">
              <a:avLst/>
            </a:prstGeom>
            <a:solidFill>
              <a:schemeClr val="accent5"/>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25200" rtlCol="0" anchor="ctr" anchorCtr="0"/>
            <a:lstStyle/>
            <a:p>
              <a:pPr algn="ctr"/>
              <a:r>
                <a:rPr lang="en-US" sz="900" b="0" dirty="0" smtClean="0">
                  <a:solidFill>
                    <a:srgbClr val="FFFFFF"/>
                  </a:solidFill>
                </a:rPr>
                <a:t>+10%</a:t>
              </a:r>
            </a:p>
          </p:txBody>
        </p:sp>
        <p:sp>
          <p:nvSpPr>
            <p:cNvPr id="33" name="Oval 32"/>
            <p:cNvSpPr/>
            <p:nvPr/>
          </p:nvSpPr>
          <p:spPr>
            <a:xfrm>
              <a:off x="2572550" y="2586639"/>
              <a:ext cx="503194" cy="503194"/>
            </a:xfrm>
            <a:prstGeom prst="ellipse">
              <a:avLst/>
            </a:prstGeom>
            <a:solidFill>
              <a:schemeClr val="accent5"/>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25200" rtlCol="0" anchor="ctr" anchorCtr="0"/>
            <a:lstStyle/>
            <a:p>
              <a:pPr algn="ctr"/>
              <a:r>
                <a:rPr lang="en-US" sz="900" b="0" dirty="0" smtClean="0">
                  <a:solidFill>
                    <a:schemeClr val="bg1"/>
                  </a:solidFill>
                </a:rPr>
                <a:t>+8%</a:t>
              </a:r>
            </a:p>
          </p:txBody>
        </p:sp>
      </p:grpSp>
      <p:grpSp>
        <p:nvGrpSpPr>
          <p:cNvPr id="67" name="Group 66"/>
          <p:cNvGrpSpPr/>
          <p:nvPr/>
        </p:nvGrpSpPr>
        <p:grpSpPr>
          <a:xfrm>
            <a:off x="198751" y="3483831"/>
            <a:ext cx="2987919" cy="506862"/>
            <a:chOff x="376311" y="3874089"/>
            <a:chExt cx="2987919" cy="506862"/>
          </a:xfrm>
          <a:solidFill>
            <a:schemeClr val="accent5"/>
          </a:solidFill>
        </p:grpSpPr>
        <p:sp>
          <p:nvSpPr>
            <p:cNvPr id="68" name="Oval 67"/>
            <p:cNvSpPr/>
            <p:nvPr/>
          </p:nvSpPr>
          <p:spPr>
            <a:xfrm>
              <a:off x="1566330" y="3874089"/>
              <a:ext cx="503194" cy="503194"/>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25200" rtlCol="0" anchor="ctr" anchorCtr="0"/>
            <a:lstStyle/>
            <a:p>
              <a:pPr algn="ctr"/>
              <a:r>
                <a:rPr lang="en-US" sz="900" b="0" dirty="0" smtClean="0">
                  <a:solidFill>
                    <a:srgbClr val="FFFFFF"/>
                  </a:solidFill>
                </a:rPr>
                <a:t>+2%</a:t>
              </a:r>
            </a:p>
          </p:txBody>
        </p:sp>
        <p:sp>
          <p:nvSpPr>
            <p:cNvPr id="69" name="Oval 68"/>
            <p:cNvSpPr/>
            <p:nvPr/>
          </p:nvSpPr>
          <p:spPr>
            <a:xfrm>
              <a:off x="2861036" y="3874090"/>
              <a:ext cx="503194" cy="503194"/>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25200" rtlCol="0" anchor="ctr" anchorCtr="0"/>
            <a:lstStyle/>
            <a:p>
              <a:pPr algn="ctr"/>
              <a:r>
                <a:rPr lang="en-US" sz="900" b="0" dirty="0" smtClean="0">
                  <a:solidFill>
                    <a:srgbClr val="FFFFFF"/>
                  </a:solidFill>
                </a:rPr>
                <a:t>+3%</a:t>
              </a:r>
            </a:p>
          </p:txBody>
        </p:sp>
        <p:pic>
          <p:nvPicPr>
            <p:cNvPr id="71" name="Picture 7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6311" y="3875529"/>
              <a:ext cx="505422" cy="505422"/>
            </a:xfrm>
            <a:prstGeom prst="rect">
              <a:avLst/>
            </a:prstGeom>
            <a:noFill/>
          </p:spPr>
        </p:pic>
      </p:grpSp>
      <p:pic>
        <p:nvPicPr>
          <p:cNvPr id="37" name="Picture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751" y="4330380"/>
            <a:ext cx="505422" cy="505422"/>
          </a:xfrm>
          <a:prstGeom prst="rect">
            <a:avLst/>
          </a:prstGeom>
        </p:spPr>
      </p:pic>
      <p:grpSp>
        <p:nvGrpSpPr>
          <p:cNvPr id="45" name="Group 44"/>
          <p:cNvGrpSpPr/>
          <p:nvPr/>
        </p:nvGrpSpPr>
        <p:grpSpPr>
          <a:xfrm>
            <a:off x="207629" y="5181999"/>
            <a:ext cx="2987582" cy="506862"/>
            <a:chOff x="376311" y="3874089"/>
            <a:chExt cx="2987582" cy="506862"/>
          </a:xfrm>
        </p:grpSpPr>
        <p:sp>
          <p:nvSpPr>
            <p:cNvPr id="46" name="Oval 45"/>
            <p:cNvSpPr/>
            <p:nvPr/>
          </p:nvSpPr>
          <p:spPr>
            <a:xfrm>
              <a:off x="1566328" y="3874089"/>
              <a:ext cx="503194" cy="503194"/>
            </a:xfrm>
            <a:prstGeom prst="ellipse">
              <a:avLst/>
            </a:prstGeom>
            <a:solidFill>
              <a:schemeClr val="accent5"/>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25200" rtlCol="0" anchor="ctr" anchorCtr="0"/>
            <a:lstStyle/>
            <a:p>
              <a:pPr algn="ctr"/>
              <a:r>
                <a:rPr lang="en-US" sz="900" b="0" dirty="0" smtClean="0">
                  <a:solidFill>
                    <a:srgbClr val="FFFFFF"/>
                  </a:solidFill>
                  <a:latin typeface="Wingdings"/>
                  <a:ea typeface="Wingdings"/>
                  <a:cs typeface="Wingdings"/>
                  <a:sym typeface="Wingdings"/>
                </a:rPr>
                <a:t></a:t>
              </a:r>
              <a:endParaRPr lang="en-US" sz="900" b="0" dirty="0" smtClean="0">
                <a:solidFill>
                  <a:srgbClr val="FFFFFF"/>
                </a:solidFill>
              </a:endParaRPr>
            </a:p>
          </p:txBody>
        </p:sp>
        <p:sp>
          <p:nvSpPr>
            <p:cNvPr id="48" name="Oval 47"/>
            <p:cNvSpPr/>
            <p:nvPr/>
          </p:nvSpPr>
          <p:spPr>
            <a:xfrm>
              <a:off x="2860699" y="3874090"/>
              <a:ext cx="503194" cy="503194"/>
            </a:xfrm>
            <a:prstGeom prst="ellipse">
              <a:avLst/>
            </a:prstGeom>
            <a:solidFill>
              <a:schemeClr val="accent5"/>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25200" rtlCol="0" anchor="ctr" anchorCtr="0"/>
            <a:lstStyle/>
            <a:p>
              <a:pPr algn="ctr"/>
              <a:endParaRPr lang="en-US" sz="900" b="0" dirty="0">
                <a:solidFill>
                  <a:srgbClr val="FFFFFF"/>
                </a:solidFill>
              </a:endParaRPr>
            </a:p>
          </p:txBody>
        </p:sp>
        <p:pic>
          <p:nvPicPr>
            <p:cNvPr id="49" name="Picture 4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6311" y="3875529"/>
              <a:ext cx="505422" cy="505422"/>
            </a:xfrm>
            <a:prstGeom prst="rect">
              <a:avLst/>
            </a:prstGeom>
          </p:spPr>
        </p:pic>
      </p:grpSp>
      <p:sp>
        <p:nvSpPr>
          <p:cNvPr id="25" name="Oval 24"/>
          <p:cNvSpPr/>
          <p:nvPr/>
        </p:nvSpPr>
        <p:spPr>
          <a:xfrm>
            <a:off x="1388768" y="3483831"/>
            <a:ext cx="503194" cy="503194"/>
          </a:xfrm>
          <a:prstGeom prst="ellipse">
            <a:avLst/>
          </a:prstGeom>
          <a:solidFill>
            <a:schemeClr val="accent5"/>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25200" rtlCol="0" anchor="ctr" anchorCtr="0"/>
          <a:lstStyle/>
          <a:p>
            <a:pPr algn="ctr"/>
            <a:r>
              <a:rPr lang="en-US" sz="900" b="0" dirty="0" smtClean="0">
                <a:solidFill>
                  <a:schemeClr val="bg1"/>
                </a:solidFill>
              </a:rPr>
              <a:t>+3%</a:t>
            </a:r>
          </a:p>
        </p:txBody>
      </p:sp>
      <p:sp>
        <p:nvSpPr>
          <p:cNvPr id="28" name="Oval 27"/>
          <p:cNvSpPr/>
          <p:nvPr/>
        </p:nvSpPr>
        <p:spPr>
          <a:xfrm>
            <a:off x="1404400" y="4324952"/>
            <a:ext cx="503194" cy="503194"/>
          </a:xfrm>
          <a:prstGeom prst="ellipse">
            <a:avLst/>
          </a:prstGeom>
          <a:solidFill>
            <a:schemeClr val="accent5"/>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25200" rtlCol="0" anchor="ctr" anchorCtr="0"/>
          <a:lstStyle/>
          <a:p>
            <a:pPr algn="ctr"/>
            <a:r>
              <a:rPr lang="en-US" sz="900" b="0" dirty="0" smtClean="0">
                <a:solidFill>
                  <a:schemeClr val="bg1"/>
                </a:solidFill>
              </a:rPr>
              <a:t>+4%</a:t>
            </a:r>
          </a:p>
        </p:txBody>
      </p:sp>
      <p:sp>
        <p:nvSpPr>
          <p:cNvPr id="29" name="Oval 28"/>
          <p:cNvSpPr/>
          <p:nvPr/>
        </p:nvSpPr>
        <p:spPr>
          <a:xfrm>
            <a:off x="2683138" y="4328940"/>
            <a:ext cx="512073" cy="503194"/>
          </a:xfrm>
          <a:prstGeom prst="ellipse">
            <a:avLst/>
          </a:pr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25200" rtlCol="0" anchor="ctr" anchorCtr="0"/>
          <a:lstStyle/>
          <a:p>
            <a:pPr algn="ctr"/>
            <a:r>
              <a:rPr lang="en-US" sz="900" b="0" dirty="0">
                <a:solidFill>
                  <a:schemeClr val="bg1"/>
                </a:solidFill>
              </a:rPr>
              <a:t>0</a:t>
            </a:r>
            <a:r>
              <a:rPr lang="en-US" sz="900" b="0" dirty="0" smtClean="0">
                <a:solidFill>
                  <a:schemeClr val="bg1"/>
                </a:solidFill>
              </a:rPr>
              <a:t>%</a:t>
            </a:r>
          </a:p>
        </p:txBody>
      </p:sp>
      <p:sp>
        <p:nvSpPr>
          <p:cNvPr id="5" name="Rectangle 4"/>
          <p:cNvSpPr/>
          <p:nvPr/>
        </p:nvSpPr>
        <p:spPr>
          <a:xfrm>
            <a:off x="2800786" y="5293215"/>
            <a:ext cx="285656" cy="230832"/>
          </a:xfrm>
          <a:prstGeom prst="rect">
            <a:avLst/>
          </a:prstGeom>
        </p:spPr>
        <p:txBody>
          <a:bodyPr wrap="none">
            <a:spAutoFit/>
          </a:bodyPr>
          <a:lstStyle/>
          <a:p>
            <a:pPr algn="ctr"/>
            <a:r>
              <a:rPr lang="en-US" sz="900" b="0" dirty="0">
                <a:solidFill>
                  <a:srgbClr val="FFFFFF"/>
                </a:solidFill>
                <a:latin typeface="Wingdings"/>
                <a:ea typeface="Wingdings"/>
                <a:cs typeface="Wingdings"/>
                <a:sym typeface="Wingdings"/>
              </a:rPr>
              <a:t></a:t>
            </a:r>
            <a:endParaRPr lang="en-US" sz="900" b="0" dirty="0">
              <a:solidFill>
                <a:srgbClr val="FFFFFF"/>
              </a:solidFill>
            </a:endParaRPr>
          </a:p>
        </p:txBody>
      </p:sp>
      <p:sp>
        <p:nvSpPr>
          <p:cNvPr id="27" name="Rectangle 26"/>
          <p:cNvSpPr/>
          <p:nvPr/>
        </p:nvSpPr>
        <p:spPr>
          <a:xfrm>
            <a:off x="1928081" y="6242264"/>
            <a:ext cx="5335748" cy="296133"/>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800" b="0" dirty="0">
                <a:solidFill>
                  <a:schemeClr val="tx1"/>
                </a:solidFill>
              </a:rPr>
              <a:t>*Break in time series 2015-2016 – see slide </a:t>
            </a:r>
            <a:r>
              <a:rPr lang="en-US" sz="800" b="0" dirty="0" smtClean="0">
                <a:solidFill>
                  <a:schemeClr val="tx1"/>
                </a:solidFill>
              </a:rPr>
              <a:t>2</a:t>
            </a:r>
          </a:p>
          <a:p>
            <a:r>
              <a:rPr lang="en-US" sz="800" b="0" dirty="0" smtClean="0">
                <a:solidFill>
                  <a:schemeClr val="tx1"/>
                </a:solidFill>
              </a:rPr>
              <a:t>% Change refers to a revised 2015 figures rather than the original published figures shown here</a:t>
            </a:r>
            <a:endParaRPr lang="en-US" sz="800" b="0" dirty="0">
              <a:solidFill>
                <a:schemeClr val="tx1"/>
              </a:solidFill>
            </a:endParaRPr>
          </a:p>
        </p:txBody>
      </p:sp>
    </p:spTree>
    <p:extLst>
      <p:ext uri="{BB962C8B-B14F-4D97-AF65-F5344CB8AC3E}">
        <p14:creationId xmlns:p14="http://schemas.microsoft.com/office/powerpoint/2010/main" val="35629460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89111" y="1827292"/>
            <a:ext cx="928568" cy="1342674"/>
            <a:chOff x="793625" y="2625596"/>
            <a:chExt cx="928568" cy="1342674"/>
          </a:xfrm>
          <a:solidFill>
            <a:srgbClr val="262626"/>
          </a:solidFill>
        </p:grpSpPr>
        <p:sp>
          <p:nvSpPr>
            <p:cNvPr id="53" name="Round Same Side Corner Rectangle 52"/>
            <p:cNvSpPr/>
            <p:nvPr/>
          </p:nvSpPr>
          <p:spPr>
            <a:xfrm rot="5400000">
              <a:off x="1097663" y="2321558"/>
              <a:ext cx="320492" cy="928568"/>
            </a:xfrm>
            <a:prstGeom prst="round2SameRect">
              <a:avLst>
                <a:gd name="adj1" fmla="val 0"/>
                <a:gd name="adj2" fmla="val 19014"/>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err="1" smtClean="0"/>
            </a:p>
          </p:txBody>
        </p:sp>
        <p:sp>
          <p:nvSpPr>
            <p:cNvPr id="56" name="Round Same Side Corner Rectangle 55"/>
            <p:cNvSpPr/>
            <p:nvPr/>
          </p:nvSpPr>
          <p:spPr>
            <a:xfrm rot="5400000">
              <a:off x="1097663" y="2830928"/>
              <a:ext cx="320492" cy="928568"/>
            </a:xfrm>
            <a:prstGeom prst="round2SameRect">
              <a:avLst>
                <a:gd name="adj1" fmla="val 0"/>
                <a:gd name="adj2" fmla="val 19014"/>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err="1" smtClean="0"/>
            </a:p>
          </p:txBody>
        </p:sp>
        <p:sp>
          <p:nvSpPr>
            <p:cNvPr id="57" name="Round Same Side Corner Rectangle 56"/>
            <p:cNvSpPr/>
            <p:nvPr/>
          </p:nvSpPr>
          <p:spPr>
            <a:xfrm rot="5400000">
              <a:off x="1097663" y="3343740"/>
              <a:ext cx="320492" cy="928568"/>
            </a:xfrm>
            <a:prstGeom prst="round2SameRect">
              <a:avLst>
                <a:gd name="adj1" fmla="val 0"/>
                <a:gd name="adj2" fmla="val 19014"/>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err="1" smtClean="0"/>
            </a:p>
          </p:txBody>
        </p:sp>
      </p:grpSp>
      <p:sp>
        <p:nvSpPr>
          <p:cNvPr id="3" name="Title 2"/>
          <p:cNvSpPr>
            <a:spLocks noGrp="1"/>
          </p:cNvSpPr>
          <p:nvPr>
            <p:ph type="title"/>
          </p:nvPr>
        </p:nvSpPr>
        <p:spPr/>
        <p:txBody>
          <a:bodyPr/>
          <a:lstStyle/>
          <a:p>
            <a:r>
              <a:rPr lang="en-US" dirty="0" smtClean="0"/>
              <a:t>Headline Data </a:t>
            </a:r>
            <a:r>
              <a:rPr lang="en-US" dirty="0">
                <a:solidFill>
                  <a:srgbClr val="7F7F7F"/>
                </a:solidFill>
              </a:rPr>
              <a:t>GB and England</a:t>
            </a:r>
          </a:p>
        </p:txBody>
      </p:sp>
      <p:sp>
        <p:nvSpPr>
          <p:cNvPr id="2" name="Text Placeholder 1"/>
          <p:cNvSpPr>
            <a:spLocks noGrp="1"/>
          </p:cNvSpPr>
          <p:nvPr>
            <p:ph type="body" sz="quarter" idx="10"/>
          </p:nvPr>
        </p:nvSpPr>
        <p:spPr>
          <a:xfrm>
            <a:off x="290513" y="629709"/>
            <a:ext cx="4384675" cy="392113"/>
          </a:xfrm>
        </p:spPr>
        <p:txBody>
          <a:bodyPr/>
          <a:lstStyle/>
          <a:p>
            <a:r>
              <a:rPr lang="en-US" dirty="0" smtClean="0">
                <a:solidFill>
                  <a:schemeClr val="bg1">
                    <a:lumMod val="65000"/>
                  </a:schemeClr>
                </a:solidFill>
              </a:rPr>
              <a:t>Volume </a:t>
            </a:r>
            <a:r>
              <a:rPr lang="en-US" sz="1000" dirty="0" smtClean="0">
                <a:solidFill>
                  <a:schemeClr val="bg1">
                    <a:lumMod val="65000"/>
                  </a:schemeClr>
                </a:solidFill>
              </a:rPr>
              <a:t>(2015 </a:t>
            </a:r>
            <a:r>
              <a:rPr lang="en-US" sz="1000" dirty="0">
                <a:solidFill>
                  <a:schemeClr val="bg1">
                    <a:lumMod val="65000"/>
                  </a:schemeClr>
                </a:solidFill>
              </a:rPr>
              <a:t>vs </a:t>
            </a:r>
            <a:r>
              <a:rPr lang="en-US" sz="1000" dirty="0" smtClean="0">
                <a:solidFill>
                  <a:schemeClr val="bg1">
                    <a:lumMod val="65000"/>
                  </a:schemeClr>
                </a:solidFill>
              </a:rPr>
              <a:t>2016)</a:t>
            </a:r>
            <a:endParaRPr lang="en-US" sz="1000" dirty="0">
              <a:solidFill>
                <a:schemeClr val="bg1">
                  <a:lumMod val="65000"/>
                </a:schemeClr>
              </a:solidFill>
            </a:endParaRPr>
          </a:p>
        </p:txBody>
      </p:sp>
      <p:graphicFrame>
        <p:nvGraphicFramePr>
          <p:cNvPr id="44" name="Chart 43"/>
          <p:cNvGraphicFramePr/>
          <p:nvPr>
            <p:extLst>
              <p:ext uri="{D42A27DB-BD31-4B8C-83A1-F6EECF244321}">
                <p14:modId xmlns:p14="http://schemas.microsoft.com/office/powerpoint/2010/main" val="2295681656"/>
              </p:ext>
            </p:extLst>
          </p:nvPr>
        </p:nvGraphicFramePr>
        <p:xfrm>
          <a:off x="364551" y="1515262"/>
          <a:ext cx="4530911" cy="187263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1" name="Table 50"/>
          <p:cNvGraphicFramePr>
            <a:graphicFrameLocks noGrp="1"/>
          </p:cNvGraphicFramePr>
          <p:nvPr>
            <p:extLst>
              <p:ext uri="{D42A27DB-BD31-4B8C-83A1-F6EECF244321}">
                <p14:modId xmlns:p14="http://schemas.microsoft.com/office/powerpoint/2010/main" val="444329674"/>
              </p:ext>
            </p:extLst>
          </p:nvPr>
        </p:nvGraphicFramePr>
        <p:xfrm>
          <a:off x="1215330" y="1738222"/>
          <a:ext cx="382351" cy="1531065"/>
        </p:xfrm>
        <a:graphic>
          <a:graphicData uri="http://schemas.openxmlformats.org/drawingml/2006/table">
            <a:tbl>
              <a:tblPr firstRow="1" bandRow="1">
                <a:tableStyleId>{5C22544A-7EE6-4342-B048-85BDC9FD1C3A}</a:tableStyleId>
              </a:tblPr>
              <a:tblGrid>
                <a:gridCol w="382351"/>
              </a:tblGrid>
              <a:tr h="96843">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700" b="0" dirty="0">
                          <a:solidFill>
                            <a:srgbClr val="C50017"/>
                          </a:solidFill>
                          <a:latin typeface="Wingdings"/>
                          <a:ea typeface="Wingdings"/>
                          <a:cs typeface="Wingdings"/>
                          <a:sym typeface="Wingdings"/>
                        </a:rPr>
                        <a:t></a:t>
                      </a:r>
                      <a:r>
                        <a:rPr lang="en-US" sz="700" b="0" dirty="0">
                          <a:solidFill>
                            <a:schemeClr val="accent1"/>
                          </a:solidFill>
                          <a:latin typeface="Wingdings"/>
                          <a:ea typeface="Wingdings"/>
                          <a:cs typeface="Wingdings"/>
                          <a:sym typeface="Wingdings"/>
                        </a:rPr>
                        <a:t></a:t>
                      </a:r>
                      <a:r>
                        <a:rPr lang="en-US" sz="700" b="0" dirty="0">
                          <a:solidFill>
                            <a:srgbClr val="6FA132"/>
                          </a:solidFill>
                          <a:latin typeface="Wingdings"/>
                          <a:ea typeface="Wingdings"/>
                          <a:cs typeface="Wingdings"/>
                          <a:sym typeface="Wingdings"/>
                        </a:rPr>
                        <a:t></a:t>
                      </a:r>
                      <a:endParaRPr kumimoji="0" lang="en-US" sz="700" b="0" i="0" u="none" strike="noStrike" kern="1200" cap="none" spc="0" normalizeH="0" baseline="0" noProof="0" dirty="0">
                        <a:ln>
                          <a:noFill/>
                        </a:ln>
                        <a:solidFill>
                          <a:srgbClr val="489A1E"/>
                        </a:solidFill>
                        <a:effectLst/>
                        <a:uLnTx/>
                        <a:uFillTx/>
                        <a:latin typeface="+mn-lt"/>
                        <a:ea typeface="+mn-ea"/>
                        <a:cs typeface="+mn-cs"/>
                      </a:endParaRPr>
                    </a:p>
                  </a:txBody>
                  <a:tcPr marL="0" marR="0" marT="0" marB="0" anchor="ctr">
                    <a:lnL w="19050" cap="flat" cmpd="sng" algn="ctr">
                      <a:solidFill>
                        <a:prstClr val="black">
                          <a:lumMod val="75000"/>
                          <a:lumOff val="25000"/>
                        </a:prstClr>
                      </a:solid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312719">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smtClean="0">
                          <a:ln>
                            <a:noFill/>
                          </a:ln>
                          <a:solidFill>
                            <a:schemeClr val="accent2"/>
                          </a:solidFill>
                          <a:effectLst/>
                          <a:uLnTx/>
                          <a:uFillTx/>
                          <a:latin typeface="+mn-lt"/>
                          <a:ea typeface="+mn-ea"/>
                          <a:cs typeface="+mn-cs"/>
                        </a:rPr>
                        <a:t>-18%</a:t>
                      </a:r>
                      <a:endParaRPr kumimoji="0" lang="en-US" sz="700" b="1" i="0" u="none" strike="noStrike" kern="1200" cap="none" spc="0" normalizeH="0" baseline="0" noProof="0" dirty="0">
                        <a:ln>
                          <a:noFill/>
                        </a:ln>
                        <a:solidFill>
                          <a:schemeClr val="accent2"/>
                        </a:solidFill>
                        <a:effectLst/>
                        <a:uLnTx/>
                        <a:uFillTx/>
                        <a:latin typeface="+mn-lt"/>
                        <a:ea typeface="+mn-ea"/>
                        <a:cs typeface="+mn-cs"/>
                      </a:endParaRPr>
                    </a:p>
                  </a:txBody>
                  <a:tcPr marL="0" marR="0" marT="0" marB="0" anchor="ctr">
                    <a:lnL w="19050" cap="flat" cmpd="sng" algn="ctr">
                      <a:solidFill>
                        <a:prstClr val="black">
                          <a:lumMod val="75000"/>
                          <a:lumOff val="25000"/>
                        </a:prstClr>
                      </a:solid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196176">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dirty="0">
                        <a:ln>
                          <a:noFill/>
                        </a:ln>
                        <a:solidFill>
                          <a:schemeClr val="accent5">
                            <a:lumMod val="75000"/>
                          </a:schemeClr>
                        </a:solidFill>
                        <a:effectLst/>
                        <a:uLnTx/>
                        <a:uFillTx/>
                        <a:latin typeface="+mn-lt"/>
                        <a:ea typeface="+mn-ea"/>
                        <a:cs typeface="+mn-cs"/>
                      </a:endParaRPr>
                    </a:p>
                  </a:txBody>
                  <a:tcPr marL="0" marR="0" marT="0" marB="0" anchor="ctr">
                    <a:lnL w="19050" cap="flat" cmpd="sng" algn="ctr">
                      <a:solidFill>
                        <a:prstClr val="black">
                          <a:lumMod val="75000"/>
                          <a:lumOff val="25000"/>
                        </a:prstClr>
                      </a:solid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313194">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smtClean="0">
                          <a:ln>
                            <a:noFill/>
                          </a:ln>
                          <a:solidFill>
                            <a:schemeClr val="bg1">
                              <a:lumMod val="50000"/>
                            </a:schemeClr>
                          </a:solidFill>
                          <a:effectLst/>
                          <a:uLnTx/>
                          <a:uFillTx/>
                          <a:latin typeface="+mn-lt"/>
                          <a:ea typeface="+mn-ea"/>
                          <a:cs typeface="+mn-cs"/>
                        </a:rPr>
                        <a:t>-4%</a:t>
                      </a:r>
                      <a:endParaRPr kumimoji="0" lang="en-US" sz="700" b="1" i="0" u="none" strike="noStrike" kern="1200" cap="none" spc="0" normalizeH="0" baseline="0" noProof="0" dirty="0">
                        <a:ln>
                          <a:noFill/>
                        </a:ln>
                        <a:solidFill>
                          <a:schemeClr val="bg1">
                            <a:lumMod val="50000"/>
                          </a:schemeClr>
                        </a:solidFill>
                        <a:effectLst/>
                        <a:uLnTx/>
                        <a:uFillTx/>
                        <a:latin typeface="+mn-lt"/>
                        <a:ea typeface="+mn-ea"/>
                        <a:cs typeface="+mn-cs"/>
                      </a:endParaRPr>
                    </a:p>
                  </a:txBody>
                  <a:tcPr marL="0" marR="0" marT="0" marB="0" anchor="ctr">
                    <a:lnL w="19050" cap="flat" cmpd="sng" algn="ctr">
                      <a:solidFill>
                        <a:prstClr val="black">
                          <a:lumMod val="75000"/>
                          <a:lumOff val="25000"/>
                        </a:prstClr>
                      </a:solid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196176">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dirty="0">
                        <a:ln>
                          <a:noFill/>
                        </a:ln>
                        <a:solidFill>
                          <a:schemeClr val="accent5">
                            <a:lumMod val="75000"/>
                          </a:schemeClr>
                        </a:solidFill>
                        <a:effectLst/>
                        <a:uLnTx/>
                        <a:uFillTx/>
                        <a:latin typeface="+mn-lt"/>
                        <a:ea typeface="+mn-ea"/>
                        <a:cs typeface="+mn-cs"/>
                      </a:endParaRPr>
                    </a:p>
                  </a:txBody>
                  <a:tcPr marL="0" marR="0" marT="0" marB="0" anchor="ctr">
                    <a:lnL w="19050" cap="flat" cmpd="sng" algn="ctr">
                      <a:solidFill>
                        <a:prstClr val="black">
                          <a:lumMod val="75000"/>
                          <a:lumOff val="25000"/>
                        </a:prstClr>
                      </a:solid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306311">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smtClean="0">
                          <a:ln>
                            <a:noFill/>
                          </a:ln>
                          <a:solidFill>
                            <a:schemeClr val="accent2"/>
                          </a:solidFill>
                          <a:effectLst/>
                          <a:uLnTx/>
                          <a:uFillTx/>
                          <a:latin typeface="+mn-lt"/>
                          <a:ea typeface="+mn-ea"/>
                          <a:cs typeface="+mn-cs"/>
                        </a:rPr>
                        <a:t>-4%</a:t>
                      </a:r>
                      <a:endParaRPr kumimoji="0" lang="en-US" sz="700" b="1" i="0" u="none" strike="noStrike" kern="1200" cap="none" spc="0" normalizeH="0" baseline="0" noProof="0" dirty="0">
                        <a:ln>
                          <a:noFill/>
                        </a:ln>
                        <a:solidFill>
                          <a:schemeClr val="accent2"/>
                        </a:solidFill>
                        <a:effectLst/>
                        <a:uLnTx/>
                        <a:uFillTx/>
                        <a:latin typeface="+mn-lt"/>
                        <a:ea typeface="+mn-ea"/>
                        <a:cs typeface="+mn-cs"/>
                      </a:endParaRPr>
                    </a:p>
                  </a:txBody>
                  <a:tcPr marL="0" marR="0" marT="0" marB="0" anchor="ctr">
                    <a:lnL w="19050" cap="flat" cmpd="sng" algn="ctr">
                      <a:solidFill>
                        <a:prstClr val="black">
                          <a:lumMod val="75000"/>
                          <a:lumOff val="25000"/>
                        </a:prstClr>
                      </a:solid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99809">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600" b="1" i="0" u="none" strike="noStrike" kern="1200" cap="none" spc="0" normalizeH="0" baseline="0" noProof="0" dirty="0">
                        <a:ln>
                          <a:noFill/>
                        </a:ln>
                        <a:solidFill>
                          <a:srgbClr val="489A1E"/>
                        </a:solidFill>
                        <a:effectLst/>
                        <a:uLnTx/>
                        <a:uFillTx/>
                        <a:latin typeface="+mn-lt"/>
                        <a:ea typeface="+mn-ea"/>
                        <a:cs typeface="+mn-cs"/>
                      </a:endParaRPr>
                    </a:p>
                  </a:txBody>
                  <a:tcPr marL="0" marR="0" marT="0" marB="0" anchor="ctr">
                    <a:lnL w="19050" cap="flat" cmpd="sng" algn="ctr">
                      <a:solidFill>
                        <a:prstClr val="black">
                          <a:lumMod val="75000"/>
                          <a:lumOff val="25000"/>
                        </a:prstClr>
                      </a:solid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58" name="Group 57"/>
          <p:cNvGrpSpPr/>
          <p:nvPr/>
        </p:nvGrpSpPr>
        <p:grpSpPr>
          <a:xfrm>
            <a:off x="289111" y="4569502"/>
            <a:ext cx="928568" cy="1342674"/>
            <a:chOff x="793625" y="2625596"/>
            <a:chExt cx="928568" cy="1342674"/>
          </a:xfrm>
          <a:solidFill>
            <a:srgbClr val="262626"/>
          </a:solidFill>
        </p:grpSpPr>
        <p:sp>
          <p:nvSpPr>
            <p:cNvPr id="59" name="Round Same Side Corner Rectangle 58"/>
            <p:cNvSpPr/>
            <p:nvPr/>
          </p:nvSpPr>
          <p:spPr>
            <a:xfrm rot="5400000">
              <a:off x="1097663" y="2321558"/>
              <a:ext cx="320492" cy="928568"/>
            </a:xfrm>
            <a:prstGeom prst="round2SameRect">
              <a:avLst>
                <a:gd name="adj1" fmla="val 0"/>
                <a:gd name="adj2" fmla="val 19014"/>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err="1" smtClean="0"/>
            </a:p>
          </p:txBody>
        </p:sp>
        <p:sp>
          <p:nvSpPr>
            <p:cNvPr id="61" name="Round Same Side Corner Rectangle 60"/>
            <p:cNvSpPr/>
            <p:nvPr/>
          </p:nvSpPr>
          <p:spPr>
            <a:xfrm rot="5400000">
              <a:off x="1097663" y="2830928"/>
              <a:ext cx="320492" cy="928568"/>
            </a:xfrm>
            <a:prstGeom prst="round2SameRect">
              <a:avLst>
                <a:gd name="adj1" fmla="val 0"/>
                <a:gd name="adj2" fmla="val 19014"/>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err="1" smtClean="0"/>
            </a:p>
          </p:txBody>
        </p:sp>
        <p:sp>
          <p:nvSpPr>
            <p:cNvPr id="62" name="Round Same Side Corner Rectangle 61"/>
            <p:cNvSpPr/>
            <p:nvPr/>
          </p:nvSpPr>
          <p:spPr>
            <a:xfrm rot="5400000">
              <a:off x="1097663" y="3343740"/>
              <a:ext cx="320492" cy="928568"/>
            </a:xfrm>
            <a:prstGeom prst="round2SameRect">
              <a:avLst>
                <a:gd name="adj1" fmla="val 0"/>
                <a:gd name="adj2" fmla="val 19014"/>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err="1" smtClean="0"/>
            </a:p>
          </p:txBody>
        </p:sp>
      </p:grpSp>
      <p:graphicFrame>
        <p:nvGraphicFramePr>
          <p:cNvPr id="63" name="Chart 62"/>
          <p:cNvGraphicFramePr/>
          <p:nvPr>
            <p:extLst>
              <p:ext uri="{D42A27DB-BD31-4B8C-83A1-F6EECF244321}">
                <p14:modId xmlns:p14="http://schemas.microsoft.com/office/powerpoint/2010/main" val="1736411288"/>
              </p:ext>
            </p:extLst>
          </p:nvPr>
        </p:nvGraphicFramePr>
        <p:xfrm>
          <a:off x="364551" y="4222772"/>
          <a:ext cx="4530911" cy="18726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4" name="Table 63"/>
          <p:cNvGraphicFramePr>
            <a:graphicFrameLocks noGrp="1"/>
          </p:cNvGraphicFramePr>
          <p:nvPr>
            <p:extLst>
              <p:ext uri="{D42A27DB-BD31-4B8C-83A1-F6EECF244321}">
                <p14:modId xmlns:p14="http://schemas.microsoft.com/office/powerpoint/2010/main" val="2253497775"/>
              </p:ext>
            </p:extLst>
          </p:nvPr>
        </p:nvGraphicFramePr>
        <p:xfrm>
          <a:off x="1215330" y="4480432"/>
          <a:ext cx="382351" cy="1537936"/>
        </p:xfrm>
        <a:graphic>
          <a:graphicData uri="http://schemas.openxmlformats.org/drawingml/2006/table">
            <a:tbl>
              <a:tblPr firstRow="1" bandRow="1">
                <a:tableStyleId>{5C22544A-7EE6-4342-B048-85BDC9FD1C3A}</a:tableStyleId>
              </a:tblPr>
              <a:tblGrid>
                <a:gridCol w="382351"/>
              </a:tblGrid>
              <a:tr h="96843">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700" b="0" dirty="0">
                          <a:solidFill>
                            <a:srgbClr val="C50017"/>
                          </a:solidFill>
                          <a:latin typeface="Wingdings"/>
                          <a:ea typeface="Wingdings"/>
                          <a:cs typeface="Wingdings"/>
                          <a:sym typeface="Wingdings"/>
                        </a:rPr>
                        <a:t></a:t>
                      </a:r>
                      <a:r>
                        <a:rPr lang="en-US" sz="700" b="0" dirty="0">
                          <a:solidFill>
                            <a:schemeClr val="accent1"/>
                          </a:solidFill>
                          <a:latin typeface="Wingdings"/>
                          <a:ea typeface="Wingdings"/>
                          <a:cs typeface="Wingdings"/>
                          <a:sym typeface="Wingdings"/>
                        </a:rPr>
                        <a:t></a:t>
                      </a:r>
                      <a:r>
                        <a:rPr lang="en-US" sz="700" b="0" dirty="0">
                          <a:solidFill>
                            <a:srgbClr val="6FA132"/>
                          </a:solidFill>
                          <a:latin typeface="Wingdings"/>
                          <a:ea typeface="Wingdings"/>
                          <a:cs typeface="Wingdings"/>
                          <a:sym typeface="Wingdings"/>
                        </a:rPr>
                        <a:t></a:t>
                      </a:r>
                      <a:endParaRPr kumimoji="0" lang="en-US" sz="700" b="0" i="0" u="none" strike="noStrike" kern="1200" cap="none" spc="0" normalizeH="0" baseline="0" noProof="0" dirty="0">
                        <a:ln>
                          <a:noFill/>
                        </a:ln>
                        <a:solidFill>
                          <a:srgbClr val="489A1E"/>
                        </a:solidFill>
                        <a:effectLst/>
                        <a:uLnTx/>
                        <a:uFillTx/>
                        <a:latin typeface="+mn-lt"/>
                        <a:ea typeface="+mn-ea"/>
                        <a:cs typeface="+mn-cs"/>
                      </a:endParaRPr>
                    </a:p>
                  </a:txBody>
                  <a:tcPr marL="0" marR="0" marT="0" marB="0" anchor="ctr">
                    <a:lnL w="19050" cap="flat" cmpd="sng" algn="ctr">
                      <a:solidFill>
                        <a:prstClr val="black">
                          <a:lumMod val="75000"/>
                          <a:lumOff val="25000"/>
                        </a:prstClr>
                      </a:solid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312719">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smtClean="0">
                          <a:ln>
                            <a:noFill/>
                          </a:ln>
                          <a:solidFill>
                            <a:schemeClr val="accent2"/>
                          </a:solidFill>
                          <a:effectLst/>
                          <a:uLnTx/>
                          <a:uFillTx/>
                          <a:latin typeface="+mn-lt"/>
                          <a:ea typeface="+mn-ea"/>
                          <a:cs typeface="+mn-cs"/>
                        </a:rPr>
                        <a:t>-17%</a:t>
                      </a:r>
                      <a:endParaRPr kumimoji="0" lang="en-US" sz="700" b="1" i="0" u="none" strike="noStrike" kern="1200" cap="none" spc="0" normalizeH="0" baseline="0" noProof="0" dirty="0">
                        <a:ln>
                          <a:noFill/>
                        </a:ln>
                        <a:solidFill>
                          <a:schemeClr val="accent2"/>
                        </a:solidFill>
                        <a:effectLst/>
                        <a:uLnTx/>
                        <a:uFillTx/>
                        <a:latin typeface="+mn-lt"/>
                        <a:ea typeface="+mn-ea"/>
                        <a:cs typeface="+mn-cs"/>
                      </a:endParaRPr>
                    </a:p>
                  </a:txBody>
                  <a:tcPr marL="0" marR="0" marT="0" marB="0" anchor="ctr">
                    <a:lnL w="19050" cap="flat" cmpd="sng" algn="ctr">
                      <a:solidFill>
                        <a:prstClr val="black">
                          <a:lumMod val="75000"/>
                          <a:lumOff val="25000"/>
                        </a:prstClr>
                      </a:solid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196176">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chemeClr val="bg1">
                            <a:lumMod val="50000"/>
                          </a:schemeClr>
                        </a:solidFill>
                        <a:effectLst/>
                        <a:uLnTx/>
                        <a:uFillTx/>
                        <a:latin typeface="+mn-lt"/>
                        <a:ea typeface="+mn-ea"/>
                        <a:cs typeface="+mn-cs"/>
                      </a:endParaRPr>
                    </a:p>
                  </a:txBody>
                  <a:tcPr marL="0" marR="0" marT="0" marB="0" anchor="ctr">
                    <a:lnL w="19050" cap="flat" cmpd="sng" algn="ctr">
                      <a:solidFill>
                        <a:prstClr val="black">
                          <a:lumMod val="75000"/>
                          <a:lumOff val="25000"/>
                        </a:prstClr>
                      </a:solid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313194">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smtClean="0">
                          <a:ln>
                            <a:noFill/>
                          </a:ln>
                          <a:solidFill>
                            <a:schemeClr val="bg1">
                              <a:lumMod val="50000"/>
                            </a:schemeClr>
                          </a:solidFill>
                          <a:effectLst/>
                          <a:uLnTx/>
                          <a:uFillTx/>
                          <a:latin typeface="+mn-lt"/>
                          <a:ea typeface="+mn-ea"/>
                          <a:cs typeface="+mn-cs"/>
                        </a:rPr>
                        <a:t>-5%</a:t>
                      </a:r>
                      <a:endParaRPr kumimoji="0" lang="en-US" sz="700" b="1" i="0" u="none" strike="noStrike" kern="1200" cap="none" spc="0" normalizeH="0" baseline="0" noProof="0" dirty="0">
                        <a:ln>
                          <a:noFill/>
                        </a:ln>
                        <a:solidFill>
                          <a:schemeClr val="bg1">
                            <a:lumMod val="50000"/>
                          </a:schemeClr>
                        </a:solidFill>
                        <a:effectLst/>
                        <a:uLnTx/>
                        <a:uFillTx/>
                        <a:latin typeface="+mn-lt"/>
                        <a:ea typeface="+mn-ea"/>
                        <a:cs typeface="+mn-cs"/>
                      </a:endParaRPr>
                    </a:p>
                  </a:txBody>
                  <a:tcPr marL="0" marR="0" marT="0" marB="0" anchor="ctr">
                    <a:lnL w="19050" cap="flat" cmpd="sng" algn="ctr">
                      <a:solidFill>
                        <a:prstClr val="black">
                          <a:lumMod val="75000"/>
                          <a:lumOff val="25000"/>
                        </a:prstClr>
                      </a:solid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196176">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chemeClr val="bg1">
                            <a:lumMod val="50000"/>
                          </a:schemeClr>
                        </a:solidFill>
                        <a:effectLst/>
                        <a:uLnTx/>
                        <a:uFillTx/>
                        <a:latin typeface="+mn-lt"/>
                        <a:ea typeface="+mn-ea"/>
                        <a:cs typeface="+mn-cs"/>
                      </a:endParaRPr>
                    </a:p>
                  </a:txBody>
                  <a:tcPr marL="0" marR="0" marT="0" marB="0" anchor="ctr">
                    <a:lnL w="19050" cap="flat" cmpd="sng" algn="ctr">
                      <a:solidFill>
                        <a:prstClr val="black">
                          <a:lumMod val="75000"/>
                          <a:lumOff val="25000"/>
                        </a:prstClr>
                      </a:solid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306311">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smtClean="0">
                          <a:ln>
                            <a:noFill/>
                          </a:ln>
                          <a:solidFill>
                            <a:schemeClr val="accent2"/>
                          </a:solidFill>
                          <a:effectLst/>
                          <a:uLnTx/>
                          <a:uFillTx/>
                          <a:latin typeface="+mn-lt"/>
                          <a:ea typeface="+mn-ea"/>
                          <a:cs typeface="+mn-cs"/>
                        </a:rPr>
                        <a:t>-5%</a:t>
                      </a:r>
                      <a:endParaRPr kumimoji="0" lang="en-US" sz="700" b="1" i="0" u="none" strike="noStrike" kern="1200" cap="none" spc="0" normalizeH="0" baseline="0" noProof="0" dirty="0">
                        <a:ln>
                          <a:noFill/>
                        </a:ln>
                        <a:solidFill>
                          <a:schemeClr val="accent2"/>
                        </a:solidFill>
                        <a:effectLst/>
                        <a:uLnTx/>
                        <a:uFillTx/>
                        <a:latin typeface="+mn-lt"/>
                        <a:ea typeface="+mn-ea"/>
                        <a:cs typeface="+mn-cs"/>
                      </a:endParaRPr>
                    </a:p>
                  </a:txBody>
                  <a:tcPr marL="0" marR="0" marT="0" marB="0" anchor="ctr">
                    <a:lnL w="19050" cap="flat" cmpd="sng" algn="ctr">
                      <a:solidFill>
                        <a:prstClr val="black">
                          <a:lumMod val="75000"/>
                          <a:lumOff val="25000"/>
                        </a:prstClr>
                      </a:solid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99809">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chemeClr val="bg1">
                            <a:lumMod val="50000"/>
                          </a:schemeClr>
                        </a:solidFill>
                        <a:effectLst/>
                        <a:uLnTx/>
                        <a:uFillTx/>
                        <a:latin typeface="+mn-lt"/>
                        <a:ea typeface="+mn-ea"/>
                        <a:cs typeface="+mn-cs"/>
                      </a:endParaRPr>
                    </a:p>
                  </a:txBody>
                  <a:tcPr marL="0" marR="0" marT="0" marB="0" anchor="ctr">
                    <a:lnL w="19050" cap="flat" cmpd="sng" algn="ctr">
                      <a:solidFill>
                        <a:prstClr val="black">
                          <a:lumMod val="75000"/>
                          <a:lumOff val="25000"/>
                        </a:prstClr>
                      </a:solid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46" name="TextBox 45"/>
          <p:cNvSpPr txBox="1"/>
          <p:nvPr/>
        </p:nvSpPr>
        <p:spPr>
          <a:xfrm>
            <a:off x="3513149" y="6222805"/>
            <a:ext cx="5230514" cy="200055"/>
          </a:xfrm>
          <a:prstGeom prst="rect">
            <a:avLst/>
          </a:prstGeom>
          <a:noFill/>
        </p:spPr>
        <p:txBody>
          <a:bodyPr wrap="square" rtlCol="0">
            <a:spAutoFit/>
          </a:bodyPr>
          <a:lstStyle/>
          <a:p>
            <a:pPr lvl="0" algn="r" fontAlgn="b">
              <a:spcBef>
                <a:spcPts val="0"/>
              </a:spcBef>
              <a:spcAft>
                <a:spcPts val="0"/>
              </a:spcAft>
            </a:pPr>
            <a:r>
              <a:rPr lang="en-US" sz="700" b="0" dirty="0">
                <a:solidFill>
                  <a:srgbClr val="C50017"/>
                </a:solidFill>
                <a:latin typeface="Wingdings"/>
                <a:ea typeface="Wingdings"/>
                <a:cs typeface="Wingdings"/>
                <a:sym typeface="Wingdings"/>
              </a:rPr>
              <a:t></a:t>
            </a:r>
            <a:r>
              <a:rPr lang="en-US" sz="700" b="0" dirty="0">
                <a:solidFill>
                  <a:schemeClr val="accent1"/>
                </a:solidFill>
                <a:latin typeface="Wingdings"/>
                <a:ea typeface="Wingdings"/>
                <a:cs typeface="Wingdings"/>
                <a:sym typeface="Wingdings"/>
              </a:rPr>
              <a:t></a:t>
            </a:r>
            <a:r>
              <a:rPr lang="en-US" sz="700" b="0" dirty="0">
                <a:solidFill>
                  <a:srgbClr val="6FA132"/>
                </a:solidFill>
                <a:latin typeface="Wingdings"/>
                <a:ea typeface="Wingdings"/>
                <a:cs typeface="Wingdings"/>
                <a:sym typeface="Wingdings"/>
              </a:rPr>
              <a:t></a:t>
            </a:r>
            <a:r>
              <a:rPr lang="en-US" sz="700" b="0" dirty="0">
                <a:solidFill>
                  <a:srgbClr val="489A1E"/>
                </a:solidFill>
                <a:latin typeface="Wingdings"/>
                <a:ea typeface="Wingdings"/>
                <a:cs typeface="Wingdings"/>
                <a:sym typeface="Wingdings"/>
              </a:rPr>
              <a:t> </a:t>
            </a:r>
            <a:r>
              <a:rPr lang="en-US" sz="600" b="0" dirty="0">
                <a:solidFill>
                  <a:srgbClr val="404040"/>
                </a:solidFill>
                <a:latin typeface="Verdana"/>
                <a:cs typeface="+mn-cs"/>
              </a:rPr>
              <a:t>% change vs </a:t>
            </a:r>
            <a:r>
              <a:rPr lang="en-US" sz="600" b="0" dirty="0" smtClean="0">
                <a:solidFill>
                  <a:srgbClr val="404040"/>
                </a:solidFill>
                <a:latin typeface="Verdana"/>
                <a:cs typeface="+mn-cs"/>
              </a:rPr>
              <a:t>2015</a:t>
            </a:r>
            <a:endParaRPr lang="en-US" sz="600" b="0" dirty="0">
              <a:solidFill>
                <a:srgbClr val="489A1E"/>
              </a:solidFill>
              <a:latin typeface="Verdana"/>
              <a:cs typeface="+mn-cs"/>
            </a:endParaRPr>
          </a:p>
        </p:txBody>
      </p:sp>
      <p:cxnSp>
        <p:nvCxnSpPr>
          <p:cNvPr id="47" name="Straight Connector 46"/>
          <p:cNvCxnSpPr/>
          <p:nvPr/>
        </p:nvCxnSpPr>
        <p:spPr>
          <a:xfrm>
            <a:off x="273538" y="3725462"/>
            <a:ext cx="8596924" cy="0"/>
          </a:xfrm>
          <a:prstGeom prst="line">
            <a:avLst/>
          </a:prstGeom>
          <a:ln w="1270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graphicFrame>
        <p:nvGraphicFramePr>
          <p:cNvPr id="71" name="Chart 70"/>
          <p:cNvGraphicFramePr/>
          <p:nvPr>
            <p:extLst>
              <p:ext uri="{D42A27DB-BD31-4B8C-83A1-F6EECF244321}">
                <p14:modId xmlns:p14="http://schemas.microsoft.com/office/powerpoint/2010/main" val="365418013"/>
              </p:ext>
            </p:extLst>
          </p:nvPr>
        </p:nvGraphicFramePr>
        <p:xfrm>
          <a:off x="5309522" y="1515262"/>
          <a:ext cx="3409461" cy="187263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2" name="Table 71"/>
          <p:cNvGraphicFramePr>
            <a:graphicFrameLocks noGrp="1"/>
          </p:cNvGraphicFramePr>
          <p:nvPr>
            <p:extLst>
              <p:ext uri="{D42A27DB-BD31-4B8C-83A1-F6EECF244321}">
                <p14:modId xmlns:p14="http://schemas.microsoft.com/office/powerpoint/2010/main" val="2179082090"/>
              </p:ext>
            </p:extLst>
          </p:nvPr>
        </p:nvGraphicFramePr>
        <p:xfrm>
          <a:off x="5086637" y="1738222"/>
          <a:ext cx="382351" cy="1531065"/>
        </p:xfrm>
        <a:graphic>
          <a:graphicData uri="http://schemas.openxmlformats.org/drawingml/2006/table">
            <a:tbl>
              <a:tblPr firstRow="1" bandRow="1">
                <a:tableStyleId>{5C22544A-7EE6-4342-B048-85BDC9FD1C3A}</a:tableStyleId>
              </a:tblPr>
              <a:tblGrid>
                <a:gridCol w="382351"/>
              </a:tblGrid>
              <a:tr h="96843">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700" b="0" dirty="0">
                          <a:solidFill>
                            <a:srgbClr val="C50017"/>
                          </a:solidFill>
                          <a:latin typeface="Wingdings"/>
                          <a:ea typeface="Wingdings"/>
                          <a:cs typeface="Wingdings"/>
                          <a:sym typeface="Wingdings"/>
                        </a:rPr>
                        <a:t></a:t>
                      </a:r>
                      <a:r>
                        <a:rPr lang="en-US" sz="700" b="0" dirty="0">
                          <a:solidFill>
                            <a:schemeClr val="accent1"/>
                          </a:solidFill>
                          <a:latin typeface="Wingdings"/>
                          <a:ea typeface="Wingdings"/>
                          <a:cs typeface="Wingdings"/>
                          <a:sym typeface="Wingdings"/>
                        </a:rPr>
                        <a:t></a:t>
                      </a:r>
                      <a:r>
                        <a:rPr lang="en-US" sz="700" b="0" dirty="0">
                          <a:solidFill>
                            <a:srgbClr val="6FA132"/>
                          </a:solidFill>
                          <a:latin typeface="Wingdings"/>
                          <a:ea typeface="Wingdings"/>
                          <a:cs typeface="Wingdings"/>
                          <a:sym typeface="Wingdings"/>
                        </a:rPr>
                        <a:t></a:t>
                      </a:r>
                      <a:endParaRPr kumimoji="0" lang="en-US" sz="700" b="0" i="0" u="none" strike="noStrike" kern="1200" cap="none" spc="0" normalizeH="0" baseline="0" noProof="0" dirty="0">
                        <a:ln>
                          <a:noFill/>
                        </a:ln>
                        <a:solidFill>
                          <a:srgbClr val="489A1E"/>
                        </a:solidFill>
                        <a:effectLst/>
                        <a:uLnTx/>
                        <a:uFillTx/>
                        <a:latin typeface="+mn-lt"/>
                        <a:ea typeface="+mn-ea"/>
                        <a:cs typeface="+mn-cs"/>
                      </a:endParaRPr>
                    </a:p>
                  </a:txBody>
                  <a:tcPr marL="0" marR="0" marT="0" marB="0" anchor="ctr">
                    <a:lnL w="19050" cap="flat" cmpd="sng" algn="ctr">
                      <a:solidFill>
                        <a:prstClr val="black">
                          <a:lumMod val="75000"/>
                          <a:lumOff val="25000"/>
                        </a:prstClr>
                      </a:solidFill>
                      <a:prstDash val="solid"/>
                      <a:round/>
                      <a:headEnd type="none" w="med" len="med"/>
                      <a:tailEnd type="none" w="med" len="med"/>
                    </a:lnL>
                    <a:lnR w="19050" cap="flat" cmpd="sng" algn="ctr">
                      <a:solidFill>
                        <a:prstClr val="black">
                          <a:lumMod val="75000"/>
                          <a:lumOff val="25000"/>
                        </a:prst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312719">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700" b="1" i="0" u="none" strike="noStrike" kern="1200" noProof="0" dirty="0" smtClean="0">
                          <a:solidFill>
                            <a:schemeClr val="accent2"/>
                          </a:solidFill>
                          <a:effectLst/>
                          <a:latin typeface="+mn-lt"/>
                          <a:ea typeface="+mn-ea"/>
                          <a:cs typeface="+mn-cs"/>
                        </a:rPr>
                        <a:t>-21%</a:t>
                      </a:r>
                      <a:endParaRPr lang="en-US" sz="700" b="1" i="0" u="none" strike="noStrike" kern="1200" noProof="0" dirty="0">
                        <a:solidFill>
                          <a:schemeClr val="accent2"/>
                        </a:solidFill>
                        <a:effectLst/>
                        <a:latin typeface="+mn-lt"/>
                        <a:ea typeface="+mn-ea"/>
                        <a:cs typeface="+mn-cs"/>
                      </a:endParaRPr>
                    </a:p>
                  </a:txBody>
                  <a:tcPr marL="0" marR="0" marT="0" marB="0" anchor="ctr">
                    <a:lnL w="19050" cap="flat" cmpd="sng" algn="ctr">
                      <a:solidFill>
                        <a:prstClr val="black">
                          <a:lumMod val="75000"/>
                          <a:lumOff val="25000"/>
                        </a:prstClr>
                      </a:solidFill>
                      <a:prstDash val="solid"/>
                      <a:round/>
                      <a:headEnd type="none" w="med" len="med"/>
                      <a:tailEnd type="none" w="med" len="med"/>
                    </a:lnL>
                    <a:lnR w="19050" cap="flat" cmpd="sng" algn="ctr">
                      <a:solidFill>
                        <a:prstClr val="black">
                          <a:lumMod val="75000"/>
                          <a:lumOff val="25000"/>
                        </a:prst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196176">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700" b="1" i="0" u="none" strike="noStrike" kern="1200" noProof="0" dirty="0">
                        <a:solidFill>
                          <a:srgbClr val="FF0000"/>
                        </a:solidFill>
                        <a:effectLst/>
                        <a:latin typeface="+mn-lt"/>
                        <a:ea typeface="+mn-ea"/>
                        <a:cs typeface="+mn-cs"/>
                      </a:endParaRPr>
                    </a:p>
                  </a:txBody>
                  <a:tcPr marL="0" marR="0" marT="0" marB="0" anchor="ctr">
                    <a:lnL w="19050" cap="flat" cmpd="sng" algn="ctr">
                      <a:solidFill>
                        <a:prstClr val="black">
                          <a:lumMod val="75000"/>
                          <a:lumOff val="25000"/>
                        </a:prstClr>
                      </a:solidFill>
                      <a:prstDash val="solid"/>
                      <a:round/>
                      <a:headEnd type="none" w="med" len="med"/>
                      <a:tailEnd type="none" w="med" len="med"/>
                    </a:lnL>
                    <a:lnR w="19050" cap="flat" cmpd="sng" algn="ctr">
                      <a:solidFill>
                        <a:prstClr val="black">
                          <a:lumMod val="75000"/>
                          <a:lumOff val="25000"/>
                        </a:prst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313194">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700" b="1" i="0" u="none" strike="noStrike" kern="1200" noProof="0" dirty="0" smtClean="0">
                          <a:solidFill>
                            <a:schemeClr val="bg1">
                              <a:lumMod val="50000"/>
                            </a:schemeClr>
                          </a:solidFill>
                          <a:effectLst/>
                          <a:latin typeface="+mn-lt"/>
                          <a:ea typeface="+mn-ea"/>
                          <a:cs typeface="+mn-cs"/>
                        </a:rPr>
                        <a:t>-4%</a:t>
                      </a:r>
                      <a:endParaRPr lang="en-US" sz="700" b="1" i="0" u="none" strike="noStrike" kern="1200" noProof="0" dirty="0">
                        <a:solidFill>
                          <a:schemeClr val="bg1">
                            <a:lumMod val="50000"/>
                          </a:schemeClr>
                        </a:solidFill>
                        <a:effectLst/>
                        <a:latin typeface="+mn-lt"/>
                        <a:ea typeface="+mn-ea"/>
                        <a:cs typeface="+mn-cs"/>
                      </a:endParaRPr>
                    </a:p>
                  </a:txBody>
                  <a:tcPr marL="0" marR="0" marT="0" marB="0" anchor="ctr">
                    <a:lnL w="19050" cap="flat" cmpd="sng" algn="ctr">
                      <a:solidFill>
                        <a:prstClr val="black">
                          <a:lumMod val="75000"/>
                          <a:lumOff val="25000"/>
                        </a:prstClr>
                      </a:solidFill>
                      <a:prstDash val="solid"/>
                      <a:round/>
                      <a:headEnd type="none" w="med" len="med"/>
                      <a:tailEnd type="none" w="med" len="med"/>
                    </a:lnL>
                    <a:lnR w="19050" cap="flat" cmpd="sng" algn="ctr">
                      <a:solidFill>
                        <a:prstClr val="black">
                          <a:lumMod val="75000"/>
                          <a:lumOff val="25000"/>
                        </a:prst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196176">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700" b="1" i="0" u="none" strike="noStrike" kern="1200" noProof="0" dirty="0">
                        <a:solidFill>
                          <a:srgbClr val="FF0000"/>
                        </a:solidFill>
                        <a:effectLst/>
                        <a:latin typeface="+mn-lt"/>
                        <a:ea typeface="+mn-ea"/>
                        <a:cs typeface="+mn-cs"/>
                      </a:endParaRPr>
                    </a:p>
                  </a:txBody>
                  <a:tcPr marL="0" marR="0" marT="0" marB="0" anchor="ctr">
                    <a:lnL w="19050" cap="flat" cmpd="sng" algn="ctr">
                      <a:solidFill>
                        <a:prstClr val="black">
                          <a:lumMod val="75000"/>
                          <a:lumOff val="25000"/>
                        </a:prstClr>
                      </a:solidFill>
                      <a:prstDash val="solid"/>
                      <a:round/>
                      <a:headEnd type="none" w="med" len="med"/>
                      <a:tailEnd type="none" w="med" len="med"/>
                    </a:lnL>
                    <a:lnR w="19050" cap="flat" cmpd="sng" algn="ctr">
                      <a:solidFill>
                        <a:prstClr val="black">
                          <a:lumMod val="75000"/>
                          <a:lumOff val="25000"/>
                        </a:prst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306311">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700" b="1" i="0" u="none" strike="noStrike" kern="1200" noProof="0" dirty="0" smtClean="0">
                          <a:solidFill>
                            <a:schemeClr val="accent2"/>
                          </a:solidFill>
                          <a:effectLst/>
                          <a:latin typeface="+mn-lt"/>
                          <a:ea typeface="+mn-ea"/>
                          <a:cs typeface="+mn-cs"/>
                        </a:rPr>
                        <a:t>-3%</a:t>
                      </a:r>
                      <a:endParaRPr lang="en-US" sz="700" b="1" i="0" u="none" strike="noStrike" kern="1200" noProof="0" dirty="0">
                        <a:solidFill>
                          <a:schemeClr val="accent2"/>
                        </a:solidFill>
                        <a:effectLst/>
                        <a:latin typeface="+mn-lt"/>
                        <a:ea typeface="+mn-ea"/>
                        <a:cs typeface="+mn-cs"/>
                      </a:endParaRPr>
                    </a:p>
                  </a:txBody>
                  <a:tcPr marL="0" marR="0" marT="0" marB="0" anchor="ctr">
                    <a:lnL w="19050" cap="flat" cmpd="sng" algn="ctr">
                      <a:solidFill>
                        <a:prstClr val="black">
                          <a:lumMod val="75000"/>
                          <a:lumOff val="25000"/>
                        </a:prstClr>
                      </a:solidFill>
                      <a:prstDash val="solid"/>
                      <a:round/>
                      <a:headEnd type="none" w="med" len="med"/>
                      <a:tailEnd type="none" w="med" len="med"/>
                    </a:lnL>
                    <a:lnR w="19050" cap="flat" cmpd="sng" algn="ctr">
                      <a:solidFill>
                        <a:prstClr val="black">
                          <a:lumMod val="75000"/>
                          <a:lumOff val="25000"/>
                        </a:prst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99809">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FF0000"/>
                        </a:solidFill>
                        <a:effectLst/>
                        <a:uLnTx/>
                        <a:uFillTx/>
                        <a:latin typeface="+mn-lt"/>
                        <a:ea typeface="+mn-ea"/>
                        <a:cs typeface="+mn-cs"/>
                      </a:endParaRPr>
                    </a:p>
                  </a:txBody>
                  <a:tcPr marL="0" marR="0" marT="0" marB="0" anchor="ctr">
                    <a:lnL w="19050" cap="flat" cmpd="sng" algn="ctr">
                      <a:solidFill>
                        <a:prstClr val="black">
                          <a:lumMod val="75000"/>
                          <a:lumOff val="25000"/>
                        </a:prstClr>
                      </a:solidFill>
                      <a:prstDash val="solid"/>
                      <a:round/>
                      <a:headEnd type="none" w="med" len="med"/>
                      <a:tailEnd type="none" w="med" len="med"/>
                    </a:lnL>
                    <a:lnR w="19050" cap="flat" cmpd="sng" algn="ctr">
                      <a:solidFill>
                        <a:prstClr val="black">
                          <a:lumMod val="75000"/>
                          <a:lumOff val="25000"/>
                        </a:prst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73" name="Chart 72"/>
          <p:cNvGraphicFramePr/>
          <p:nvPr>
            <p:extLst>
              <p:ext uri="{D42A27DB-BD31-4B8C-83A1-F6EECF244321}">
                <p14:modId xmlns:p14="http://schemas.microsoft.com/office/powerpoint/2010/main" val="781273274"/>
              </p:ext>
            </p:extLst>
          </p:nvPr>
        </p:nvGraphicFramePr>
        <p:xfrm>
          <a:off x="5309522" y="4222772"/>
          <a:ext cx="3409461" cy="187263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4" name="Table 73"/>
          <p:cNvGraphicFramePr>
            <a:graphicFrameLocks noGrp="1"/>
          </p:cNvGraphicFramePr>
          <p:nvPr>
            <p:extLst>
              <p:ext uri="{D42A27DB-BD31-4B8C-83A1-F6EECF244321}">
                <p14:modId xmlns:p14="http://schemas.microsoft.com/office/powerpoint/2010/main" val="1674935715"/>
              </p:ext>
            </p:extLst>
          </p:nvPr>
        </p:nvGraphicFramePr>
        <p:xfrm>
          <a:off x="5086637" y="4480432"/>
          <a:ext cx="382351" cy="1531065"/>
        </p:xfrm>
        <a:graphic>
          <a:graphicData uri="http://schemas.openxmlformats.org/drawingml/2006/table">
            <a:tbl>
              <a:tblPr firstRow="1" bandRow="1">
                <a:tableStyleId>{5C22544A-7EE6-4342-B048-85BDC9FD1C3A}</a:tableStyleId>
              </a:tblPr>
              <a:tblGrid>
                <a:gridCol w="382351"/>
              </a:tblGrid>
              <a:tr h="96843">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700" b="0" dirty="0">
                          <a:solidFill>
                            <a:srgbClr val="C50017"/>
                          </a:solidFill>
                          <a:latin typeface="Wingdings"/>
                          <a:ea typeface="Wingdings"/>
                          <a:cs typeface="Wingdings"/>
                          <a:sym typeface="Wingdings"/>
                        </a:rPr>
                        <a:t></a:t>
                      </a:r>
                      <a:r>
                        <a:rPr lang="en-US" sz="700" b="0" dirty="0">
                          <a:solidFill>
                            <a:schemeClr val="accent1"/>
                          </a:solidFill>
                          <a:latin typeface="Wingdings"/>
                          <a:ea typeface="Wingdings"/>
                          <a:cs typeface="Wingdings"/>
                          <a:sym typeface="Wingdings"/>
                        </a:rPr>
                        <a:t></a:t>
                      </a:r>
                      <a:r>
                        <a:rPr lang="en-US" sz="700" b="0" dirty="0">
                          <a:solidFill>
                            <a:srgbClr val="6FA132"/>
                          </a:solidFill>
                          <a:latin typeface="Wingdings"/>
                          <a:ea typeface="Wingdings"/>
                          <a:cs typeface="Wingdings"/>
                          <a:sym typeface="Wingdings"/>
                        </a:rPr>
                        <a:t></a:t>
                      </a:r>
                      <a:endParaRPr kumimoji="0" lang="en-US" sz="700" b="0" i="0" u="none" strike="noStrike" kern="1200" cap="none" spc="0" normalizeH="0" baseline="0" noProof="0" dirty="0">
                        <a:ln>
                          <a:noFill/>
                        </a:ln>
                        <a:solidFill>
                          <a:srgbClr val="489A1E"/>
                        </a:solidFill>
                        <a:effectLst/>
                        <a:uLnTx/>
                        <a:uFillTx/>
                        <a:latin typeface="+mn-lt"/>
                        <a:ea typeface="+mn-ea"/>
                        <a:cs typeface="+mn-cs"/>
                      </a:endParaRPr>
                    </a:p>
                  </a:txBody>
                  <a:tcPr marL="0" marR="0" marT="0" marB="0" anchor="ctr">
                    <a:lnL w="19050" cap="flat" cmpd="sng" algn="ctr">
                      <a:solidFill>
                        <a:prstClr val="black">
                          <a:lumMod val="75000"/>
                          <a:lumOff val="25000"/>
                        </a:prstClr>
                      </a:solidFill>
                      <a:prstDash val="solid"/>
                      <a:round/>
                      <a:headEnd type="none" w="med" len="med"/>
                      <a:tailEnd type="none" w="med" len="med"/>
                    </a:lnL>
                    <a:lnR w="19050" cap="flat" cmpd="sng" algn="ctr">
                      <a:solidFill>
                        <a:prstClr val="black">
                          <a:lumMod val="75000"/>
                          <a:lumOff val="25000"/>
                        </a:prst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312719">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700" b="1" i="0" u="none" strike="noStrike" kern="1200" noProof="0" dirty="0" smtClean="0">
                          <a:solidFill>
                            <a:schemeClr val="accent2"/>
                          </a:solidFill>
                          <a:effectLst/>
                          <a:latin typeface="+mn-lt"/>
                          <a:ea typeface="+mn-ea"/>
                          <a:cs typeface="+mn-cs"/>
                        </a:rPr>
                        <a:t>-15%</a:t>
                      </a:r>
                      <a:endParaRPr lang="en-US" sz="700" b="1" i="0" u="none" strike="noStrike" kern="1200" noProof="0" dirty="0">
                        <a:solidFill>
                          <a:schemeClr val="accent2"/>
                        </a:solidFill>
                        <a:effectLst/>
                        <a:latin typeface="+mn-lt"/>
                        <a:ea typeface="+mn-ea"/>
                        <a:cs typeface="+mn-cs"/>
                      </a:endParaRPr>
                    </a:p>
                  </a:txBody>
                  <a:tcPr marL="0" marR="0" marT="0" marB="0" anchor="ctr">
                    <a:lnL w="19050" cap="flat" cmpd="sng" algn="ctr">
                      <a:solidFill>
                        <a:prstClr val="black">
                          <a:lumMod val="75000"/>
                          <a:lumOff val="25000"/>
                        </a:prstClr>
                      </a:solidFill>
                      <a:prstDash val="solid"/>
                      <a:round/>
                      <a:headEnd type="none" w="med" len="med"/>
                      <a:tailEnd type="none" w="med" len="med"/>
                    </a:lnL>
                    <a:lnR w="19050" cap="flat" cmpd="sng" algn="ctr">
                      <a:solidFill>
                        <a:prstClr val="black">
                          <a:lumMod val="75000"/>
                          <a:lumOff val="25000"/>
                        </a:prst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196176">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dirty="0">
                        <a:ln>
                          <a:noFill/>
                        </a:ln>
                        <a:solidFill>
                          <a:schemeClr val="bg1">
                            <a:lumMod val="50000"/>
                          </a:schemeClr>
                        </a:solidFill>
                        <a:effectLst/>
                        <a:uLnTx/>
                        <a:uFillTx/>
                        <a:latin typeface="+mn-lt"/>
                        <a:ea typeface="+mn-ea"/>
                        <a:cs typeface="+mn-cs"/>
                      </a:endParaRPr>
                    </a:p>
                  </a:txBody>
                  <a:tcPr marL="0" marR="0" marT="0" marB="0" anchor="ctr">
                    <a:lnL w="19050" cap="flat" cmpd="sng" algn="ctr">
                      <a:solidFill>
                        <a:prstClr val="black">
                          <a:lumMod val="75000"/>
                          <a:lumOff val="25000"/>
                        </a:prstClr>
                      </a:solidFill>
                      <a:prstDash val="solid"/>
                      <a:round/>
                      <a:headEnd type="none" w="med" len="med"/>
                      <a:tailEnd type="none" w="med" len="med"/>
                    </a:lnL>
                    <a:lnR w="19050" cap="flat" cmpd="sng" algn="ctr">
                      <a:solidFill>
                        <a:prstClr val="black">
                          <a:lumMod val="75000"/>
                          <a:lumOff val="25000"/>
                        </a:prst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313194">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700" b="1" i="0" u="none" strike="noStrike" kern="1200" noProof="0" dirty="0" smtClean="0">
                          <a:solidFill>
                            <a:schemeClr val="bg1">
                              <a:lumMod val="50000"/>
                            </a:schemeClr>
                          </a:solidFill>
                          <a:effectLst/>
                          <a:latin typeface="+mn-lt"/>
                          <a:ea typeface="+mn-ea"/>
                          <a:cs typeface="+mn-cs"/>
                        </a:rPr>
                        <a:t>-4%</a:t>
                      </a:r>
                      <a:endParaRPr lang="en-US" sz="700" b="1" i="0" u="none" strike="noStrike" kern="1200" noProof="0" dirty="0">
                        <a:solidFill>
                          <a:schemeClr val="bg1">
                            <a:lumMod val="50000"/>
                          </a:schemeClr>
                        </a:solidFill>
                        <a:effectLst/>
                        <a:latin typeface="+mn-lt"/>
                        <a:ea typeface="+mn-ea"/>
                        <a:cs typeface="+mn-cs"/>
                      </a:endParaRPr>
                    </a:p>
                  </a:txBody>
                  <a:tcPr marL="0" marR="0" marT="0" marB="0" anchor="ctr">
                    <a:lnL w="19050" cap="flat" cmpd="sng" algn="ctr">
                      <a:solidFill>
                        <a:prstClr val="black">
                          <a:lumMod val="75000"/>
                          <a:lumOff val="25000"/>
                        </a:prstClr>
                      </a:solidFill>
                      <a:prstDash val="solid"/>
                      <a:round/>
                      <a:headEnd type="none" w="med" len="med"/>
                      <a:tailEnd type="none" w="med" len="med"/>
                    </a:lnL>
                    <a:lnR w="19050" cap="flat" cmpd="sng" algn="ctr">
                      <a:solidFill>
                        <a:prstClr val="black">
                          <a:lumMod val="75000"/>
                          <a:lumOff val="25000"/>
                        </a:prst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196176">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dirty="0">
                        <a:ln>
                          <a:noFill/>
                        </a:ln>
                        <a:solidFill>
                          <a:schemeClr val="bg1">
                            <a:lumMod val="50000"/>
                          </a:schemeClr>
                        </a:solidFill>
                        <a:effectLst/>
                        <a:uLnTx/>
                        <a:uFillTx/>
                        <a:latin typeface="+mn-lt"/>
                        <a:ea typeface="+mn-ea"/>
                        <a:cs typeface="+mn-cs"/>
                      </a:endParaRPr>
                    </a:p>
                  </a:txBody>
                  <a:tcPr marL="0" marR="0" marT="0" marB="0" anchor="ctr">
                    <a:lnL w="19050" cap="flat" cmpd="sng" algn="ctr">
                      <a:solidFill>
                        <a:prstClr val="black">
                          <a:lumMod val="75000"/>
                          <a:lumOff val="25000"/>
                        </a:prstClr>
                      </a:solidFill>
                      <a:prstDash val="solid"/>
                      <a:round/>
                      <a:headEnd type="none" w="med" len="med"/>
                      <a:tailEnd type="none" w="med" len="med"/>
                    </a:lnL>
                    <a:lnR w="19050" cap="flat" cmpd="sng" algn="ctr">
                      <a:solidFill>
                        <a:prstClr val="black">
                          <a:lumMod val="75000"/>
                          <a:lumOff val="25000"/>
                        </a:prst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306311">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700" b="1" i="0" u="none" strike="noStrike" kern="1200" noProof="0" dirty="0" smtClean="0">
                          <a:solidFill>
                            <a:schemeClr val="accent2"/>
                          </a:solidFill>
                          <a:effectLst/>
                          <a:latin typeface="+mn-lt"/>
                          <a:ea typeface="+mn-ea"/>
                          <a:cs typeface="+mn-cs"/>
                        </a:rPr>
                        <a:t>-4%</a:t>
                      </a:r>
                      <a:endParaRPr lang="en-US" sz="700" b="1" i="0" u="none" strike="noStrike" kern="1200" noProof="0" dirty="0">
                        <a:solidFill>
                          <a:schemeClr val="accent2"/>
                        </a:solidFill>
                        <a:effectLst/>
                        <a:latin typeface="+mn-lt"/>
                        <a:ea typeface="+mn-ea"/>
                        <a:cs typeface="+mn-cs"/>
                      </a:endParaRPr>
                    </a:p>
                  </a:txBody>
                  <a:tcPr marL="0" marR="0" marT="0" marB="0" anchor="ctr">
                    <a:lnL w="19050" cap="flat" cmpd="sng" algn="ctr">
                      <a:solidFill>
                        <a:prstClr val="black">
                          <a:lumMod val="75000"/>
                          <a:lumOff val="25000"/>
                        </a:prstClr>
                      </a:solidFill>
                      <a:prstDash val="solid"/>
                      <a:round/>
                      <a:headEnd type="none" w="med" len="med"/>
                      <a:tailEnd type="none" w="med" len="med"/>
                    </a:lnL>
                    <a:lnR w="19050" cap="flat" cmpd="sng" algn="ctr">
                      <a:solidFill>
                        <a:prstClr val="black">
                          <a:lumMod val="75000"/>
                          <a:lumOff val="25000"/>
                        </a:prst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99809">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600" b="1" i="0" u="none" strike="noStrike" kern="1200" cap="none" spc="0" normalizeH="0" baseline="0" noProof="0" dirty="0">
                        <a:ln>
                          <a:noFill/>
                        </a:ln>
                        <a:solidFill>
                          <a:schemeClr val="bg1">
                            <a:lumMod val="50000"/>
                          </a:schemeClr>
                        </a:solidFill>
                        <a:effectLst/>
                        <a:uLnTx/>
                        <a:uFillTx/>
                        <a:latin typeface="+mn-lt"/>
                        <a:ea typeface="+mn-ea"/>
                        <a:cs typeface="+mn-cs"/>
                      </a:endParaRPr>
                    </a:p>
                  </a:txBody>
                  <a:tcPr marL="0" marR="0" marT="0" marB="0" anchor="ctr">
                    <a:lnL w="19050" cap="flat" cmpd="sng" algn="ctr">
                      <a:solidFill>
                        <a:prstClr val="black">
                          <a:lumMod val="75000"/>
                          <a:lumOff val="25000"/>
                        </a:prstClr>
                      </a:solidFill>
                      <a:prstDash val="solid"/>
                      <a:round/>
                      <a:headEnd type="none" w="med" len="med"/>
                      <a:tailEnd type="none" w="med" len="med"/>
                    </a:lnL>
                    <a:lnR w="19050" cap="flat" cmpd="sng" algn="ctr">
                      <a:solidFill>
                        <a:prstClr val="black">
                          <a:lumMod val="75000"/>
                          <a:lumOff val="25000"/>
                        </a:prst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97" name="Group 96"/>
          <p:cNvGrpSpPr/>
          <p:nvPr/>
        </p:nvGrpSpPr>
        <p:grpSpPr>
          <a:xfrm>
            <a:off x="6977723" y="1116487"/>
            <a:ext cx="1987898" cy="534653"/>
            <a:chOff x="4913007" y="1709502"/>
            <a:chExt cx="1987898" cy="534653"/>
          </a:xfrm>
        </p:grpSpPr>
        <p:pic>
          <p:nvPicPr>
            <p:cNvPr id="98" name="Picture 9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98668" y="1709502"/>
              <a:ext cx="534653" cy="534653"/>
            </a:xfrm>
            <a:prstGeom prst="rect">
              <a:avLst/>
            </a:prstGeom>
          </p:spPr>
        </p:pic>
        <p:sp>
          <p:nvSpPr>
            <p:cNvPr id="99" name="TextBox 98"/>
            <p:cNvSpPr txBox="1"/>
            <p:nvPr/>
          </p:nvSpPr>
          <p:spPr>
            <a:xfrm>
              <a:off x="4913007" y="1897466"/>
              <a:ext cx="853463" cy="153888"/>
            </a:xfrm>
            <a:prstGeom prst="rect">
              <a:avLst/>
            </a:prstGeom>
            <a:noFill/>
          </p:spPr>
          <p:txBody>
            <a:bodyPr wrap="square" lIns="0" tIns="0" rIns="0" bIns="0" rtlCol="0">
              <a:spAutoFit/>
            </a:bodyPr>
            <a:lstStyle/>
            <a:p>
              <a:r>
                <a:rPr lang="en-US" sz="1000" b="0" dirty="0" err="1" smtClean="0">
                  <a:solidFill>
                    <a:schemeClr val="tx1">
                      <a:lumMod val="85000"/>
                      <a:lumOff val="15000"/>
                    </a:schemeClr>
                  </a:solidFill>
                  <a:latin typeface="+mn-lt"/>
                </a:rPr>
                <a:t>England</a:t>
              </a:r>
            </a:p>
          </p:txBody>
        </p:sp>
        <p:grpSp>
          <p:nvGrpSpPr>
            <p:cNvPr id="100" name="Group 99"/>
            <p:cNvGrpSpPr/>
            <p:nvPr/>
          </p:nvGrpSpPr>
          <p:grpSpPr>
            <a:xfrm>
              <a:off x="6009279" y="1834331"/>
              <a:ext cx="416254" cy="281838"/>
              <a:chOff x="4999232" y="1834332"/>
              <a:chExt cx="416254" cy="281838"/>
            </a:xfrm>
          </p:grpSpPr>
          <p:cxnSp>
            <p:nvCxnSpPr>
              <p:cNvPr id="103" name="Elbow Connector 39"/>
              <p:cNvCxnSpPr/>
              <p:nvPr/>
            </p:nvCxnSpPr>
            <p:spPr>
              <a:xfrm flipH="1">
                <a:off x="4999232" y="1895074"/>
                <a:ext cx="264438" cy="0"/>
              </a:xfrm>
              <a:prstGeom prst="straightConnector1">
                <a:avLst/>
              </a:prstGeom>
              <a:ln w="9525" cap="rnd" cmpd="sng">
                <a:solidFill>
                  <a:schemeClr val="bg1">
                    <a:lumMod val="6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104" name="Oval 103"/>
              <p:cNvSpPr/>
              <p:nvPr/>
            </p:nvSpPr>
            <p:spPr>
              <a:xfrm>
                <a:off x="5292580" y="1834332"/>
                <a:ext cx="122906" cy="122906"/>
              </a:xfrm>
              <a:prstGeom prst="ellipse">
                <a:avLst/>
              </a:prstGeom>
              <a:solidFill>
                <a:srgbClr val="C5001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00" b="0" dirty="0" err="1" smtClean="0"/>
                  <a:t>a</a:t>
                </a:r>
              </a:p>
            </p:txBody>
          </p:sp>
          <p:cxnSp>
            <p:nvCxnSpPr>
              <p:cNvPr id="105" name="Elbow Connector 39"/>
              <p:cNvCxnSpPr/>
              <p:nvPr/>
            </p:nvCxnSpPr>
            <p:spPr>
              <a:xfrm flipH="1">
                <a:off x="4999232" y="2054006"/>
                <a:ext cx="264438" cy="0"/>
              </a:xfrm>
              <a:prstGeom prst="straightConnector1">
                <a:avLst/>
              </a:prstGeom>
              <a:ln w="9525" cap="rnd" cmpd="sng">
                <a:solidFill>
                  <a:schemeClr val="bg1">
                    <a:lumMod val="6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106" name="Oval 105"/>
              <p:cNvSpPr/>
              <p:nvPr/>
            </p:nvSpPr>
            <p:spPr>
              <a:xfrm>
                <a:off x="5292580" y="1993264"/>
                <a:ext cx="122906" cy="122906"/>
              </a:xfrm>
              <a:prstGeom prst="ellipse">
                <a:avLst/>
              </a:prstGeom>
              <a:solidFill>
                <a:schemeClr val="accent3">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00" b="0" dirty="0" err="1" smtClean="0"/>
                  <a:t>a</a:t>
                </a:r>
              </a:p>
            </p:txBody>
          </p:sp>
        </p:grpSp>
        <p:sp>
          <p:nvSpPr>
            <p:cNvPr id="101" name="TextBox 100"/>
            <p:cNvSpPr txBox="1"/>
            <p:nvPr/>
          </p:nvSpPr>
          <p:spPr>
            <a:xfrm>
              <a:off x="6453119" y="1843724"/>
              <a:ext cx="447786" cy="92333"/>
            </a:xfrm>
            <a:prstGeom prst="rect">
              <a:avLst/>
            </a:prstGeom>
            <a:noFill/>
          </p:spPr>
          <p:txBody>
            <a:bodyPr wrap="square" lIns="0" tIns="0" rIns="0" bIns="0" rtlCol="0">
              <a:spAutoFit/>
            </a:bodyPr>
            <a:lstStyle/>
            <a:p>
              <a:r>
                <a:rPr lang="en-US" sz="600" b="0" dirty="0" smtClean="0">
                  <a:solidFill>
                    <a:schemeClr val="tx1">
                      <a:lumMod val="85000"/>
                      <a:lumOff val="15000"/>
                    </a:schemeClr>
                  </a:solidFill>
                  <a:latin typeface="+mn-lt"/>
                </a:rPr>
                <a:t>2015</a:t>
              </a:r>
            </a:p>
          </p:txBody>
        </p:sp>
        <p:sp>
          <p:nvSpPr>
            <p:cNvPr id="102" name="TextBox 101"/>
            <p:cNvSpPr txBox="1"/>
            <p:nvPr/>
          </p:nvSpPr>
          <p:spPr>
            <a:xfrm>
              <a:off x="6453119" y="2016573"/>
              <a:ext cx="447786" cy="92333"/>
            </a:xfrm>
            <a:prstGeom prst="rect">
              <a:avLst/>
            </a:prstGeom>
            <a:noFill/>
          </p:spPr>
          <p:txBody>
            <a:bodyPr wrap="square" lIns="0" tIns="0" rIns="0" bIns="0" rtlCol="0">
              <a:spAutoFit/>
            </a:bodyPr>
            <a:lstStyle/>
            <a:p>
              <a:r>
                <a:rPr lang="en-US" sz="600" b="0" dirty="0" smtClean="0">
                  <a:solidFill>
                    <a:schemeClr val="tx1">
                      <a:lumMod val="85000"/>
                      <a:lumOff val="15000"/>
                    </a:schemeClr>
                  </a:solidFill>
                  <a:latin typeface="+mn-lt"/>
                </a:rPr>
                <a:t>2016</a:t>
              </a:r>
            </a:p>
          </p:txBody>
        </p:sp>
      </p:grpSp>
      <p:grpSp>
        <p:nvGrpSpPr>
          <p:cNvPr id="107" name="Group 106"/>
          <p:cNvGrpSpPr/>
          <p:nvPr/>
        </p:nvGrpSpPr>
        <p:grpSpPr>
          <a:xfrm>
            <a:off x="7291797" y="3844591"/>
            <a:ext cx="1673824" cy="534653"/>
            <a:chOff x="5227081" y="1709502"/>
            <a:chExt cx="1673824" cy="534653"/>
          </a:xfrm>
        </p:grpSpPr>
        <p:pic>
          <p:nvPicPr>
            <p:cNvPr id="108" name="Picture 10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98668" y="1709502"/>
              <a:ext cx="534653" cy="534653"/>
            </a:xfrm>
            <a:prstGeom prst="rect">
              <a:avLst/>
            </a:prstGeom>
          </p:spPr>
        </p:pic>
        <p:sp>
          <p:nvSpPr>
            <p:cNvPr id="109" name="TextBox 108"/>
            <p:cNvSpPr txBox="1"/>
            <p:nvPr/>
          </p:nvSpPr>
          <p:spPr>
            <a:xfrm>
              <a:off x="5227081" y="1897466"/>
              <a:ext cx="853463" cy="153888"/>
            </a:xfrm>
            <a:prstGeom prst="rect">
              <a:avLst/>
            </a:prstGeom>
            <a:noFill/>
          </p:spPr>
          <p:txBody>
            <a:bodyPr wrap="square" lIns="0" tIns="0" rIns="0" bIns="0" rtlCol="0">
              <a:spAutoFit/>
            </a:bodyPr>
            <a:lstStyle/>
            <a:p>
              <a:r>
                <a:rPr lang="en-US" sz="1000" b="0" dirty="0" err="1">
                  <a:solidFill>
                    <a:schemeClr val="tx1">
                      <a:lumMod val="85000"/>
                      <a:lumOff val="15000"/>
                    </a:schemeClr>
                  </a:solidFill>
                  <a:latin typeface="+mn-lt"/>
                </a:rPr>
                <a:t>GB</a:t>
              </a:r>
              <a:endParaRPr lang="en-US" sz="1000" b="0" dirty="0" err="1" smtClean="0">
                <a:solidFill>
                  <a:schemeClr val="tx1">
                    <a:lumMod val="85000"/>
                    <a:lumOff val="15000"/>
                  </a:schemeClr>
                </a:solidFill>
                <a:latin typeface="+mn-lt"/>
              </a:endParaRPr>
            </a:p>
          </p:txBody>
        </p:sp>
        <p:grpSp>
          <p:nvGrpSpPr>
            <p:cNvPr id="110" name="Group 109"/>
            <p:cNvGrpSpPr/>
            <p:nvPr/>
          </p:nvGrpSpPr>
          <p:grpSpPr>
            <a:xfrm>
              <a:off x="6009279" y="1834331"/>
              <a:ext cx="416254" cy="281838"/>
              <a:chOff x="4999232" y="1834332"/>
              <a:chExt cx="416254" cy="281838"/>
            </a:xfrm>
          </p:grpSpPr>
          <p:cxnSp>
            <p:nvCxnSpPr>
              <p:cNvPr id="113" name="Elbow Connector 39"/>
              <p:cNvCxnSpPr/>
              <p:nvPr/>
            </p:nvCxnSpPr>
            <p:spPr>
              <a:xfrm flipH="1">
                <a:off x="4999232" y="1895074"/>
                <a:ext cx="264438" cy="0"/>
              </a:xfrm>
              <a:prstGeom prst="straightConnector1">
                <a:avLst/>
              </a:prstGeom>
              <a:ln w="9525" cap="rnd" cmpd="sng">
                <a:solidFill>
                  <a:schemeClr val="bg1">
                    <a:lumMod val="6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114" name="Oval 113"/>
              <p:cNvSpPr/>
              <p:nvPr/>
            </p:nvSpPr>
            <p:spPr>
              <a:xfrm>
                <a:off x="5292580" y="1834332"/>
                <a:ext cx="122906" cy="122906"/>
              </a:xfrm>
              <a:prstGeom prst="ellipse">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00" b="0" dirty="0" err="1" smtClean="0"/>
                  <a:t>a</a:t>
                </a:r>
              </a:p>
            </p:txBody>
          </p:sp>
          <p:cxnSp>
            <p:nvCxnSpPr>
              <p:cNvPr id="115" name="Elbow Connector 39"/>
              <p:cNvCxnSpPr/>
              <p:nvPr/>
            </p:nvCxnSpPr>
            <p:spPr>
              <a:xfrm flipH="1">
                <a:off x="4999232" y="2054006"/>
                <a:ext cx="264438" cy="0"/>
              </a:xfrm>
              <a:prstGeom prst="straightConnector1">
                <a:avLst/>
              </a:prstGeom>
              <a:ln w="9525" cap="rnd" cmpd="sng">
                <a:solidFill>
                  <a:schemeClr val="bg1">
                    <a:lumMod val="6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116" name="Oval 115"/>
              <p:cNvSpPr/>
              <p:nvPr/>
            </p:nvSpPr>
            <p:spPr>
              <a:xfrm>
                <a:off x="5292580" y="1993264"/>
                <a:ext cx="122906" cy="122906"/>
              </a:xfrm>
              <a:prstGeom prst="ellipse">
                <a:avLst/>
              </a:prstGeom>
              <a:solidFill>
                <a:schemeClr val="accent6">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00" b="0" dirty="0" err="1" smtClean="0"/>
                  <a:t>a</a:t>
                </a:r>
              </a:p>
            </p:txBody>
          </p:sp>
        </p:grpSp>
        <p:sp>
          <p:nvSpPr>
            <p:cNvPr id="111" name="TextBox 110"/>
            <p:cNvSpPr txBox="1"/>
            <p:nvPr/>
          </p:nvSpPr>
          <p:spPr>
            <a:xfrm>
              <a:off x="6453119" y="1843724"/>
              <a:ext cx="447786" cy="92333"/>
            </a:xfrm>
            <a:prstGeom prst="rect">
              <a:avLst/>
            </a:prstGeom>
            <a:noFill/>
          </p:spPr>
          <p:txBody>
            <a:bodyPr wrap="square" lIns="0" tIns="0" rIns="0" bIns="0" rtlCol="0">
              <a:spAutoFit/>
            </a:bodyPr>
            <a:lstStyle/>
            <a:p>
              <a:r>
                <a:rPr lang="en-US" sz="600" b="0" dirty="0" smtClean="0">
                  <a:solidFill>
                    <a:schemeClr val="tx1">
                      <a:lumMod val="85000"/>
                      <a:lumOff val="15000"/>
                    </a:schemeClr>
                  </a:solidFill>
                  <a:latin typeface="+mn-lt"/>
                </a:rPr>
                <a:t>2015</a:t>
              </a:r>
            </a:p>
          </p:txBody>
        </p:sp>
        <p:sp>
          <p:nvSpPr>
            <p:cNvPr id="112" name="TextBox 111"/>
            <p:cNvSpPr txBox="1"/>
            <p:nvPr/>
          </p:nvSpPr>
          <p:spPr>
            <a:xfrm>
              <a:off x="6453119" y="2016573"/>
              <a:ext cx="447786" cy="92333"/>
            </a:xfrm>
            <a:prstGeom prst="rect">
              <a:avLst/>
            </a:prstGeom>
            <a:noFill/>
          </p:spPr>
          <p:txBody>
            <a:bodyPr wrap="square" lIns="0" tIns="0" rIns="0" bIns="0" rtlCol="0">
              <a:spAutoFit/>
            </a:bodyPr>
            <a:lstStyle/>
            <a:p>
              <a:r>
                <a:rPr lang="en-US" sz="600" b="0" dirty="0" smtClean="0">
                  <a:solidFill>
                    <a:schemeClr val="tx1">
                      <a:lumMod val="85000"/>
                      <a:lumOff val="15000"/>
                    </a:schemeClr>
                  </a:solidFill>
                  <a:latin typeface="+mn-lt"/>
                </a:rPr>
                <a:t>2016</a:t>
              </a:r>
            </a:p>
          </p:txBody>
        </p:sp>
      </p:grpSp>
      <p:sp>
        <p:nvSpPr>
          <p:cNvPr id="52" name="Rectangle 51"/>
          <p:cNvSpPr/>
          <p:nvPr/>
        </p:nvSpPr>
        <p:spPr>
          <a:xfrm>
            <a:off x="1928081" y="6221717"/>
            <a:ext cx="5335748" cy="48730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800" b="0" dirty="0">
                <a:solidFill>
                  <a:schemeClr val="tx1"/>
                </a:solidFill>
              </a:rPr>
              <a:t>*Break in time series 2015-2016 – see slide </a:t>
            </a:r>
            <a:r>
              <a:rPr lang="en-US" sz="800" b="0" dirty="0" smtClean="0">
                <a:solidFill>
                  <a:schemeClr val="tx1"/>
                </a:solidFill>
              </a:rPr>
              <a:t>2</a:t>
            </a:r>
          </a:p>
          <a:p>
            <a:r>
              <a:rPr lang="en-US" sz="800" dirty="0" smtClean="0">
                <a:solidFill>
                  <a:schemeClr val="accent2"/>
                </a:solidFill>
              </a:rPr>
              <a:t>% Change </a:t>
            </a:r>
            <a:r>
              <a:rPr lang="en-US" sz="800" b="0" dirty="0" smtClean="0">
                <a:solidFill>
                  <a:schemeClr val="tx1"/>
                </a:solidFill>
              </a:rPr>
              <a:t>refers to a revised 2015 figures rather than the original published figures shown here</a:t>
            </a:r>
          </a:p>
          <a:p>
            <a:r>
              <a:rPr lang="en-US" sz="800" dirty="0">
                <a:solidFill>
                  <a:schemeClr val="bg1">
                    <a:lumMod val="50000"/>
                  </a:schemeClr>
                </a:solidFill>
              </a:rPr>
              <a:t>% Change </a:t>
            </a:r>
            <a:r>
              <a:rPr lang="en-US" sz="800" b="0" dirty="0">
                <a:solidFill>
                  <a:schemeClr val="tx1"/>
                </a:solidFill>
              </a:rPr>
              <a:t>refers to </a:t>
            </a:r>
            <a:r>
              <a:rPr lang="en-US" sz="800" b="0" dirty="0" smtClean="0">
                <a:solidFill>
                  <a:schemeClr val="tx1"/>
                </a:solidFill>
              </a:rPr>
              <a:t>the original </a:t>
            </a:r>
            <a:r>
              <a:rPr lang="en-US" sz="800" b="0" dirty="0">
                <a:solidFill>
                  <a:schemeClr val="tx1"/>
                </a:solidFill>
              </a:rPr>
              <a:t>published figures shown here</a:t>
            </a:r>
          </a:p>
          <a:p>
            <a:endParaRPr lang="en-US" sz="800" b="0" dirty="0">
              <a:solidFill>
                <a:schemeClr val="tx1"/>
              </a:solidFill>
            </a:endParaRPr>
          </a:p>
        </p:txBody>
      </p:sp>
    </p:spTree>
    <p:extLst>
      <p:ext uri="{BB962C8B-B14F-4D97-AF65-F5344CB8AC3E}">
        <p14:creationId xmlns:p14="http://schemas.microsoft.com/office/powerpoint/2010/main" val="9474442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Group 60"/>
          <p:cNvGrpSpPr/>
          <p:nvPr/>
        </p:nvGrpSpPr>
        <p:grpSpPr>
          <a:xfrm>
            <a:off x="682424" y="5259772"/>
            <a:ext cx="7793784" cy="281788"/>
            <a:chOff x="682424" y="4524072"/>
            <a:chExt cx="7793784" cy="281788"/>
          </a:xfrm>
          <a:solidFill>
            <a:srgbClr val="262626"/>
          </a:solidFill>
        </p:grpSpPr>
        <p:sp>
          <p:nvSpPr>
            <p:cNvPr id="62" name="Round Same Side Corner Rectangle 61"/>
            <p:cNvSpPr/>
            <p:nvPr/>
          </p:nvSpPr>
          <p:spPr>
            <a:xfrm>
              <a:off x="3546274" y="4524072"/>
              <a:ext cx="2066084" cy="281788"/>
            </a:xfrm>
            <a:prstGeom prst="round2SameRect">
              <a:avLst>
                <a:gd name="adj1" fmla="val 0"/>
                <a:gd name="adj2" fmla="val 21789"/>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smtClean="0"/>
            </a:p>
          </p:txBody>
        </p:sp>
        <p:sp>
          <p:nvSpPr>
            <p:cNvPr id="63" name="Round Same Side Corner Rectangle 62"/>
            <p:cNvSpPr/>
            <p:nvPr/>
          </p:nvSpPr>
          <p:spPr>
            <a:xfrm>
              <a:off x="6410124" y="4524072"/>
              <a:ext cx="2066084" cy="281788"/>
            </a:xfrm>
            <a:prstGeom prst="round2SameRect">
              <a:avLst>
                <a:gd name="adj1" fmla="val 0"/>
                <a:gd name="adj2" fmla="val 21789"/>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smtClean="0"/>
            </a:p>
          </p:txBody>
        </p:sp>
        <p:sp>
          <p:nvSpPr>
            <p:cNvPr id="64" name="Round Same Side Corner Rectangle 63"/>
            <p:cNvSpPr/>
            <p:nvPr/>
          </p:nvSpPr>
          <p:spPr>
            <a:xfrm>
              <a:off x="682424" y="4524072"/>
              <a:ext cx="2066084" cy="281788"/>
            </a:xfrm>
            <a:prstGeom prst="round2SameRect">
              <a:avLst>
                <a:gd name="adj1" fmla="val 0"/>
                <a:gd name="adj2" fmla="val 21789"/>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smtClean="0"/>
            </a:p>
          </p:txBody>
        </p:sp>
      </p:grpSp>
      <p:graphicFrame>
        <p:nvGraphicFramePr>
          <p:cNvPr id="55" name="Chart 54"/>
          <p:cNvGraphicFramePr/>
          <p:nvPr>
            <p:extLst>
              <p:ext uri="{D42A27DB-BD31-4B8C-83A1-F6EECF244321}">
                <p14:modId xmlns:p14="http://schemas.microsoft.com/office/powerpoint/2010/main" val="2647996661"/>
              </p:ext>
            </p:extLst>
          </p:nvPr>
        </p:nvGraphicFramePr>
        <p:xfrm>
          <a:off x="111926" y="2451805"/>
          <a:ext cx="8937031" cy="3080107"/>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lstStyle/>
          <a:p>
            <a:pPr lvl="0">
              <a:spcBef>
                <a:spcPct val="20000"/>
              </a:spcBef>
              <a:defRPr/>
            </a:pPr>
            <a:r>
              <a:rPr lang="en-US" dirty="0" smtClean="0"/>
              <a:t>Trips </a:t>
            </a:r>
            <a:r>
              <a:rPr lang="en-US" dirty="0">
                <a:solidFill>
                  <a:schemeClr val="tx1">
                    <a:lumMod val="50000"/>
                    <a:lumOff val="50000"/>
                  </a:schemeClr>
                </a:solidFill>
              </a:rPr>
              <a:t>England</a:t>
            </a:r>
          </a:p>
        </p:txBody>
      </p:sp>
      <p:sp>
        <p:nvSpPr>
          <p:cNvPr id="32" name="Text Placeholder 31"/>
          <p:cNvSpPr>
            <a:spLocks noGrp="1"/>
          </p:cNvSpPr>
          <p:nvPr>
            <p:ph type="body" sz="quarter" idx="10"/>
          </p:nvPr>
        </p:nvSpPr>
        <p:spPr>
          <a:xfrm>
            <a:off x="277591" y="629709"/>
            <a:ext cx="3370513" cy="392113"/>
          </a:xfrm>
        </p:spPr>
        <p:txBody>
          <a:bodyPr/>
          <a:lstStyle/>
          <a:p>
            <a:r>
              <a:rPr lang="en-US" dirty="0" smtClean="0">
                <a:solidFill>
                  <a:schemeClr val="bg1">
                    <a:lumMod val="65000"/>
                  </a:schemeClr>
                </a:solidFill>
              </a:rPr>
              <a:t>Volume of trips </a:t>
            </a:r>
            <a:r>
              <a:rPr lang="en-US" sz="1000" dirty="0">
                <a:solidFill>
                  <a:srgbClr val="A6A6A6"/>
                </a:solidFill>
              </a:rPr>
              <a:t>(millions) (</a:t>
            </a:r>
            <a:r>
              <a:rPr lang="en-US" sz="1000" dirty="0" smtClean="0">
                <a:solidFill>
                  <a:srgbClr val="A6A6A6"/>
                </a:solidFill>
              </a:rPr>
              <a:t>2015 </a:t>
            </a:r>
            <a:r>
              <a:rPr lang="en-US" sz="1000" dirty="0">
                <a:solidFill>
                  <a:srgbClr val="A6A6A6"/>
                </a:solidFill>
              </a:rPr>
              <a:t>vs </a:t>
            </a:r>
            <a:r>
              <a:rPr lang="en-US" sz="1000" dirty="0" smtClean="0">
                <a:solidFill>
                  <a:srgbClr val="A6A6A6"/>
                </a:solidFill>
              </a:rPr>
              <a:t>2016)</a:t>
            </a:r>
            <a:endParaRPr lang="en-US" sz="1000" dirty="0">
              <a:solidFill>
                <a:srgbClr val="A6A6A6"/>
              </a:solidFill>
            </a:endParaRPr>
          </a:p>
          <a:p>
            <a:endParaRPr lang="en-US" sz="1000" dirty="0">
              <a:solidFill>
                <a:srgbClr val="A6A6A6"/>
              </a:solidFill>
            </a:endParaRPr>
          </a:p>
        </p:txBody>
      </p:sp>
      <p:graphicFrame>
        <p:nvGraphicFramePr>
          <p:cNvPr id="71" name="Table 70"/>
          <p:cNvGraphicFramePr>
            <a:graphicFrameLocks noGrp="1"/>
          </p:cNvGraphicFramePr>
          <p:nvPr>
            <p:extLst>
              <p:ext uri="{D42A27DB-BD31-4B8C-83A1-F6EECF244321}">
                <p14:modId xmlns:p14="http://schemas.microsoft.com/office/powerpoint/2010/main" val="3994144068"/>
              </p:ext>
            </p:extLst>
          </p:nvPr>
        </p:nvGraphicFramePr>
        <p:xfrm>
          <a:off x="274686" y="4962457"/>
          <a:ext cx="8608011" cy="298673"/>
        </p:xfrm>
        <a:graphic>
          <a:graphicData uri="http://schemas.openxmlformats.org/drawingml/2006/table">
            <a:tbl>
              <a:tblPr firstRow="1" bandRow="1">
                <a:tableStyleId>{5C22544A-7EE6-4342-B048-85BDC9FD1C3A}</a:tableStyleId>
              </a:tblPr>
              <a:tblGrid>
                <a:gridCol w="387601"/>
                <a:gridCol w="368696"/>
                <a:gridCol w="675943"/>
                <a:gridCol w="607665"/>
                <a:gridCol w="600838"/>
                <a:gridCol w="457456"/>
                <a:gridCol w="607665"/>
                <a:gridCol w="596368"/>
                <a:gridCol w="625791"/>
                <a:gridCol w="594010"/>
                <a:gridCol w="450628"/>
                <a:gridCol w="607666"/>
                <a:gridCol w="598012"/>
                <a:gridCol w="624147"/>
                <a:gridCol w="587182"/>
                <a:gridCol w="218343"/>
              </a:tblGrid>
              <a:tr h="298673">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900" b="0" dirty="0">
                          <a:solidFill>
                            <a:srgbClr val="C50017"/>
                          </a:solidFill>
                          <a:latin typeface="Wingdings"/>
                          <a:ea typeface="Wingdings"/>
                          <a:cs typeface="Wingdings"/>
                          <a:sym typeface="Wingdings"/>
                        </a:rPr>
                        <a:t></a:t>
                      </a:r>
                      <a:r>
                        <a:rPr lang="en-US" sz="900" b="0" dirty="0">
                          <a:solidFill>
                            <a:schemeClr val="accent1"/>
                          </a:solidFill>
                          <a:latin typeface="Wingdings"/>
                          <a:ea typeface="Wingdings"/>
                          <a:cs typeface="Wingdings"/>
                          <a:sym typeface="Wingdings"/>
                        </a:rPr>
                        <a:t></a:t>
                      </a:r>
                      <a:r>
                        <a:rPr lang="en-US" sz="900" b="0" dirty="0">
                          <a:solidFill>
                            <a:srgbClr val="6FA132"/>
                          </a:solidFill>
                          <a:latin typeface="Wingdings"/>
                          <a:ea typeface="Wingdings"/>
                          <a:cs typeface="Wingdings"/>
                          <a:sym typeface="Wingdings"/>
                        </a:rPr>
                        <a:t></a:t>
                      </a:r>
                      <a:endParaRPr kumimoji="0" lang="en-US" sz="900" b="0" i="0" u="none" strike="noStrike" kern="1200" cap="none" spc="0" normalizeH="0" baseline="0" noProof="0" dirty="0">
                        <a:ln>
                          <a:noFill/>
                        </a:ln>
                        <a:solidFill>
                          <a:srgbClr val="489A1E"/>
                        </a:solidFill>
                        <a:effectLst/>
                        <a:uLnTx/>
                        <a:uFillTx/>
                        <a:latin typeface="+mn-lt"/>
                        <a:ea typeface="+mn-ea"/>
                        <a:cs typeface="+mn-cs"/>
                      </a:endParaRPr>
                    </a:p>
                  </a:txBody>
                  <a:tcPr marL="0" marR="0" marT="0" marB="0" anchor="ctr">
                    <a:lnL w="12700" cmpd="sng">
                      <a:noFill/>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700" b="1" i="0" u="none" strike="noStrike" dirty="0" smtClean="0">
                          <a:solidFill>
                            <a:schemeClr val="accent2"/>
                          </a:solidFill>
                          <a:effectLst/>
                          <a:latin typeface="+mn-lt"/>
                        </a:rPr>
                        <a:t>-18%</a:t>
                      </a:r>
                      <a:endParaRPr lang="en-US" sz="700" b="1" i="0" u="none" strike="noStrike" dirty="0">
                        <a:solidFill>
                          <a:schemeClr val="accent2"/>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700" b="1" i="0" u="none" strike="noStrike" dirty="0" smtClean="0">
                          <a:solidFill>
                            <a:schemeClr val="accent2"/>
                          </a:solidFill>
                          <a:effectLst/>
                          <a:latin typeface="+mn-lt"/>
                        </a:rPr>
                        <a:t>-20%</a:t>
                      </a:r>
                      <a:endParaRPr lang="en-US" sz="700" b="1" i="0" u="none" strike="noStrike" dirty="0">
                        <a:solidFill>
                          <a:schemeClr val="accent2"/>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700" b="1" i="0" u="none" strike="noStrike" dirty="0" smtClean="0">
                          <a:solidFill>
                            <a:schemeClr val="accent2"/>
                          </a:solidFill>
                          <a:effectLst/>
                          <a:latin typeface="+mn-lt"/>
                        </a:rPr>
                        <a:t>+13%</a:t>
                      </a:r>
                      <a:endParaRPr lang="en-US" sz="700" b="1" i="0" u="none" strike="noStrike" dirty="0">
                        <a:solidFill>
                          <a:schemeClr val="accent2"/>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700" b="1" i="0" u="none" strike="noStrike" dirty="0" smtClean="0">
                          <a:solidFill>
                            <a:schemeClr val="accent2"/>
                          </a:solidFill>
                          <a:effectLst/>
                          <a:latin typeface="+mn-lt"/>
                        </a:rPr>
                        <a:t>-24%</a:t>
                      </a:r>
                      <a:endParaRPr lang="en-US" sz="700" b="1" i="0" u="none" strike="noStrike" dirty="0">
                        <a:solidFill>
                          <a:schemeClr val="accent2"/>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b="0" dirty="0">
                        <a:solidFill>
                          <a:schemeClr val="accent5">
                            <a:lumMod val="75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700" b="1" i="0" u="none" strike="noStrike" dirty="0" smtClean="0">
                          <a:solidFill>
                            <a:schemeClr val="bg1">
                              <a:lumMod val="50000"/>
                            </a:schemeClr>
                          </a:solidFill>
                          <a:effectLst/>
                          <a:latin typeface="+mn-lt"/>
                        </a:rPr>
                        <a:t>-4%</a:t>
                      </a:r>
                      <a:endParaRPr lang="en-US" sz="700" b="1" i="0" u="none" strike="noStrike" dirty="0">
                        <a:solidFill>
                          <a:schemeClr val="bg1">
                            <a:lumMod val="50000"/>
                          </a:schemeClr>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700" b="1" i="0" u="none" strike="noStrike" kern="1200" dirty="0" smtClean="0">
                          <a:solidFill>
                            <a:schemeClr val="bg1">
                              <a:lumMod val="50000"/>
                            </a:schemeClr>
                          </a:solidFill>
                          <a:effectLst/>
                          <a:latin typeface="+mn-lt"/>
                          <a:ea typeface="+mn-ea"/>
                          <a:cs typeface="+mn-cs"/>
                        </a:rPr>
                        <a:t>0%</a:t>
                      </a:r>
                      <a:endParaRPr lang="en-US" sz="700" b="1" i="0" u="none" strike="noStrike" kern="1200" dirty="0">
                        <a:solidFill>
                          <a:schemeClr val="bg1">
                            <a:lumMod val="50000"/>
                          </a:schemeClr>
                        </a:solidFill>
                        <a:effectLst/>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700" b="1" i="0" u="none" strike="noStrike" dirty="0" smtClean="0">
                          <a:solidFill>
                            <a:schemeClr val="bg1">
                              <a:lumMod val="50000"/>
                            </a:schemeClr>
                          </a:solidFill>
                          <a:effectLst/>
                          <a:latin typeface="+mn-lt"/>
                        </a:rPr>
                        <a:t>+1%</a:t>
                      </a:r>
                      <a:endParaRPr lang="en-US" sz="700" b="1" i="0" u="none" strike="noStrike" dirty="0">
                        <a:solidFill>
                          <a:schemeClr val="bg1">
                            <a:lumMod val="50000"/>
                          </a:schemeClr>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700" b="1" i="0" u="none" strike="noStrike" dirty="0" smtClean="0">
                          <a:solidFill>
                            <a:schemeClr val="bg1">
                              <a:lumMod val="50000"/>
                            </a:schemeClr>
                          </a:solidFill>
                          <a:effectLst/>
                          <a:latin typeface="+mn-lt"/>
                        </a:rPr>
                        <a:t>-9%</a:t>
                      </a:r>
                      <a:endParaRPr lang="en-US" sz="700" b="1" i="0" u="none" strike="noStrike" dirty="0">
                        <a:solidFill>
                          <a:schemeClr val="bg1">
                            <a:lumMod val="50000"/>
                          </a:schemeClr>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700" b="0" i="0" u="none" strike="noStrike" dirty="0">
                        <a:solidFill>
                          <a:schemeClr val="accent5">
                            <a:lumMod val="75000"/>
                          </a:schemeClr>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700" b="1" i="0" u="none" strike="noStrike" dirty="0" smtClean="0">
                          <a:solidFill>
                            <a:schemeClr val="accent2"/>
                          </a:solidFill>
                          <a:effectLst/>
                          <a:latin typeface="+mn-lt"/>
                        </a:rPr>
                        <a:t>-4%</a:t>
                      </a:r>
                      <a:endParaRPr lang="en-US" sz="700" b="1" i="0" u="none" strike="noStrike" dirty="0">
                        <a:solidFill>
                          <a:schemeClr val="accent2"/>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700" b="1" i="0" u="none" strike="noStrike" dirty="0" smtClean="0">
                          <a:solidFill>
                            <a:schemeClr val="accent2"/>
                          </a:solidFill>
                          <a:effectLst/>
                          <a:latin typeface="+mn-lt"/>
                        </a:rPr>
                        <a:t>0%</a:t>
                      </a:r>
                      <a:endParaRPr lang="en-US" sz="700" b="1" i="0" u="none" strike="noStrike" dirty="0">
                        <a:solidFill>
                          <a:schemeClr val="accent2"/>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700" b="1" i="0" u="none" strike="noStrike" dirty="0" smtClean="0">
                          <a:solidFill>
                            <a:schemeClr val="accent2"/>
                          </a:solidFill>
                          <a:effectLst/>
                          <a:latin typeface="+mn-lt"/>
                        </a:rPr>
                        <a:t>-1%</a:t>
                      </a:r>
                      <a:endParaRPr lang="en-US" sz="700" b="1" i="0" u="none" strike="noStrike" dirty="0">
                        <a:solidFill>
                          <a:schemeClr val="accent2"/>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700" b="1" i="0" u="none" strike="noStrike" dirty="0" smtClean="0">
                          <a:solidFill>
                            <a:schemeClr val="accent2"/>
                          </a:solidFill>
                          <a:effectLst/>
                          <a:latin typeface="+mn-lt"/>
                        </a:rPr>
                        <a:t>-9%</a:t>
                      </a:r>
                      <a:endParaRPr lang="en-US" sz="700" b="1" i="0" u="none" strike="noStrike" dirty="0">
                        <a:solidFill>
                          <a:schemeClr val="accent2"/>
                        </a:solidFill>
                        <a:effectLst/>
                        <a:latin typeface="+mn-lt"/>
                      </a:endParaRPr>
                    </a:p>
                  </a:txBody>
                  <a:tcPr marL="0" marR="0" marT="0" marB="0" anchor="ctr">
                    <a:lnL w="12700" cap="flat" cmpd="sng" algn="ctr">
                      <a:noFill/>
                      <a:prstDash val="solid"/>
                      <a:round/>
                      <a:headEnd type="none" w="med" len="med"/>
                      <a:tailEnd type="none" w="med" len="med"/>
                    </a:lnL>
                    <a:lnR w="12700" cmpd="sng">
                      <a:noFill/>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800" b="0" i="0" u="none" strike="noStrike" dirty="0">
                        <a:solidFill>
                          <a:srgbClr val="C50017"/>
                        </a:solidFill>
                        <a:effectLst/>
                        <a:latin typeface="+mn-lt"/>
                      </a:endParaRPr>
                    </a:p>
                  </a:txBody>
                  <a:tcPr marL="0" marR="0" marT="0" marB="0" anchor="ctr">
                    <a:lnL w="12700" cap="flat" cmpd="sng" algn="ctr">
                      <a:noFill/>
                      <a:prstDash val="solid"/>
                      <a:round/>
                      <a:headEnd type="none" w="med" len="med"/>
                      <a:tailEnd type="none" w="med" len="med"/>
                    </a:lnL>
                    <a:lnR w="12700" cmpd="sng">
                      <a:noFill/>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72" name="Group 71"/>
          <p:cNvGrpSpPr/>
          <p:nvPr/>
        </p:nvGrpSpPr>
        <p:grpSpPr>
          <a:xfrm>
            <a:off x="4005342" y="1235932"/>
            <a:ext cx="4877712" cy="921456"/>
            <a:chOff x="4005342" y="1538709"/>
            <a:chExt cx="4877712" cy="921456"/>
          </a:xfrm>
        </p:grpSpPr>
        <p:grpSp>
          <p:nvGrpSpPr>
            <p:cNvPr id="73" name="Group 72"/>
            <p:cNvGrpSpPr/>
            <p:nvPr/>
          </p:nvGrpSpPr>
          <p:grpSpPr>
            <a:xfrm>
              <a:off x="4005342" y="1538709"/>
              <a:ext cx="1187986" cy="921456"/>
              <a:chOff x="5170124" y="1538709"/>
              <a:chExt cx="1187986" cy="921456"/>
            </a:xfrm>
          </p:grpSpPr>
          <p:pic>
            <p:nvPicPr>
              <p:cNvPr id="104" name="Picture 10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98668" y="1706829"/>
                <a:ext cx="534653" cy="540000"/>
              </a:xfrm>
              <a:prstGeom prst="rect">
                <a:avLst/>
              </a:prstGeom>
            </p:spPr>
          </p:pic>
          <p:sp>
            <p:nvSpPr>
              <p:cNvPr id="105" name="TextBox 104"/>
              <p:cNvSpPr txBox="1"/>
              <p:nvPr/>
            </p:nvSpPr>
            <p:spPr>
              <a:xfrm>
                <a:off x="5339263" y="2260110"/>
                <a:ext cx="853463" cy="200055"/>
              </a:xfrm>
              <a:prstGeom prst="rect">
                <a:avLst/>
              </a:prstGeom>
              <a:noFill/>
            </p:spPr>
            <p:txBody>
              <a:bodyPr wrap="square" rtlCol="0">
                <a:spAutoFit/>
              </a:bodyPr>
              <a:lstStyle/>
              <a:p>
                <a:pPr algn="ctr"/>
                <a:r>
                  <a:rPr lang="en-US" sz="700" b="0" dirty="0" err="1" smtClean="0">
                    <a:solidFill>
                      <a:prstClr val="black">
                        <a:lumMod val="85000"/>
                        <a:lumOff val="15000"/>
                      </a:prstClr>
                    </a:solidFill>
                    <a:latin typeface="Verdana"/>
                  </a:rPr>
                  <a:t>All trips</a:t>
                </a:r>
              </a:p>
            </p:txBody>
          </p:sp>
          <p:cxnSp>
            <p:nvCxnSpPr>
              <p:cNvPr id="106" name="Elbow Connector 105"/>
              <p:cNvCxnSpPr>
                <a:stCxn id="107" idx="4"/>
                <a:endCxn id="104" idx="1"/>
              </p:cNvCxnSpPr>
              <p:nvPr/>
            </p:nvCxnSpPr>
            <p:spPr>
              <a:xfrm rot="16200000" flipH="1">
                <a:off x="5369739" y="1847899"/>
                <a:ext cx="150633" cy="107226"/>
              </a:xfrm>
              <a:prstGeom prst="bentConnector2">
                <a:avLst/>
              </a:prstGeom>
              <a:ln w="9525" cap="rnd" cmpd="sng">
                <a:solidFill>
                  <a:schemeClr val="bg1">
                    <a:lumMod val="6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107" name="Oval 106"/>
              <p:cNvSpPr/>
              <p:nvPr/>
            </p:nvSpPr>
            <p:spPr>
              <a:xfrm>
                <a:off x="5329989" y="1703290"/>
                <a:ext cx="122906" cy="122906"/>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00" b="0" dirty="0" err="1" smtClean="0">
                    <a:solidFill>
                      <a:prstClr val="white"/>
                    </a:solidFill>
                  </a:rPr>
                  <a:t>a</a:t>
                </a:r>
              </a:p>
            </p:txBody>
          </p:sp>
          <p:grpSp>
            <p:nvGrpSpPr>
              <p:cNvPr id="108" name="Group 107"/>
              <p:cNvGrpSpPr/>
              <p:nvPr/>
            </p:nvGrpSpPr>
            <p:grpSpPr>
              <a:xfrm>
                <a:off x="6033322" y="1703290"/>
                <a:ext cx="159091" cy="273539"/>
                <a:chOff x="5023275" y="1703291"/>
                <a:chExt cx="159091" cy="273539"/>
              </a:xfrm>
            </p:grpSpPr>
            <p:cxnSp>
              <p:nvCxnSpPr>
                <p:cNvPr id="111" name="Elbow Connector 110"/>
                <p:cNvCxnSpPr>
                  <a:stCxn id="112" idx="4"/>
                  <a:endCxn id="104" idx="3"/>
                </p:cNvCxnSpPr>
                <p:nvPr/>
              </p:nvCxnSpPr>
              <p:spPr>
                <a:xfrm rot="5400000">
                  <a:off x="4996778" y="1852694"/>
                  <a:ext cx="150633" cy="97639"/>
                </a:xfrm>
                <a:prstGeom prst="bentConnector2">
                  <a:avLst/>
                </a:prstGeom>
                <a:ln w="9525" cap="rnd" cmpd="sng">
                  <a:solidFill>
                    <a:schemeClr val="bg1">
                      <a:lumMod val="6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112" name="Oval 111"/>
                <p:cNvSpPr/>
                <p:nvPr/>
              </p:nvSpPr>
              <p:spPr>
                <a:xfrm>
                  <a:off x="5059460" y="1703291"/>
                  <a:ext cx="122906" cy="122906"/>
                </a:xfrm>
                <a:prstGeom prst="ellipse">
                  <a:avLst/>
                </a:prstGeom>
                <a:solidFill>
                  <a:schemeClr val="accent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00" b="0" dirty="0" err="1" smtClean="0">
                      <a:solidFill>
                        <a:prstClr val="white"/>
                      </a:solidFill>
                    </a:rPr>
                    <a:t>a</a:t>
                  </a:r>
                </a:p>
              </p:txBody>
            </p:sp>
          </p:grpSp>
          <p:sp>
            <p:nvSpPr>
              <p:cNvPr id="109" name="TextBox 108"/>
              <p:cNvSpPr txBox="1"/>
              <p:nvPr/>
            </p:nvSpPr>
            <p:spPr>
              <a:xfrm>
                <a:off x="5170124" y="1538709"/>
                <a:ext cx="447786" cy="184666"/>
              </a:xfrm>
              <a:prstGeom prst="rect">
                <a:avLst/>
              </a:prstGeom>
              <a:noFill/>
            </p:spPr>
            <p:txBody>
              <a:bodyPr wrap="square" rtlCol="0">
                <a:spAutoFit/>
              </a:bodyPr>
              <a:lstStyle/>
              <a:p>
                <a:pPr algn="ctr"/>
                <a:r>
                  <a:rPr lang="en-US" sz="600" b="0" dirty="0" smtClean="0">
                    <a:solidFill>
                      <a:prstClr val="black">
                        <a:lumMod val="85000"/>
                        <a:lumOff val="15000"/>
                      </a:prstClr>
                    </a:solidFill>
                    <a:latin typeface="Verdana"/>
                  </a:rPr>
                  <a:t>2015</a:t>
                </a:r>
              </a:p>
            </p:txBody>
          </p:sp>
          <p:sp>
            <p:nvSpPr>
              <p:cNvPr id="110" name="TextBox 109"/>
              <p:cNvSpPr txBox="1"/>
              <p:nvPr/>
            </p:nvSpPr>
            <p:spPr>
              <a:xfrm>
                <a:off x="5910324" y="1538709"/>
                <a:ext cx="447786" cy="184666"/>
              </a:xfrm>
              <a:prstGeom prst="rect">
                <a:avLst/>
              </a:prstGeom>
              <a:noFill/>
            </p:spPr>
            <p:txBody>
              <a:bodyPr wrap="square" rtlCol="0">
                <a:spAutoFit/>
              </a:bodyPr>
              <a:lstStyle/>
              <a:p>
                <a:pPr algn="ctr"/>
                <a:r>
                  <a:rPr lang="en-US" sz="600" b="0" dirty="0" smtClean="0">
                    <a:solidFill>
                      <a:prstClr val="black">
                        <a:lumMod val="85000"/>
                        <a:lumOff val="15000"/>
                      </a:prstClr>
                    </a:solidFill>
                    <a:latin typeface="Verdana"/>
                  </a:rPr>
                  <a:t>2016</a:t>
                </a:r>
              </a:p>
            </p:txBody>
          </p:sp>
        </p:grpSp>
        <p:grpSp>
          <p:nvGrpSpPr>
            <p:cNvPr id="74" name="Group 73"/>
            <p:cNvGrpSpPr/>
            <p:nvPr/>
          </p:nvGrpSpPr>
          <p:grpSpPr>
            <a:xfrm>
              <a:off x="5235251" y="1538709"/>
              <a:ext cx="1187986" cy="921456"/>
              <a:chOff x="5170124" y="1538709"/>
              <a:chExt cx="1187986" cy="921456"/>
            </a:xfrm>
          </p:grpSpPr>
          <p:pic>
            <p:nvPicPr>
              <p:cNvPr id="95" name="Picture 9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98668" y="1709502"/>
                <a:ext cx="534653" cy="534653"/>
              </a:xfrm>
              <a:prstGeom prst="rect">
                <a:avLst/>
              </a:prstGeom>
            </p:spPr>
          </p:pic>
          <p:sp>
            <p:nvSpPr>
              <p:cNvPr id="96" name="TextBox 95"/>
              <p:cNvSpPr txBox="1"/>
              <p:nvPr/>
            </p:nvSpPr>
            <p:spPr>
              <a:xfrm>
                <a:off x="5339263" y="2260110"/>
                <a:ext cx="853463" cy="200055"/>
              </a:xfrm>
              <a:prstGeom prst="rect">
                <a:avLst/>
              </a:prstGeom>
              <a:noFill/>
            </p:spPr>
            <p:txBody>
              <a:bodyPr wrap="square" rtlCol="0">
                <a:spAutoFit/>
              </a:bodyPr>
              <a:lstStyle/>
              <a:p>
                <a:pPr algn="ctr"/>
                <a:r>
                  <a:rPr lang="en-US" sz="700" b="0" dirty="0" err="1" smtClean="0">
                    <a:solidFill>
                      <a:prstClr val="black">
                        <a:lumMod val="85000"/>
                        <a:lumOff val="15000"/>
                      </a:prstClr>
                    </a:solidFill>
                    <a:latin typeface="Verdana"/>
                  </a:rPr>
                  <a:t>Holiday trips</a:t>
                </a:r>
              </a:p>
            </p:txBody>
          </p:sp>
          <p:cxnSp>
            <p:nvCxnSpPr>
              <p:cNvPr id="97" name="Elbow Connector 96"/>
              <p:cNvCxnSpPr>
                <a:stCxn id="98" idx="4"/>
                <a:endCxn id="95" idx="1"/>
              </p:cNvCxnSpPr>
              <p:nvPr/>
            </p:nvCxnSpPr>
            <p:spPr>
              <a:xfrm rot="16200000" flipH="1">
                <a:off x="5369739" y="1847899"/>
                <a:ext cx="150633" cy="107226"/>
              </a:xfrm>
              <a:prstGeom prst="bentConnector2">
                <a:avLst/>
              </a:prstGeom>
              <a:ln w="9525" cap="rnd" cmpd="sng">
                <a:solidFill>
                  <a:schemeClr val="bg1">
                    <a:lumMod val="6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98" name="Oval 97"/>
              <p:cNvSpPr/>
              <p:nvPr/>
            </p:nvSpPr>
            <p:spPr>
              <a:xfrm>
                <a:off x="5329989" y="1703290"/>
                <a:ext cx="122906" cy="122906"/>
              </a:xfrm>
              <a:prstGeom prst="ellips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00" b="0" dirty="0" err="1" smtClean="0">
                    <a:solidFill>
                      <a:prstClr val="white"/>
                    </a:solidFill>
                  </a:rPr>
                  <a:t>a</a:t>
                </a:r>
              </a:p>
            </p:txBody>
          </p:sp>
          <p:grpSp>
            <p:nvGrpSpPr>
              <p:cNvPr id="99" name="Group 98"/>
              <p:cNvGrpSpPr/>
              <p:nvPr/>
            </p:nvGrpSpPr>
            <p:grpSpPr>
              <a:xfrm>
                <a:off x="6033322" y="1703290"/>
                <a:ext cx="159091" cy="273539"/>
                <a:chOff x="5023275" y="1703291"/>
                <a:chExt cx="159091" cy="273539"/>
              </a:xfrm>
            </p:grpSpPr>
            <p:cxnSp>
              <p:nvCxnSpPr>
                <p:cNvPr id="102" name="Elbow Connector 101"/>
                <p:cNvCxnSpPr>
                  <a:stCxn id="103" idx="4"/>
                  <a:endCxn id="95" idx="3"/>
                </p:cNvCxnSpPr>
                <p:nvPr/>
              </p:nvCxnSpPr>
              <p:spPr>
                <a:xfrm rot="5400000">
                  <a:off x="4996778" y="1852694"/>
                  <a:ext cx="150633" cy="97639"/>
                </a:xfrm>
                <a:prstGeom prst="bentConnector2">
                  <a:avLst/>
                </a:prstGeom>
                <a:ln w="9525" cap="rnd" cmpd="sng">
                  <a:solidFill>
                    <a:schemeClr val="bg1">
                      <a:lumMod val="6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103" name="Oval 102"/>
                <p:cNvSpPr/>
                <p:nvPr/>
              </p:nvSpPr>
              <p:spPr>
                <a:xfrm>
                  <a:off x="5059460" y="1703291"/>
                  <a:ext cx="122906" cy="122906"/>
                </a:xfrm>
                <a:prstGeom prst="ellipse">
                  <a:avLst/>
                </a:prstGeom>
                <a:solidFill>
                  <a:schemeClr val="accent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00" b="0" dirty="0" err="1" smtClean="0">
                      <a:solidFill>
                        <a:prstClr val="white"/>
                      </a:solidFill>
                    </a:rPr>
                    <a:t>a</a:t>
                  </a:r>
                </a:p>
              </p:txBody>
            </p:sp>
          </p:grpSp>
          <p:sp>
            <p:nvSpPr>
              <p:cNvPr id="100" name="TextBox 99"/>
              <p:cNvSpPr txBox="1"/>
              <p:nvPr/>
            </p:nvSpPr>
            <p:spPr>
              <a:xfrm>
                <a:off x="5170124" y="1538709"/>
                <a:ext cx="447786" cy="184666"/>
              </a:xfrm>
              <a:prstGeom prst="rect">
                <a:avLst/>
              </a:prstGeom>
              <a:noFill/>
            </p:spPr>
            <p:txBody>
              <a:bodyPr wrap="square" rtlCol="0">
                <a:spAutoFit/>
              </a:bodyPr>
              <a:lstStyle/>
              <a:p>
                <a:pPr algn="ctr"/>
                <a:r>
                  <a:rPr lang="en-US" sz="600" b="0" dirty="0" smtClean="0">
                    <a:solidFill>
                      <a:prstClr val="black">
                        <a:lumMod val="85000"/>
                        <a:lumOff val="15000"/>
                      </a:prstClr>
                    </a:solidFill>
                    <a:latin typeface="Verdana"/>
                  </a:rPr>
                  <a:t>2015</a:t>
                </a:r>
              </a:p>
            </p:txBody>
          </p:sp>
          <p:sp>
            <p:nvSpPr>
              <p:cNvPr id="101" name="TextBox 100"/>
              <p:cNvSpPr txBox="1"/>
              <p:nvPr/>
            </p:nvSpPr>
            <p:spPr>
              <a:xfrm>
                <a:off x="5910324" y="1538709"/>
                <a:ext cx="447786" cy="184666"/>
              </a:xfrm>
              <a:prstGeom prst="rect">
                <a:avLst/>
              </a:prstGeom>
              <a:noFill/>
            </p:spPr>
            <p:txBody>
              <a:bodyPr wrap="square" rtlCol="0">
                <a:spAutoFit/>
              </a:bodyPr>
              <a:lstStyle/>
              <a:p>
                <a:pPr algn="ctr"/>
                <a:r>
                  <a:rPr lang="en-US" sz="600" b="0" dirty="0" smtClean="0">
                    <a:solidFill>
                      <a:prstClr val="black">
                        <a:lumMod val="85000"/>
                        <a:lumOff val="15000"/>
                      </a:prstClr>
                    </a:solidFill>
                    <a:latin typeface="Verdana"/>
                  </a:rPr>
                  <a:t>2016</a:t>
                </a:r>
              </a:p>
            </p:txBody>
          </p:sp>
        </p:grpSp>
        <p:grpSp>
          <p:nvGrpSpPr>
            <p:cNvPr id="75" name="Group 74"/>
            <p:cNvGrpSpPr/>
            <p:nvPr/>
          </p:nvGrpSpPr>
          <p:grpSpPr>
            <a:xfrm>
              <a:off x="6465160" y="1538709"/>
              <a:ext cx="1187986" cy="921456"/>
              <a:chOff x="5170124" y="1538709"/>
              <a:chExt cx="1187986" cy="921456"/>
            </a:xfrm>
          </p:grpSpPr>
          <p:pic>
            <p:nvPicPr>
              <p:cNvPr id="86" name="Picture 8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98668" y="1709502"/>
                <a:ext cx="534653" cy="534653"/>
              </a:xfrm>
              <a:prstGeom prst="rect">
                <a:avLst/>
              </a:prstGeom>
            </p:spPr>
          </p:pic>
          <p:sp>
            <p:nvSpPr>
              <p:cNvPr id="87" name="TextBox 86"/>
              <p:cNvSpPr txBox="1"/>
              <p:nvPr/>
            </p:nvSpPr>
            <p:spPr>
              <a:xfrm>
                <a:off x="5339263" y="2260110"/>
                <a:ext cx="853463" cy="200055"/>
              </a:xfrm>
              <a:prstGeom prst="rect">
                <a:avLst/>
              </a:prstGeom>
              <a:noFill/>
            </p:spPr>
            <p:txBody>
              <a:bodyPr wrap="square" rtlCol="0">
                <a:spAutoFit/>
              </a:bodyPr>
              <a:lstStyle/>
              <a:p>
                <a:pPr algn="ctr"/>
                <a:r>
                  <a:rPr lang="en-US" sz="700" b="0" dirty="0" err="1" smtClean="0">
                    <a:solidFill>
                      <a:prstClr val="black">
                        <a:lumMod val="85000"/>
                        <a:lumOff val="15000"/>
                      </a:prstClr>
                    </a:solidFill>
                    <a:latin typeface="Verdana"/>
                  </a:rPr>
                  <a:t>Business trips</a:t>
                </a:r>
              </a:p>
            </p:txBody>
          </p:sp>
          <p:cxnSp>
            <p:nvCxnSpPr>
              <p:cNvPr id="88" name="Elbow Connector 87"/>
              <p:cNvCxnSpPr>
                <a:stCxn id="89" idx="4"/>
                <a:endCxn id="86" idx="1"/>
              </p:cNvCxnSpPr>
              <p:nvPr/>
            </p:nvCxnSpPr>
            <p:spPr>
              <a:xfrm rot="16200000" flipH="1">
                <a:off x="5369739" y="1847899"/>
                <a:ext cx="150633" cy="107226"/>
              </a:xfrm>
              <a:prstGeom prst="bentConnector2">
                <a:avLst/>
              </a:prstGeom>
              <a:ln w="9525" cap="rnd" cmpd="sng">
                <a:solidFill>
                  <a:schemeClr val="bg1">
                    <a:lumMod val="6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89" name="Oval 88"/>
              <p:cNvSpPr/>
              <p:nvPr/>
            </p:nvSpPr>
            <p:spPr>
              <a:xfrm>
                <a:off x="5329989" y="1703290"/>
                <a:ext cx="122906" cy="122906"/>
              </a:xfrm>
              <a:prstGeom prst="ellipse">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00" b="0" dirty="0" err="1" smtClean="0">
                    <a:solidFill>
                      <a:prstClr val="white"/>
                    </a:solidFill>
                  </a:rPr>
                  <a:t>a</a:t>
                </a:r>
              </a:p>
            </p:txBody>
          </p:sp>
          <p:grpSp>
            <p:nvGrpSpPr>
              <p:cNvPr id="90" name="Group 89"/>
              <p:cNvGrpSpPr/>
              <p:nvPr/>
            </p:nvGrpSpPr>
            <p:grpSpPr>
              <a:xfrm>
                <a:off x="6033322" y="1703290"/>
                <a:ext cx="159091" cy="273539"/>
                <a:chOff x="5023275" y="1703291"/>
                <a:chExt cx="159091" cy="273539"/>
              </a:xfrm>
            </p:grpSpPr>
            <p:cxnSp>
              <p:nvCxnSpPr>
                <p:cNvPr id="93" name="Elbow Connector 92"/>
                <p:cNvCxnSpPr>
                  <a:stCxn id="94" idx="4"/>
                  <a:endCxn id="86" idx="3"/>
                </p:cNvCxnSpPr>
                <p:nvPr/>
              </p:nvCxnSpPr>
              <p:spPr>
                <a:xfrm rot="5400000">
                  <a:off x="4996778" y="1852694"/>
                  <a:ext cx="150633" cy="97639"/>
                </a:xfrm>
                <a:prstGeom prst="bentConnector2">
                  <a:avLst/>
                </a:prstGeom>
                <a:ln w="9525" cap="rnd" cmpd="sng">
                  <a:solidFill>
                    <a:schemeClr val="bg1">
                      <a:lumMod val="6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94" name="Oval 93"/>
                <p:cNvSpPr/>
                <p:nvPr/>
              </p:nvSpPr>
              <p:spPr>
                <a:xfrm>
                  <a:off x="5059460" y="1703291"/>
                  <a:ext cx="122906" cy="122906"/>
                </a:xfrm>
                <a:prstGeom prst="ellipse">
                  <a:avLst/>
                </a:prstGeom>
                <a:solidFill>
                  <a:schemeClr val="accent4">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00" b="0" dirty="0" err="1" smtClean="0">
                      <a:solidFill>
                        <a:prstClr val="white"/>
                      </a:solidFill>
                    </a:rPr>
                    <a:t>a</a:t>
                  </a:r>
                </a:p>
              </p:txBody>
            </p:sp>
          </p:grpSp>
          <p:sp>
            <p:nvSpPr>
              <p:cNvPr id="91" name="TextBox 90"/>
              <p:cNvSpPr txBox="1"/>
              <p:nvPr/>
            </p:nvSpPr>
            <p:spPr>
              <a:xfrm>
                <a:off x="5170124" y="1538709"/>
                <a:ext cx="447786" cy="184666"/>
              </a:xfrm>
              <a:prstGeom prst="rect">
                <a:avLst/>
              </a:prstGeom>
              <a:noFill/>
            </p:spPr>
            <p:txBody>
              <a:bodyPr wrap="square" rtlCol="0">
                <a:spAutoFit/>
              </a:bodyPr>
              <a:lstStyle/>
              <a:p>
                <a:pPr algn="ctr"/>
                <a:r>
                  <a:rPr lang="en-US" sz="600" b="0" dirty="0" smtClean="0">
                    <a:solidFill>
                      <a:prstClr val="black">
                        <a:lumMod val="85000"/>
                        <a:lumOff val="15000"/>
                      </a:prstClr>
                    </a:solidFill>
                    <a:latin typeface="Verdana"/>
                  </a:rPr>
                  <a:t>2015</a:t>
                </a:r>
              </a:p>
            </p:txBody>
          </p:sp>
          <p:sp>
            <p:nvSpPr>
              <p:cNvPr id="92" name="TextBox 91"/>
              <p:cNvSpPr txBox="1"/>
              <p:nvPr/>
            </p:nvSpPr>
            <p:spPr>
              <a:xfrm>
                <a:off x="5910324" y="1538709"/>
                <a:ext cx="447786" cy="184666"/>
              </a:xfrm>
              <a:prstGeom prst="rect">
                <a:avLst/>
              </a:prstGeom>
              <a:noFill/>
            </p:spPr>
            <p:txBody>
              <a:bodyPr wrap="square" rtlCol="0">
                <a:spAutoFit/>
              </a:bodyPr>
              <a:lstStyle/>
              <a:p>
                <a:pPr algn="ctr"/>
                <a:r>
                  <a:rPr lang="en-US" sz="600" b="0" dirty="0" smtClean="0">
                    <a:solidFill>
                      <a:prstClr val="black">
                        <a:lumMod val="85000"/>
                        <a:lumOff val="15000"/>
                      </a:prstClr>
                    </a:solidFill>
                    <a:latin typeface="Verdana"/>
                  </a:rPr>
                  <a:t>2016</a:t>
                </a:r>
              </a:p>
            </p:txBody>
          </p:sp>
        </p:grpSp>
        <p:grpSp>
          <p:nvGrpSpPr>
            <p:cNvPr id="76" name="Group 75"/>
            <p:cNvGrpSpPr/>
            <p:nvPr/>
          </p:nvGrpSpPr>
          <p:grpSpPr>
            <a:xfrm>
              <a:off x="7695068" y="1538709"/>
              <a:ext cx="1187986" cy="921456"/>
              <a:chOff x="5170124" y="1538709"/>
              <a:chExt cx="1187986" cy="921456"/>
            </a:xfrm>
          </p:grpSpPr>
          <p:pic>
            <p:nvPicPr>
              <p:cNvPr id="77" name="Picture 7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01315" y="1709502"/>
                <a:ext cx="529359" cy="534653"/>
              </a:xfrm>
              <a:prstGeom prst="rect">
                <a:avLst/>
              </a:prstGeom>
            </p:spPr>
          </p:pic>
          <p:sp>
            <p:nvSpPr>
              <p:cNvPr id="78" name="TextBox 77"/>
              <p:cNvSpPr txBox="1"/>
              <p:nvPr/>
            </p:nvSpPr>
            <p:spPr>
              <a:xfrm>
                <a:off x="5339263" y="2260110"/>
                <a:ext cx="853463" cy="200055"/>
              </a:xfrm>
              <a:prstGeom prst="rect">
                <a:avLst/>
              </a:prstGeom>
              <a:noFill/>
            </p:spPr>
            <p:txBody>
              <a:bodyPr wrap="square" rtlCol="0">
                <a:spAutoFit/>
              </a:bodyPr>
              <a:lstStyle/>
              <a:p>
                <a:pPr algn="ctr"/>
                <a:r>
                  <a:rPr lang="en-US" sz="700" b="0" dirty="0" err="1" smtClean="0">
                    <a:solidFill>
                      <a:prstClr val="black">
                        <a:lumMod val="85000"/>
                        <a:lumOff val="15000"/>
                      </a:prstClr>
                    </a:solidFill>
                    <a:latin typeface="Verdana"/>
                  </a:rPr>
                  <a:t>VFR trips</a:t>
                </a:r>
              </a:p>
            </p:txBody>
          </p:sp>
          <p:cxnSp>
            <p:nvCxnSpPr>
              <p:cNvPr id="79" name="Elbow Connector 78"/>
              <p:cNvCxnSpPr>
                <a:stCxn id="80" idx="4"/>
                <a:endCxn id="77" idx="1"/>
              </p:cNvCxnSpPr>
              <p:nvPr/>
            </p:nvCxnSpPr>
            <p:spPr>
              <a:xfrm rot="16200000" flipH="1">
                <a:off x="5369739" y="1847899"/>
                <a:ext cx="150633" cy="107226"/>
              </a:xfrm>
              <a:prstGeom prst="bentConnector2">
                <a:avLst/>
              </a:prstGeom>
              <a:ln w="9525" cap="rnd" cmpd="sng">
                <a:solidFill>
                  <a:schemeClr val="bg1">
                    <a:lumMod val="6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80" name="Oval 79"/>
              <p:cNvSpPr/>
              <p:nvPr/>
            </p:nvSpPr>
            <p:spPr>
              <a:xfrm>
                <a:off x="5329989" y="1703290"/>
                <a:ext cx="122906" cy="122906"/>
              </a:xfrm>
              <a:prstGeom prst="ellipse">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00" b="0" dirty="0" err="1" smtClean="0">
                    <a:solidFill>
                      <a:prstClr val="white"/>
                    </a:solidFill>
                  </a:rPr>
                  <a:t>a</a:t>
                </a:r>
              </a:p>
            </p:txBody>
          </p:sp>
          <p:grpSp>
            <p:nvGrpSpPr>
              <p:cNvPr id="81" name="Group 80"/>
              <p:cNvGrpSpPr/>
              <p:nvPr/>
            </p:nvGrpSpPr>
            <p:grpSpPr>
              <a:xfrm>
                <a:off x="6033322" y="1703290"/>
                <a:ext cx="159091" cy="273539"/>
                <a:chOff x="5023275" y="1703291"/>
                <a:chExt cx="159091" cy="273539"/>
              </a:xfrm>
            </p:grpSpPr>
            <p:cxnSp>
              <p:nvCxnSpPr>
                <p:cNvPr id="84" name="Elbow Connector 83"/>
                <p:cNvCxnSpPr>
                  <a:stCxn id="85" idx="4"/>
                  <a:endCxn id="77" idx="3"/>
                </p:cNvCxnSpPr>
                <p:nvPr/>
              </p:nvCxnSpPr>
              <p:spPr>
                <a:xfrm rot="5400000">
                  <a:off x="4996778" y="1852694"/>
                  <a:ext cx="150633" cy="97639"/>
                </a:xfrm>
                <a:prstGeom prst="bentConnector2">
                  <a:avLst/>
                </a:prstGeom>
                <a:ln w="9525" cap="rnd" cmpd="sng">
                  <a:solidFill>
                    <a:schemeClr val="bg1">
                      <a:lumMod val="6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85" name="Oval 84"/>
                <p:cNvSpPr/>
                <p:nvPr/>
              </p:nvSpPr>
              <p:spPr>
                <a:xfrm>
                  <a:off x="5059460" y="1703291"/>
                  <a:ext cx="122906" cy="122906"/>
                </a:xfrm>
                <a:prstGeom prst="ellipse">
                  <a:avLst/>
                </a:prstGeom>
                <a:solidFill>
                  <a:schemeClr val="bg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00" b="0" dirty="0" err="1" smtClean="0">
                      <a:solidFill>
                        <a:prstClr val="white"/>
                      </a:solidFill>
                    </a:rPr>
                    <a:t>a</a:t>
                  </a:r>
                </a:p>
              </p:txBody>
            </p:sp>
          </p:grpSp>
          <p:sp>
            <p:nvSpPr>
              <p:cNvPr id="82" name="TextBox 81"/>
              <p:cNvSpPr txBox="1"/>
              <p:nvPr/>
            </p:nvSpPr>
            <p:spPr>
              <a:xfrm>
                <a:off x="5170124" y="1538709"/>
                <a:ext cx="447786" cy="184666"/>
              </a:xfrm>
              <a:prstGeom prst="rect">
                <a:avLst/>
              </a:prstGeom>
              <a:noFill/>
            </p:spPr>
            <p:txBody>
              <a:bodyPr wrap="square" rtlCol="0">
                <a:spAutoFit/>
              </a:bodyPr>
              <a:lstStyle/>
              <a:p>
                <a:pPr algn="ctr"/>
                <a:r>
                  <a:rPr lang="en-US" sz="600" b="0" dirty="0" smtClean="0">
                    <a:solidFill>
                      <a:prstClr val="black">
                        <a:lumMod val="85000"/>
                        <a:lumOff val="15000"/>
                      </a:prstClr>
                    </a:solidFill>
                    <a:latin typeface="Verdana"/>
                  </a:rPr>
                  <a:t>2015</a:t>
                </a:r>
              </a:p>
            </p:txBody>
          </p:sp>
          <p:sp>
            <p:nvSpPr>
              <p:cNvPr id="83" name="TextBox 82"/>
              <p:cNvSpPr txBox="1"/>
              <p:nvPr/>
            </p:nvSpPr>
            <p:spPr>
              <a:xfrm>
                <a:off x="5910324" y="1538709"/>
                <a:ext cx="447786" cy="184666"/>
              </a:xfrm>
              <a:prstGeom prst="rect">
                <a:avLst/>
              </a:prstGeom>
              <a:noFill/>
            </p:spPr>
            <p:txBody>
              <a:bodyPr wrap="square" rtlCol="0">
                <a:spAutoFit/>
              </a:bodyPr>
              <a:lstStyle/>
              <a:p>
                <a:pPr algn="ctr"/>
                <a:r>
                  <a:rPr lang="en-US" sz="600" b="0" dirty="0" smtClean="0">
                    <a:solidFill>
                      <a:prstClr val="black">
                        <a:lumMod val="85000"/>
                        <a:lumOff val="15000"/>
                      </a:prstClr>
                    </a:solidFill>
                    <a:latin typeface="Verdana"/>
                  </a:rPr>
                  <a:t>2016</a:t>
                </a:r>
              </a:p>
            </p:txBody>
          </p:sp>
        </p:grpSp>
      </p:grpSp>
      <p:grpSp>
        <p:nvGrpSpPr>
          <p:cNvPr id="113" name="Group 112"/>
          <p:cNvGrpSpPr/>
          <p:nvPr/>
        </p:nvGrpSpPr>
        <p:grpSpPr>
          <a:xfrm>
            <a:off x="7785793" y="201100"/>
            <a:ext cx="1090351" cy="906608"/>
            <a:chOff x="7841311" y="201100"/>
            <a:chExt cx="1090351" cy="906608"/>
          </a:xfrm>
        </p:grpSpPr>
        <p:sp>
          <p:nvSpPr>
            <p:cNvPr id="114" name="Oval 113"/>
            <p:cNvSpPr/>
            <p:nvPr/>
          </p:nvSpPr>
          <p:spPr>
            <a:xfrm>
              <a:off x="7841311" y="885946"/>
              <a:ext cx="901257" cy="221762"/>
            </a:xfrm>
            <a:prstGeom prst="ellipse">
              <a:avLst/>
            </a:prstGeom>
            <a:solidFill>
              <a:schemeClr val="tx1">
                <a:alpha val="1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err="1" smtClean="0">
                <a:solidFill>
                  <a:prstClr val="white"/>
                </a:solidFill>
              </a:endParaRPr>
            </a:p>
          </p:txBody>
        </p:sp>
        <p:pic>
          <p:nvPicPr>
            <p:cNvPr id="115" name="Picture 1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40573" y="201100"/>
              <a:ext cx="891089" cy="900000"/>
            </a:xfrm>
            <a:prstGeom prst="rect">
              <a:avLst/>
            </a:prstGeom>
            <a:effectLst>
              <a:outerShdw blurRad="254000" dir="2700000" algn="tl" rotWithShape="0">
                <a:srgbClr val="000000">
                  <a:alpha val="10000"/>
                </a:srgbClr>
              </a:outerShdw>
            </a:effectLst>
          </p:spPr>
        </p:pic>
      </p:grpSp>
      <p:sp>
        <p:nvSpPr>
          <p:cNvPr id="60" name="TextBox 59"/>
          <p:cNvSpPr txBox="1"/>
          <p:nvPr/>
        </p:nvSpPr>
        <p:spPr>
          <a:xfrm>
            <a:off x="3513149" y="6222805"/>
            <a:ext cx="5230514" cy="200055"/>
          </a:xfrm>
          <a:prstGeom prst="rect">
            <a:avLst/>
          </a:prstGeom>
          <a:noFill/>
        </p:spPr>
        <p:txBody>
          <a:bodyPr wrap="square" rtlCol="0">
            <a:spAutoFit/>
          </a:bodyPr>
          <a:lstStyle/>
          <a:p>
            <a:pPr algn="r" fontAlgn="b">
              <a:spcBef>
                <a:spcPts val="0"/>
              </a:spcBef>
              <a:spcAft>
                <a:spcPts val="0"/>
              </a:spcAft>
            </a:pPr>
            <a:r>
              <a:rPr lang="en-US" sz="700" b="0" dirty="0">
                <a:solidFill>
                  <a:srgbClr val="C50017"/>
                </a:solidFill>
                <a:latin typeface="Wingdings"/>
                <a:ea typeface="Wingdings"/>
                <a:cs typeface="Wingdings"/>
                <a:sym typeface="Wingdings"/>
              </a:rPr>
              <a:t></a:t>
            </a:r>
            <a:r>
              <a:rPr lang="en-US" sz="700" b="0" dirty="0">
                <a:solidFill>
                  <a:srgbClr val="F7911E"/>
                </a:solidFill>
                <a:latin typeface="Wingdings"/>
                <a:ea typeface="Wingdings"/>
                <a:cs typeface="Wingdings"/>
                <a:sym typeface="Wingdings"/>
              </a:rPr>
              <a:t></a:t>
            </a:r>
            <a:r>
              <a:rPr lang="en-US" sz="700" b="0" dirty="0">
                <a:solidFill>
                  <a:srgbClr val="6FA132"/>
                </a:solidFill>
                <a:latin typeface="Wingdings"/>
                <a:ea typeface="Wingdings"/>
                <a:cs typeface="Wingdings"/>
                <a:sym typeface="Wingdings"/>
              </a:rPr>
              <a:t></a:t>
            </a:r>
            <a:r>
              <a:rPr lang="en-US" sz="700" b="0" dirty="0">
                <a:solidFill>
                  <a:srgbClr val="489A1E"/>
                </a:solidFill>
                <a:latin typeface="Wingdings"/>
                <a:ea typeface="Wingdings"/>
                <a:cs typeface="Wingdings"/>
                <a:sym typeface="Wingdings"/>
              </a:rPr>
              <a:t> </a:t>
            </a:r>
            <a:r>
              <a:rPr lang="en-US" sz="600" b="0" dirty="0">
                <a:solidFill>
                  <a:srgbClr val="404040"/>
                </a:solidFill>
                <a:latin typeface="Verdana"/>
              </a:rPr>
              <a:t>% change vs </a:t>
            </a:r>
            <a:r>
              <a:rPr lang="en-US" sz="600" b="0" dirty="0" smtClean="0">
                <a:solidFill>
                  <a:srgbClr val="404040"/>
                </a:solidFill>
                <a:latin typeface="Verdana"/>
              </a:rPr>
              <a:t>2015</a:t>
            </a:r>
            <a:endParaRPr lang="en-US" sz="600" b="0" dirty="0">
              <a:solidFill>
                <a:srgbClr val="489A1E"/>
              </a:solidFill>
              <a:latin typeface="Verdana"/>
            </a:endParaRPr>
          </a:p>
        </p:txBody>
      </p:sp>
      <p:sp>
        <p:nvSpPr>
          <p:cNvPr id="65" name="Rectangle 64"/>
          <p:cNvSpPr/>
          <p:nvPr/>
        </p:nvSpPr>
        <p:spPr>
          <a:xfrm>
            <a:off x="1928081" y="6221717"/>
            <a:ext cx="5335748" cy="48730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800" b="0" dirty="0">
                <a:solidFill>
                  <a:schemeClr val="tx1"/>
                </a:solidFill>
              </a:rPr>
              <a:t>*Break in time series 2015-2016 – see slide </a:t>
            </a:r>
            <a:r>
              <a:rPr lang="en-US" sz="800" b="0" dirty="0" smtClean="0">
                <a:solidFill>
                  <a:schemeClr val="tx1"/>
                </a:solidFill>
              </a:rPr>
              <a:t>2</a:t>
            </a:r>
          </a:p>
          <a:p>
            <a:r>
              <a:rPr lang="en-US" sz="800" dirty="0" smtClean="0">
                <a:solidFill>
                  <a:schemeClr val="accent2"/>
                </a:solidFill>
              </a:rPr>
              <a:t>% Change </a:t>
            </a:r>
            <a:r>
              <a:rPr lang="en-US" sz="800" b="0" dirty="0" smtClean="0">
                <a:solidFill>
                  <a:schemeClr val="tx1"/>
                </a:solidFill>
              </a:rPr>
              <a:t>refers to a revised 2015 figures rather than the original published figures shown here</a:t>
            </a:r>
          </a:p>
          <a:p>
            <a:r>
              <a:rPr lang="en-US" sz="800" dirty="0">
                <a:solidFill>
                  <a:schemeClr val="bg1">
                    <a:lumMod val="50000"/>
                  </a:schemeClr>
                </a:solidFill>
              </a:rPr>
              <a:t>% Change </a:t>
            </a:r>
            <a:r>
              <a:rPr lang="en-US" sz="800" b="0" dirty="0">
                <a:solidFill>
                  <a:schemeClr val="tx1"/>
                </a:solidFill>
              </a:rPr>
              <a:t>refers to </a:t>
            </a:r>
            <a:r>
              <a:rPr lang="en-US" sz="800" b="0" dirty="0" smtClean="0">
                <a:solidFill>
                  <a:schemeClr val="tx1"/>
                </a:solidFill>
              </a:rPr>
              <a:t>the original </a:t>
            </a:r>
            <a:r>
              <a:rPr lang="en-US" sz="800" b="0" dirty="0">
                <a:solidFill>
                  <a:schemeClr val="tx1"/>
                </a:solidFill>
              </a:rPr>
              <a:t>published figures shown here</a:t>
            </a:r>
          </a:p>
          <a:p>
            <a:endParaRPr lang="en-US" sz="800" b="0" dirty="0">
              <a:solidFill>
                <a:schemeClr val="tx1"/>
              </a:solidFill>
            </a:endParaRPr>
          </a:p>
        </p:txBody>
      </p:sp>
    </p:spTree>
    <p:extLst>
      <p:ext uri="{BB962C8B-B14F-4D97-AF65-F5344CB8AC3E}">
        <p14:creationId xmlns:p14="http://schemas.microsoft.com/office/powerpoint/2010/main" val="23724963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682424" y="5259772"/>
            <a:ext cx="7793784" cy="281788"/>
            <a:chOff x="682424" y="4524072"/>
            <a:chExt cx="7793784" cy="281788"/>
          </a:xfrm>
          <a:solidFill>
            <a:srgbClr val="262626"/>
          </a:solidFill>
        </p:grpSpPr>
        <p:sp>
          <p:nvSpPr>
            <p:cNvPr id="22" name="Round Same Side Corner Rectangle 21"/>
            <p:cNvSpPr/>
            <p:nvPr/>
          </p:nvSpPr>
          <p:spPr>
            <a:xfrm>
              <a:off x="3546274" y="4524072"/>
              <a:ext cx="2066084" cy="281788"/>
            </a:xfrm>
            <a:prstGeom prst="round2SameRect">
              <a:avLst>
                <a:gd name="adj1" fmla="val 0"/>
                <a:gd name="adj2" fmla="val 21789"/>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smtClean="0"/>
            </a:p>
          </p:txBody>
        </p:sp>
        <p:sp>
          <p:nvSpPr>
            <p:cNvPr id="24" name="Round Same Side Corner Rectangle 23"/>
            <p:cNvSpPr/>
            <p:nvPr/>
          </p:nvSpPr>
          <p:spPr>
            <a:xfrm>
              <a:off x="6410124" y="4524072"/>
              <a:ext cx="2066084" cy="281788"/>
            </a:xfrm>
            <a:prstGeom prst="round2SameRect">
              <a:avLst>
                <a:gd name="adj1" fmla="val 0"/>
                <a:gd name="adj2" fmla="val 21789"/>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smtClean="0"/>
            </a:p>
          </p:txBody>
        </p:sp>
        <p:sp>
          <p:nvSpPr>
            <p:cNvPr id="36" name="Round Same Side Corner Rectangle 35"/>
            <p:cNvSpPr/>
            <p:nvPr/>
          </p:nvSpPr>
          <p:spPr>
            <a:xfrm>
              <a:off x="682424" y="4524072"/>
              <a:ext cx="2066084" cy="281788"/>
            </a:xfrm>
            <a:prstGeom prst="round2SameRect">
              <a:avLst>
                <a:gd name="adj1" fmla="val 0"/>
                <a:gd name="adj2" fmla="val 21789"/>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smtClean="0"/>
            </a:p>
          </p:txBody>
        </p:sp>
      </p:grpSp>
      <p:graphicFrame>
        <p:nvGraphicFramePr>
          <p:cNvPr id="37" name="Chart 36"/>
          <p:cNvGraphicFramePr/>
          <p:nvPr>
            <p:extLst>
              <p:ext uri="{D42A27DB-BD31-4B8C-83A1-F6EECF244321}">
                <p14:modId xmlns:p14="http://schemas.microsoft.com/office/powerpoint/2010/main" val="3967325513"/>
              </p:ext>
            </p:extLst>
          </p:nvPr>
        </p:nvGraphicFramePr>
        <p:xfrm>
          <a:off x="111926" y="2451805"/>
          <a:ext cx="8937031" cy="308010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1" name="Table 60"/>
          <p:cNvGraphicFramePr>
            <a:graphicFrameLocks noGrp="1"/>
          </p:cNvGraphicFramePr>
          <p:nvPr>
            <p:extLst>
              <p:ext uri="{D42A27DB-BD31-4B8C-83A1-F6EECF244321}">
                <p14:modId xmlns:p14="http://schemas.microsoft.com/office/powerpoint/2010/main" val="118553447"/>
              </p:ext>
            </p:extLst>
          </p:nvPr>
        </p:nvGraphicFramePr>
        <p:xfrm>
          <a:off x="274686" y="4962457"/>
          <a:ext cx="8608011" cy="298673"/>
        </p:xfrm>
        <a:graphic>
          <a:graphicData uri="http://schemas.openxmlformats.org/drawingml/2006/table">
            <a:tbl>
              <a:tblPr firstRow="1" bandRow="1">
                <a:tableStyleId>{5C22544A-7EE6-4342-B048-85BDC9FD1C3A}</a:tableStyleId>
              </a:tblPr>
              <a:tblGrid>
                <a:gridCol w="387601"/>
                <a:gridCol w="368696"/>
                <a:gridCol w="675943"/>
                <a:gridCol w="607665"/>
                <a:gridCol w="600838"/>
                <a:gridCol w="457456"/>
                <a:gridCol w="607665"/>
                <a:gridCol w="596368"/>
                <a:gridCol w="625791"/>
                <a:gridCol w="594010"/>
                <a:gridCol w="450628"/>
                <a:gridCol w="607666"/>
                <a:gridCol w="598012"/>
                <a:gridCol w="624147"/>
                <a:gridCol w="587182"/>
                <a:gridCol w="218343"/>
              </a:tblGrid>
              <a:tr h="298673">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900" b="0" dirty="0">
                          <a:solidFill>
                            <a:srgbClr val="C50017"/>
                          </a:solidFill>
                          <a:latin typeface="Wingdings"/>
                          <a:ea typeface="Wingdings"/>
                          <a:cs typeface="Wingdings"/>
                          <a:sym typeface="Wingdings"/>
                        </a:rPr>
                        <a:t></a:t>
                      </a:r>
                      <a:r>
                        <a:rPr lang="en-US" sz="900" b="0" dirty="0">
                          <a:solidFill>
                            <a:schemeClr val="accent1"/>
                          </a:solidFill>
                          <a:latin typeface="Wingdings"/>
                          <a:ea typeface="Wingdings"/>
                          <a:cs typeface="Wingdings"/>
                          <a:sym typeface="Wingdings"/>
                        </a:rPr>
                        <a:t></a:t>
                      </a:r>
                      <a:r>
                        <a:rPr lang="en-US" sz="900" b="0" dirty="0">
                          <a:solidFill>
                            <a:srgbClr val="6FA132"/>
                          </a:solidFill>
                          <a:latin typeface="Wingdings"/>
                          <a:ea typeface="Wingdings"/>
                          <a:cs typeface="Wingdings"/>
                          <a:sym typeface="Wingdings"/>
                        </a:rPr>
                        <a:t></a:t>
                      </a:r>
                      <a:endParaRPr kumimoji="0" lang="en-US" sz="900" b="0" i="0" u="none" strike="noStrike" kern="1200" cap="none" spc="0" normalizeH="0" baseline="0" noProof="0" dirty="0">
                        <a:ln>
                          <a:noFill/>
                        </a:ln>
                        <a:solidFill>
                          <a:srgbClr val="489A1E"/>
                        </a:solidFill>
                        <a:effectLst/>
                        <a:uLnTx/>
                        <a:uFillTx/>
                        <a:latin typeface="+mn-lt"/>
                        <a:ea typeface="+mn-ea"/>
                        <a:cs typeface="+mn-cs"/>
                      </a:endParaRPr>
                    </a:p>
                  </a:txBody>
                  <a:tcPr marL="0" marR="0" marT="0" marB="0" anchor="ctr">
                    <a:lnL w="12700" cmpd="sng">
                      <a:noFill/>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1" i="0" u="none" strike="noStrike" kern="1200" dirty="0" smtClean="0">
                          <a:solidFill>
                            <a:schemeClr val="accent2"/>
                          </a:solidFill>
                          <a:effectLst/>
                          <a:latin typeface="+mn-lt"/>
                          <a:ea typeface="+mn-ea"/>
                          <a:cs typeface="+mn-cs"/>
                        </a:rPr>
                        <a:t>-22%</a:t>
                      </a:r>
                      <a:endParaRPr lang="en-GB" sz="700" b="1" i="0" u="none" strike="noStrike" kern="1200" dirty="0">
                        <a:solidFill>
                          <a:schemeClr val="accent2"/>
                        </a:solidFill>
                        <a:effectLst/>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1" i="0" u="none" strike="noStrike" kern="1200" dirty="0" smtClean="0">
                          <a:solidFill>
                            <a:schemeClr val="accent2"/>
                          </a:solidFill>
                          <a:effectLst/>
                          <a:latin typeface="+mn-lt"/>
                          <a:ea typeface="+mn-ea"/>
                          <a:cs typeface="+mn-cs"/>
                        </a:rPr>
                        <a:t>-26%</a:t>
                      </a:r>
                      <a:endParaRPr lang="en-GB" sz="700" b="1" i="0" u="none" strike="noStrike" kern="1200" dirty="0">
                        <a:solidFill>
                          <a:schemeClr val="accent2"/>
                        </a:solidFill>
                        <a:effectLst/>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1" i="0" u="none" strike="noStrike" kern="1200" dirty="0" smtClean="0">
                          <a:solidFill>
                            <a:schemeClr val="accent2"/>
                          </a:solidFill>
                          <a:effectLst/>
                          <a:latin typeface="+mn-lt"/>
                          <a:ea typeface="+mn-ea"/>
                          <a:cs typeface="+mn-cs"/>
                        </a:rPr>
                        <a:t>+8%</a:t>
                      </a:r>
                      <a:endParaRPr lang="en-GB" sz="700" b="1" i="0" u="none" strike="noStrike" kern="1200" dirty="0">
                        <a:solidFill>
                          <a:schemeClr val="accent2"/>
                        </a:solidFill>
                        <a:effectLst/>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1" i="0" u="none" strike="noStrike" kern="1200" dirty="0" smtClean="0">
                          <a:solidFill>
                            <a:schemeClr val="accent2"/>
                          </a:solidFill>
                          <a:effectLst/>
                          <a:latin typeface="+mn-lt"/>
                          <a:ea typeface="+mn-ea"/>
                          <a:cs typeface="+mn-cs"/>
                        </a:rPr>
                        <a:t>-25%</a:t>
                      </a:r>
                      <a:endParaRPr lang="en-GB" sz="700" b="1" i="0" u="none" strike="noStrike" kern="1200" dirty="0">
                        <a:solidFill>
                          <a:schemeClr val="accent2"/>
                        </a:solidFill>
                        <a:effectLst/>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endParaRPr lang="en-US" sz="700" b="0" i="0" u="none" strike="noStrike" kern="1200" dirty="0">
                        <a:solidFill>
                          <a:srgbClr val="00B050"/>
                        </a:solidFill>
                        <a:effectLst/>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1" i="0" u="none" strike="noStrike" kern="1200" dirty="0" smtClean="0">
                          <a:solidFill>
                            <a:schemeClr val="bg1">
                              <a:lumMod val="50000"/>
                            </a:schemeClr>
                          </a:solidFill>
                          <a:effectLst/>
                          <a:latin typeface="+mn-lt"/>
                          <a:ea typeface="+mn-ea"/>
                          <a:cs typeface="+mn-cs"/>
                        </a:rPr>
                        <a:t>-6%</a:t>
                      </a:r>
                      <a:endParaRPr lang="en-GB" sz="700" b="1" i="0" u="none" strike="noStrike" kern="1200" dirty="0">
                        <a:solidFill>
                          <a:schemeClr val="bg1">
                            <a:lumMod val="50000"/>
                          </a:schemeClr>
                        </a:solidFill>
                        <a:effectLst/>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1" i="0" u="none" strike="noStrike" kern="1200" dirty="0" smtClean="0">
                          <a:solidFill>
                            <a:schemeClr val="bg1">
                              <a:lumMod val="50000"/>
                            </a:schemeClr>
                          </a:solidFill>
                          <a:effectLst/>
                          <a:latin typeface="+mn-lt"/>
                          <a:ea typeface="+mn-ea"/>
                          <a:cs typeface="+mn-cs"/>
                        </a:rPr>
                        <a:t>-1%</a:t>
                      </a:r>
                      <a:endParaRPr lang="en-GB" sz="700" b="1" i="0" u="none" strike="noStrike" kern="1200" dirty="0">
                        <a:solidFill>
                          <a:schemeClr val="bg1">
                            <a:lumMod val="50000"/>
                          </a:schemeClr>
                        </a:solidFill>
                        <a:effectLst/>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1" i="0" u="none" strike="noStrike" kern="1200" dirty="0" smtClean="0">
                          <a:solidFill>
                            <a:schemeClr val="bg1">
                              <a:lumMod val="50000"/>
                            </a:schemeClr>
                          </a:solidFill>
                          <a:effectLst/>
                          <a:latin typeface="+mn-lt"/>
                          <a:ea typeface="+mn-ea"/>
                          <a:cs typeface="+mn-cs"/>
                        </a:rPr>
                        <a:t>+7%</a:t>
                      </a:r>
                      <a:endParaRPr lang="en-GB" sz="700" b="1" i="0" u="none" strike="noStrike" kern="1200" dirty="0">
                        <a:solidFill>
                          <a:schemeClr val="bg1">
                            <a:lumMod val="50000"/>
                          </a:schemeClr>
                        </a:solidFill>
                        <a:effectLst/>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1" i="0" u="none" strike="noStrike" kern="1200" dirty="0" smtClean="0">
                          <a:solidFill>
                            <a:schemeClr val="bg1">
                              <a:lumMod val="50000"/>
                            </a:schemeClr>
                          </a:solidFill>
                          <a:effectLst/>
                          <a:latin typeface="+mn-lt"/>
                          <a:ea typeface="+mn-ea"/>
                          <a:cs typeface="+mn-cs"/>
                        </a:rPr>
                        <a:t>-12%</a:t>
                      </a:r>
                      <a:endParaRPr lang="en-GB" sz="700" b="1" i="0" u="none" strike="noStrike" kern="1200" dirty="0">
                        <a:solidFill>
                          <a:schemeClr val="bg1">
                            <a:lumMod val="50000"/>
                          </a:schemeClr>
                        </a:solidFill>
                        <a:effectLst/>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endParaRPr lang="en-US" sz="700" b="0" i="0" u="none" strike="noStrike" kern="1200" dirty="0">
                        <a:solidFill>
                          <a:srgbClr val="00B050"/>
                        </a:solidFill>
                        <a:effectLst/>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1" i="0" u="none" strike="noStrike" kern="1200" dirty="0" smtClean="0">
                          <a:solidFill>
                            <a:schemeClr val="accent2"/>
                          </a:solidFill>
                          <a:effectLst/>
                          <a:latin typeface="+mn-lt"/>
                          <a:ea typeface="+mn-ea"/>
                          <a:cs typeface="+mn-cs"/>
                        </a:rPr>
                        <a:t>-4%</a:t>
                      </a:r>
                      <a:endParaRPr lang="en-GB" sz="700" b="1" i="0" u="none" strike="noStrike" kern="1200" dirty="0">
                        <a:solidFill>
                          <a:schemeClr val="accent2"/>
                        </a:solidFill>
                        <a:effectLst/>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1" i="0" u="none" strike="noStrike" kern="1200" dirty="0" smtClean="0">
                          <a:solidFill>
                            <a:schemeClr val="accent2"/>
                          </a:solidFill>
                          <a:effectLst/>
                          <a:latin typeface="+mn-lt"/>
                          <a:ea typeface="+mn-ea"/>
                          <a:cs typeface="+mn-cs"/>
                        </a:rPr>
                        <a:t>0%</a:t>
                      </a:r>
                      <a:endParaRPr lang="en-GB" sz="700" b="1" i="0" u="none" strike="noStrike" kern="1200" dirty="0">
                        <a:solidFill>
                          <a:schemeClr val="accent2"/>
                        </a:solidFill>
                        <a:effectLst/>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1" i="0" u="none" strike="noStrike" kern="1200" dirty="0" smtClean="0">
                          <a:solidFill>
                            <a:schemeClr val="accent2"/>
                          </a:solidFill>
                          <a:effectLst/>
                          <a:latin typeface="+mn-lt"/>
                          <a:ea typeface="+mn-ea"/>
                          <a:cs typeface="+mn-cs"/>
                        </a:rPr>
                        <a:t>+3%</a:t>
                      </a:r>
                      <a:endParaRPr lang="en-GB" sz="700" b="1" i="0" u="none" strike="noStrike" kern="1200" dirty="0">
                        <a:solidFill>
                          <a:schemeClr val="accent2"/>
                        </a:solidFill>
                        <a:effectLst/>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1" i="0" u="none" strike="noStrike" kern="1200" dirty="0" smtClean="0">
                          <a:solidFill>
                            <a:schemeClr val="accent2"/>
                          </a:solidFill>
                          <a:effectLst/>
                          <a:latin typeface="+mn-lt"/>
                          <a:ea typeface="+mn-ea"/>
                          <a:cs typeface="+mn-cs"/>
                        </a:rPr>
                        <a:t>-12%</a:t>
                      </a:r>
                      <a:endParaRPr lang="en-GB" sz="700" b="1" i="0" u="none" strike="noStrike" kern="1200" dirty="0">
                        <a:solidFill>
                          <a:schemeClr val="accent2"/>
                        </a:solidFill>
                        <a:effectLst/>
                        <a:latin typeface="+mn-lt"/>
                        <a:ea typeface="+mn-ea"/>
                        <a:cs typeface="+mn-cs"/>
                      </a:endParaRPr>
                    </a:p>
                  </a:txBody>
                  <a:tcPr marL="9525" marR="9525" marT="9525" marB="0" anchor="ctr">
                    <a:lnL w="12700" cap="flat" cmpd="sng" algn="ctr">
                      <a:noFill/>
                      <a:prstDash val="solid"/>
                      <a:round/>
                      <a:headEnd type="none" w="med" len="med"/>
                      <a:tailEnd type="none" w="med" len="med"/>
                    </a:lnL>
                    <a:lnR w="12700" cmpd="sng">
                      <a:noFill/>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endParaRPr lang="en-US" sz="700" b="0" i="0" u="none" strike="noStrike" kern="1200" dirty="0">
                        <a:solidFill>
                          <a:srgbClr val="00B050"/>
                        </a:solidFill>
                        <a:effectLst/>
                        <a:latin typeface="+mn-lt"/>
                        <a:ea typeface="+mn-ea"/>
                        <a:cs typeface="+mn-cs"/>
                      </a:endParaRPr>
                    </a:p>
                  </a:txBody>
                  <a:tcPr marL="0" marR="0" marT="0" marB="0" anchor="ctr">
                    <a:lnL w="12700" cap="flat" cmpd="sng" algn="ctr">
                      <a:noFill/>
                      <a:prstDash val="solid"/>
                      <a:round/>
                      <a:headEnd type="none" w="med" len="med"/>
                      <a:tailEnd type="none" w="med" len="med"/>
                    </a:lnL>
                    <a:lnR w="12700" cmpd="sng">
                      <a:noFill/>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3" name="Title 2"/>
          <p:cNvSpPr>
            <a:spLocks noGrp="1"/>
          </p:cNvSpPr>
          <p:nvPr>
            <p:ph type="title"/>
          </p:nvPr>
        </p:nvSpPr>
        <p:spPr/>
        <p:txBody>
          <a:bodyPr/>
          <a:lstStyle/>
          <a:p>
            <a:pPr lvl="0">
              <a:spcBef>
                <a:spcPct val="20000"/>
              </a:spcBef>
              <a:defRPr/>
            </a:pPr>
            <a:r>
              <a:rPr lang="en-US" dirty="0" smtClean="0"/>
              <a:t>Nights </a:t>
            </a:r>
            <a:r>
              <a:rPr lang="en-US" dirty="0" smtClean="0">
                <a:solidFill>
                  <a:srgbClr val="7F7F7F"/>
                </a:solidFill>
              </a:rPr>
              <a:t>England</a:t>
            </a:r>
            <a:endParaRPr lang="en-US" dirty="0">
              <a:solidFill>
                <a:srgbClr val="7F7F7F"/>
              </a:solidFill>
            </a:endParaRPr>
          </a:p>
        </p:txBody>
      </p:sp>
      <p:sp>
        <p:nvSpPr>
          <p:cNvPr id="2" name="Text Placeholder 1"/>
          <p:cNvSpPr>
            <a:spLocks noGrp="1"/>
          </p:cNvSpPr>
          <p:nvPr>
            <p:ph type="body" sz="quarter" idx="10"/>
          </p:nvPr>
        </p:nvSpPr>
        <p:spPr/>
        <p:txBody>
          <a:bodyPr/>
          <a:lstStyle/>
          <a:p>
            <a:r>
              <a:rPr lang="en-US" dirty="0" smtClean="0">
                <a:solidFill>
                  <a:srgbClr val="A6A6A6"/>
                </a:solidFill>
              </a:rPr>
              <a:t>Volume of nights </a:t>
            </a:r>
            <a:r>
              <a:rPr lang="en-US" sz="1000" dirty="0">
                <a:solidFill>
                  <a:srgbClr val="A6A6A6"/>
                </a:solidFill>
              </a:rPr>
              <a:t>(millions) (</a:t>
            </a:r>
            <a:r>
              <a:rPr lang="en-US" sz="1000" dirty="0" smtClean="0">
                <a:solidFill>
                  <a:srgbClr val="A6A6A6"/>
                </a:solidFill>
              </a:rPr>
              <a:t>2016 </a:t>
            </a:r>
            <a:r>
              <a:rPr lang="en-US" sz="1000" dirty="0">
                <a:solidFill>
                  <a:srgbClr val="A6A6A6"/>
                </a:solidFill>
              </a:rPr>
              <a:t>vs </a:t>
            </a:r>
            <a:r>
              <a:rPr lang="en-US" sz="1000" dirty="0" smtClean="0">
                <a:solidFill>
                  <a:srgbClr val="A6A6A6"/>
                </a:solidFill>
              </a:rPr>
              <a:t>2017)</a:t>
            </a:r>
            <a:endParaRPr lang="en-US" sz="1000" dirty="0">
              <a:solidFill>
                <a:srgbClr val="A6A6A6"/>
              </a:solidFill>
            </a:endParaRPr>
          </a:p>
        </p:txBody>
      </p:sp>
      <p:grpSp>
        <p:nvGrpSpPr>
          <p:cNvPr id="121" name="Group 120"/>
          <p:cNvGrpSpPr/>
          <p:nvPr/>
        </p:nvGrpSpPr>
        <p:grpSpPr>
          <a:xfrm>
            <a:off x="7841311" y="201100"/>
            <a:ext cx="1094807" cy="906608"/>
            <a:chOff x="7841311" y="201100"/>
            <a:chExt cx="1094807" cy="906608"/>
          </a:xfrm>
        </p:grpSpPr>
        <p:sp>
          <p:nvSpPr>
            <p:cNvPr id="122" name="Oval 121"/>
            <p:cNvSpPr/>
            <p:nvPr/>
          </p:nvSpPr>
          <p:spPr>
            <a:xfrm>
              <a:off x="7841311" y="885946"/>
              <a:ext cx="901257" cy="221762"/>
            </a:xfrm>
            <a:prstGeom prst="ellipse">
              <a:avLst/>
            </a:prstGeom>
            <a:solidFill>
              <a:schemeClr val="tx1">
                <a:alpha val="1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smtClean="0"/>
            </a:p>
          </p:txBody>
        </p:sp>
        <p:pic>
          <p:nvPicPr>
            <p:cNvPr id="123" name="Picture 1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36118" y="201100"/>
              <a:ext cx="900000" cy="900000"/>
            </a:xfrm>
            <a:prstGeom prst="rect">
              <a:avLst/>
            </a:prstGeom>
            <a:effectLst>
              <a:outerShdw blurRad="254000" dir="2700000" algn="tl" rotWithShape="0">
                <a:srgbClr val="000000">
                  <a:alpha val="10000"/>
                </a:srgbClr>
              </a:outerShdw>
            </a:effectLst>
          </p:spPr>
        </p:pic>
      </p:grpSp>
      <p:grpSp>
        <p:nvGrpSpPr>
          <p:cNvPr id="80" name="Group 79"/>
          <p:cNvGrpSpPr/>
          <p:nvPr/>
        </p:nvGrpSpPr>
        <p:grpSpPr>
          <a:xfrm>
            <a:off x="4005342" y="1235932"/>
            <a:ext cx="4877712" cy="921456"/>
            <a:chOff x="4005342" y="1538709"/>
            <a:chExt cx="4877712" cy="921456"/>
          </a:xfrm>
        </p:grpSpPr>
        <p:grpSp>
          <p:nvGrpSpPr>
            <p:cNvPr id="81" name="Group 80"/>
            <p:cNvGrpSpPr/>
            <p:nvPr/>
          </p:nvGrpSpPr>
          <p:grpSpPr>
            <a:xfrm>
              <a:off x="4005342" y="1538709"/>
              <a:ext cx="1187986" cy="921456"/>
              <a:chOff x="5170124" y="1538709"/>
              <a:chExt cx="1187986" cy="921456"/>
            </a:xfrm>
          </p:grpSpPr>
          <p:pic>
            <p:nvPicPr>
              <p:cNvPr id="112" name="Picture 1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98668" y="1706829"/>
                <a:ext cx="534653" cy="540000"/>
              </a:xfrm>
              <a:prstGeom prst="rect">
                <a:avLst/>
              </a:prstGeom>
            </p:spPr>
          </p:pic>
          <p:sp>
            <p:nvSpPr>
              <p:cNvPr id="113" name="TextBox 112"/>
              <p:cNvSpPr txBox="1"/>
              <p:nvPr/>
            </p:nvSpPr>
            <p:spPr>
              <a:xfrm>
                <a:off x="5339263" y="2260110"/>
                <a:ext cx="853463" cy="200055"/>
              </a:xfrm>
              <a:prstGeom prst="rect">
                <a:avLst/>
              </a:prstGeom>
              <a:noFill/>
            </p:spPr>
            <p:txBody>
              <a:bodyPr wrap="square" rtlCol="0">
                <a:spAutoFit/>
              </a:bodyPr>
              <a:lstStyle/>
              <a:p>
                <a:pPr algn="ctr"/>
                <a:r>
                  <a:rPr lang="en-US" sz="700" b="0" dirty="0" smtClean="0">
                    <a:solidFill>
                      <a:schemeClr val="tx1">
                        <a:lumMod val="85000"/>
                        <a:lumOff val="15000"/>
                      </a:schemeClr>
                    </a:solidFill>
                    <a:latin typeface="+mn-lt"/>
                  </a:rPr>
                  <a:t>All trips</a:t>
                </a:r>
              </a:p>
            </p:txBody>
          </p:sp>
          <p:cxnSp>
            <p:nvCxnSpPr>
              <p:cNvPr id="114" name="Elbow Connector 113"/>
              <p:cNvCxnSpPr>
                <a:stCxn id="115" idx="4"/>
                <a:endCxn id="112" idx="1"/>
              </p:cNvCxnSpPr>
              <p:nvPr/>
            </p:nvCxnSpPr>
            <p:spPr>
              <a:xfrm rot="16200000" flipH="1">
                <a:off x="5369739" y="1847899"/>
                <a:ext cx="150633" cy="107226"/>
              </a:xfrm>
              <a:prstGeom prst="bentConnector2">
                <a:avLst/>
              </a:prstGeom>
              <a:ln w="9525" cap="rnd" cmpd="sng">
                <a:solidFill>
                  <a:schemeClr val="bg1">
                    <a:lumMod val="6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115" name="Oval 114"/>
              <p:cNvSpPr/>
              <p:nvPr/>
            </p:nvSpPr>
            <p:spPr>
              <a:xfrm>
                <a:off x="5329989" y="1703290"/>
                <a:ext cx="122906" cy="122906"/>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00" b="0" dirty="0" smtClean="0"/>
                  <a:t>a</a:t>
                </a:r>
              </a:p>
            </p:txBody>
          </p:sp>
          <p:grpSp>
            <p:nvGrpSpPr>
              <p:cNvPr id="116" name="Group 115"/>
              <p:cNvGrpSpPr/>
              <p:nvPr/>
            </p:nvGrpSpPr>
            <p:grpSpPr>
              <a:xfrm>
                <a:off x="6033322" y="1703290"/>
                <a:ext cx="159091" cy="273539"/>
                <a:chOff x="5023275" y="1703291"/>
                <a:chExt cx="159091" cy="273539"/>
              </a:xfrm>
            </p:grpSpPr>
            <p:cxnSp>
              <p:nvCxnSpPr>
                <p:cNvPr id="119" name="Elbow Connector 118"/>
                <p:cNvCxnSpPr>
                  <a:stCxn id="120" idx="4"/>
                  <a:endCxn id="112" idx="3"/>
                </p:cNvCxnSpPr>
                <p:nvPr/>
              </p:nvCxnSpPr>
              <p:spPr>
                <a:xfrm rot="5400000">
                  <a:off x="4996778" y="1852694"/>
                  <a:ext cx="150633" cy="97639"/>
                </a:xfrm>
                <a:prstGeom prst="bentConnector2">
                  <a:avLst/>
                </a:prstGeom>
                <a:ln w="9525" cap="rnd" cmpd="sng">
                  <a:solidFill>
                    <a:schemeClr val="bg1">
                      <a:lumMod val="6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120" name="Oval 119"/>
                <p:cNvSpPr/>
                <p:nvPr/>
              </p:nvSpPr>
              <p:spPr>
                <a:xfrm>
                  <a:off x="5059460" y="1703291"/>
                  <a:ext cx="122906" cy="122906"/>
                </a:xfrm>
                <a:prstGeom prst="ellipse">
                  <a:avLst/>
                </a:prstGeom>
                <a:solidFill>
                  <a:schemeClr val="accent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00" b="0" dirty="0" smtClean="0"/>
                    <a:t>a</a:t>
                  </a:r>
                </a:p>
              </p:txBody>
            </p:sp>
          </p:grpSp>
          <p:sp>
            <p:nvSpPr>
              <p:cNvPr id="117" name="TextBox 116"/>
              <p:cNvSpPr txBox="1"/>
              <p:nvPr/>
            </p:nvSpPr>
            <p:spPr>
              <a:xfrm>
                <a:off x="5170124" y="1538709"/>
                <a:ext cx="447786" cy="184666"/>
              </a:xfrm>
              <a:prstGeom prst="rect">
                <a:avLst/>
              </a:prstGeom>
              <a:noFill/>
            </p:spPr>
            <p:txBody>
              <a:bodyPr wrap="square" rtlCol="0">
                <a:spAutoFit/>
              </a:bodyPr>
              <a:lstStyle/>
              <a:p>
                <a:pPr algn="ctr"/>
                <a:r>
                  <a:rPr lang="en-US" sz="600" b="0" dirty="0" smtClean="0">
                    <a:solidFill>
                      <a:schemeClr val="tx1">
                        <a:lumMod val="85000"/>
                        <a:lumOff val="15000"/>
                      </a:schemeClr>
                    </a:solidFill>
                    <a:latin typeface="+mn-lt"/>
                  </a:rPr>
                  <a:t>2016</a:t>
                </a:r>
              </a:p>
            </p:txBody>
          </p:sp>
          <p:sp>
            <p:nvSpPr>
              <p:cNvPr id="118" name="TextBox 117"/>
              <p:cNvSpPr txBox="1"/>
              <p:nvPr/>
            </p:nvSpPr>
            <p:spPr>
              <a:xfrm>
                <a:off x="5910324" y="1538709"/>
                <a:ext cx="447786" cy="184666"/>
              </a:xfrm>
              <a:prstGeom prst="rect">
                <a:avLst/>
              </a:prstGeom>
              <a:noFill/>
            </p:spPr>
            <p:txBody>
              <a:bodyPr wrap="square" rtlCol="0">
                <a:spAutoFit/>
              </a:bodyPr>
              <a:lstStyle/>
              <a:p>
                <a:pPr algn="ctr"/>
                <a:r>
                  <a:rPr lang="en-US" sz="600" b="0" dirty="0" smtClean="0">
                    <a:solidFill>
                      <a:schemeClr val="tx1">
                        <a:lumMod val="85000"/>
                        <a:lumOff val="15000"/>
                      </a:schemeClr>
                    </a:solidFill>
                    <a:latin typeface="+mn-lt"/>
                  </a:rPr>
                  <a:t>2017</a:t>
                </a:r>
              </a:p>
            </p:txBody>
          </p:sp>
        </p:grpSp>
        <p:grpSp>
          <p:nvGrpSpPr>
            <p:cNvPr id="82" name="Group 81"/>
            <p:cNvGrpSpPr/>
            <p:nvPr/>
          </p:nvGrpSpPr>
          <p:grpSpPr>
            <a:xfrm>
              <a:off x="5235251" y="1538709"/>
              <a:ext cx="1187986" cy="921456"/>
              <a:chOff x="5170124" y="1538709"/>
              <a:chExt cx="1187986" cy="921456"/>
            </a:xfrm>
          </p:grpSpPr>
          <p:pic>
            <p:nvPicPr>
              <p:cNvPr id="103" name="Picture 10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98668" y="1709502"/>
                <a:ext cx="534653" cy="534653"/>
              </a:xfrm>
              <a:prstGeom prst="rect">
                <a:avLst/>
              </a:prstGeom>
            </p:spPr>
          </p:pic>
          <p:sp>
            <p:nvSpPr>
              <p:cNvPr id="104" name="TextBox 103"/>
              <p:cNvSpPr txBox="1"/>
              <p:nvPr/>
            </p:nvSpPr>
            <p:spPr>
              <a:xfrm>
                <a:off x="5339263" y="2260110"/>
                <a:ext cx="853463" cy="200055"/>
              </a:xfrm>
              <a:prstGeom prst="rect">
                <a:avLst/>
              </a:prstGeom>
              <a:noFill/>
            </p:spPr>
            <p:txBody>
              <a:bodyPr wrap="square" rtlCol="0">
                <a:spAutoFit/>
              </a:bodyPr>
              <a:lstStyle/>
              <a:p>
                <a:pPr algn="ctr"/>
                <a:r>
                  <a:rPr lang="en-US" sz="700" b="0" dirty="0" smtClean="0">
                    <a:solidFill>
                      <a:schemeClr val="tx1">
                        <a:lumMod val="85000"/>
                        <a:lumOff val="15000"/>
                      </a:schemeClr>
                    </a:solidFill>
                    <a:latin typeface="+mn-lt"/>
                  </a:rPr>
                  <a:t>Holiday trips</a:t>
                </a:r>
              </a:p>
            </p:txBody>
          </p:sp>
          <p:cxnSp>
            <p:nvCxnSpPr>
              <p:cNvPr id="105" name="Elbow Connector 104"/>
              <p:cNvCxnSpPr>
                <a:stCxn id="106" idx="4"/>
                <a:endCxn id="103" idx="1"/>
              </p:cNvCxnSpPr>
              <p:nvPr/>
            </p:nvCxnSpPr>
            <p:spPr>
              <a:xfrm rot="16200000" flipH="1">
                <a:off x="5369739" y="1847899"/>
                <a:ext cx="150633" cy="107226"/>
              </a:xfrm>
              <a:prstGeom prst="bentConnector2">
                <a:avLst/>
              </a:prstGeom>
              <a:ln w="9525" cap="rnd" cmpd="sng">
                <a:solidFill>
                  <a:schemeClr val="bg1">
                    <a:lumMod val="6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106" name="Oval 105"/>
              <p:cNvSpPr/>
              <p:nvPr/>
            </p:nvSpPr>
            <p:spPr>
              <a:xfrm>
                <a:off x="5329989" y="1703290"/>
                <a:ext cx="122906" cy="122906"/>
              </a:xfrm>
              <a:prstGeom prst="ellips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00" b="0" dirty="0" smtClean="0"/>
                  <a:t>a</a:t>
                </a:r>
              </a:p>
            </p:txBody>
          </p:sp>
          <p:grpSp>
            <p:nvGrpSpPr>
              <p:cNvPr id="107" name="Group 106"/>
              <p:cNvGrpSpPr/>
              <p:nvPr/>
            </p:nvGrpSpPr>
            <p:grpSpPr>
              <a:xfrm>
                <a:off x="6033322" y="1703290"/>
                <a:ext cx="159091" cy="273539"/>
                <a:chOff x="5023275" y="1703291"/>
                <a:chExt cx="159091" cy="273539"/>
              </a:xfrm>
            </p:grpSpPr>
            <p:cxnSp>
              <p:nvCxnSpPr>
                <p:cNvPr id="110" name="Elbow Connector 109"/>
                <p:cNvCxnSpPr>
                  <a:stCxn id="111" idx="4"/>
                  <a:endCxn id="103" idx="3"/>
                </p:cNvCxnSpPr>
                <p:nvPr/>
              </p:nvCxnSpPr>
              <p:spPr>
                <a:xfrm rot="5400000">
                  <a:off x="4996778" y="1852694"/>
                  <a:ext cx="150633" cy="97639"/>
                </a:xfrm>
                <a:prstGeom prst="bentConnector2">
                  <a:avLst/>
                </a:prstGeom>
                <a:ln w="9525" cap="rnd" cmpd="sng">
                  <a:solidFill>
                    <a:schemeClr val="bg1">
                      <a:lumMod val="6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111" name="Oval 110"/>
                <p:cNvSpPr/>
                <p:nvPr/>
              </p:nvSpPr>
              <p:spPr>
                <a:xfrm>
                  <a:off x="5059460" y="1703291"/>
                  <a:ext cx="122906" cy="122906"/>
                </a:xfrm>
                <a:prstGeom prst="ellipse">
                  <a:avLst/>
                </a:prstGeom>
                <a:solidFill>
                  <a:schemeClr val="accent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00" b="0" dirty="0" smtClean="0"/>
                    <a:t>a</a:t>
                  </a:r>
                </a:p>
              </p:txBody>
            </p:sp>
          </p:grpSp>
          <p:sp>
            <p:nvSpPr>
              <p:cNvPr id="108" name="TextBox 107"/>
              <p:cNvSpPr txBox="1"/>
              <p:nvPr/>
            </p:nvSpPr>
            <p:spPr>
              <a:xfrm>
                <a:off x="5170124" y="1538709"/>
                <a:ext cx="447786" cy="184666"/>
              </a:xfrm>
              <a:prstGeom prst="rect">
                <a:avLst/>
              </a:prstGeom>
              <a:noFill/>
            </p:spPr>
            <p:txBody>
              <a:bodyPr wrap="square" rtlCol="0">
                <a:spAutoFit/>
              </a:bodyPr>
              <a:lstStyle/>
              <a:p>
                <a:pPr algn="ctr"/>
                <a:r>
                  <a:rPr lang="en-US" sz="600" b="0" dirty="0" smtClean="0">
                    <a:solidFill>
                      <a:schemeClr val="tx1">
                        <a:lumMod val="85000"/>
                        <a:lumOff val="15000"/>
                      </a:schemeClr>
                    </a:solidFill>
                    <a:latin typeface="+mn-lt"/>
                  </a:rPr>
                  <a:t>2016</a:t>
                </a:r>
              </a:p>
            </p:txBody>
          </p:sp>
          <p:sp>
            <p:nvSpPr>
              <p:cNvPr id="109" name="TextBox 108"/>
              <p:cNvSpPr txBox="1"/>
              <p:nvPr/>
            </p:nvSpPr>
            <p:spPr>
              <a:xfrm>
                <a:off x="5910324" y="1538709"/>
                <a:ext cx="447786" cy="184666"/>
              </a:xfrm>
              <a:prstGeom prst="rect">
                <a:avLst/>
              </a:prstGeom>
              <a:noFill/>
            </p:spPr>
            <p:txBody>
              <a:bodyPr wrap="square" rtlCol="0">
                <a:spAutoFit/>
              </a:bodyPr>
              <a:lstStyle/>
              <a:p>
                <a:pPr algn="ctr"/>
                <a:r>
                  <a:rPr lang="en-US" sz="600" b="0" dirty="0" smtClean="0">
                    <a:solidFill>
                      <a:schemeClr val="tx1">
                        <a:lumMod val="85000"/>
                        <a:lumOff val="15000"/>
                      </a:schemeClr>
                    </a:solidFill>
                    <a:latin typeface="+mn-lt"/>
                  </a:rPr>
                  <a:t>2017</a:t>
                </a:r>
              </a:p>
            </p:txBody>
          </p:sp>
        </p:grpSp>
        <p:grpSp>
          <p:nvGrpSpPr>
            <p:cNvPr id="83" name="Group 82"/>
            <p:cNvGrpSpPr/>
            <p:nvPr/>
          </p:nvGrpSpPr>
          <p:grpSpPr>
            <a:xfrm>
              <a:off x="6465160" y="1538709"/>
              <a:ext cx="1187986" cy="921456"/>
              <a:chOff x="5170124" y="1538709"/>
              <a:chExt cx="1187986" cy="921456"/>
            </a:xfrm>
          </p:grpSpPr>
          <p:pic>
            <p:nvPicPr>
              <p:cNvPr id="94" name="Picture 9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98668" y="1709502"/>
                <a:ext cx="534653" cy="534653"/>
              </a:xfrm>
              <a:prstGeom prst="rect">
                <a:avLst/>
              </a:prstGeom>
            </p:spPr>
          </p:pic>
          <p:sp>
            <p:nvSpPr>
              <p:cNvPr id="95" name="TextBox 94"/>
              <p:cNvSpPr txBox="1"/>
              <p:nvPr/>
            </p:nvSpPr>
            <p:spPr>
              <a:xfrm>
                <a:off x="5339263" y="2260110"/>
                <a:ext cx="853463" cy="200055"/>
              </a:xfrm>
              <a:prstGeom prst="rect">
                <a:avLst/>
              </a:prstGeom>
              <a:noFill/>
            </p:spPr>
            <p:txBody>
              <a:bodyPr wrap="square" rtlCol="0">
                <a:spAutoFit/>
              </a:bodyPr>
              <a:lstStyle/>
              <a:p>
                <a:pPr algn="ctr"/>
                <a:r>
                  <a:rPr lang="en-US" sz="700" b="0" dirty="0" smtClean="0">
                    <a:solidFill>
                      <a:schemeClr val="tx1">
                        <a:lumMod val="85000"/>
                        <a:lumOff val="15000"/>
                      </a:schemeClr>
                    </a:solidFill>
                    <a:latin typeface="+mn-lt"/>
                  </a:rPr>
                  <a:t>Business trips</a:t>
                </a:r>
              </a:p>
            </p:txBody>
          </p:sp>
          <p:cxnSp>
            <p:nvCxnSpPr>
              <p:cNvPr id="96" name="Elbow Connector 95"/>
              <p:cNvCxnSpPr>
                <a:stCxn id="97" idx="4"/>
                <a:endCxn id="94" idx="1"/>
              </p:cNvCxnSpPr>
              <p:nvPr/>
            </p:nvCxnSpPr>
            <p:spPr>
              <a:xfrm rot="16200000" flipH="1">
                <a:off x="5369739" y="1847899"/>
                <a:ext cx="150633" cy="107226"/>
              </a:xfrm>
              <a:prstGeom prst="bentConnector2">
                <a:avLst/>
              </a:prstGeom>
              <a:ln w="9525" cap="rnd" cmpd="sng">
                <a:solidFill>
                  <a:schemeClr val="bg1">
                    <a:lumMod val="6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97" name="Oval 96"/>
              <p:cNvSpPr/>
              <p:nvPr/>
            </p:nvSpPr>
            <p:spPr>
              <a:xfrm>
                <a:off x="5329989" y="1703290"/>
                <a:ext cx="122906" cy="122906"/>
              </a:xfrm>
              <a:prstGeom prst="ellipse">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00" b="0" dirty="0" smtClean="0"/>
                  <a:t>a</a:t>
                </a:r>
              </a:p>
            </p:txBody>
          </p:sp>
          <p:grpSp>
            <p:nvGrpSpPr>
              <p:cNvPr id="98" name="Group 97"/>
              <p:cNvGrpSpPr/>
              <p:nvPr/>
            </p:nvGrpSpPr>
            <p:grpSpPr>
              <a:xfrm>
                <a:off x="6033322" y="1703290"/>
                <a:ext cx="159091" cy="273539"/>
                <a:chOff x="5023275" y="1703291"/>
                <a:chExt cx="159091" cy="273539"/>
              </a:xfrm>
            </p:grpSpPr>
            <p:cxnSp>
              <p:nvCxnSpPr>
                <p:cNvPr id="101" name="Elbow Connector 100"/>
                <p:cNvCxnSpPr>
                  <a:stCxn id="102" idx="4"/>
                  <a:endCxn id="94" idx="3"/>
                </p:cNvCxnSpPr>
                <p:nvPr/>
              </p:nvCxnSpPr>
              <p:spPr>
                <a:xfrm rot="5400000">
                  <a:off x="4996778" y="1852694"/>
                  <a:ext cx="150633" cy="97639"/>
                </a:xfrm>
                <a:prstGeom prst="bentConnector2">
                  <a:avLst/>
                </a:prstGeom>
                <a:ln w="9525" cap="rnd" cmpd="sng">
                  <a:solidFill>
                    <a:schemeClr val="bg1">
                      <a:lumMod val="6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102" name="Oval 101"/>
                <p:cNvSpPr/>
                <p:nvPr/>
              </p:nvSpPr>
              <p:spPr>
                <a:xfrm>
                  <a:off x="5059460" y="1703291"/>
                  <a:ext cx="122906" cy="122906"/>
                </a:xfrm>
                <a:prstGeom prst="ellipse">
                  <a:avLst/>
                </a:prstGeom>
                <a:solidFill>
                  <a:schemeClr val="accent4">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00" b="0" dirty="0" smtClean="0"/>
                    <a:t>a</a:t>
                  </a:r>
                </a:p>
              </p:txBody>
            </p:sp>
          </p:grpSp>
          <p:sp>
            <p:nvSpPr>
              <p:cNvPr id="99" name="TextBox 98"/>
              <p:cNvSpPr txBox="1"/>
              <p:nvPr/>
            </p:nvSpPr>
            <p:spPr>
              <a:xfrm>
                <a:off x="5170124" y="1538709"/>
                <a:ext cx="447786" cy="184666"/>
              </a:xfrm>
              <a:prstGeom prst="rect">
                <a:avLst/>
              </a:prstGeom>
              <a:noFill/>
            </p:spPr>
            <p:txBody>
              <a:bodyPr wrap="square" rtlCol="0">
                <a:spAutoFit/>
              </a:bodyPr>
              <a:lstStyle/>
              <a:p>
                <a:pPr algn="ctr"/>
                <a:r>
                  <a:rPr lang="en-US" sz="600" b="0" dirty="0" smtClean="0">
                    <a:solidFill>
                      <a:schemeClr val="tx1">
                        <a:lumMod val="85000"/>
                        <a:lumOff val="15000"/>
                      </a:schemeClr>
                    </a:solidFill>
                    <a:latin typeface="+mn-lt"/>
                  </a:rPr>
                  <a:t>2016</a:t>
                </a:r>
              </a:p>
            </p:txBody>
          </p:sp>
          <p:sp>
            <p:nvSpPr>
              <p:cNvPr id="100" name="TextBox 99"/>
              <p:cNvSpPr txBox="1"/>
              <p:nvPr/>
            </p:nvSpPr>
            <p:spPr>
              <a:xfrm>
                <a:off x="5910324" y="1538709"/>
                <a:ext cx="447786" cy="184666"/>
              </a:xfrm>
              <a:prstGeom prst="rect">
                <a:avLst/>
              </a:prstGeom>
              <a:noFill/>
            </p:spPr>
            <p:txBody>
              <a:bodyPr wrap="square" rtlCol="0">
                <a:spAutoFit/>
              </a:bodyPr>
              <a:lstStyle/>
              <a:p>
                <a:pPr algn="ctr"/>
                <a:r>
                  <a:rPr lang="en-US" sz="600" b="0" dirty="0" smtClean="0">
                    <a:solidFill>
                      <a:schemeClr val="tx1">
                        <a:lumMod val="85000"/>
                        <a:lumOff val="15000"/>
                      </a:schemeClr>
                    </a:solidFill>
                    <a:latin typeface="+mn-lt"/>
                  </a:rPr>
                  <a:t>2017</a:t>
                </a:r>
              </a:p>
            </p:txBody>
          </p:sp>
        </p:grpSp>
        <p:grpSp>
          <p:nvGrpSpPr>
            <p:cNvPr id="84" name="Group 83"/>
            <p:cNvGrpSpPr/>
            <p:nvPr/>
          </p:nvGrpSpPr>
          <p:grpSpPr>
            <a:xfrm>
              <a:off x="7695068" y="1538709"/>
              <a:ext cx="1187986" cy="921456"/>
              <a:chOff x="5170124" y="1538709"/>
              <a:chExt cx="1187986" cy="921456"/>
            </a:xfrm>
          </p:grpSpPr>
          <p:pic>
            <p:nvPicPr>
              <p:cNvPr id="85" name="Picture 8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01315" y="1709502"/>
                <a:ext cx="529359" cy="534653"/>
              </a:xfrm>
              <a:prstGeom prst="rect">
                <a:avLst/>
              </a:prstGeom>
            </p:spPr>
          </p:pic>
          <p:sp>
            <p:nvSpPr>
              <p:cNvPr id="86" name="TextBox 85"/>
              <p:cNvSpPr txBox="1"/>
              <p:nvPr/>
            </p:nvSpPr>
            <p:spPr>
              <a:xfrm>
                <a:off x="5339263" y="2260110"/>
                <a:ext cx="853463" cy="200055"/>
              </a:xfrm>
              <a:prstGeom prst="rect">
                <a:avLst/>
              </a:prstGeom>
              <a:noFill/>
            </p:spPr>
            <p:txBody>
              <a:bodyPr wrap="square" rtlCol="0">
                <a:spAutoFit/>
              </a:bodyPr>
              <a:lstStyle/>
              <a:p>
                <a:pPr algn="ctr"/>
                <a:r>
                  <a:rPr lang="en-US" sz="700" b="0" dirty="0" smtClean="0">
                    <a:solidFill>
                      <a:schemeClr val="tx1">
                        <a:lumMod val="85000"/>
                        <a:lumOff val="15000"/>
                      </a:schemeClr>
                    </a:solidFill>
                    <a:latin typeface="+mn-lt"/>
                  </a:rPr>
                  <a:t>VFR trips</a:t>
                </a:r>
              </a:p>
            </p:txBody>
          </p:sp>
          <p:cxnSp>
            <p:nvCxnSpPr>
              <p:cNvPr id="87" name="Elbow Connector 86"/>
              <p:cNvCxnSpPr>
                <a:stCxn id="88" idx="4"/>
                <a:endCxn id="85" idx="1"/>
              </p:cNvCxnSpPr>
              <p:nvPr/>
            </p:nvCxnSpPr>
            <p:spPr>
              <a:xfrm rot="16200000" flipH="1">
                <a:off x="5369739" y="1847899"/>
                <a:ext cx="150633" cy="107226"/>
              </a:xfrm>
              <a:prstGeom prst="bentConnector2">
                <a:avLst/>
              </a:prstGeom>
              <a:ln w="9525" cap="rnd" cmpd="sng">
                <a:solidFill>
                  <a:schemeClr val="bg1">
                    <a:lumMod val="6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88" name="Oval 87"/>
              <p:cNvSpPr/>
              <p:nvPr/>
            </p:nvSpPr>
            <p:spPr>
              <a:xfrm>
                <a:off x="5329989" y="1703290"/>
                <a:ext cx="122906" cy="122906"/>
              </a:xfrm>
              <a:prstGeom prst="ellipse">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00" b="0" dirty="0" smtClean="0"/>
                  <a:t>a</a:t>
                </a:r>
              </a:p>
            </p:txBody>
          </p:sp>
          <p:grpSp>
            <p:nvGrpSpPr>
              <p:cNvPr id="89" name="Group 88"/>
              <p:cNvGrpSpPr/>
              <p:nvPr/>
            </p:nvGrpSpPr>
            <p:grpSpPr>
              <a:xfrm>
                <a:off x="6033322" y="1703290"/>
                <a:ext cx="159091" cy="273539"/>
                <a:chOff x="5023275" y="1703291"/>
                <a:chExt cx="159091" cy="273539"/>
              </a:xfrm>
            </p:grpSpPr>
            <p:cxnSp>
              <p:nvCxnSpPr>
                <p:cNvPr id="92" name="Elbow Connector 91"/>
                <p:cNvCxnSpPr>
                  <a:stCxn id="93" idx="4"/>
                  <a:endCxn id="85" idx="3"/>
                </p:cNvCxnSpPr>
                <p:nvPr/>
              </p:nvCxnSpPr>
              <p:spPr>
                <a:xfrm rot="5400000">
                  <a:off x="4996778" y="1852694"/>
                  <a:ext cx="150633" cy="97639"/>
                </a:xfrm>
                <a:prstGeom prst="bentConnector2">
                  <a:avLst/>
                </a:prstGeom>
                <a:ln w="9525" cap="rnd" cmpd="sng">
                  <a:solidFill>
                    <a:schemeClr val="bg1">
                      <a:lumMod val="6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93" name="Oval 92"/>
                <p:cNvSpPr/>
                <p:nvPr/>
              </p:nvSpPr>
              <p:spPr>
                <a:xfrm>
                  <a:off x="5059460" y="1703291"/>
                  <a:ext cx="122906" cy="122906"/>
                </a:xfrm>
                <a:prstGeom prst="ellipse">
                  <a:avLst/>
                </a:prstGeom>
                <a:solidFill>
                  <a:schemeClr val="bg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00" b="0" dirty="0" smtClean="0"/>
                    <a:t>a</a:t>
                  </a:r>
                </a:p>
              </p:txBody>
            </p:sp>
          </p:grpSp>
          <p:sp>
            <p:nvSpPr>
              <p:cNvPr id="90" name="TextBox 89"/>
              <p:cNvSpPr txBox="1"/>
              <p:nvPr/>
            </p:nvSpPr>
            <p:spPr>
              <a:xfrm>
                <a:off x="5170124" y="1538709"/>
                <a:ext cx="447786" cy="184666"/>
              </a:xfrm>
              <a:prstGeom prst="rect">
                <a:avLst/>
              </a:prstGeom>
              <a:noFill/>
            </p:spPr>
            <p:txBody>
              <a:bodyPr wrap="square" rtlCol="0">
                <a:spAutoFit/>
              </a:bodyPr>
              <a:lstStyle/>
              <a:p>
                <a:pPr algn="ctr"/>
                <a:r>
                  <a:rPr lang="en-US" sz="600" b="0" dirty="0" smtClean="0">
                    <a:solidFill>
                      <a:schemeClr val="tx1">
                        <a:lumMod val="85000"/>
                        <a:lumOff val="15000"/>
                      </a:schemeClr>
                    </a:solidFill>
                    <a:latin typeface="+mn-lt"/>
                  </a:rPr>
                  <a:t>2016</a:t>
                </a:r>
              </a:p>
            </p:txBody>
          </p:sp>
          <p:sp>
            <p:nvSpPr>
              <p:cNvPr id="91" name="TextBox 90"/>
              <p:cNvSpPr txBox="1"/>
              <p:nvPr/>
            </p:nvSpPr>
            <p:spPr>
              <a:xfrm>
                <a:off x="5910324" y="1538709"/>
                <a:ext cx="447786" cy="184666"/>
              </a:xfrm>
              <a:prstGeom prst="rect">
                <a:avLst/>
              </a:prstGeom>
              <a:noFill/>
            </p:spPr>
            <p:txBody>
              <a:bodyPr wrap="square" rtlCol="0">
                <a:spAutoFit/>
              </a:bodyPr>
              <a:lstStyle/>
              <a:p>
                <a:pPr algn="ctr"/>
                <a:r>
                  <a:rPr lang="en-US" sz="600" b="0" dirty="0" smtClean="0">
                    <a:solidFill>
                      <a:schemeClr val="tx1">
                        <a:lumMod val="85000"/>
                        <a:lumOff val="15000"/>
                      </a:schemeClr>
                    </a:solidFill>
                    <a:latin typeface="+mn-lt"/>
                  </a:rPr>
                  <a:t>2017</a:t>
                </a:r>
              </a:p>
            </p:txBody>
          </p:sp>
        </p:grpSp>
      </p:grpSp>
      <p:sp>
        <p:nvSpPr>
          <p:cNvPr id="147" name="TextBox 146"/>
          <p:cNvSpPr txBox="1"/>
          <p:nvPr/>
        </p:nvSpPr>
        <p:spPr>
          <a:xfrm>
            <a:off x="3513149" y="6222805"/>
            <a:ext cx="5230514" cy="200055"/>
          </a:xfrm>
          <a:prstGeom prst="rect">
            <a:avLst/>
          </a:prstGeom>
          <a:noFill/>
        </p:spPr>
        <p:txBody>
          <a:bodyPr wrap="square" rtlCol="0">
            <a:spAutoFit/>
          </a:bodyPr>
          <a:lstStyle/>
          <a:p>
            <a:pPr lvl="0" algn="r" fontAlgn="b">
              <a:spcBef>
                <a:spcPts val="0"/>
              </a:spcBef>
              <a:spcAft>
                <a:spcPts val="0"/>
              </a:spcAft>
            </a:pPr>
            <a:r>
              <a:rPr lang="en-US" sz="700" b="0" dirty="0">
                <a:solidFill>
                  <a:srgbClr val="C50017"/>
                </a:solidFill>
                <a:latin typeface="Wingdings"/>
                <a:ea typeface="Wingdings"/>
                <a:cs typeface="Wingdings"/>
                <a:sym typeface="Wingdings"/>
              </a:rPr>
              <a:t></a:t>
            </a:r>
            <a:r>
              <a:rPr lang="en-US" sz="700" b="0" dirty="0">
                <a:solidFill>
                  <a:schemeClr val="accent1"/>
                </a:solidFill>
                <a:latin typeface="Wingdings"/>
                <a:ea typeface="Wingdings"/>
                <a:cs typeface="Wingdings"/>
                <a:sym typeface="Wingdings"/>
              </a:rPr>
              <a:t></a:t>
            </a:r>
            <a:r>
              <a:rPr lang="en-US" sz="700" b="0" dirty="0">
                <a:solidFill>
                  <a:srgbClr val="6FA132"/>
                </a:solidFill>
                <a:latin typeface="Wingdings"/>
                <a:ea typeface="Wingdings"/>
                <a:cs typeface="Wingdings"/>
                <a:sym typeface="Wingdings"/>
              </a:rPr>
              <a:t></a:t>
            </a:r>
            <a:r>
              <a:rPr lang="en-US" sz="700" b="0" dirty="0">
                <a:solidFill>
                  <a:srgbClr val="489A1E"/>
                </a:solidFill>
                <a:latin typeface="Wingdings"/>
                <a:ea typeface="Wingdings"/>
                <a:cs typeface="Wingdings"/>
                <a:sym typeface="Wingdings"/>
              </a:rPr>
              <a:t> </a:t>
            </a:r>
            <a:r>
              <a:rPr lang="en-US" sz="600" b="0" dirty="0">
                <a:solidFill>
                  <a:srgbClr val="404040"/>
                </a:solidFill>
                <a:latin typeface="Verdana"/>
                <a:cs typeface="+mn-cs"/>
              </a:rPr>
              <a:t>% change vs </a:t>
            </a:r>
            <a:r>
              <a:rPr lang="en-US" sz="600" b="0" dirty="0" smtClean="0">
                <a:solidFill>
                  <a:srgbClr val="404040"/>
                </a:solidFill>
                <a:latin typeface="Verdana"/>
                <a:cs typeface="+mn-cs"/>
              </a:rPr>
              <a:t>2015</a:t>
            </a:r>
            <a:endParaRPr lang="en-US" sz="600" b="0" dirty="0">
              <a:solidFill>
                <a:srgbClr val="489A1E"/>
              </a:solidFill>
              <a:latin typeface="Verdana"/>
              <a:cs typeface="+mn-cs"/>
            </a:endParaRPr>
          </a:p>
        </p:txBody>
      </p:sp>
      <p:sp>
        <p:nvSpPr>
          <p:cNvPr id="60" name="Rectangle 59"/>
          <p:cNvSpPr/>
          <p:nvPr/>
        </p:nvSpPr>
        <p:spPr>
          <a:xfrm>
            <a:off x="1928081" y="6221717"/>
            <a:ext cx="5335748" cy="48730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800" b="0" dirty="0">
                <a:solidFill>
                  <a:schemeClr val="tx1"/>
                </a:solidFill>
              </a:rPr>
              <a:t>*Break in time series 2015-2016 – see slide </a:t>
            </a:r>
            <a:r>
              <a:rPr lang="en-US" sz="800" b="0" dirty="0" smtClean="0">
                <a:solidFill>
                  <a:schemeClr val="tx1"/>
                </a:solidFill>
              </a:rPr>
              <a:t>2</a:t>
            </a:r>
          </a:p>
          <a:p>
            <a:r>
              <a:rPr lang="en-US" sz="800" dirty="0" smtClean="0">
                <a:solidFill>
                  <a:schemeClr val="accent2"/>
                </a:solidFill>
              </a:rPr>
              <a:t>% Change </a:t>
            </a:r>
            <a:r>
              <a:rPr lang="en-US" sz="800" b="0" dirty="0" smtClean="0">
                <a:solidFill>
                  <a:schemeClr val="tx1"/>
                </a:solidFill>
              </a:rPr>
              <a:t>refers to a revised 2015 figures rather than the original published figures shown here</a:t>
            </a:r>
          </a:p>
          <a:p>
            <a:r>
              <a:rPr lang="en-US" sz="800" dirty="0">
                <a:solidFill>
                  <a:schemeClr val="bg1">
                    <a:lumMod val="50000"/>
                  </a:schemeClr>
                </a:solidFill>
              </a:rPr>
              <a:t>% Change </a:t>
            </a:r>
            <a:r>
              <a:rPr lang="en-US" sz="800" b="0" dirty="0">
                <a:solidFill>
                  <a:schemeClr val="tx1"/>
                </a:solidFill>
              </a:rPr>
              <a:t>refers to </a:t>
            </a:r>
            <a:r>
              <a:rPr lang="en-US" sz="800" b="0" dirty="0" smtClean="0">
                <a:solidFill>
                  <a:schemeClr val="tx1"/>
                </a:solidFill>
              </a:rPr>
              <a:t>the original </a:t>
            </a:r>
            <a:r>
              <a:rPr lang="en-US" sz="800" b="0" dirty="0">
                <a:solidFill>
                  <a:schemeClr val="tx1"/>
                </a:solidFill>
              </a:rPr>
              <a:t>published figures shown here</a:t>
            </a:r>
          </a:p>
          <a:p>
            <a:endParaRPr lang="en-US" sz="800" b="0" dirty="0">
              <a:solidFill>
                <a:schemeClr val="tx1"/>
              </a:solidFill>
            </a:endParaRPr>
          </a:p>
        </p:txBody>
      </p:sp>
    </p:spTree>
    <p:extLst>
      <p:ext uri="{BB962C8B-B14F-4D97-AF65-F5344CB8AC3E}">
        <p14:creationId xmlns:p14="http://schemas.microsoft.com/office/powerpoint/2010/main" val="27821532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682424" y="5259772"/>
            <a:ext cx="7793784" cy="281788"/>
            <a:chOff x="682424" y="4524072"/>
            <a:chExt cx="7793784" cy="281788"/>
          </a:xfrm>
          <a:solidFill>
            <a:srgbClr val="262626"/>
          </a:solidFill>
        </p:grpSpPr>
        <p:sp>
          <p:nvSpPr>
            <p:cNvPr id="90" name="Round Same Side Corner Rectangle 89"/>
            <p:cNvSpPr/>
            <p:nvPr/>
          </p:nvSpPr>
          <p:spPr>
            <a:xfrm>
              <a:off x="3546274" y="4524072"/>
              <a:ext cx="2066084" cy="281788"/>
            </a:xfrm>
            <a:prstGeom prst="round2SameRect">
              <a:avLst>
                <a:gd name="adj1" fmla="val 0"/>
                <a:gd name="adj2" fmla="val 21789"/>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err="1" smtClean="0">
                <a:solidFill>
                  <a:prstClr val="white"/>
                </a:solidFill>
              </a:endParaRPr>
            </a:p>
          </p:txBody>
        </p:sp>
        <p:sp>
          <p:nvSpPr>
            <p:cNvPr id="91" name="Round Same Side Corner Rectangle 90"/>
            <p:cNvSpPr/>
            <p:nvPr/>
          </p:nvSpPr>
          <p:spPr>
            <a:xfrm>
              <a:off x="6410124" y="4524072"/>
              <a:ext cx="2066084" cy="281788"/>
            </a:xfrm>
            <a:prstGeom prst="round2SameRect">
              <a:avLst>
                <a:gd name="adj1" fmla="val 0"/>
                <a:gd name="adj2" fmla="val 21789"/>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err="1" smtClean="0">
                <a:solidFill>
                  <a:prstClr val="white"/>
                </a:solidFill>
              </a:endParaRPr>
            </a:p>
          </p:txBody>
        </p:sp>
        <p:sp>
          <p:nvSpPr>
            <p:cNvPr id="92" name="Round Same Side Corner Rectangle 91"/>
            <p:cNvSpPr/>
            <p:nvPr/>
          </p:nvSpPr>
          <p:spPr>
            <a:xfrm>
              <a:off x="682424" y="4524072"/>
              <a:ext cx="2066084" cy="281788"/>
            </a:xfrm>
            <a:prstGeom prst="round2SameRect">
              <a:avLst>
                <a:gd name="adj1" fmla="val 0"/>
                <a:gd name="adj2" fmla="val 21789"/>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err="1" smtClean="0">
                <a:solidFill>
                  <a:prstClr val="white"/>
                </a:solidFill>
              </a:endParaRPr>
            </a:p>
          </p:txBody>
        </p:sp>
      </p:grpSp>
      <p:graphicFrame>
        <p:nvGraphicFramePr>
          <p:cNvPr id="26" name="Chart 25"/>
          <p:cNvGraphicFramePr/>
          <p:nvPr>
            <p:extLst>
              <p:ext uri="{D42A27DB-BD31-4B8C-83A1-F6EECF244321}">
                <p14:modId xmlns:p14="http://schemas.microsoft.com/office/powerpoint/2010/main" val="563093994"/>
              </p:ext>
            </p:extLst>
          </p:nvPr>
        </p:nvGraphicFramePr>
        <p:xfrm>
          <a:off x="111926" y="2451805"/>
          <a:ext cx="8937031" cy="308010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8" name="Table 87"/>
          <p:cNvGraphicFramePr>
            <a:graphicFrameLocks noGrp="1"/>
          </p:cNvGraphicFramePr>
          <p:nvPr>
            <p:extLst>
              <p:ext uri="{D42A27DB-BD31-4B8C-83A1-F6EECF244321}">
                <p14:modId xmlns:p14="http://schemas.microsoft.com/office/powerpoint/2010/main" val="3550396319"/>
              </p:ext>
            </p:extLst>
          </p:nvPr>
        </p:nvGraphicFramePr>
        <p:xfrm>
          <a:off x="274686" y="4962457"/>
          <a:ext cx="8608011" cy="298673"/>
        </p:xfrm>
        <a:graphic>
          <a:graphicData uri="http://schemas.openxmlformats.org/drawingml/2006/table">
            <a:tbl>
              <a:tblPr firstRow="1" bandRow="1">
                <a:tableStyleId>{5C22544A-7EE6-4342-B048-85BDC9FD1C3A}</a:tableStyleId>
              </a:tblPr>
              <a:tblGrid>
                <a:gridCol w="387601"/>
                <a:gridCol w="368696"/>
                <a:gridCol w="675943"/>
                <a:gridCol w="607665"/>
                <a:gridCol w="600838"/>
                <a:gridCol w="457456"/>
                <a:gridCol w="607665"/>
                <a:gridCol w="596368"/>
                <a:gridCol w="625791"/>
                <a:gridCol w="594010"/>
                <a:gridCol w="450628"/>
                <a:gridCol w="607666"/>
                <a:gridCol w="598012"/>
                <a:gridCol w="624147"/>
                <a:gridCol w="587182"/>
                <a:gridCol w="218343"/>
              </a:tblGrid>
              <a:tr h="298673">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900" b="0" dirty="0">
                          <a:solidFill>
                            <a:srgbClr val="C50017"/>
                          </a:solidFill>
                          <a:latin typeface="Wingdings"/>
                          <a:ea typeface="Wingdings"/>
                          <a:cs typeface="Wingdings"/>
                          <a:sym typeface="Wingdings"/>
                        </a:rPr>
                        <a:t></a:t>
                      </a:r>
                      <a:r>
                        <a:rPr lang="en-US" sz="900" b="0" dirty="0">
                          <a:solidFill>
                            <a:schemeClr val="accent1"/>
                          </a:solidFill>
                          <a:latin typeface="Wingdings"/>
                          <a:ea typeface="Wingdings"/>
                          <a:cs typeface="Wingdings"/>
                          <a:sym typeface="Wingdings"/>
                        </a:rPr>
                        <a:t></a:t>
                      </a:r>
                      <a:r>
                        <a:rPr lang="en-US" sz="900" b="0" dirty="0">
                          <a:solidFill>
                            <a:srgbClr val="6FA132"/>
                          </a:solidFill>
                          <a:latin typeface="Wingdings"/>
                          <a:ea typeface="Wingdings"/>
                          <a:cs typeface="Wingdings"/>
                          <a:sym typeface="Wingdings"/>
                        </a:rPr>
                        <a:t></a:t>
                      </a:r>
                      <a:endParaRPr kumimoji="0" lang="en-US" sz="900" b="0" i="0" u="none" strike="noStrike" kern="1200" cap="none" spc="0" normalizeH="0" baseline="0" noProof="0" dirty="0">
                        <a:ln>
                          <a:noFill/>
                        </a:ln>
                        <a:solidFill>
                          <a:srgbClr val="489A1E"/>
                        </a:solidFill>
                        <a:effectLst/>
                        <a:uLnTx/>
                        <a:uFillTx/>
                        <a:latin typeface="+mn-lt"/>
                        <a:ea typeface="+mn-ea"/>
                        <a:cs typeface="+mn-cs"/>
                      </a:endParaRPr>
                    </a:p>
                  </a:txBody>
                  <a:tcPr marL="0" marR="0" marT="0" marB="0" anchor="ctr">
                    <a:lnL w="12700" cmpd="sng">
                      <a:noFill/>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1" i="0" u="none" strike="noStrike" kern="1200" dirty="0" smtClean="0">
                          <a:solidFill>
                            <a:schemeClr val="accent2"/>
                          </a:solidFill>
                          <a:effectLst/>
                          <a:latin typeface="+mn-lt"/>
                          <a:ea typeface="+mn-ea"/>
                          <a:cs typeface="+mn-cs"/>
                        </a:rPr>
                        <a:t>-21%</a:t>
                      </a:r>
                      <a:endParaRPr lang="en-GB" sz="700" b="1" i="0" u="none" strike="noStrike" kern="1200" dirty="0">
                        <a:solidFill>
                          <a:schemeClr val="accent2"/>
                        </a:solidFill>
                        <a:effectLst/>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1" i="0" u="none" strike="noStrike" kern="1200" dirty="0" smtClean="0">
                          <a:solidFill>
                            <a:schemeClr val="accent2"/>
                          </a:solidFill>
                          <a:effectLst/>
                          <a:latin typeface="+mn-lt"/>
                          <a:ea typeface="+mn-ea"/>
                          <a:cs typeface="+mn-cs"/>
                        </a:rPr>
                        <a:t>-22%</a:t>
                      </a:r>
                      <a:endParaRPr lang="en-GB" sz="700" b="1" i="0" u="none" strike="noStrike" kern="1200" dirty="0">
                        <a:solidFill>
                          <a:schemeClr val="accent2"/>
                        </a:solidFill>
                        <a:effectLst/>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1" i="0" u="none" strike="noStrike" kern="1200" dirty="0" smtClean="0">
                          <a:solidFill>
                            <a:schemeClr val="accent2"/>
                          </a:solidFill>
                          <a:effectLst/>
                          <a:latin typeface="+mn-lt"/>
                          <a:ea typeface="+mn-ea"/>
                          <a:cs typeface="+mn-cs"/>
                        </a:rPr>
                        <a:t>+16%</a:t>
                      </a:r>
                      <a:endParaRPr lang="en-GB" sz="700" b="1" i="0" u="none" strike="noStrike" kern="1200" dirty="0">
                        <a:solidFill>
                          <a:schemeClr val="accent2"/>
                        </a:solidFill>
                        <a:effectLst/>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1" i="0" u="none" strike="noStrike" kern="1200" dirty="0" smtClean="0">
                          <a:solidFill>
                            <a:schemeClr val="accent2"/>
                          </a:solidFill>
                          <a:effectLst/>
                          <a:latin typeface="+mn-lt"/>
                          <a:ea typeface="+mn-ea"/>
                          <a:cs typeface="+mn-cs"/>
                        </a:rPr>
                        <a:t>-29%</a:t>
                      </a:r>
                      <a:endParaRPr lang="en-GB" sz="700" b="1" i="0" u="none" strike="noStrike" kern="1200" dirty="0">
                        <a:solidFill>
                          <a:schemeClr val="accent2"/>
                        </a:solidFill>
                        <a:effectLst/>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b="0" dirty="0">
                        <a:solidFill>
                          <a:schemeClr val="accent5">
                            <a:lumMod val="75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1" i="0" u="none" strike="noStrike" kern="1200" dirty="0" smtClean="0">
                          <a:solidFill>
                            <a:schemeClr val="bg1">
                              <a:lumMod val="50000"/>
                            </a:schemeClr>
                          </a:solidFill>
                          <a:effectLst/>
                          <a:latin typeface="+mn-lt"/>
                          <a:ea typeface="+mn-ea"/>
                          <a:cs typeface="+mn-cs"/>
                        </a:rPr>
                        <a:t>-4%</a:t>
                      </a:r>
                      <a:endParaRPr lang="en-GB" sz="700" b="1" i="0" u="none" strike="noStrike" kern="1200" dirty="0">
                        <a:solidFill>
                          <a:schemeClr val="bg1">
                            <a:lumMod val="50000"/>
                          </a:schemeClr>
                        </a:solidFill>
                        <a:effectLst/>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1" i="0" u="none" strike="noStrike" kern="1200" dirty="0" smtClean="0">
                          <a:solidFill>
                            <a:schemeClr val="bg1">
                              <a:lumMod val="50000"/>
                            </a:schemeClr>
                          </a:solidFill>
                          <a:effectLst/>
                          <a:latin typeface="+mn-lt"/>
                          <a:ea typeface="+mn-ea"/>
                          <a:cs typeface="+mn-cs"/>
                        </a:rPr>
                        <a:t>-2%</a:t>
                      </a:r>
                      <a:endParaRPr lang="en-GB" sz="700" b="1" i="0" u="none" strike="noStrike" kern="1200" dirty="0">
                        <a:solidFill>
                          <a:schemeClr val="bg1">
                            <a:lumMod val="50000"/>
                          </a:schemeClr>
                        </a:solidFill>
                        <a:effectLst/>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1" i="0" u="none" strike="noStrike" kern="1200" dirty="0" smtClean="0">
                          <a:solidFill>
                            <a:schemeClr val="bg1">
                              <a:lumMod val="50000"/>
                            </a:schemeClr>
                          </a:solidFill>
                          <a:effectLst/>
                          <a:latin typeface="+mn-lt"/>
                          <a:ea typeface="+mn-ea"/>
                          <a:cs typeface="+mn-cs"/>
                        </a:rPr>
                        <a:t>+12%</a:t>
                      </a:r>
                      <a:endParaRPr lang="en-GB" sz="700" b="1" i="0" u="none" strike="noStrike" kern="1200" dirty="0">
                        <a:solidFill>
                          <a:schemeClr val="bg1">
                            <a:lumMod val="50000"/>
                          </a:schemeClr>
                        </a:solidFill>
                        <a:effectLst/>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1" i="0" u="none" strike="noStrike" kern="1200" dirty="0" smtClean="0">
                          <a:solidFill>
                            <a:schemeClr val="bg1">
                              <a:lumMod val="50000"/>
                            </a:schemeClr>
                          </a:solidFill>
                          <a:effectLst/>
                          <a:latin typeface="+mn-lt"/>
                          <a:ea typeface="+mn-ea"/>
                          <a:cs typeface="+mn-cs"/>
                        </a:rPr>
                        <a:t>-15%</a:t>
                      </a:r>
                      <a:endParaRPr lang="en-GB" sz="700" b="1" i="0" u="none" strike="noStrike" kern="1200" dirty="0">
                        <a:solidFill>
                          <a:schemeClr val="bg1">
                            <a:lumMod val="50000"/>
                          </a:schemeClr>
                        </a:solidFill>
                        <a:effectLst/>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700" b="0" i="0" u="none" strike="noStrike" dirty="0">
                        <a:solidFill>
                          <a:schemeClr val="accent5">
                            <a:lumMod val="75000"/>
                          </a:schemeClr>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1" i="0" u="none" strike="noStrike" kern="1200" dirty="0" smtClean="0">
                          <a:solidFill>
                            <a:schemeClr val="accent2"/>
                          </a:solidFill>
                          <a:effectLst/>
                          <a:latin typeface="+mn-lt"/>
                          <a:ea typeface="+mn-ea"/>
                          <a:cs typeface="+mn-cs"/>
                        </a:rPr>
                        <a:t>-3%</a:t>
                      </a:r>
                      <a:endParaRPr lang="en-GB" sz="700" b="1" i="0" u="none" strike="noStrike" kern="1200" dirty="0">
                        <a:solidFill>
                          <a:schemeClr val="accent2"/>
                        </a:solidFill>
                        <a:effectLst/>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1" i="0" u="none" strike="noStrike" kern="1200" dirty="0" smtClean="0">
                          <a:solidFill>
                            <a:schemeClr val="accent2"/>
                          </a:solidFill>
                          <a:effectLst/>
                          <a:latin typeface="+mn-lt"/>
                          <a:ea typeface="+mn-ea"/>
                          <a:cs typeface="+mn-cs"/>
                        </a:rPr>
                        <a:t>-1%</a:t>
                      </a:r>
                      <a:endParaRPr lang="en-GB" sz="700" b="1" i="0" u="none" strike="noStrike" kern="1200" dirty="0">
                        <a:solidFill>
                          <a:schemeClr val="accent2"/>
                        </a:solidFill>
                        <a:effectLst/>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1" i="0" u="none" strike="noStrike" kern="1200" dirty="0" smtClean="0">
                          <a:solidFill>
                            <a:schemeClr val="accent2"/>
                          </a:solidFill>
                          <a:effectLst/>
                          <a:latin typeface="+mn-lt"/>
                          <a:ea typeface="+mn-ea"/>
                          <a:cs typeface="+mn-cs"/>
                        </a:rPr>
                        <a:t>+7%</a:t>
                      </a:r>
                      <a:endParaRPr lang="en-GB" sz="700" b="1" i="0" u="none" strike="noStrike" kern="1200" dirty="0">
                        <a:solidFill>
                          <a:schemeClr val="accent2"/>
                        </a:solidFill>
                        <a:effectLst/>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1" i="0" u="none" strike="noStrike" kern="1200" dirty="0" smtClean="0">
                          <a:solidFill>
                            <a:schemeClr val="accent2"/>
                          </a:solidFill>
                          <a:effectLst/>
                          <a:latin typeface="+mn-lt"/>
                          <a:ea typeface="+mn-ea"/>
                          <a:cs typeface="+mn-cs"/>
                        </a:rPr>
                        <a:t>-14%</a:t>
                      </a:r>
                      <a:endParaRPr lang="en-GB" sz="700" b="1" i="0" u="none" strike="noStrike" kern="1200" dirty="0">
                        <a:solidFill>
                          <a:schemeClr val="accent2"/>
                        </a:solidFill>
                        <a:effectLst/>
                        <a:latin typeface="+mn-lt"/>
                        <a:ea typeface="+mn-ea"/>
                        <a:cs typeface="+mn-cs"/>
                      </a:endParaRPr>
                    </a:p>
                  </a:txBody>
                  <a:tcPr marL="0" marR="0" marT="0" marB="0" anchor="ctr">
                    <a:lnL w="12700" cap="flat" cmpd="sng" algn="ctr">
                      <a:noFill/>
                      <a:prstDash val="solid"/>
                      <a:round/>
                      <a:headEnd type="none" w="med" len="med"/>
                      <a:tailEnd type="none" w="med" len="med"/>
                    </a:lnL>
                    <a:lnR w="12700" cmpd="sng">
                      <a:noFill/>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800" b="0" i="0" u="none" strike="noStrike" dirty="0">
                        <a:solidFill>
                          <a:srgbClr val="C50017"/>
                        </a:solidFill>
                        <a:effectLst/>
                        <a:latin typeface="+mn-lt"/>
                      </a:endParaRPr>
                    </a:p>
                  </a:txBody>
                  <a:tcPr marL="0" marR="0" marT="0" marB="0" anchor="ctr">
                    <a:lnL w="12700" cap="flat" cmpd="sng" algn="ctr">
                      <a:noFill/>
                      <a:prstDash val="solid"/>
                      <a:round/>
                      <a:headEnd type="none" w="med" len="med"/>
                      <a:tailEnd type="none" w="med" len="med"/>
                    </a:lnL>
                    <a:lnR w="12700" cmpd="sng">
                      <a:noFill/>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3" name="Title 2"/>
          <p:cNvSpPr>
            <a:spLocks noGrp="1"/>
          </p:cNvSpPr>
          <p:nvPr>
            <p:ph type="title"/>
          </p:nvPr>
        </p:nvSpPr>
        <p:spPr/>
        <p:txBody>
          <a:bodyPr/>
          <a:lstStyle/>
          <a:p>
            <a:pPr lvl="0">
              <a:spcBef>
                <a:spcPct val="20000"/>
              </a:spcBef>
              <a:defRPr/>
            </a:pPr>
            <a:r>
              <a:rPr lang="en-US" dirty="0" smtClean="0"/>
              <a:t>Spend </a:t>
            </a:r>
            <a:r>
              <a:rPr lang="en-US" dirty="0" smtClean="0">
                <a:solidFill>
                  <a:schemeClr val="tx1">
                    <a:lumMod val="50000"/>
                    <a:lumOff val="50000"/>
                  </a:schemeClr>
                </a:solidFill>
              </a:rPr>
              <a:t>England</a:t>
            </a:r>
            <a:endParaRPr lang="en-US" dirty="0">
              <a:solidFill>
                <a:schemeClr val="tx1">
                  <a:lumMod val="50000"/>
                  <a:lumOff val="50000"/>
                </a:schemeClr>
              </a:solidFill>
            </a:endParaRPr>
          </a:p>
        </p:txBody>
      </p:sp>
      <p:sp>
        <p:nvSpPr>
          <p:cNvPr id="2" name="Text Placeholder 1"/>
          <p:cNvSpPr>
            <a:spLocks noGrp="1"/>
          </p:cNvSpPr>
          <p:nvPr>
            <p:ph type="body" sz="quarter" idx="10"/>
          </p:nvPr>
        </p:nvSpPr>
        <p:spPr/>
        <p:txBody>
          <a:bodyPr/>
          <a:lstStyle/>
          <a:p>
            <a:r>
              <a:rPr lang="en-US" dirty="0" smtClean="0">
                <a:solidFill>
                  <a:srgbClr val="A6A6A6"/>
                </a:solidFill>
              </a:rPr>
              <a:t>Expenditure </a:t>
            </a:r>
            <a:r>
              <a:rPr lang="en-US" sz="1000" dirty="0">
                <a:solidFill>
                  <a:srgbClr val="A6A6A6"/>
                </a:solidFill>
              </a:rPr>
              <a:t>(£m) (</a:t>
            </a:r>
            <a:r>
              <a:rPr lang="en-US" sz="1000" dirty="0" smtClean="0">
                <a:solidFill>
                  <a:srgbClr val="A6A6A6"/>
                </a:solidFill>
              </a:rPr>
              <a:t>2016 </a:t>
            </a:r>
            <a:r>
              <a:rPr lang="en-US" sz="1000" dirty="0">
                <a:solidFill>
                  <a:srgbClr val="A6A6A6"/>
                </a:solidFill>
              </a:rPr>
              <a:t>vs </a:t>
            </a:r>
            <a:r>
              <a:rPr lang="en-US" sz="1000" dirty="0" smtClean="0">
                <a:solidFill>
                  <a:srgbClr val="A6A6A6"/>
                </a:solidFill>
              </a:rPr>
              <a:t>2017)</a:t>
            </a:r>
            <a:endParaRPr lang="en-US" sz="1000" dirty="0">
              <a:solidFill>
                <a:srgbClr val="A6A6A6"/>
              </a:solidFill>
            </a:endParaRPr>
          </a:p>
        </p:txBody>
      </p:sp>
      <p:grpSp>
        <p:nvGrpSpPr>
          <p:cNvPr id="5" name="Group 4"/>
          <p:cNvGrpSpPr/>
          <p:nvPr/>
        </p:nvGrpSpPr>
        <p:grpSpPr>
          <a:xfrm>
            <a:off x="7841311" y="201100"/>
            <a:ext cx="1094807" cy="906608"/>
            <a:chOff x="7841311" y="201100"/>
            <a:chExt cx="1094807" cy="906608"/>
          </a:xfrm>
        </p:grpSpPr>
        <p:sp>
          <p:nvSpPr>
            <p:cNvPr id="4" name="Oval 3"/>
            <p:cNvSpPr/>
            <p:nvPr/>
          </p:nvSpPr>
          <p:spPr>
            <a:xfrm>
              <a:off x="7841311" y="885946"/>
              <a:ext cx="901257" cy="221762"/>
            </a:xfrm>
            <a:prstGeom prst="ellipse">
              <a:avLst/>
            </a:prstGeom>
            <a:solidFill>
              <a:schemeClr val="tx1">
                <a:alpha val="1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err="1" smtClean="0">
                <a:solidFill>
                  <a:prstClr val="white"/>
                </a:solidFill>
              </a:endParaRPr>
            </a:p>
          </p:txBody>
        </p:sp>
        <p:pic>
          <p:nvPicPr>
            <p:cNvPr id="82" name="Picture 8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36118" y="201100"/>
              <a:ext cx="900000" cy="900000"/>
            </a:xfrm>
            <a:prstGeom prst="rect">
              <a:avLst/>
            </a:prstGeom>
            <a:effectLst>
              <a:outerShdw blurRad="254000" dir="2700000" algn="tl" rotWithShape="0">
                <a:srgbClr val="000000">
                  <a:alpha val="10000"/>
                </a:srgbClr>
              </a:outerShdw>
            </a:effectLst>
          </p:spPr>
        </p:pic>
      </p:grpSp>
      <p:grpSp>
        <p:nvGrpSpPr>
          <p:cNvPr id="61" name="Group 60"/>
          <p:cNvGrpSpPr/>
          <p:nvPr/>
        </p:nvGrpSpPr>
        <p:grpSpPr>
          <a:xfrm>
            <a:off x="4005342" y="1235932"/>
            <a:ext cx="4877712" cy="921456"/>
            <a:chOff x="4005342" y="1538709"/>
            <a:chExt cx="4877712" cy="921456"/>
          </a:xfrm>
        </p:grpSpPr>
        <p:grpSp>
          <p:nvGrpSpPr>
            <p:cNvPr id="62" name="Group 61"/>
            <p:cNvGrpSpPr/>
            <p:nvPr/>
          </p:nvGrpSpPr>
          <p:grpSpPr>
            <a:xfrm>
              <a:off x="4005342" y="1538709"/>
              <a:ext cx="1187986" cy="921456"/>
              <a:chOff x="5170124" y="1538709"/>
              <a:chExt cx="1187986" cy="921456"/>
            </a:xfrm>
          </p:grpSpPr>
          <p:pic>
            <p:nvPicPr>
              <p:cNvPr id="140" name="Picture 1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98668" y="1706829"/>
                <a:ext cx="534653" cy="540000"/>
              </a:xfrm>
              <a:prstGeom prst="rect">
                <a:avLst/>
              </a:prstGeom>
            </p:spPr>
          </p:pic>
          <p:sp>
            <p:nvSpPr>
              <p:cNvPr id="141" name="TextBox 140"/>
              <p:cNvSpPr txBox="1"/>
              <p:nvPr/>
            </p:nvSpPr>
            <p:spPr>
              <a:xfrm>
                <a:off x="5339263" y="2260110"/>
                <a:ext cx="853463" cy="200055"/>
              </a:xfrm>
              <a:prstGeom prst="rect">
                <a:avLst/>
              </a:prstGeom>
              <a:noFill/>
            </p:spPr>
            <p:txBody>
              <a:bodyPr wrap="square" rtlCol="0">
                <a:spAutoFit/>
              </a:bodyPr>
              <a:lstStyle/>
              <a:p>
                <a:pPr algn="ctr"/>
                <a:r>
                  <a:rPr lang="en-US" sz="700" b="0" dirty="0" err="1" smtClean="0">
                    <a:solidFill>
                      <a:prstClr val="black">
                        <a:lumMod val="85000"/>
                        <a:lumOff val="15000"/>
                      </a:prstClr>
                    </a:solidFill>
                    <a:latin typeface="Verdana"/>
                  </a:rPr>
                  <a:t>All trips</a:t>
                </a:r>
              </a:p>
            </p:txBody>
          </p:sp>
          <p:cxnSp>
            <p:nvCxnSpPr>
              <p:cNvPr id="142" name="Elbow Connector 141"/>
              <p:cNvCxnSpPr>
                <a:stCxn id="143" idx="4"/>
                <a:endCxn id="140" idx="1"/>
              </p:cNvCxnSpPr>
              <p:nvPr/>
            </p:nvCxnSpPr>
            <p:spPr>
              <a:xfrm rot="16200000" flipH="1">
                <a:off x="5369739" y="1847899"/>
                <a:ext cx="150633" cy="107226"/>
              </a:xfrm>
              <a:prstGeom prst="bentConnector2">
                <a:avLst/>
              </a:prstGeom>
              <a:ln w="9525" cap="rnd" cmpd="sng">
                <a:solidFill>
                  <a:schemeClr val="bg1">
                    <a:lumMod val="6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143" name="Oval 142"/>
              <p:cNvSpPr/>
              <p:nvPr/>
            </p:nvSpPr>
            <p:spPr>
              <a:xfrm>
                <a:off x="5329989" y="1703290"/>
                <a:ext cx="122906" cy="122906"/>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00" b="0" dirty="0" err="1" smtClean="0">
                    <a:solidFill>
                      <a:prstClr val="white"/>
                    </a:solidFill>
                  </a:rPr>
                  <a:t>a</a:t>
                </a:r>
              </a:p>
            </p:txBody>
          </p:sp>
          <p:grpSp>
            <p:nvGrpSpPr>
              <p:cNvPr id="144" name="Group 143"/>
              <p:cNvGrpSpPr/>
              <p:nvPr/>
            </p:nvGrpSpPr>
            <p:grpSpPr>
              <a:xfrm>
                <a:off x="6033322" y="1703290"/>
                <a:ext cx="159091" cy="273539"/>
                <a:chOff x="5023275" y="1703291"/>
                <a:chExt cx="159091" cy="273539"/>
              </a:xfrm>
            </p:grpSpPr>
            <p:cxnSp>
              <p:nvCxnSpPr>
                <p:cNvPr id="147" name="Elbow Connector 146"/>
                <p:cNvCxnSpPr>
                  <a:stCxn id="148" idx="4"/>
                  <a:endCxn id="140" idx="3"/>
                </p:cNvCxnSpPr>
                <p:nvPr/>
              </p:nvCxnSpPr>
              <p:spPr>
                <a:xfrm rot="5400000">
                  <a:off x="4996778" y="1852694"/>
                  <a:ext cx="150633" cy="97639"/>
                </a:xfrm>
                <a:prstGeom prst="bentConnector2">
                  <a:avLst/>
                </a:prstGeom>
                <a:ln w="9525" cap="rnd" cmpd="sng">
                  <a:solidFill>
                    <a:schemeClr val="bg1">
                      <a:lumMod val="6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148" name="Oval 147"/>
                <p:cNvSpPr/>
                <p:nvPr/>
              </p:nvSpPr>
              <p:spPr>
                <a:xfrm>
                  <a:off x="5059460" y="1703291"/>
                  <a:ext cx="122906" cy="122906"/>
                </a:xfrm>
                <a:prstGeom prst="ellipse">
                  <a:avLst/>
                </a:prstGeom>
                <a:solidFill>
                  <a:schemeClr val="accent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00" b="0" dirty="0" err="1" smtClean="0">
                      <a:solidFill>
                        <a:prstClr val="white"/>
                      </a:solidFill>
                    </a:rPr>
                    <a:t>a</a:t>
                  </a:r>
                </a:p>
              </p:txBody>
            </p:sp>
          </p:grpSp>
          <p:sp>
            <p:nvSpPr>
              <p:cNvPr id="145" name="TextBox 144"/>
              <p:cNvSpPr txBox="1"/>
              <p:nvPr/>
            </p:nvSpPr>
            <p:spPr>
              <a:xfrm>
                <a:off x="5170124" y="1538709"/>
                <a:ext cx="447786" cy="184666"/>
              </a:xfrm>
              <a:prstGeom prst="rect">
                <a:avLst/>
              </a:prstGeom>
              <a:noFill/>
            </p:spPr>
            <p:txBody>
              <a:bodyPr wrap="square" rtlCol="0">
                <a:spAutoFit/>
              </a:bodyPr>
              <a:lstStyle/>
              <a:p>
                <a:pPr algn="ctr"/>
                <a:r>
                  <a:rPr lang="en-US" sz="600" b="0" dirty="0" smtClean="0">
                    <a:solidFill>
                      <a:prstClr val="black">
                        <a:lumMod val="85000"/>
                        <a:lumOff val="15000"/>
                      </a:prstClr>
                    </a:solidFill>
                    <a:latin typeface="Verdana"/>
                  </a:rPr>
                  <a:t>2016</a:t>
                </a:r>
              </a:p>
            </p:txBody>
          </p:sp>
          <p:sp>
            <p:nvSpPr>
              <p:cNvPr id="146" name="TextBox 145"/>
              <p:cNvSpPr txBox="1"/>
              <p:nvPr/>
            </p:nvSpPr>
            <p:spPr>
              <a:xfrm>
                <a:off x="5910324" y="1538709"/>
                <a:ext cx="447786" cy="184666"/>
              </a:xfrm>
              <a:prstGeom prst="rect">
                <a:avLst/>
              </a:prstGeom>
              <a:noFill/>
            </p:spPr>
            <p:txBody>
              <a:bodyPr wrap="square" rtlCol="0">
                <a:spAutoFit/>
              </a:bodyPr>
              <a:lstStyle/>
              <a:p>
                <a:pPr algn="ctr"/>
                <a:r>
                  <a:rPr lang="en-US" sz="600" b="0" dirty="0" smtClean="0">
                    <a:solidFill>
                      <a:prstClr val="black">
                        <a:lumMod val="85000"/>
                        <a:lumOff val="15000"/>
                      </a:prstClr>
                    </a:solidFill>
                    <a:latin typeface="Verdana"/>
                  </a:rPr>
                  <a:t>2017</a:t>
                </a:r>
              </a:p>
            </p:txBody>
          </p:sp>
        </p:grpSp>
        <p:grpSp>
          <p:nvGrpSpPr>
            <p:cNvPr id="63" name="Group 62"/>
            <p:cNvGrpSpPr/>
            <p:nvPr/>
          </p:nvGrpSpPr>
          <p:grpSpPr>
            <a:xfrm>
              <a:off x="5235251" y="1538709"/>
              <a:ext cx="1187986" cy="921456"/>
              <a:chOff x="5170124" y="1538709"/>
              <a:chExt cx="1187986" cy="921456"/>
            </a:xfrm>
          </p:grpSpPr>
          <p:pic>
            <p:nvPicPr>
              <p:cNvPr id="85" name="Picture 8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98668" y="1709502"/>
                <a:ext cx="534653" cy="534653"/>
              </a:xfrm>
              <a:prstGeom prst="rect">
                <a:avLst/>
              </a:prstGeom>
            </p:spPr>
          </p:pic>
          <p:sp>
            <p:nvSpPr>
              <p:cNvPr id="87" name="TextBox 86"/>
              <p:cNvSpPr txBox="1"/>
              <p:nvPr/>
            </p:nvSpPr>
            <p:spPr>
              <a:xfrm>
                <a:off x="5339263" y="2260110"/>
                <a:ext cx="853463" cy="200055"/>
              </a:xfrm>
              <a:prstGeom prst="rect">
                <a:avLst/>
              </a:prstGeom>
              <a:noFill/>
            </p:spPr>
            <p:txBody>
              <a:bodyPr wrap="square" rtlCol="0">
                <a:spAutoFit/>
              </a:bodyPr>
              <a:lstStyle/>
              <a:p>
                <a:pPr algn="ctr"/>
                <a:r>
                  <a:rPr lang="en-US" sz="700" b="0" dirty="0" err="1" smtClean="0">
                    <a:solidFill>
                      <a:prstClr val="black">
                        <a:lumMod val="85000"/>
                        <a:lumOff val="15000"/>
                      </a:prstClr>
                    </a:solidFill>
                    <a:latin typeface="Verdana"/>
                  </a:rPr>
                  <a:t>Holiday trips</a:t>
                </a:r>
              </a:p>
            </p:txBody>
          </p:sp>
          <p:cxnSp>
            <p:nvCxnSpPr>
              <p:cNvPr id="133" name="Elbow Connector 132"/>
              <p:cNvCxnSpPr>
                <a:stCxn id="134" idx="4"/>
                <a:endCxn id="85" idx="1"/>
              </p:cNvCxnSpPr>
              <p:nvPr/>
            </p:nvCxnSpPr>
            <p:spPr>
              <a:xfrm rot="16200000" flipH="1">
                <a:off x="5369739" y="1847899"/>
                <a:ext cx="150633" cy="107226"/>
              </a:xfrm>
              <a:prstGeom prst="bentConnector2">
                <a:avLst/>
              </a:prstGeom>
              <a:ln w="9525" cap="rnd" cmpd="sng">
                <a:solidFill>
                  <a:schemeClr val="bg1">
                    <a:lumMod val="6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134" name="Oval 133"/>
              <p:cNvSpPr/>
              <p:nvPr/>
            </p:nvSpPr>
            <p:spPr>
              <a:xfrm>
                <a:off x="5329989" y="1703290"/>
                <a:ext cx="122906" cy="122906"/>
              </a:xfrm>
              <a:prstGeom prst="ellips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00" b="0" dirty="0" err="1" smtClean="0">
                    <a:solidFill>
                      <a:prstClr val="white"/>
                    </a:solidFill>
                  </a:rPr>
                  <a:t>a</a:t>
                </a:r>
              </a:p>
            </p:txBody>
          </p:sp>
          <p:grpSp>
            <p:nvGrpSpPr>
              <p:cNvPr id="135" name="Group 134"/>
              <p:cNvGrpSpPr/>
              <p:nvPr/>
            </p:nvGrpSpPr>
            <p:grpSpPr>
              <a:xfrm>
                <a:off x="6033322" y="1703290"/>
                <a:ext cx="159091" cy="273539"/>
                <a:chOff x="5023275" y="1703291"/>
                <a:chExt cx="159091" cy="273539"/>
              </a:xfrm>
            </p:grpSpPr>
            <p:cxnSp>
              <p:nvCxnSpPr>
                <p:cNvPr id="138" name="Elbow Connector 137"/>
                <p:cNvCxnSpPr>
                  <a:stCxn id="139" idx="4"/>
                  <a:endCxn id="85" idx="3"/>
                </p:cNvCxnSpPr>
                <p:nvPr/>
              </p:nvCxnSpPr>
              <p:spPr>
                <a:xfrm rot="5400000">
                  <a:off x="4996778" y="1852694"/>
                  <a:ext cx="150633" cy="97639"/>
                </a:xfrm>
                <a:prstGeom prst="bentConnector2">
                  <a:avLst/>
                </a:prstGeom>
                <a:ln w="9525" cap="rnd" cmpd="sng">
                  <a:solidFill>
                    <a:schemeClr val="bg1">
                      <a:lumMod val="6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139" name="Oval 138"/>
                <p:cNvSpPr/>
                <p:nvPr/>
              </p:nvSpPr>
              <p:spPr>
                <a:xfrm>
                  <a:off x="5059460" y="1703291"/>
                  <a:ext cx="122906" cy="122906"/>
                </a:xfrm>
                <a:prstGeom prst="ellipse">
                  <a:avLst/>
                </a:prstGeom>
                <a:solidFill>
                  <a:schemeClr val="accent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00" b="0" dirty="0" err="1" smtClean="0">
                      <a:solidFill>
                        <a:prstClr val="white"/>
                      </a:solidFill>
                    </a:rPr>
                    <a:t>a</a:t>
                  </a:r>
                </a:p>
              </p:txBody>
            </p:sp>
          </p:grpSp>
          <p:sp>
            <p:nvSpPr>
              <p:cNvPr id="136" name="TextBox 135"/>
              <p:cNvSpPr txBox="1"/>
              <p:nvPr/>
            </p:nvSpPr>
            <p:spPr>
              <a:xfrm>
                <a:off x="5170124" y="1538709"/>
                <a:ext cx="447786" cy="184666"/>
              </a:xfrm>
              <a:prstGeom prst="rect">
                <a:avLst/>
              </a:prstGeom>
              <a:noFill/>
            </p:spPr>
            <p:txBody>
              <a:bodyPr wrap="square" rtlCol="0">
                <a:spAutoFit/>
              </a:bodyPr>
              <a:lstStyle/>
              <a:p>
                <a:pPr algn="ctr"/>
                <a:r>
                  <a:rPr lang="en-US" sz="600" b="0" dirty="0">
                    <a:solidFill>
                      <a:prstClr val="black">
                        <a:lumMod val="85000"/>
                        <a:lumOff val="15000"/>
                      </a:prstClr>
                    </a:solidFill>
                    <a:latin typeface="Verdana"/>
                  </a:rPr>
                  <a:t>2016</a:t>
                </a:r>
              </a:p>
            </p:txBody>
          </p:sp>
          <p:sp>
            <p:nvSpPr>
              <p:cNvPr id="137" name="TextBox 136"/>
              <p:cNvSpPr txBox="1"/>
              <p:nvPr/>
            </p:nvSpPr>
            <p:spPr>
              <a:xfrm>
                <a:off x="5910324" y="1538709"/>
                <a:ext cx="447786" cy="184666"/>
              </a:xfrm>
              <a:prstGeom prst="rect">
                <a:avLst/>
              </a:prstGeom>
              <a:noFill/>
            </p:spPr>
            <p:txBody>
              <a:bodyPr wrap="square" rtlCol="0">
                <a:spAutoFit/>
              </a:bodyPr>
              <a:lstStyle/>
              <a:p>
                <a:pPr algn="ctr"/>
                <a:r>
                  <a:rPr lang="en-US" sz="600" b="0" dirty="0">
                    <a:solidFill>
                      <a:prstClr val="black">
                        <a:lumMod val="85000"/>
                        <a:lumOff val="15000"/>
                      </a:prstClr>
                    </a:solidFill>
                    <a:latin typeface="Verdana"/>
                  </a:rPr>
                  <a:t>2017</a:t>
                </a:r>
              </a:p>
            </p:txBody>
          </p:sp>
        </p:grpSp>
        <p:grpSp>
          <p:nvGrpSpPr>
            <p:cNvPr id="64" name="Group 63"/>
            <p:cNvGrpSpPr/>
            <p:nvPr/>
          </p:nvGrpSpPr>
          <p:grpSpPr>
            <a:xfrm>
              <a:off x="6465160" y="1538709"/>
              <a:ext cx="1187986" cy="921456"/>
              <a:chOff x="5170124" y="1538709"/>
              <a:chExt cx="1187986" cy="921456"/>
            </a:xfrm>
          </p:grpSpPr>
          <p:pic>
            <p:nvPicPr>
              <p:cNvPr id="75" name="Picture 7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98668" y="1709502"/>
                <a:ext cx="534653" cy="534653"/>
              </a:xfrm>
              <a:prstGeom prst="rect">
                <a:avLst/>
              </a:prstGeom>
            </p:spPr>
          </p:pic>
          <p:sp>
            <p:nvSpPr>
              <p:cNvPr id="76" name="TextBox 75"/>
              <p:cNvSpPr txBox="1"/>
              <p:nvPr/>
            </p:nvSpPr>
            <p:spPr>
              <a:xfrm>
                <a:off x="5339263" y="2260110"/>
                <a:ext cx="853463" cy="200055"/>
              </a:xfrm>
              <a:prstGeom prst="rect">
                <a:avLst/>
              </a:prstGeom>
              <a:noFill/>
            </p:spPr>
            <p:txBody>
              <a:bodyPr wrap="square" rtlCol="0">
                <a:spAutoFit/>
              </a:bodyPr>
              <a:lstStyle/>
              <a:p>
                <a:pPr algn="ctr"/>
                <a:r>
                  <a:rPr lang="en-US" sz="700" b="0" dirty="0" err="1" smtClean="0">
                    <a:solidFill>
                      <a:prstClr val="black">
                        <a:lumMod val="85000"/>
                        <a:lumOff val="15000"/>
                      </a:prstClr>
                    </a:solidFill>
                    <a:latin typeface="Verdana"/>
                  </a:rPr>
                  <a:t>Business trips</a:t>
                </a:r>
              </a:p>
            </p:txBody>
          </p:sp>
          <p:cxnSp>
            <p:nvCxnSpPr>
              <p:cNvPr id="77" name="Elbow Connector 76"/>
              <p:cNvCxnSpPr>
                <a:stCxn id="78" idx="4"/>
                <a:endCxn id="75" idx="1"/>
              </p:cNvCxnSpPr>
              <p:nvPr/>
            </p:nvCxnSpPr>
            <p:spPr>
              <a:xfrm rot="16200000" flipH="1">
                <a:off x="5369739" y="1847899"/>
                <a:ext cx="150633" cy="107226"/>
              </a:xfrm>
              <a:prstGeom prst="bentConnector2">
                <a:avLst/>
              </a:prstGeom>
              <a:ln w="9525" cap="rnd" cmpd="sng">
                <a:solidFill>
                  <a:schemeClr val="bg1">
                    <a:lumMod val="6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78" name="Oval 77"/>
              <p:cNvSpPr/>
              <p:nvPr/>
            </p:nvSpPr>
            <p:spPr>
              <a:xfrm>
                <a:off x="5329989" y="1703290"/>
                <a:ext cx="122906" cy="122906"/>
              </a:xfrm>
              <a:prstGeom prst="ellipse">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00" b="0" dirty="0" err="1" smtClean="0">
                    <a:solidFill>
                      <a:prstClr val="white"/>
                    </a:solidFill>
                  </a:rPr>
                  <a:t>a</a:t>
                </a:r>
              </a:p>
            </p:txBody>
          </p:sp>
          <p:grpSp>
            <p:nvGrpSpPr>
              <p:cNvPr id="79" name="Group 78"/>
              <p:cNvGrpSpPr/>
              <p:nvPr/>
            </p:nvGrpSpPr>
            <p:grpSpPr>
              <a:xfrm>
                <a:off x="6033322" y="1703290"/>
                <a:ext cx="159091" cy="273539"/>
                <a:chOff x="5023275" y="1703291"/>
                <a:chExt cx="159091" cy="273539"/>
              </a:xfrm>
            </p:grpSpPr>
            <p:cxnSp>
              <p:nvCxnSpPr>
                <p:cNvPr id="83" name="Elbow Connector 82"/>
                <p:cNvCxnSpPr>
                  <a:stCxn id="84" idx="4"/>
                  <a:endCxn id="75" idx="3"/>
                </p:cNvCxnSpPr>
                <p:nvPr/>
              </p:nvCxnSpPr>
              <p:spPr>
                <a:xfrm rot="5400000">
                  <a:off x="4996778" y="1852694"/>
                  <a:ext cx="150633" cy="97639"/>
                </a:xfrm>
                <a:prstGeom prst="bentConnector2">
                  <a:avLst/>
                </a:prstGeom>
                <a:ln w="9525" cap="rnd" cmpd="sng">
                  <a:solidFill>
                    <a:schemeClr val="bg1">
                      <a:lumMod val="6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84" name="Oval 83"/>
                <p:cNvSpPr/>
                <p:nvPr/>
              </p:nvSpPr>
              <p:spPr>
                <a:xfrm>
                  <a:off x="5059460" y="1703291"/>
                  <a:ext cx="122906" cy="122906"/>
                </a:xfrm>
                <a:prstGeom prst="ellipse">
                  <a:avLst/>
                </a:prstGeom>
                <a:solidFill>
                  <a:schemeClr val="accent4">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00" b="0" dirty="0" err="1" smtClean="0">
                      <a:solidFill>
                        <a:prstClr val="white"/>
                      </a:solidFill>
                    </a:rPr>
                    <a:t>a</a:t>
                  </a:r>
                </a:p>
              </p:txBody>
            </p:sp>
          </p:grpSp>
          <p:sp>
            <p:nvSpPr>
              <p:cNvPr id="80" name="TextBox 79"/>
              <p:cNvSpPr txBox="1"/>
              <p:nvPr/>
            </p:nvSpPr>
            <p:spPr>
              <a:xfrm>
                <a:off x="5170124" y="1538709"/>
                <a:ext cx="447786" cy="184666"/>
              </a:xfrm>
              <a:prstGeom prst="rect">
                <a:avLst/>
              </a:prstGeom>
              <a:noFill/>
            </p:spPr>
            <p:txBody>
              <a:bodyPr wrap="square" rtlCol="0">
                <a:spAutoFit/>
              </a:bodyPr>
              <a:lstStyle/>
              <a:p>
                <a:pPr algn="ctr"/>
                <a:r>
                  <a:rPr lang="en-US" sz="600" b="0" dirty="0">
                    <a:solidFill>
                      <a:prstClr val="black">
                        <a:lumMod val="85000"/>
                        <a:lumOff val="15000"/>
                      </a:prstClr>
                    </a:solidFill>
                    <a:latin typeface="Verdana"/>
                  </a:rPr>
                  <a:t>2016</a:t>
                </a:r>
              </a:p>
            </p:txBody>
          </p:sp>
          <p:sp>
            <p:nvSpPr>
              <p:cNvPr id="81" name="TextBox 80"/>
              <p:cNvSpPr txBox="1"/>
              <p:nvPr/>
            </p:nvSpPr>
            <p:spPr>
              <a:xfrm>
                <a:off x="5910324" y="1538709"/>
                <a:ext cx="447786" cy="184666"/>
              </a:xfrm>
              <a:prstGeom prst="rect">
                <a:avLst/>
              </a:prstGeom>
              <a:noFill/>
            </p:spPr>
            <p:txBody>
              <a:bodyPr wrap="square" rtlCol="0">
                <a:spAutoFit/>
              </a:bodyPr>
              <a:lstStyle/>
              <a:p>
                <a:pPr algn="ctr"/>
                <a:r>
                  <a:rPr lang="en-US" sz="600" b="0" dirty="0">
                    <a:solidFill>
                      <a:prstClr val="black">
                        <a:lumMod val="85000"/>
                        <a:lumOff val="15000"/>
                      </a:prstClr>
                    </a:solidFill>
                    <a:latin typeface="Verdana"/>
                  </a:rPr>
                  <a:t>2017</a:t>
                </a:r>
              </a:p>
            </p:txBody>
          </p:sp>
        </p:grpSp>
        <p:grpSp>
          <p:nvGrpSpPr>
            <p:cNvPr id="65" name="Group 64"/>
            <p:cNvGrpSpPr/>
            <p:nvPr/>
          </p:nvGrpSpPr>
          <p:grpSpPr>
            <a:xfrm>
              <a:off x="7695068" y="1538709"/>
              <a:ext cx="1187986" cy="921456"/>
              <a:chOff x="5170124" y="1538709"/>
              <a:chExt cx="1187986" cy="921456"/>
            </a:xfrm>
          </p:grpSpPr>
          <p:pic>
            <p:nvPicPr>
              <p:cNvPr id="66" name="Picture 6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01315" y="1709502"/>
                <a:ext cx="529359" cy="534653"/>
              </a:xfrm>
              <a:prstGeom prst="rect">
                <a:avLst/>
              </a:prstGeom>
            </p:spPr>
          </p:pic>
          <p:sp>
            <p:nvSpPr>
              <p:cNvPr id="67" name="TextBox 66"/>
              <p:cNvSpPr txBox="1"/>
              <p:nvPr/>
            </p:nvSpPr>
            <p:spPr>
              <a:xfrm>
                <a:off x="5339263" y="2260110"/>
                <a:ext cx="853463" cy="200055"/>
              </a:xfrm>
              <a:prstGeom prst="rect">
                <a:avLst/>
              </a:prstGeom>
              <a:noFill/>
            </p:spPr>
            <p:txBody>
              <a:bodyPr wrap="square" rtlCol="0">
                <a:spAutoFit/>
              </a:bodyPr>
              <a:lstStyle/>
              <a:p>
                <a:pPr algn="ctr"/>
                <a:r>
                  <a:rPr lang="en-US" sz="700" b="0" dirty="0" err="1" smtClean="0">
                    <a:solidFill>
                      <a:prstClr val="black">
                        <a:lumMod val="85000"/>
                        <a:lumOff val="15000"/>
                      </a:prstClr>
                    </a:solidFill>
                    <a:latin typeface="Verdana"/>
                  </a:rPr>
                  <a:t>VFR trips</a:t>
                </a:r>
              </a:p>
            </p:txBody>
          </p:sp>
          <p:cxnSp>
            <p:nvCxnSpPr>
              <p:cNvPr id="68" name="Elbow Connector 67"/>
              <p:cNvCxnSpPr>
                <a:stCxn id="69" idx="4"/>
                <a:endCxn id="66" idx="1"/>
              </p:cNvCxnSpPr>
              <p:nvPr/>
            </p:nvCxnSpPr>
            <p:spPr>
              <a:xfrm rot="16200000" flipH="1">
                <a:off x="5369739" y="1847899"/>
                <a:ext cx="150633" cy="107226"/>
              </a:xfrm>
              <a:prstGeom prst="bentConnector2">
                <a:avLst/>
              </a:prstGeom>
              <a:ln w="9525" cap="rnd" cmpd="sng">
                <a:solidFill>
                  <a:schemeClr val="bg1">
                    <a:lumMod val="6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69" name="Oval 68"/>
              <p:cNvSpPr/>
              <p:nvPr/>
            </p:nvSpPr>
            <p:spPr>
              <a:xfrm>
                <a:off x="5329989" y="1703290"/>
                <a:ext cx="122906" cy="122906"/>
              </a:xfrm>
              <a:prstGeom prst="ellipse">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00" b="0" dirty="0" err="1" smtClean="0">
                    <a:solidFill>
                      <a:prstClr val="white"/>
                    </a:solidFill>
                  </a:rPr>
                  <a:t>a</a:t>
                </a:r>
              </a:p>
            </p:txBody>
          </p:sp>
          <p:grpSp>
            <p:nvGrpSpPr>
              <p:cNvPr id="70" name="Group 69"/>
              <p:cNvGrpSpPr/>
              <p:nvPr/>
            </p:nvGrpSpPr>
            <p:grpSpPr>
              <a:xfrm>
                <a:off x="6033322" y="1703290"/>
                <a:ext cx="159091" cy="273539"/>
                <a:chOff x="5023275" y="1703291"/>
                <a:chExt cx="159091" cy="273539"/>
              </a:xfrm>
            </p:grpSpPr>
            <p:cxnSp>
              <p:nvCxnSpPr>
                <p:cNvPr id="73" name="Elbow Connector 72"/>
                <p:cNvCxnSpPr>
                  <a:stCxn id="74" idx="4"/>
                  <a:endCxn id="66" idx="3"/>
                </p:cNvCxnSpPr>
                <p:nvPr/>
              </p:nvCxnSpPr>
              <p:spPr>
                <a:xfrm rot="5400000">
                  <a:off x="4996778" y="1852694"/>
                  <a:ext cx="150633" cy="97639"/>
                </a:xfrm>
                <a:prstGeom prst="bentConnector2">
                  <a:avLst/>
                </a:prstGeom>
                <a:ln w="9525" cap="rnd" cmpd="sng">
                  <a:solidFill>
                    <a:schemeClr val="bg1">
                      <a:lumMod val="6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74" name="Oval 73"/>
                <p:cNvSpPr/>
                <p:nvPr/>
              </p:nvSpPr>
              <p:spPr>
                <a:xfrm>
                  <a:off x="5059460" y="1703291"/>
                  <a:ext cx="122906" cy="122906"/>
                </a:xfrm>
                <a:prstGeom prst="ellipse">
                  <a:avLst/>
                </a:prstGeom>
                <a:solidFill>
                  <a:schemeClr val="bg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00" b="0" dirty="0" err="1" smtClean="0">
                      <a:solidFill>
                        <a:prstClr val="white"/>
                      </a:solidFill>
                    </a:rPr>
                    <a:t>a</a:t>
                  </a:r>
                </a:p>
              </p:txBody>
            </p:sp>
          </p:grpSp>
          <p:sp>
            <p:nvSpPr>
              <p:cNvPr id="71" name="TextBox 70"/>
              <p:cNvSpPr txBox="1"/>
              <p:nvPr/>
            </p:nvSpPr>
            <p:spPr>
              <a:xfrm>
                <a:off x="5170124" y="1538709"/>
                <a:ext cx="447786" cy="184666"/>
              </a:xfrm>
              <a:prstGeom prst="rect">
                <a:avLst/>
              </a:prstGeom>
              <a:noFill/>
            </p:spPr>
            <p:txBody>
              <a:bodyPr wrap="square" rtlCol="0">
                <a:spAutoFit/>
              </a:bodyPr>
              <a:lstStyle/>
              <a:p>
                <a:pPr algn="ctr"/>
                <a:r>
                  <a:rPr lang="en-US" sz="600" b="0" dirty="0">
                    <a:solidFill>
                      <a:prstClr val="black">
                        <a:lumMod val="85000"/>
                        <a:lumOff val="15000"/>
                      </a:prstClr>
                    </a:solidFill>
                    <a:latin typeface="Verdana"/>
                  </a:rPr>
                  <a:t>2016</a:t>
                </a:r>
              </a:p>
            </p:txBody>
          </p:sp>
          <p:sp>
            <p:nvSpPr>
              <p:cNvPr id="72" name="TextBox 71"/>
              <p:cNvSpPr txBox="1"/>
              <p:nvPr/>
            </p:nvSpPr>
            <p:spPr>
              <a:xfrm>
                <a:off x="5910324" y="1538709"/>
                <a:ext cx="447786" cy="184666"/>
              </a:xfrm>
              <a:prstGeom prst="rect">
                <a:avLst/>
              </a:prstGeom>
              <a:noFill/>
            </p:spPr>
            <p:txBody>
              <a:bodyPr wrap="square" rtlCol="0">
                <a:spAutoFit/>
              </a:bodyPr>
              <a:lstStyle/>
              <a:p>
                <a:pPr algn="ctr"/>
                <a:r>
                  <a:rPr lang="en-US" sz="600" b="0" dirty="0">
                    <a:solidFill>
                      <a:prstClr val="black">
                        <a:lumMod val="85000"/>
                        <a:lumOff val="15000"/>
                      </a:prstClr>
                    </a:solidFill>
                    <a:latin typeface="Verdana"/>
                  </a:rPr>
                  <a:t>2017</a:t>
                </a:r>
              </a:p>
            </p:txBody>
          </p:sp>
        </p:grpSp>
      </p:grpSp>
      <p:sp>
        <p:nvSpPr>
          <p:cNvPr id="149" name="TextBox 148"/>
          <p:cNvSpPr txBox="1"/>
          <p:nvPr/>
        </p:nvSpPr>
        <p:spPr>
          <a:xfrm>
            <a:off x="3513149" y="6222805"/>
            <a:ext cx="5230514" cy="200055"/>
          </a:xfrm>
          <a:prstGeom prst="rect">
            <a:avLst/>
          </a:prstGeom>
          <a:noFill/>
        </p:spPr>
        <p:txBody>
          <a:bodyPr wrap="square" rtlCol="0">
            <a:spAutoFit/>
          </a:bodyPr>
          <a:lstStyle/>
          <a:p>
            <a:pPr algn="r" fontAlgn="b">
              <a:spcBef>
                <a:spcPts val="0"/>
              </a:spcBef>
              <a:spcAft>
                <a:spcPts val="0"/>
              </a:spcAft>
            </a:pPr>
            <a:r>
              <a:rPr lang="en-US" sz="700" b="0" dirty="0">
                <a:solidFill>
                  <a:srgbClr val="C50017"/>
                </a:solidFill>
                <a:latin typeface="Wingdings"/>
                <a:ea typeface="Wingdings"/>
                <a:cs typeface="Wingdings"/>
                <a:sym typeface="Wingdings"/>
              </a:rPr>
              <a:t></a:t>
            </a:r>
            <a:r>
              <a:rPr lang="en-US" sz="700" b="0" dirty="0">
                <a:solidFill>
                  <a:srgbClr val="F7911E"/>
                </a:solidFill>
                <a:latin typeface="Wingdings"/>
                <a:ea typeface="Wingdings"/>
                <a:cs typeface="Wingdings"/>
                <a:sym typeface="Wingdings"/>
              </a:rPr>
              <a:t></a:t>
            </a:r>
            <a:r>
              <a:rPr lang="en-US" sz="700" b="0" dirty="0">
                <a:solidFill>
                  <a:srgbClr val="6FA132"/>
                </a:solidFill>
                <a:latin typeface="Wingdings"/>
                <a:ea typeface="Wingdings"/>
                <a:cs typeface="Wingdings"/>
                <a:sym typeface="Wingdings"/>
              </a:rPr>
              <a:t></a:t>
            </a:r>
            <a:r>
              <a:rPr lang="en-US" sz="700" b="0" dirty="0">
                <a:solidFill>
                  <a:srgbClr val="489A1E"/>
                </a:solidFill>
                <a:latin typeface="Wingdings"/>
                <a:ea typeface="Wingdings"/>
                <a:cs typeface="Wingdings"/>
                <a:sym typeface="Wingdings"/>
              </a:rPr>
              <a:t> </a:t>
            </a:r>
            <a:r>
              <a:rPr lang="en-US" sz="600" b="0" dirty="0">
                <a:solidFill>
                  <a:srgbClr val="404040"/>
                </a:solidFill>
                <a:latin typeface="Verdana"/>
              </a:rPr>
              <a:t>% change vs </a:t>
            </a:r>
            <a:r>
              <a:rPr lang="en-US" sz="600" b="0" dirty="0" smtClean="0">
                <a:solidFill>
                  <a:srgbClr val="404040"/>
                </a:solidFill>
                <a:latin typeface="Verdana"/>
              </a:rPr>
              <a:t>2015</a:t>
            </a:r>
            <a:endParaRPr lang="en-US" sz="600" b="0" dirty="0">
              <a:solidFill>
                <a:srgbClr val="489A1E"/>
              </a:solidFill>
              <a:latin typeface="Verdana"/>
            </a:endParaRPr>
          </a:p>
        </p:txBody>
      </p:sp>
      <p:sp>
        <p:nvSpPr>
          <p:cNvPr id="57" name="TextBox 56"/>
          <p:cNvSpPr txBox="1"/>
          <p:nvPr/>
        </p:nvSpPr>
        <p:spPr>
          <a:xfrm>
            <a:off x="1471130" y="6573692"/>
            <a:ext cx="6820875" cy="184666"/>
          </a:xfrm>
          <a:prstGeom prst="rect">
            <a:avLst/>
          </a:prstGeom>
          <a:noFill/>
        </p:spPr>
        <p:txBody>
          <a:bodyPr wrap="square" rtlCol="0">
            <a:spAutoFit/>
          </a:bodyPr>
          <a:lstStyle/>
          <a:p>
            <a:pPr algn="r"/>
            <a:r>
              <a:rPr lang="en-US" sz="600" b="0" dirty="0" smtClean="0">
                <a:solidFill>
                  <a:prstClr val="white">
                    <a:lumMod val="65000"/>
                  </a:prstClr>
                </a:solidFill>
                <a:latin typeface="Verdana"/>
              </a:rPr>
              <a:t>GBTS June 2017 Published 21</a:t>
            </a:r>
            <a:r>
              <a:rPr lang="en-US" sz="600" b="0" baseline="30000" dirty="0" smtClean="0">
                <a:solidFill>
                  <a:prstClr val="white">
                    <a:lumMod val="65000"/>
                  </a:prstClr>
                </a:solidFill>
                <a:latin typeface="Verdana"/>
              </a:rPr>
              <a:t>st</a:t>
            </a:r>
            <a:r>
              <a:rPr lang="en-US" sz="600" b="0" dirty="0" smtClean="0">
                <a:solidFill>
                  <a:prstClr val="white">
                    <a:lumMod val="65000"/>
                  </a:prstClr>
                </a:solidFill>
                <a:latin typeface="Verdana"/>
              </a:rPr>
              <a:t> September 2017</a:t>
            </a:r>
          </a:p>
        </p:txBody>
      </p:sp>
      <p:sp>
        <p:nvSpPr>
          <p:cNvPr id="86" name="Rectangle 85"/>
          <p:cNvSpPr/>
          <p:nvPr/>
        </p:nvSpPr>
        <p:spPr>
          <a:xfrm>
            <a:off x="1928081" y="6221717"/>
            <a:ext cx="5335748" cy="48730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800" b="0" dirty="0">
                <a:solidFill>
                  <a:schemeClr val="tx1"/>
                </a:solidFill>
              </a:rPr>
              <a:t>*Break in time series 2015-2016 – see slide </a:t>
            </a:r>
            <a:r>
              <a:rPr lang="en-US" sz="800" b="0" dirty="0" smtClean="0">
                <a:solidFill>
                  <a:schemeClr val="tx1"/>
                </a:solidFill>
              </a:rPr>
              <a:t>2</a:t>
            </a:r>
          </a:p>
          <a:p>
            <a:r>
              <a:rPr lang="en-US" sz="800" dirty="0" smtClean="0">
                <a:solidFill>
                  <a:schemeClr val="accent2"/>
                </a:solidFill>
              </a:rPr>
              <a:t>% Change </a:t>
            </a:r>
            <a:r>
              <a:rPr lang="en-US" sz="800" b="0" dirty="0" smtClean="0">
                <a:solidFill>
                  <a:schemeClr val="tx1"/>
                </a:solidFill>
              </a:rPr>
              <a:t>refers to a revised 2015 figures rather than the original published figures shown here</a:t>
            </a:r>
          </a:p>
          <a:p>
            <a:r>
              <a:rPr lang="en-US" sz="800" dirty="0">
                <a:solidFill>
                  <a:schemeClr val="bg1">
                    <a:lumMod val="50000"/>
                  </a:schemeClr>
                </a:solidFill>
              </a:rPr>
              <a:t>% Change </a:t>
            </a:r>
            <a:r>
              <a:rPr lang="en-US" sz="800" b="0" dirty="0">
                <a:solidFill>
                  <a:schemeClr val="tx1"/>
                </a:solidFill>
              </a:rPr>
              <a:t>refers to </a:t>
            </a:r>
            <a:r>
              <a:rPr lang="en-US" sz="800" b="0" dirty="0" smtClean="0">
                <a:solidFill>
                  <a:schemeClr val="tx1"/>
                </a:solidFill>
              </a:rPr>
              <a:t>the original </a:t>
            </a:r>
            <a:r>
              <a:rPr lang="en-US" sz="800" b="0" dirty="0">
                <a:solidFill>
                  <a:schemeClr val="tx1"/>
                </a:solidFill>
              </a:rPr>
              <a:t>published figures shown here</a:t>
            </a:r>
          </a:p>
          <a:p>
            <a:endParaRPr lang="en-US" sz="800" b="0" dirty="0">
              <a:solidFill>
                <a:schemeClr val="tx1"/>
              </a:solidFill>
            </a:endParaRPr>
          </a:p>
        </p:txBody>
      </p:sp>
    </p:spTree>
    <p:extLst>
      <p:ext uri="{BB962C8B-B14F-4D97-AF65-F5344CB8AC3E}">
        <p14:creationId xmlns:p14="http://schemas.microsoft.com/office/powerpoint/2010/main" val="993204056"/>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Custom 45">
      <a:dk1>
        <a:sysClr val="windowText" lastClr="000000"/>
      </a:dk1>
      <a:lt1>
        <a:sysClr val="window" lastClr="FFFFFF"/>
      </a:lt1>
      <a:dk2>
        <a:srgbClr val="3B0541"/>
      </a:dk2>
      <a:lt2>
        <a:srgbClr val="7A2280"/>
      </a:lt2>
      <a:accent1>
        <a:srgbClr val="F7911E"/>
      </a:accent1>
      <a:accent2>
        <a:srgbClr val="C61678"/>
      </a:accent2>
      <a:accent3>
        <a:srgbClr val="C50017"/>
      </a:accent3>
      <a:accent4>
        <a:srgbClr val="00AEEF"/>
      </a:accent4>
      <a:accent5>
        <a:srgbClr val="93C950"/>
      </a:accent5>
      <a:accent6>
        <a:srgbClr val="00257A"/>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12700">
          <a:solidFill>
            <a:schemeClr val="accent3"/>
          </a:solidFill>
        </a:ln>
      </a:spPr>
      <a:bodyPr rtlCol="0" anchor="t"/>
      <a:lstStyle>
        <a:defPPr>
          <a:defRPr sz="1300" b="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600" b="0" dirty="0" err="1" smtClean="0">
            <a:solidFill>
              <a:srgbClr val="333333"/>
            </a:solidFill>
            <a:latin typeface="+mn-lt"/>
          </a:defRPr>
        </a:defPPr>
      </a:lstStyle>
    </a:txDef>
  </a:objectDefaults>
  <a:extraClrSchemeLst/>
</a:theme>
</file>

<file path=ppt/theme/theme2.xml><?xml version="1.0" encoding="utf-8"?>
<a:theme xmlns:a="http://schemas.openxmlformats.org/drawingml/2006/main" name="1_blank">
  <a:themeElements>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12700">
          <a:solidFill>
            <a:schemeClr val="accent3"/>
          </a:solidFill>
        </a:ln>
      </a:spPr>
      <a:bodyPr rtlCol="0" anchor="t"/>
      <a:lstStyle>
        <a:defPPr>
          <a:defRPr sz="1300" b="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600" b="0" dirty="0" err="1" smtClean="0">
            <a:solidFill>
              <a:srgbClr val="333333"/>
            </a:solidFill>
            <a:latin typeface="+mn-lt"/>
          </a:defRPr>
        </a:defPPr>
      </a:lstStyle>
    </a:txDef>
  </a:objectDefaults>
  <a:extraClrSchemeLst/>
</a:theme>
</file>

<file path=ppt/theme/theme3.xml><?xml version="1.0" encoding="utf-8"?>
<a:theme xmlns:a="http://schemas.openxmlformats.org/drawingml/2006/main" name="2_blank">
  <a:themeElements>
    <a:clrScheme name="Custom 45">
      <a:dk1>
        <a:sysClr val="windowText" lastClr="000000"/>
      </a:dk1>
      <a:lt1>
        <a:sysClr val="window" lastClr="FFFFFF"/>
      </a:lt1>
      <a:dk2>
        <a:srgbClr val="3B0541"/>
      </a:dk2>
      <a:lt2>
        <a:srgbClr val="7A2280"/>
      </a:lt2>
      <a:accent1>
        <a:srgbClr val="F7911E"/>
      </a:accent1>
      <a:accent2>
        <a:srgbClr val="C61678"/>
      </a:accent2>
      <a:accent3>
        <a:srgbClr val="C50017"/>
      </a:accent3>
      <a:accent4>
        <a:srgbClr val="00AEEF"/>
      </a:accent4>
      <a:accent5>
        <a:srgbClr val="93C950"/>
      </a:accent5>
      <a:accent6>
        <a:srgbClr val="00257A"/>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12700">
          <a:solidFill>
            <a:schemeClr val="accent3"/>
          </a:solidFill>
        </a:ln>
      </a:spPr>
      <a:bodyPr rtlCol="0" anchor="t"/>
      <a:lstStyle>
        <a:defPPr>
          <a:defRPr sz="1300" b="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600" b="0" dirty="0" err="1" smtClean="0">
            <a:solidFill>
              <a:srgbClr val="333333"/>
            </a:solidFill>
            <a:latin typeface="+mn-lt"/>
          </a:defRPr>
        </a:defPPr>
      </a:lstStyle>
    </a:txDef>
  </a:objectDefaults>
  <a:extraClrSchemeLst/>
</a:theme>
</file>

<file path=ppt/theme/theme4.xml><?xml version="1.0" encoding="utf-8"?>
<a:theme xmlns:a="http://schemas.openxmlformats.org/drawingml/2006/main" name="3_blank">
  <a:themeElements>
    <a:clrScheme name="Custom 45">
      <a:dk1>
        <a:sysClr val="windowText" lastClr="000000"/>
      </a:dk1>
      <a:lt1>
        <a:sysClr val="window" lastClr="FFFFFF"/>
      </a:lt1>
      <a:dk2>
        <a:srgbClr val="3B0541"/>
      </a:dk2>
      <a:lt2>
        <a:srgbClr val="7A2280"/>
      </a:lt2>
      <a:accent1>
        <a:srgbClr val="F7911E"/>
      </a:accent1>
      <a:accent2>
        <a:srgbClr val="C61678"/>
      </a:accent2>
      <a:accent3>
        <a:srgbClr val="C50017"/>
      </a:accent3>
      <a:accent4>
        <a:srgbClr val="00AEEF"/>
      </a:accent4>
      <a:accent5>
        <a:srgbClr val="93C950"/>
      </a:accent5>
      <a:accent6>
        <a:srgbClr val="00257A"/>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12700">
          <a:solidFill>
            <a:schemeClr val="accent3"/>
          </a:solidFill>
        </a:ln>
      </a:spPr>
      <a:bodyPr rtlCol="0" anchor="t"/>
      <a:lstStyle>
        <a:defPPr>
          <a:defRPr sz="1300" b="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600" b="0" dirty="0" err="1" smtClean="0">
            <a:solidFill>
              <a:srgbClr val="333333"/>
            </a:solidFill>
            <a:latin typeface="+mn-lt"/>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Custom 45">
    <a:dk1>
      <a:sysClr val="windowText" lastClr="000000"/>
    </a:dk1>
    <a:lt1>
      <a:sysClr val="window" lastClr="FFFFFF"/>
    </a:lt1>
    <a:dk2>
      <a:srgbClr val="3B0541"/>
    </a:dk2>
    <a:lt2>
      <a:srgbClr val="7A2280"/>
    </a:lt2>
    <a:accent1>
      <a:srgbClr val="F7911E"/>
    </a:accent1>
    <a:accent2>
      <a:srgbClr val="C61678"/>
    </a:accent2>
    <a:accent3>
      <a:srgbClr val="C50017"/>
    </a:accent3>
    <a:accent4>
      <a:srgbClr val="00AEEF"/>
    </a:accent4>
    <a:accent5>
      <a:srgbClr val="93C950"/>
    </a:accent5>
    <a:accent6>
      <a:srgbClr val="00257A"/>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Custom 45">
    <a:dk1>
      <a:sysClr val="windowText" lastClr="000000"/>
    </a:dk1>
    <a:lt1>
      <a:sysClr val="window" lastClr="FFFFFF"/>
    </a:lt1>
    <a:dk2>
      <a:srgbClr val="3B0541"/>
    </a:dk2>
    <a:lt2>
      <a:srgbClr val="7A2280"/>
    </a:lt2>
    <a:accent1>
      <a:srgbClr val="F7911E"/>
    </a:accent1>
    <a:accent2>
      <a:srgbClr val="C61678"/>
    </a:accent2>
    <a:accent3>
      <a:srgbClr val="C50017"/>
    </a:accent3>
    <a:accent4>
      <a:srgbClr val="00AEEF"/>
    </a:accent4>
    <a:accent5>
      <a:srgbClr val="93C950"/>
    </a:accent5>
    <a:accent6>
      <a:srgbClr val="00257A"/>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Custom 45">
    <a:dk1>
      <a:sysClr val="windowText" lastClr="000000"/>
    </a:dk1>
    <a:lt1>
      <a:sysClr val="window" lastClr="FFFFFF"/>
    </a:lt1>
    <a:dk2>
      <a:srgbClr val="3B0541"/>
    </a:dk2>
    <a:lt2>
      <a:srgbClr val="7A2280"/>
    </a:lt2>
    <a:accent1>
      <a:srgbClr val="F7911E"/>
    </a:accent1>
    <a:accent2>
      <a:srgbClr val="C61678"/>
    </a:accent2>
    <a:accent3>
      <a:srgbClr val="C50017"/>
    </a:accent3>
    <a:accent4>
      <a:srgbClr val="00AEEF"/>
    </a:accent4>
    <a:accent5>
      <a:srgbClr val="93C950"/>
    </a:accent5>
    <a:accent6>
      <a:srgbClr val="00257A"/>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Custom 45">
    <a:dk1>
      <a:sysClr val="windowText" lastClr="000000"/>
    </a:dk1>
    <a:lt1>
      <a:sysClr val="window" lastClr="FFFFFF"/>
    </a:lt1>
    <a:dk2>
      <a:srgbClr val="3B0541"/>
    </a:dk2>
    <a:lt2>
      <a:srgbClr val="7A2280"/>
    </a:lt2>
    <a:accent1>
      <a:srgbClr val="F7911E"/>
    </a:accent1>
    <a:accent2>
      <a:srgbClr val="C61678"/>
    </a:accent2>
    <a:accent3>
      <a:srgbClr val="C50017"/>
    </a:accent3>
    <a:accent4>
      <a:srgbClr val="00AEEF"/>
    </a:accent4>
    <a:accent5>
      <a:srgbClr val="93C950"/>
    </a:accent5>
    <a:accent6>
      <a:srgbClr val="00257A"/>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Custom 45">
    <a:dk1>
      <a:sysClr val="windowText" lastClr="000000"/>
    </a:dk1>
    <a:lt1>
      <a:sysClr val="window" lastClr="FFFFFF"/>
    </a:lt1>
    <a:dk2>
      <a:srgbClr val="3B0541"/>
    </a:dk2>
    <a:lt2>
      <a:srgbClr val="7A2280"/>
    </a:lt2>
    <a:accent1>
      <a:srgbClr val="F7911E"/>
    </a:accent1>
    <a:accent2>
      <a:srgbClr val="C61678"/>
    </a:accent2>
    <a:accent3>
      <a:srgbClr val="C50017"/>
    </a:accent3>
    <a:accent4>
      <a:srgbClr val="00AEEF"/>
    </a:accent4>
    <a:accent5>
      <a:srgbClr val="93C950"/>
    </a:accent5>
    <a:accent6>
      <a:srgbClr val="00257A"/>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Custom 45">
    <a:dk1>
      <a:sysClr val="windowText" lastClr="000000"/>
    </a:dk1>
    <a:lt1>
      <a:sysClr val="window" lastClr="FFFFFF"/>
    </a:lt1>
    <a:dk2>
      <a:srgbClr val="3B0541"/>
    </a:dk2>
    <a:lt2>
      <a:srgbClr val="7A2280"/>
    </a:lt2>
    <a:accent1>
      <a:srgbClr val="F7911E"/>
    </a:accent1>
    <a:accent2>
      <a:srgbClr val="C61678"/>
    </a:accent2>
    <a:accent3>
      <a:srgbClr val="C50017"/>
    </a:accent3>
    <a:accent4>
      <a:srgbClr val="00AEEF"/>
    </a:accent4>
    <a:accent5>
      <a:srgbClr val="93C950"/>
    </a:accent5>
    <a:accent6>
      <a:srgbClr val="00257A"/>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Custom 45">
    <a:dk1>
      <a:sysClr val="windowText" lastClr="000000"/>
    </a:dk1>
    <a:lt1>
      <a:sysClr val="window" lastClr="FFFFFF"/>
    </a:lt1>
    <a:dk2>
      <a:srgbClr val="3B0541"/>
    </a:dk2>
    <a:lt2>
      <a:srgbClr val="7A2280"/>
    </a:lt2>
    <a:accent1>
      <a:srgbClr val="F7911E"/>
    </a:accent1>
    <a:accent2>
      <a:srgbClr val="C61678"/>
    </a:accent2>
    <a:accent3>
      <a:srgbClr val="C50017"/>
    </a:accent3>
    <a:accent4>
      <a:srgbClr val="00AEEF"/>
    </a:accent4>
    <a:accent5>
      <a:srgbClr val="93C950"/>
    </a:accent5>
    <a:accent6>
      <a:srgbClr val="00257A"/>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Custom 45">
    <a:dk1>
      <a:sysClr val="windowText" lastClr="000000"/>
    </a:dk1>
    <a:lt1>
      <a:sysClr val="window" lastClr="FFFFFF"/>
    </a:lt1>
    <a:dk2>
      <a:srgbClr val="3B0541"/>
    </a:dk2>
    <a:lt2>
      <a:srgbClr val="7A2280"/>
    </a:lt2>
    <a:accent1>
      <a:srgbClr val="F7911E"/>
    </a:accent1>
    <a:accent2>
      <a:srgbClr val="C61678"/>
    </a:accent2>
    <a:accent3>
      <a:srgbClr val="C50017"/>
    </a:accent3>
    <a:accent4>
      <a:srgbClr val="00AEEF"/>
    </a:accent4>
    <a:accent5>
      <a:srgbClr val="93C950"/>
    </a:accent5>
    <a:accent6>
      <a:srgbClr val="00257A"/>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blank</Template>
  <TotalTime>37015</TotalTime>
  <Words>3308</Words>
  <Application>Microsoft Office PowerPoint</Application>
  <PresentationFormat>On-screen Show (4:3)</PresentationFormat>
  <Paragraphs>1280</Paragraphs>
  <Slides>22</Slides>
  <Notes>7</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22</vt:i4>
      </vt:variant>
    </vt:vector>
  </HeadingPairs>
  <TitlesOfParts>
    <vt:vector size="32" baseType="lpstr">
      <vt:lpstr>Arial</vt:lpstr>
      <vt:lpstr>Calibri</vt:lpstr>
      <vt:lpstr>Lucida Grande</vt:lpstr>
      <vt:lpstr>Times New Roman</vt:lpstr>
      <vt:lpstr>Verdana</vt:lpstr>
      <vt:lpstr>Wingdings</vt:lpstr>
      <vt:lpstr>blank</vt:lpstr>
      <vt:lpstr>1_blank</vt:lpstr>
      <vt:lpstr>2_blank</vt:lpstr>
      <vt:lpstr>3_blank</vt:lpstr>
      <vt:lpstr>PowerPoint Presentation</vt:lpstr>
      <vt:lpstr>Long term trends: How to compare data collected from January 2016 onwards with data collected in December 2015 and before </vt:lpstr>
      <vt:lpstr>Summary of Results GB And England</vt:lpstr>
      <vt:lpstr>Summary of Results England</vt:lpstr>
      <vt:lpstr>Context Other Surveys</vt:lpstr>
      <vt:lpstr>Headline Data GB and England</vt:lpstr>
      <vt:lpstr>Trips England</vt:lpstr>
      <vt:lpstr>Nights England</vt:lpstr>
      <vt:lpstr>Spend England</vt:lpstr>
      <vt:lpstr>Long Term Trends by Month GB</vt:lpstr>
      <vt:lpstr>Long Term Trends, Year-to-Year England</vt:lpstr>
      <vt:lpstr>Rolling 12 Month Trendlines England</vt:lpstr>
      <vt:lpstr>Rolling 12 Month Trendlines England</vt:lpstr>
      <vt:lpstr>Rolling 12 Month Trendlines England</vt:lpstr>
      <vt:lpstr>Regional Analysis England</vt:lpstr>
      <vt:lpstr>UK Outbound Travel (International Passenger Survey)</vt:lpstr>
      <vt:lpstr>Appendix: Domestic Tourism England</vt:lpstr>
      <vt:lpstr>Appendix: Domestic Tourism England</vt:lpstr>
      <vt:lpstr>Appendix: Domestic Tourism England</vt:lpstr>
      <vt:lpstr>Appendix: Domestic Tourism England</vt:lpstr>
      <vt:lpstr>PowerPoint Presentation</vt:lpstr>
      <vt:lpstr>GB Domestic Tourism:   Confidence Limits at the 95% level </vt:lpstr>
    </vt:vector>
  </TitlesOfParts>
  <Company>tns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Britain Tourism Survey February 2012 Update</dc:title>
  <dc:creator>katie.linshits</dc:creator>
  <cp:lastModifiedBy>Keri Portas</cp:lastModifiedBy>
  <cp:revision>2453</cp:revision>
  <cp:lastPrinted>2017-07-11T09:07:53Z</cp:lastPrinted>
  <dcterms:created xsi:type="dcterms:W3CDTF">2012-05-21T18:01:37Z</dcterms:created>
  <dcterms:modified xsi:type="dcterms:W3CDTF">2017-11-10T12:04:56Z</dcterms:modified>
</cp:coreProperties>
</file>