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63" r:id="rId2"/>
    <p:sldMasterId id="2147483669" r:id="rId3"/>
    <p:sldMasterId id="2147483677" r:id="rId4"/>
    <p:sldMasterId id="2147483705" r:id="rId5"/>
    <p:sldMasterId id="2147483724" r:id="rId6"/>
  </p:sldMasterIdLst>
  <p:notesMasterIdLst>
    <p:notesMasterId r:id="rId15"/>
  </p:notesMasterIdLst>
  <p:handoutMasterIdLst>
    <p:handoutMasterId r:id="rId16"/>
  </p:handoutMasterIdLst>
  <p:sldIdLst>
    <p:sldId id="268" r:id="rId7"/>
    <p:sldId id="303" r:id="rId8"/>
    <p:sldId id="297" r:id="rId9"/>
    <p:sldId id="302" r:id="rId10"/>
    <p:sldId id="275" r:id="rId11"/>
    <p:sldId id="276" r:id="rId12"/>
    <p:sldId id="298" r:id="rId13"/>
    <p:sldId id="299" r:id="rId14"/>
  </p:sldIdLst>
  <p:sldSz cx="9144000" cy="6858000" type="screen4x3"/>
  <p:notesSz cx="9926638" cy="14355763"/>
  <p:defaultTextStyle>
    <a:defPPr>
      <a:defRPr lang="en-AU"/>
    </a:defPPr>
    <a:lvl1pPr algn="l" rtl="0" fontAlgn="base">
      <a:spcBef>
        <a:spcPct val="0"/>
      </a:spcBef>
      <a:spcAft>
        <a:spcPct val="0"/>
      </a:spcAft>
      <a:defRPr b="1" kern="1200">
        <a:solidFill>
          <a:schemeClr val="tx1"/>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4144">
          <p15:clr>
            <a:srgbClr val="A4A3A4"/>
          </p15:clr>
        </p15:guide>
        <p15:guide id="2" orient="horz" pos="174">
          <p15:clr>
            <a:srgbClr val="A4A3A4"/>
          </p15:clr>
        </p15:guide>
        <p15:guide id="3" orient="horz" pos="3192">
          <p15:clr>
            <a:srgbClr val="A4A3A4"/>
          </p15:clr>
        </p15:guide>
        <p15:guide id="4" orient="horz" pos="2115" userDrawn="1">
          <p15:clr>
            <a:srgbClr val="A4A3A4"/>
          </p15:clr>
        </p15:guide>
        <p15:guide id="5" orient="horz" pos="1128">
          <p15:clr>
            <a:srgbClr val="A4A3A4"/>
          </p15:clr>
        </p15:guide>
        <p15:guide id="6" orient="horz" pos="572" userDrawn="1">
          <p15:clr>
            <a:srgbClr val="A4A3A4"/>
          </p15:clr>
        </p15:guide>
        <p15:guide id="7" orient="horz" pos="3509">
          <p15:clr>
            <a:srgbClr val="A4A3A4"/>
          </p15:clr>
        </p15:guide>
        <p15:guide id="8" orient="horz" pos="3668">
          <p15:clr>
            <a:srgbClr val="A4A3A4"/>
          </p15:clr>
        </p15:guide>
        <p15:guide id="9" pos="180">
          <p15:clr>
            <a:srgbClr val="A4A3A4"/>
          </p15:clr>
        </p15:guide>
        <p15:guide id="10" pos="5578">
          <p15:clr>
            <a:srgbClr val="A4A3A4"/>
          </p15:clr>
        </p15:guide>
        <p15:guide id="11" pos="2880">
          <p15:clr>
            <a:srgbClr val="A4A3A4"/>
          </p15:clr>
        </p15:guide>
        <p15:guide id="12" pos="814">
          <p15:clr>
            <a:srgbClr val="A4A3A4"/>
          </p15:clr>
        </p15:guide>
        <p15:guide id="13" pos="5260">
          <p15:clr>
            <a:srgbClr val="A4A3A4"/>
          </p15:clr>
        </p15:guide>
        <p15:guide id="14" pos="3196">
          <p15:clr>
            <a:srgbClr val="A4A3A4"/>
          </p15:clr>
        </p15:guide>
        <p15:guide id="15" pos="495">
          <p15:clr>
            <a:srgbClr val="A4A3A4"/>
          </p15:clr>
        </p15:guide>
        <p15:guide id="16" pos="3830">
          <p15:clr>
            <a:srgbClr val="A4A3A4"/>
          </p15:clr>
        </p15:guide>
        <p15:guide id="17" pos="5730">
          <p15:clr>
            <a:srgbClr val="A4A3A4"/>
          </p15:clr>
        </p15:guide>
        <p15:guide id="18" pos="5702">
          <p15:clr>
            <a:srgbClr val="A4A3A4"/>
          </p15:clr>
        </p15:guide>
      </p15:sldGuideLst>
    </p:ext>
    <p:ext uri="{2D200454-40CA-4A62-9FC3-DE9A4176ACB9}">
      <p15:notesGuideLst xmlns:p15="http://schemas.microsoft.com/office/powerpoint/2012/main">
        <p15:guide id="1" orient="horz" pos="4522" userDrawn="1">
          <p15:clr>
            <a:srgbClr val="A4A3A4"/>
          </p15:clr>
        </p15:guide>
        <p15:guide id="2" pos="312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ccleston, Jim (TSEDB)" initials="JE" lastIdx="9" clrIdx="0"/>
  <p:cmAuthor id="1" name="Johnson, Nicole (TS)" initials="JN("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B1CC"/>
    <a:srgbClr val="C50017"/>
    <a:srgbClr val="EF5205"/>
    <a:srgbClr val="4655A5"/>
    <a:srgbClr val="D8EFF5"/>
    <a:srgbClr val="FFC0C8"/>
    <a:srgbClr val="FDE9D2"/>
    <a:srgbClr val="FDFDD2"/>
    <a:srgbClr val="FFFF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106" autoAdjust="0"/>
    <p:restoredTop sz="96817" autoAdjust="0"/>
  </p:normalViewPr>
  <p:slideViewPr>
    <p:cSldViewPr snapToGrid="0" showGuides="1">
      <p:cViewPr>
        <p:scale>
          <a:sx n="140" d="100"/>
          <a:sy n="140" d="100"/>
        </p:scale>
        <p:origin x="1530" y="-522"/>
      </p:cViewPr>
      <p:guideLst>
        <p:guide orient="horz" pos="4144"/>
        <p:guide orient="horz" pos="174"/>
        <p:guide orient="horz" pos="3192"/>
        <p:guide orient="horz" pos="2115"/>
        <p:guide orient="horz" pos="1128"/>
        <p:guide orient="horz" pos="572"/>
        <p:guide orient="horz" pos="3509"/>
        <p:guide orient="horz" pos="3668"/>
        <p:guide pos="180"/>
        <p:guide pos="5578"/>
        <p:guide pos="2880"/>
        <p:guide pos="814"/>
        <p:guide pos="5260"/>
        <p:guide pos="3196"/>
        <p:guide pos="495"/>
        <p:guide pos="3830"/>
        <p:guide pos="5730"/>
        <p:guide pos="5702"/>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9" d="100"/>
          <a:sy n="79" d="100"/>
        </p:scale>
        <p:origin x="-3036" y="-84"/>
      </p:cViewPr>
      <p:guideLst>
        <p:guide orient="horz" pos="4522"/>
        <p:guide pos="312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2625" cy="718478"/>
          </a:xfrm>
          <a:prstGeom prst="rect">
            <a:avLst/>
          </a:prstGeom>
        </p:spPr>
        <p:txBody>
          <a:bodyPr vert="horz" lIns="132762" tIns="66381" rIns="132762" bIns="66381" rtlCol="0"/>
          <a:lstStyle>
            <a:lvl1pPr algn="l">
              <a:defRPr sz="1700"/>
            </a:lvl1pPr>
          </a:lstStyle>
          <a:p>
            <a:endParaRPr lang="en-GB"/>
          </a:p>
        </p:txBody>
      </p:sp>
      <p:sp>
        <p:nvSpPr>
          <p:cNvPr id="3" name="Date Placeholder 2"/>
          <p:cNvSpPr>
            <a:spLocks noGrp="1"/>
          </p:cNvSpPr>
          <p:nvPr>
            <p:ph type="dt" sz="quarter" idx="1"/>
          </p:nvPr>
        </p:nvSpPr>
        <p:spPr>
          <a:xfrm>
            <a:off x="5621696" y="1"/>
            <a:ext cx="4302625" cy="718478"/>
          </a:xfrm>
          <a:prstGeom prst="rect">
            <a:avLst/>
          </a:prstGeom>
        </p:spPr>
        <p:txBody>
          <a:bodyPr vert="horz" lIns="132762" tIns="66381" rIns="132762" bIns="66381" rtlCol="0"/>
          <a:lstStyle>
            <a:lvl1pPr algn="r">
              <a:defRPr sz="1700"/>
            </a:lvl1pPr>
          </a:lstStyle>
          <a:p>
            <a:fld id="{4D64C312-B14F-42FE-BE7D-631394B3662E}" type="datetimeFigureOut">
              <a:rPr lang="en-GB" smtClean="0"/>
              <a:pPr/>
              <a:t>06/03/2019</a:t>
            </a:fld>
            <a:endParaRPr lang="en-GB"/>
          </a:p>
        </p:txBody>
      </p:sp>
      <p:sp>
        <p:nvSpPr>
          <p:cNvPr id="4" name="Footer Placeholder 3"/>
          <p:cNvSpPr>
            <a:spLocks noGrp="1"/>
          </p:cNvSpPr>
          <p:nvPr>
            <p:ph type="ftr" sz="quarter" idx="2"/>
          </p:nvPr>
        </p:nvSpPr>
        <p:spPr>
          <a:xfrm>
            <a:off x="0" y="13634991"/>
            <a:ext cx="4302625" cy="718478"/>
          </a:xfrm>
          <a:prstGeom prst="rect">
            <a:avLst/>
          </a:prstGeom>
        </p:spPr>
        <p:txBody>
          <a:bodyPr vert="horz" lIns="132762" tIns="66381" rIns="132762" bIns="66381" rtlCol="0" anchor="b"/>
          <a:lstStyle>
            <a:lvl1pPr algn="l">
              <a:defRPr sz="1700"/>
            </a:lvl1pPr>
          </a:lstStyle>
          <a:p>
            <a:endParaRPr lang="en-GB"/>
          </a:p>
        </p:txBody>
      </p:sp>
      <p:sp>
        <p:nvSpPr>
          <p:cNvPr id="5" name="Slide Number Placeholder 4"/>
          <p:cNvSpPr>
            <a:spLocks noGrp="1"/>
          </p:cNvSpPr>
          <p:nvPr>
            <p:ph type="sldNum" sz="quarter" idx="3"/>
          </p:nvPr>
        </p:nvSpPr>
        <p:spPr>
          <a:xfrm>
            <a:off x="5621696" y="13634991"/>
            <a:ext cx="4302625" cy="718478"/>
          </a:xfrm>
          <a:prstGeom prst="rect">
            <a:avLst/>
          </a:prstGeom>
        </p:spPr>
        <p:txBody>
          <a:bodyPr vert="horz" lIns="132762" tIns="66381" rIns="132762" bIns="66381" rtlCol="0" anchor="b"/>
          <a:lstStyle>
            <a:lvl1pPr algn="r">
              <a:defRPr sz="1700"/>
            </a:lvl1pPr>
          </a:lstStyle>
          <a:p>
            <a:fld id="{CBB953A9-5A18-46A8-9DBB-E8E6F9C19369}" type="slidenum">
              <a:rPr lang="en-GB" smtClean="0"/>
              <a:pPr/>
              <a:t>‹#›</a:t>
            </a:fld>
            <a:endParaRPr lang="en-GB"/>
          </a:p>
        </p:txBody>
      </p:sp>
    </p:spTree>
    <p:extLst>
      <p:ext uri="{BB962C8B-B14F-4D97-AF65-F5344CB8AC3E}">
        <p14:creationId xmlns:p14="http://schemas.microsoft.com/office/powerpoint/2010/main" val="41598134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2" y="12"/>
            <a:ext cx="4301543" cy="717788"/>
          </a:xfrm>
          <a:prstGeom prst="rect">
            <a:avLst/>
          </a:prstGeom>
        </p:spPr>
        <p:txBody>
          <a:bodyPr vert="horz" lIns="134188" tIns="67089" rIns="134188" bIns="67089" rtlCol="0"/>
          <a:lstStyle>
            <a:lvl1pPr algn="l">
              <a:defRPr sz="1700"/>
            </a:lvl1pPr>
          </a:lstStyle>
          <a:p>
            <a:endParaRPr lang="en-AU"/>
          </a:p>
        </p:txBody>
      </p:sp>
      <p:sp>
        <p:nvSpPr>
          <p:cNvPr id="3" name="Date Placeholder 2"/>
          <p:cNvSpPr>
            <a:spLocks noGrp="1"/>
          </p:cNvSpPr>
          <p:nvPr>
            <p:ph type="dt" idx="1"/>
          </p:nvPr>
        </p:nvSpPr>
        <p:spPr>
          <a:xfrm>
            <a:off x="5622809" y="12"/>
            <a:ext cx="4301543" cy="717788"/>
          </a:xfrm>
          <a:prstGeom prst="rect">
            <a:avLst/>
          </a:prstGeom>
        </p:spPr>
        <p:txBody>
          <a:bodyPr vert="horz" lIns="134188" tIns="67089" rIns="134188" bIns="67089" rtlCol="0"/>
          <a:lstStyle>
            <a:lvl1pPr algn="r">
              <a:defRPr sz="1700"/>
            </a:lvl1pPr>
          </a:lstStyle>
          <a:p>
            <a:fld id="{3B6BD712-6567-450C-B3C6-BAF6878345EE}" type="datetimeFigureOut">
              <a:rPr lang="en-AU" smtClean="0"/>
              <a:pPr/>
              <a:t>6/03/2019</a:t>
            </a:fld>
            <a:endParaRPr lang="en-AU"/>
          </a:p>
        </p:txBody>
      </p:sp>
      <p:sp>
        <p:nvSpPr>
          <p:cNvPr id="4" name="Slide Image Placeholder 3"/>
          <p:cNvSpPr>
            <a:spLocks noGrp="1" noRot="1" noChangeAspect="1"/>
          </p:cNvSpPr>
          <p:nvPr>
            <p:ph type="sldImg" idx="2"/>
          </p:nvPr>
        </p:nvSpPr>
        <p:spPr>
          <a:xfrm>
            <a:off x="1371600" y="1074738"/>
            <a:ext cx="7183438" cy="5387975"/>
          </a:xfrm>
          <a:prstGeom prst="rect">
            <a:avLst/>
          </a:prstGeom>
          <a:noFill/>
          <a:ln w="12700">
            <a:solidFill>
              <a:prstClr val="black"/>
            </a:solidFill>
          </a:ln>
        </p:spPr>
        <p:txBody>
          <a:bodyPr vert="horz" lIns="134188" tIns="67089" rIns="134188" bIns="67089" rtlCol="0" anchor="ctr"/>
          <a:lstStyle/>
          <a:p>
            <a:endParaRPr lang="en-AU"/>
          </a:p>
        </p:txBody>
      </p:sp>
      <p:sp>
        <p:nvSpPr>
          <p:cNvPr id="5" name="Notes Placeholder 4"/>
          <p:cNvSpPr>
            <a:spLocks noGrp="1"/>
          </p:cNvSpPr>
          <p:nvPr>
            <p:ph type="body" sz="quarter" idx="3"/>
          </p:nvPr>
        </p:nvSpPr>
        <p:spPr>
          <a:xfrm>
            <a:off x="992666" y="6818994"/>
            <a:ext cx="7941310" cy="6460093"/>
          </a:xfrm>
          <a:prstGeom prst="rect">
            <a:avLst/>
          </a:prstGeom>
        </p:spPr>
        <p:txBody>
          <a:bodyPr vert="horz" lIns="134188" tIns="67089" rIns="134188" bIns="670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2" y="13635490"/>
            <a:ext cx="4301543" cy="717788"/>
          </a:xfrm>
          <a:prstGeom prst="rect">
            <a:avLst/>
          </a:prstGeom>
        </p:spPr>
        <p:txBody>
          <a:bodyPr vert="horz" lIns="134188" tIns="67089" rIns="134188" bIns="67089" rtlCol="0" anchor="b"/>
          <a:lstStyle>
            <a:lvl1pPr algn="l">
              <a:defRPr sz="1700"/>
            </a:lvl1pPr>
          </a:lstStyle>
          <a:p>
            <a:endParaRPr lang="en-AU"/>
          </a:p>
        </p:txBody>
      </p:sp>
      <p:sp>
        <p:nvSpPr>
          <p:cNvPr id="7" name="Slide Number Placeholder 6"/>
          <p:cNvSpPr>
            <a:spLocks noGrp="1"/>
          </p:cNvSpPr>
          <p:nvPr>
            <p:ph type="sldNum" sz="quarter" idx="5"/>
          </p:nvPr>
        </p:nvSpPr>
        <p:spPr>
          <a:xfrm>
            <a:off x="5622809" y="13635490"/>
            <a:ext cx="4301543" cy="717788"/>
          </a:xfrm>
          <a:prstGeom prst="rect">
            <a:avLst/>
          </a:prstGeom>
        </p:spPr>
        <p:txBody>
          <a:bodyPr vert="horz" lIns="134188" tIns="67089" rIns="134188" bIns="67089" rtlCol="0" anchor="b"/>
          <a:lstStyle>
            <a:lvl1pPr algn="r">
              <a:defRPr sz="1700"/>
            </a:lvl1pPr>
          </a:lstStyle>
          <a:p>
            <a:fld id="{B9487D93-240F-4041-8284-FC16D3A96101}" type="slidenum">
              <a:rPr lang="en-AU" smtClean="0"/>
              <a:pPr/>
              <a:t>‹#›</a:t>
            </a:fld>
            <a:endParaRPr lang="en-AU"/>
          </a:p>
        </p:txBody>
      </p:sp>
    </p:spTree>
    <p:extLst>
      <p:ext uri="{BB962C8B-B14F-4D97-AF65-F5344CB8AC3E}">
        <p14:creationId xmlns:p14="http://schemas.microsoft.com/office/powerpoint/2010/main" val="251539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3</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pic>
        <p:nvPicPr>
          <p:cNvPr id="47110" name="Picture 6" descr="http://www.bagable.co.uk/img/uploads/huge_20120711162850_0a32362746f1e7588a83abc5da2164ef.jpg"/>
          <p:cNvPicPr>
            <a:picLocks noChangeAspect="1" noChangeArrowheads="1"/>
          </p:cNvPicPr>
          <p:nvPr userDrawn="1"/>
        </p:nvPicPr>
        <p:blipFill>
          <a:blip r:embed="rId2" cstate="print"/>
          <a:srcRect l="15983" t="4796" r="15760" b="10003"/>
          <a:stretch>
            <a:fillRect/>
          </a:stretch>
        </p:blipFill>
        <p:spPr bwMode="auto">
          <a:xfrm>
            <a:off x="4683428" y="307818"/>
            <a:ext cx="4460572" cy="5567881"/>
          </a:xfrm>
          <a:prstGeom prst="rect">
            <a:avLst/>
          </a:prstGeom>
          <a:noFill/>
        </p:spPr>
      </p:pic>
    </p:spTree>
    <p:extLst>
      <p:ext uri="{BB962C8B-B14F-4D97-AF65-F5344CB8AC3E}">
        <p14:creationId xmlns:p14="http://schemas.microsoft.com/office/powerpoint/2010/main" val="1881784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Property Chapter Layout">
    <p:spTree>
      <p:nvGrpSpPr>
        <p:cNvPr id="1" name=""/>
        <p:cNvGrpSpPr/>
        <p:nvPr/>
      </p:nvGrpSpPr>
      <p:grpSpPr>
        <a:xfrm>
          <a:off x="0" y="0"/>
          <a:ext cx="0" cy="0"/>
          <a:chOff x="0" y="0"/>
          <a:chExt cx="0" cy="0"/>
        </a:xfrm>
      </p:grpSpPr>
      <p:pic>
        <p:nvPicPr>
          <p:cNvPr id="7" name="Picture 2" descr="C:\Users\AndrewA\Desktop\Email ATT\RGB_MASTER_A0_portrait_01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3638" r="10527" b="3640"/>
          <a:stretch/>
        </p:blipFill>
        <p:spPr bwMode="auto">
          <a:xfrm>
            <a:off x="3990416" y="0"/>
            <a:ext cx="4971236"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2949548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with Property Layout">
    <p:spTree>
      <p:nvGrpSpPr>
        <p:cNvPr id="1" name=""/>
        <p:cNvGrpSpPr/>
        <p:nvPr/>
      </p:nvGrpSpPr>
      <p:grpSpPr>
        <a:xfrm>
          <a:off x="0" y="0"/>
          <a:ext cx="0" cy="0"/>
          <a:chOff x="0" y="0"/>
          <a:chExt cx="0" cy="0"/>
        </a:xfrm>
      </p:grpSpPr>
      <p:pic>
        <p:nvPicPr>
          <p:cNvPr id="5" name="Picture 2" descr="C:\Users\AndrewA\Desktop\Email ATT\RGB_MASTER_A0_portrait_02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0051" r="19759" b="3525"/>
          <a:stretch/>
        </p:blipFill>
        <p:spPr bwMode="auto">
          <a:xfrm>
            <a:off x="4633975" y="-1"/>
            <a:ext cx="4221099" cy="56864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4279504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Property Chapter Layout">
    <p:spTree>
      <p:nvGrpSpPr>
        <p:cNvPr id="1" name=""/>
        <p:cNvGrpSpPr/>
        <p:nvPr/>
      </p:nvGrpSpPr>
      <p:grpSpPr>
        <a:xfrm>
          <a:off x="0" y="0"/>
          <a:ext cx="0" cy="0"/>
          <a:chOff x="0" y="0"/>
          <a:chExt cx="0" cy="0"/>
        </a:xfrm>
      </p:grpSpPr>
      <p:pic>
        <p:nvPicPr>
          <p:cNvPr id="7" name="Picture 2" descr="C:\Users\AndrewA\Desktop\Email ATT\RGB_MASTER_A0_portrait_02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0051" r="19759" b="3525"/>
          <a:stretch/>
        </p:blipFill>
        <p:spPr bwMode="auto">
          <a:xfrm>
            <a:off x="4633975" y="-1"/>
            <a:ext cx="4221099" cy="56864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2908891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with Property Layout">
    <p:spTree>
      <p:nvGrpSpPr>
        <p:cNvPr id="1" name=""/>
        <p:cNvGrpSpPr/>
        <p:nvPr/>
      </p:nvGrpSpPr>
      <p:grpSpPr>
        <a:xfrm>
          <a:off x="0" y="0"/>
          <a:ext cx="0" cy="0"/>
          <a:chOff x="0" y="0"/>
          <a:chExt cx="0" cy="0"/>
        </a:xfrm>
      </p:grpSpPr>
      <p:pic>
        <p:nvPicPr>
          <p:cNvPr id="5" name="Picture 2" descr="C:\Users\AndrewA\Desktop\Email ATT\RGB_MASTER_A0_portrait_03_stra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2479" r="7985" b="3545"/>
          <a:stretch/>
        </p:blipFill>
        <p:spPr bwMode="auto">
          <a:xfrm>
            <a:off x="4056113" y="0"/>
            <a:ext cx="5087887" cy="57855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1309892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Property Chapter Layout">
    <p:spTree>
      <p:nvGrpSpPr>
        <p:cNvPr id="1" name=""/>
        <p:cNvGrpSpPr/>
        <p:nvPr/>
      </p:nvGrpSpPr>
      <p:grpSpPr>
        <a:xfrm>
          <a:off x="0" y="0"/>
          <a:ext cx="0" cy="0"/>
          <a:chOff x="0" y="0"/>
          <a:chExt cx="0" cy="0"/>
        </a:xfrm>
      </p:grpSpPr>
      <p:pic>
        <p:nvPicPr>
          <p:cNvPr id="7" name="Picture 2" descr="C:\Users\AndrewA\Desktop\Email ATT\RGB_MASTER_A0_portrait_03_stra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2479" r="7985" b="3545"/>
          <a:stretch/>
        </p:blipFill>
        <p:spPr bwMode="auto">
          <a:xfrm>
            <a:off x="4056113" y="0"/>
            <a:ext cx="5087887" cy="57855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6273250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with Property Layout">
    <p:spTree>
      <p:nvGrpSpPr>
        <p:cNvPr id="1" name=""/>
        <p:cNvGrpSpPr/>
        <p:nvPr/>
      </p:nvGrpSpPr>
      <p:grpSpPr>
        <a:xfrm>
          <a:off x="0" y="0"/>
          <a:ext cx="0" cy="0"/>
          <a:chOff x="0" y="0"/>
          <a:chExt cx="0" cy="0"/>
        </a:xfrm>
      </p:grpSpPr>
      <p:pic>
        <p:nvPicPr>
          <p:cNvPr id="5" name="Picture 2" descr="C:\Users\AndrewA\Desktop\Email ATT\RGB_MASTER_A0_squar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485" t="24746" r="23617" b="898"/>
          <a:stretch/>
        </p:blipFill>
        <p:spPr bwMode="auto">
          <a:xfrm>
            <a:off x="2105479" y="-1"/>
            <a:ext cx="7038521" cy="56800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16426509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Property Chapter Layout">
    <p:spTree>
      <p:nvGrpSpPr>
        <p:cNvPr id="1" name=""/>
        <p:cNvGrpSpPr/>
        <p:nvPr/>
      </p:nvGrpSpPr>
      <p:grpSpPr>
        <a:xfrm>
          <a:off x="0" y="0"/>
          <a:ext cx="0" cy="0"/>
          <a:chOff x="0" y="0"/>
          <a:chExt cx="0" cy="0"/>
        </a:xfrm>
      </p:grpSpPr>
      <p:pic>
        <p:nvPicPr>
          <p:cNvPr id="7" name="Picture 2" descr="C:\Users\AndrewA\Desktop\Email ATT\RGB_MASTER_A0_squar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485" t="24746" r="23617" b="898"/>
          <a:stretch/>
        </p:blipFill>
        <p:spPr bwMode="auto">
          <a:xfrm>
            <a:off x="2105479" y="-1"/>
            <a:ext cx="7038521" cy="56800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19799465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noAutofit/>
          </a:bodyPr>
          <a:lstStyle/>
          <a:p>
            <a:fld id="{9784CBA3-D598-4B1F-BAA3-EE14B5154290}" type="slidenum">
              <a:rPr lang="en-AU" smtClean="0"/>
              <a:pPr/>
              <a:t>‹#›</a:t>
            </a:fld>
            <a:endParaRPr lang="en-AU" dirty="0"/>
          </a:p>
        </p:txBody>
      </p:sp>
      <p:sp>
        <p:nvSpPr>
          <p:cNvPr id="2" name="Title 1"/>
          <p:cNvSpPr>
            <a:spLocks noGrp="1"/>
          </p:cNvSpPr>
          <p:nvPr>
            <p:ph type="title"/>
          </p:nvPr>
        </p:nvSpPr>
        <p:spPr/>
        <p:txBody>
          <a:bodyPr>
            <a:noAutofit/>
          </a:bodyPr>
          <a:lstStyle/>
          <a:p>
            <a:r>
              <a:rPr lang="en-US"/>
              <a:t>Click to edit Master title style</a:t>
            </a:r>
            <a:endParaRPr lang="en-AU" dirty="0"/>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a:t>Click icon to add picture</a:t>
            </a:r>
            <a:endParaRPr lang="en-AU" dirty="0"/>
          </a:p>
        </p:txBody>
      </p:sp>
    </p:spTree>
    <p:extLst>
      <p:ext uri="{BB962C8B-B14F-4D97-AF65-F5344CB8AC3E}">
        <p14:creationId xmlns:p14="http://schemas.microsoft.com/office/powerpoint/2010/main" val="28777250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noAutofit/>
          </a:bodyPr>
          <a:lstStyle/>
          <a:p>
            <a:fld id="{9784CBA3-D598-4B1F-BAA3-EE14B5154290}" type="slidenum">
              <a:rPr lang="en-AU" smtClean="0"/>
              <a:pPr/>
              <a:t>‹#›</a:t>
            </a:fld>
            <a:endParaRPr lang="en-AU" dirty="0"/>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a:t>Click icon to add picture</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a:t>TNS Presentation Title</a:t>
            </a:r>
            <a:endParaRPr lang="en-AU" dirty="0"/>
          </a:p>
        </p:txBody>
      </p:sp>
      <p:sp>
        <p:nvSpPr>
          <p:cNvPr id="8" name="Title 1"/>
          <p:cNvSpPr>
            <a:spLocks noGrp="1"/>
          </p:cNvSpPr>
          <p:nvPr>
            <p:ph type="title"/>
          </p:nvPr>
        </p:nvSpPr>
        <p:spPr>
          <a:xfrm>
            <a:off x="-1" y="2301945"/>
            <a:ext cx="5073651" cy="1638299"/>
          </a:xfrm>
        </p:spPr>
        <p:txBody>
          <a:bodyPr tIns="180000"/>
          <a:lstStyle/>
          <a:p>
            <a:r>
              <a:rPr lang="en-US"/>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Tree>
    <p:extLst>
      <p:ext uri="{BB962C8B-B14F-4D97-AF65-F5344CB8AC3E}">
        <p14:creationId xmlns:p14="http://schemas.microsoft.com/office/powerpoint/2010/main" val="3010398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ngle Object - Grey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031839"/>
            <a:ext cx="9144000" cy="4906999"/>
          </a:xfrm>
        </p:spPr>
        <p:txBody>
          <a:bodyPr>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Placeholder 9"/>
          <p:cNvSpPr>
            <a:spLocks noGrp="1"/>
          </p:cNvSpPr>
          <p:nvPr>
            <p:ph type="body" sz="quarter" idx="16" hasCustomPrompt="1"/>
          </p:nvPr>
        </p:nvSpPr>
        <p:spPr>
          <a:xfrm>
            <a:off x="1292225" y="5570538"/>
            <a:ext cx="7562850" cy="368300"/>
          </a:xfrm>
        </p:spPr>
        <p:txBody>
          <a:bodyPr lIns="0" tIns="0" rIns="0" bIns="108000" anchor="b">
            <a:noAutofit/>
          </a:bodyPr>
          <a:lstStyle>
            <a:lvl1pPr>
              <a:defRPr sz="600" b="0">
                <a:solidFill>
                  <a:srgbClr val="333333"/>
                </a:solidFill>
              </a:defRPr>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7"/>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1145004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Property Chapter Layout">
    <p:spTree>
      <p:nvGrpSpPr>
        <p:cNvPr id="1" name=""/>
        <p:cNvGrpSpPr/>
        <p:nvPr/>
      </p:nvGrpSpPr>
      <p:grpSpPr>
        <a:xfrm>
          <a:off x="0" y="0"/>
          <a:ext cx="0" cy="0"/>
          <a:chOff x="0" y="0"/>
          <a:chExt cx="0" cy="0"/>
        </a:xfrm>
      </p:grpSpPr>
      <p:pic>
        <p:nvPicPr>
          <p:cNvPr id="8" name="Picture 7" descr="\\PSTUDIOTERM\Clients\TNS Global\TNS_002 Templates\4. Design\4. Active\PPT Files\19 Jan Redesign\Reference\Property Images\RGB_MASTER_A0_landscape_01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 t="28748" r="43660" b="2571"/>
          <a:stretch/>
        </p:blipFill>
        <p:spPr bwMode="auto">
          <a:xfrm>
            <a:off x="2390643" y="0"/>
            <a:ext cx="6753357"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3402857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ngle Object + title - Grey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790700"/>
            <a:ext cx="9144000" cy="4148138"/>
          </a:xfrm>
        </p:spPr>
        <p:txBody>
          <a:bodyPr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Text Placeholder 9"/>
          <p:cNvSpPr>
            <a:spLocks noGrp="1"/>
          </p:cNvSpPr>
          <p:nvPr>
            <p:ph type="body" sz="quarter" idx="15"/>
          </p:nvPr>
        </p:nvSpPr>
        <p:spPr>
          <a:xfrm>
            <a:off x="0" y="1031839"/>
            <a:ext cx="8855074" cy="758861"/>
          </a:xfrm>
        </p:spPr>
        <p:txBody>
          <a:bodyPr/>
          <a:lstStyle/>
          <a:p>
            <a:pPr lvl="0"/>
            <a:r>
              <a:rPr lang="en-US" dirty="0"/>
              <a:t>Click to edit Master text styles</a:t>
            </a:r>
          </a:p>
        </p:txBody>
      </p:sp>
      <p:sp>
        <p:nvSpPr>
          <p:cNvPr id="10" name="Text Placeholder 9"/>
          <p:cNvSpPr>
            <a:spLocks noGrp="1"/>
          </p:cNvSpPr>
          <p:nvPr>
            <p:ph type="body" sz="quarter" idx="16" hasCustomPrompt="1"/>
          </p:nvPr>
        </p:nvSpPr>
        <p:spPr>
          <a:xfrm>
            <a:off x="1292225" y="5570538"/>
            <a:ext cx="7562850" cy="368300"/>
          </a:xfrm>
        </p:spPr>
        <p:txBody>
          <a:bodyPr lIns="0" tIns="0" rIns="0" bIns="108000" anchor="b">
            <a:noAutofit/>
          </a:bodyPr>
          <a:lstStyle>
            <a:lvl1pPr>
              <a:defRPr sz="600" b="0">
                <a:solidFill>
                  <a:srgbClr val="333333"/>
                </a:solidFill>
              </a:defRPr>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7"/>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215857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ouble Object - Grey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031839"/>
            <a:ext cx="4572000" cy="4916524"/>
          </a:xfrm>
        </p:spPr>
        <p:txBody>
          <a:bodyPr>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Content Placeholder 6"/>
          <p:cNvSpPr>
            <a:spLocks noGrp="1"/>
          </p:cNvSpPr>
          <p:nvPr>
            <p:ph sz="quarter" idx="12"/>
          </p:nvPr>
        </p:nvSpPr>
        <p:spPr>
          <a:xfrm>
            <a:off x="4573617" y="1031839"/>
            <a:ext cx="4572000" cy="4916524"/>
          </a:xfrm>
        </p:spPr>
        <p:txBody>
          <a:bodyPr lIns="23760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Placeholder 9"/>
          <p:cNvSpPr>
            <a:spLocks noGrp="1"/>
          </p:cNvSpPr>
          <p:nvPr>
            <p:ph type="body" sz="quarter" idx="17" hasCustomPrompt="1"/>
          </p:nvPr>
        </p:nvSpPr>
        <p:spPr>
          <a:xfrm>
            <a:off x="1292225" y="5570538"/>
            <a:ext cx="7562850" cy="368300"/>
          </a:xfrm>
        </p:spPr>
        <p:txBody>
          <a:bodyPr lIns="0" tIns="0" rIns="0" bIns="108000" anchor="b">
            <a:noAutofit/>
          </a:bodyPr>
          <a:lstStyle>
            <a:lvl1pPr>
              <a:defRPr sz="600" b="0">
                <a:solidFill>
                  <a:srgbClr val="333333"/>
                </a:solidFill>
              </a:defRPr>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8"/>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12173750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ouble Object+ title - Grey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790699"/>
            <a:ext cx="4572000" cy="4157663"/>
          </a:xfrm>
        </p:spPr>
        <p:txBody>
          <a:bodyPr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Content Placeholder 6"/>
          <p:cNvSpPr>
            <a:spLocks noGrp="1"/>
          </p:cNvSpPr>
          <p:nvPr>
            <p:ph sz="quarter" idx="12"/>
          </p:nvPr>
        </p:nvSpPr>
        <p:spPr>
          <a:xfrm>
            <a:off x="4573617" y="1790699"/>
            <a:ext cx="4572000" cy="4157663"/>
          </a:xfrm>
        </p:spPr>
        <p:txBody>
          <a:bodyPr lIns="237600"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Placeholder 9"/>
          <p:cNvSpPr>
            <a:spLocks noGrp="1"/>
          </p:cNvSpPr>
          <p:nvPr>
            <p:ph type="body" sz="quarter" idx="15"/>
          </p:nvPr>
        </p:nvSpPr>
        <p:spPr>
          <a:xfrm>
            <a:off x="0" y="1031839"/>
            <a:ext cx="4572000" cy="758861"/>
          </a:xfrm>
        </p:spPr>
        <p:txBody>
          <a:bodyPr/>
          <a:lstStyle>
            <a:lvl1pPr>
              <a:defRPr sz="1200"/>
            </a:lvl1pPr>
          </a:lstStyle>
          <a:p>
            <a:pPr lvl="0"/>
            <a:r>
              <a:rPr lang="en-US" dirty="0"/>
              <a:t>Click to edit Master text styles</a:t>
            </a:r>
          </a:p>
        </p:txBody>
      </p:sp>
      <p:sp>
        <p:nvSpPr>
          <p:cNvPr id="11" name="Text Placeholder 9"/>
          <p:cNvSpPr>
            <a:spLocks noGrp="1"/>
          </p:cNvSpPr>
          <p:nvPr>
            <p:ph type="body" sz="quarter" idx="16"/>
          </p:nvPr>
        </p:nvSpPr>
        <p:spPr>
          <a:xfrm>
            <a:off x="4573616" y="1031839"/>
            <a:ext cx="4570383" cy="758861"/>
          </a:xfrm>
        </p:spPr>
        <p:txBody>
          <a:bodyPr lIns="237600"/>
          <a:lstStyle>
            <a:lvl1pPr>
              <a:defRPr sz="1200"/>
            </a:lvl1pPr>
          </a:lstStyle>
          <a:p>
            <a:pPr lvl="0"/>
            <a:r>
              <a:rPr lang="en-US" dirty="0"/>
              <a:t>Click to edit Master text styles</a:t>
            </a:r>
          </a:p>
        </p:txBody>
      </p:sp>
      <p:sp>
        <p:nvSpPr>
          <p:cNvPr id="12" name="Text Placeholder 9"/>
          <p:cNvSpPr>
            <a:spLocks noGrp="1"/>
          </p:cNvSpPr>
          <p:nvPr>
            <p:ph type="body" sz="quarter" idx="17"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8"/>
          </p:nvPr>
        </p:nvSpPr>
        <p:spPr>
          <a:xfrm>
            <a:off x="785814" y="5946775"/>
            <a:ext cx="7555320" cy="377062"/>
          </a:xfrm>
          <a:prstGeom prst="rect">
            <a:avLst/>
          </a:prstGeom>
        </p:spPr>
        <p:txBody>
          <a:bodyPr/>
          <a:lstStyle/>
          <a:p>
            <a:pPr>
              <a:spcBef>
                <a:spcPct val="20000"/>
              </a:spcBef>
              <a:buFont typeface="Arial" pitchFamily="34" charset="0"/>
              <a:buNone/>
            </a:pPr>
            <a:r>
              <a:rPr lang="en-AU" dirty="0"/>
              <a:t>TNS Presentation Title</a:t>
            </a:r>
          </a:p>
        </p:txBody>
      </p:sp>
    </p:spTree>
    <p:extLst>
      <p:ext uri="{BB962C8B-B14F-4D97-AF65-F5344CB8AC3E}">
        <p14:creationId xmlns:p14="http://schemas.microsoft.com/office/powerpoint/2010/main" val="1180061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riple Object - Grey Box">
    <p:spTree>
      <p:nvGrpSpPr>
        <p:cNvPr id="1" name=""/>
        <p:cNvGrpSpPr/>
        <p:nvPr/>
      </p:nvGrpSpPr>
      <p:grpSpPr>
        <a:xfrm>
          <a:off x="0" y="0"/>
          <a:ext cx="0" cy="0"/>
          <a:chOff x="0" y="0"/>
          <a:chExt cx="0" cy="0"/>
        </a:xfrm>
      </p:grpSpPr>
      <p:sp>
        <p:nvSpPr>
          <p:cNvPr id="8" name="Content Placeholder 6"/>
          <p:cNvSpPr>
            <a:spLocks noGrp="1"/>
          </p:cNvSpPr>
          <p:nvPr>
            <p:ph sz="quarter" idx="16"/>
          </p:nvPr>
        </p:nvSpPr>
        <p:spPr>
          <a:xfrm>
            <a:off x="2800351" y="1033230"/>
            <a:ext cx="3028950" cy="4916524"/>
          </a:xfrm>
        </p:spPr>
        <p:txBody>
          <a:bodyPr lIns="24840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Content Placeholder 6"/>
          <p:cNvSpPr>
            <a:spLocks noGrp="1"/>
          </p:cNvSpPr>
          <p:nvPr>
            <p:ph sz="quarter" idx="17"/>
          </p:nvPr>
        </p:nvSpPr>
        <p:spPr>
          <a:xfrm>
            <a:off x="5578679" y="1036005"/>
            <a:ext cx="3020015" cy="4912358"/>
          </a:xfrm>
        </p:spPr>
        <p:txBody>
          <a:bodyPr lIns="24840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031839"/>
            <a:ext cx="3055620" cy="4916524"/>
          </a:xfrm>
        </p:spPr>
        <p:txBody>
          <a:bodyPr>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Placeholder 9"/>
          <p:cNvSpPr>
            <a:spLocks noGrp="1"/>
          </p:cNvSpPr>
          <p:nvPr>
            <p:ph type="body" sz="quarter" idx="18"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9"/>
          </p:nvPr>
        </p:nvSpPr>
        <p:spPr>
          <a:xfrm>
            <a:off x="785814" y="5946775"/>
            <a:ext cx="7555320" cy="377062"/>
          </a:xfrm>
          <a:prstGeom prst="rect">
            <a:avLst/>
          </a:prstGeom>
        </p:spPr>
        <p:txBody>
          <a:bodyPr/>
          <a:lstStyle/>
          <a:p>
            <a:pPr>
              <a:spcBef>
                <a:spcPct val="20000"/>
              </a:spcBef>
              <a:buFont typeface="Arial" pitchFamily="34" charset="0"/>
              <a:buNone/>
            </a:pPr>
            <a:r>
              <a:rPr lang="en-AU" dirty="0"/>
              <a:t>TNS Presentation Title</a:t>
            </a:r>
          </a:p>
        </p:txBody>
      </p:sp>
    </p:spTree>
    <p:extLst>
      <p:ext uri="{BB962C8B-B14F-4D97-AF65-F5344CB8AC3E}">
        <p14:creationId xmlns:p14="http://schemas.microsoft.com/office/powerpoint/2010/main" val="25708800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riple Object + Title - Grey Box">
    <p:spTree>
      <p:nvGrpSpPr>
        <p:cNvPr id="1" name=""/>
        <p:cNvGrpSpPr/>
        <p:nvPr/>
      </p:nvGrpSpPr>
      <p:grpSpPr>
        <a:xfrm>
          <a:off x="0" y="0"/>
          <a:ext cx="0" cy="0"/>
          <a:chOff x="0" y="0"/>
          <a:chExt cx="0" cy="0"/>
        </a:xfrm>
      </p:grpSpPr>
      <p:sp>
        <p:nvSpPr>
          <p:cNvPr id="8" name="Content Placeholder 6"/>
          <p:cNvSpPr>
            <a:spLocks noGrp="1"/>
          </p:cNvSpPr>
          <p:nvPr>
            <p:ph sz="quarter" idx="16"/>
          </p:nvPr>
        </p:nvSpPr>
        <p:spPr>
          <a:xfrm>
            <a:off x="2800351" y="1788564"/>
            <a:ext cx="3028950" cy="4161189"/>
          </a:xfrm>
        </p:spPr>
        <p:txBody>
          <a:bodyPr lIns="248400"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Content Placeholder 6"/>
          <p:cNvSpPr>
            <a:spLocks noGrp="1"/>
          </p:cNvSpPr>
          <p:nvPr>
            <p:ph sz="quarter" idx="17"/>
          </p:nvPr>
        </p:nvSpPr>
        <p:spPr>
          <a:xfrm>
            <a:off x="5578679" y="1790699"/>
            <a:ext cx="3020015" cy="4157663"/>
          </a:xfrm>
        </p:spPr>
        <p:txBody>
          <a:bodyPr lIns="248400"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787173"/>
            <a:ext cx="3055620" cy="4161189"/>
          </a:xfrm>
        </p:spPr>
        <p:txBody>
          <a:bodyPr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Placeholder 9"/>
          <p:cNvSpPr>
            <a:spLocks noGrp="1"/>
          </p:cNvSpPr>
          <p:nvPr>
            <p:ph type="body" sz="quarter" idx="15"/>
          </p:nvPr>
        </p:nvSpPr>
        <p:spPr>
          <a:xfrm>
            <a:off x="0" y="1031839"/>
            <a:ext cx="2800350" cy="758861"/>
          </a:xfrm>
        </p:spPr>
        <p:txBody>
          <a:bodyPr/>
          <a:lstStyle>
            <a:lvl1pPr>
              <a:defRPr sz="1200"/>
            </a:lvl1pPr>
          </a:lstStyle>
          <a:p>
            <a:pPr lvl="0"/>
            <a:r>
              <a:rPr lang="en-US" dirty="0"/>
              <a:t>Click to edit Master text styles</a:t>
            </a:r>
          </a:p>
        </p:txBody>
      </p:sp>
      <p:sp>
        <p:nvSpPr>
          <p:cNvPr id="12" name="Text Placeholder 9"/>
          <p:cNvSpPr>
            <a:spLocks noGrp="1"/>
          </p:cNvSpPr>
          <p:nvPr>
            <p:ph type="body" sz="quarter" idx="18"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9"/>
          </p:nvPr>
        </p:nvSpPr>
        <p:spPr>
          <a:xfrm>
            <a:off x="785814" y="5946775"/>
            <a:ext cx="7555320" cy="377062"/>
          </a:xfrm>
          <a:prstGeom prst="rect">
            <a:avLst/>
          </a:prstGeom>
        </p:spPr>
        <p:txBody>
          <a:bodyPr/>
          <a:lstStyle/>
          <a:p>
            <a:pPr>
              <a:spcBef>
                <a:spcPct val="20000"/>
              </a:spcBef>
              <a:buFont typeface="Arial" pitchFamily="34" charset="0"/>
              <a:buNone/>
            </a:pPr>
            <a:r>
              <a:rPr lang="en-AU" dirty="0"/>
              <a:t>TNS Presentation Title</a:t>
            </a:r>
          </a:p>
        </p:txBody>
      </p:sp>
      <p:sp>
        <p:nvSpPr>
          <p:cNvPr id="11" name="Text Placeholder 9"/>
          <p:cNvSpPr>
            <a:spLocks noGrp="1"/>
          </p:cNvSpPr>
          <p:nvPr>
            <p:ph type="body" sz="quarter" idx="20"/>
          </p:nvPr>
        </p:nvSpPr>
        <p:spPr>
          <a:xfrm>
            <a:off x="2797065" y="1031839"/>
            <a:ext cx="2788395" cy="758861"/>
          </a:xfrm>
        </p:spPr>
        <p:txBody>
          <a:bodyPr lIns="252000"/>
          <a:lstStyle>
            <a:lvl1pPr>
              <a:defRPr sz="1200"/>
            </a:lvl1pPr>
          </a:lstStyle>
          <a:p>
            <a:pPr lvl="0"/>
            <a:r>
              <a:rPr lang="en-US" dirty="0"/>
              <a:t>Click to edit Master text styles</a:t>
            </a:r>
          </a:p>
        </p:txBody>
      </p:sp>
      <p:sp>
        <p:nvSpPr>
          <p:cNvPr id="13" name="Text Placeholder 9"/>
          <p:cNvSpPr>
            <a:spLocks noGrp="1"/>
          </p:cNvSpPr>
          <p:nvPr>
            <p:ph type="body" sz="quarter" idx="21"/>
          </p:nvPr>
        </p:nvSpPr>
        <p:spPr>
          <a:xfrm>
            <a:off x="5578365" y="1039459"/>
            <a:ext cx="2788395" cy="758861"/>
          </a:xfrm>
        </p:spPr>
        <p:txBody>
          <a:bodyPr lIns="252000"/>
          <a:lstStyle>
            <a:lvl1pPr>
              <a:defRPr sz="1200"/>
            </a:lvl1pPr>
          </a:lstStyle>
          <a:p>
            <a:pPr lvl="0"/>
            <a:r>
              <a:rPr lang="en-US" dirty="0"/>
              <a:t>Click to edit Master text styles</a:t>
            </a:r>
          </a:p>
        </p:txBody>
      </p:sp>
    </p:spTree>
    <p:extLst>
      <p:ext uri="{BB962C8B-B14F-4D97-AF65-F5344CB8AC3E}">
        <p14:creationId xmlns:p14="http://schemas.microsoft.com/office/powerpoint/2010/main" val="3994855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 Grey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6" name="Text Placeholder 9"/>
          <p:cNvSpPr>
            <a:spLocks noGrp="1"/>
          </p:cNvSpPr>
          <p:nvPr>
            <p:ph type="body" sz="quarter" idx="16"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7"/>
          </p:nvPr>
        </p:nvSpPr>
        <p:spPr>
          <a:xfrm>
            <a:off x="785814" y="5946775"/>
            <a:ext cx="7555320" cy="377062"/>
          </a:xfrm>
          <a:prstGeom prst="rect">
            <a:avLst/>
          </a:prstGeom>
        </p:spPr>
        <p:txBody>
          <a:bodyPr/>
          <a:lstStyle/>
          <a:p>
            <a:pPr>
              <a:spcBef>
                <a:spcPct val="20000"/>
              </a:spcBef>
              <a:buFont typeface="Arial" pitchFamily="34" charset="0"/>
              <a:buNone/>
            </a:pPr>
            <a:r>
              <a:rPr lang="en-AU" dirty="0"/>
              <a:t>TNS Presentation Title</a:t>
            </a:r>
          </a:p>
        </p:txBody>
      </p:sp>
    </p:spTree>
    <p:extLst>
      <p:ext uri="{BB962C8B-B14F-4D97-AF65-F5344CB8AC3E}">
        <p14:creationId xmlns:p14="http://schemas.microsoft.com/office/powerpoint/2010/main" val="36219360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ngle Objec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031839"/>
            <a:ext cx="9144000" cy="4906999"/>
          </a:xfrm>
        </p:spPr>
        <p:txBody>
          <a:bodyPr>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Placeholder 9"/>
          <p:cNvSpPr>
            <a:spLocks noGrp="1"/>
          </p:cNvSpPr>
          <p:nvPr>
            <p:ph type="body" sz="quarter" idx="16"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7"/>
          </p:nvPr>
        </p:nvSpPr>
        <p:spPr>
          <a:xfrm>
            <a:off x="785814" y="5946775"/>
            <a:ext cx="7555320" cy="377062"/>
          </a:xfrm>
          <a:prstGeom prst="rect">
            <a:avLst/>
          </a:prstGeom>
        </p:spPr>
        <p:txBody>
          <a:bodyPr/>
          <a:lstStyle/>
          <a:p>
            <a:pPr>
              <a:spcBef>
                <a:spcPct val="20000"/>
              </a:spcBef>
              <a:buFont typeface="Arial" pitchFamily="34" charset="0"/>
              <a:buNone/>
            </a:pPr>
            <a:r>
              <a:rPr lang="en-AU" dirty="0"/>
              <a:t>TNS Presentation Title</a:t>
            </a:r>
          </a:p>
        </p:txBody>
      </p:sp>
    </p:spTree>
    <p:extLst>
      <p:ext uri="{BB962C8B-B14F-4D97-AF65-F5344CB8AC3E}">
        <p14:creationId xmlns:p14="http://schemas.microsoft.com/office/powerpoint/2010/main" val="19652955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ingle Object + 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790700"/>
            <a:ext cx="9144000" cy="4148138"/>
          </a:xfrm>
        </p:spPr>
        <p:txBody>
          <a:bodyPr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Text Placeholder 9"/>
          <p:cNvSpPr>
            <a:spLocks noGrp="1"/>
          </p:cNvSpPr>
          <p:nvPr>
            <p:ph type="body" sz="quarter" idx="15"/>
          </p:nvPr>
        </p:nvSpPr>
        <p:spPr>
          <a:xfrm>
            <a:off x="0" y="1031839"/>
            <a:ext cx="8855074" cy="758861"/>
          </a:xfrm>
        </p:spPr>
        <p:txBody>
          <a:bodyPr/>
          <a:lstStyle/>
          <a:p>
            <a:pPr lvl="0"/>
            <a:r>
              <a:rPr lang="en-US" dirty="0"/>
              <a:t>Click to edit Master text styles</a:t>
            </a:r>
          </a:p>
        </p:txBody>
      </p:sp>
      <p:sp>
        <p:nvSpPr>
          <p:cNvPr id="10" name="Text Placeholder 9"/>
          <p:cNvSpPr>
            <a:spLocks noGrp="1"/>
          </p:cNvSpPr>
          <p:nvPr>
            <p:ph type="body" sz="quarter" idx="16"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7"/>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10385332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ouble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031839"/>
            <a:ext cx="4572000" cy="4916524"/>
          </a:xfrm>
        </p:spPr>
        <p:txBody>
          <a:bodyPr>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Content Placeholder 6"/>
          <p:cNvSpPr>
            <a:spLocks noGrp="1"/>
          </p:cNvSpPr>
          <p:nvPr>
            <p:ph sz="quarter" idx="12"/>
          </p:nvPr>
        </p:nvSpPr>
        <p:spPr>
          <a:xfrm>
            <a:off x="4573617" y="1031839"/>
            <a:ext cx="4572000" cy="4916524"/>
          </a:xfrm>
        </p:spPr>
        <p:txBody>
          <a:bodyPr lIns="23760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Placeholder 9"/>
          <p:cNvSpPr>
            <a:spLocks noGrp="1"/>
          </p:cNvSpPr>
          <p:nvPr>
            <p:ph type="body" sz="quarter" idx="17"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8"/>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35451434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ouble Object + 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790699"/>
            <a:ext cx="4572000" cy="4157663"/>
          </a:xfrm>
        </p:spPr>
        <p:txBody>
          <a:bodyPr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Content Placeholder 6"/>
          <p:cNvSpPr>
            <a:spLocks noGrp="1"/>
          </p:cNvSpPr>
          <p:nvPr>
            <p:ph sz="quarter" idx="12"/>
          </p:nvPr>
        </p:nvSpPr>
        <p:spPr>
          <a:xfrm>
            <a:off x="4573617" y="1790699"/>
            <a:ext cx="4572000" cy="4157663"/>
          </a:xfrm>
        </p:spPr>
        <p:txBody>
          <a:bodyPr lIns="237600"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Placeholder 9"/>
          <p:cNvSpPr>
            <a:spLocks noGrp="1"/>
          </p:cNvSpPr>
          <p:nvPr>
            <p:ph type="body" sz="quarter" idx="15"/>
          </p:nvPr>
        </p:nvSpPr>
        <p:spPr>
          <a:xfrm>
            <a:off x="0" y="1031839"/>
            <a:ext cx="4572000" cy="758861"/>
          </a:xfrm>
        </p:spPr>
        <p:txBody>
          <a:bodyPr/>
          <a:lstStyle>
            <a:lvl1pPr>
              <a:defRPr sz="1200"/>
            </a:lvl1pPr>
          </a:lstStyle>
          <a:p>
            <a:pPr lvl="0"/>
            <a:r>
              <a:rPr lang="en-US" dirty="0"/>
              <a:t>Click to edit Master text styles</a:t>
            </a:r>
          </a:p>
        </p:txBody>
      </p:sp>
      <p:sp>
        <p:nvSpPr>
          <p:cNvPr id="11" name="Text Placeholder 9"/>
          <p:cNvSpPr>
            <a:spLocks noGrp="1"/>
          </p:cNvSpPr>
          <p:nvPr>
            <p:ph type="body" sz="quarter" idx="16"/>
          </p:nvPr>
        </p:nvSpPr>
        <p:spPr>
          <a:xfrm>
            <a:off x="4573616" y="1031839"/>
            <a:ext cx="4570383" cy="758861"/>
          </a:xfrm>
        </p:spPr>
        <p:txBody>
          <a:bodyPr lIns="237600"/>
          <a:lstStyle>
            <a:lvl1pPr>
              <a:defRPr sz="1200"/>
            </a:lvl1pPr>
          </a:lstStyle>
          <a:p>
            <a:pPr lvl="0"/>
            <a:r>
              <a:rPr lang="en-US" dirty="0"/>
              <a:t>Click to edit Master text styles</a:t>
            </a:r>
          </a:p>
        </p:txBody>
      </p:sp>
      <p:sp>
        <p:nvSpPr>
          <p:cNvPr id="12" name="Text Placeholder 9"/>
          <p:cNvSpPr>
            <a:spLocks noGrp="1"/>
          </p:cNvSpPr>
          <p:nvPr>
            <p:ph type="body" sz="quarter" idx="17"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8"/>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2128950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with Property Layout">
    <p:spTree>
      <p:nvGrpSpPr>
        <p:cNvPr id="1" name=""/>
        <p:cNvGrpSpPr/>
        <p:nvPr/>
      </p:nvGrpSpPr>
      <p:grpSpPr>
        <a:xfrm>
          <a:off x="0" y="0"/>
          <a:ext cx="0" cy="0"/>
          <a:chOff x="0" y="0"/>
          <a:chExt cx="0" cy="0"/>
        </a:xfrm>
      </p:grpSpPr>
      <p:pic>
        <p:nvPicPr>
          <p:cNvPr id="5" name="Picture 2" descr="C:\Users\AndrewA\Desktop\Email ATT\RGB_MASTER_A0_landscape_02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8675" r="37677" b="-1"/>
          <a:stretch/>
        </p:blipFill>
        <p:spPr bwMode="auto">
          <a:xfrm>
            <a:off x="2834957" y="0"/>
            <a:ext cx="6309043"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108233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riple Object ">
    <p:spTree>
      <p:nvGrpSpPr>
        <p:cNvPr id="1" name=""/>
        <p:cNvGrpSpPr/>
        <p:nvPr/>
      </p:nvGrpSpPr>
      <p:grpSpPr>
        <a:xfrm>
          <a:off x="0" y="0"/>
          <a:ext cx="0" cy="0"/>
          <a:chOff x="0" y="0"/>
          <a:chExt cx="0" cy="0"/>
        </a:xfrm>
      </p:grpSpPr>
      <p:sp>
        <p:nvSpPr>
          <p:cNvPr id="8" name="Content Placeholder 6"/>
          <p:cNvSpPr>
            <a:spLocks noGrp="1"/>
          </p:cNvSpPr>
          <p:nvPr>
            <p:ph sz="quarter" idx="16"/>
          </p:nvPr>
        </p:nvSpPr>
        <p:spPr>
          <a:xfrm>
            <a:off x="2800351" y="1033230"/>
            <a:ext cx="3028950" cy="4916524"/>
          </a:xfrm>
        </p:spPr>
        <p:txBody>
          <a:bodyPr lIns="24840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Content Placeholder 6"/>
          <p:cNvSpPr>
            <a:spLocks noGrp="1"/>
          </p:cNvSpPr>
          <p:nvPr>
            <p:ph sz="quarter" idx="17"/>
          </p:nvPr>
        </p:nvSpPr>
        <p:spPr>
          <a:xfrm>
            <a:off x="5578679" y="1036005"/>
            <a:ext cx="3020015" cy="4912358"/>
          </a:xfrm>
        </p:spPr>
        <p:txBody>
          <a:bodyPr lIns="24840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031839"/>
            <a:ext cx="3055620" cy="4916524"/>
          </a:xfrm>
        </p:spPr>
        <p:txBody>
          <a:bodyPr>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Placeholder 9"/>
          <p:cNvSpPr>
            <a:spLocks noGrp="1"/>
          </p:cNvSpPr>
          <p:nvPr>
            <p:ph type="body" sz="quarter" idx="18"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9"/>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27921111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riple Object + Title ">
    <p:spTree>
      <p:nvGrpSpPr>
        <p:cNvPr id="1" name=""/>
        <p:cNvGrpSpPr/>
        <p:nvPr/>
      </p:nvGrpSpPr>
      <p:grpSpPr>
        <a:xfrm>
          <a:off x="0" y="0"/>
          <a:ext cx="0" cy="0"/>
          <a:chOff x="0" y="0"/>
          <a:chExt cx="0" cy="0"/>
        </a:xfrm>
      </p:grpSpPr>
      <p:sp>
        <p:nvSpPr>
          <p:cNvPr id="8" name="Content Placeholder 6"/>
          <p:cNvSpPr>
            <a:spLocks noGrp="1"/>
          </p:cNvSpPr>
          <p:nvPr>
            <p:ph sz="quarter" idx="16"/>
          </p:nvPr>
        </p:nvSpPr>
        <p:spPr>
          <a:xfrm>
            <a:off x="2800351" y="1788563"/>
            <a:ext cx="3028950" cy="4161189"/>
          </a:xfrm>
        </p:spPr>
        <p:txBody>
          <a:bodyPr lIns="248400"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Content Placeholder 6"/>
          <p:cNvSpPr>
            <a:spLocks noGrp="1"/>
          </p:cNvSpPr>
          <p:nvPr>
            <p:ph sz="quarter" idx="17"/>
          </p:nvPr>
        </p:nvSpPr>
        <p:spPr>
          <a:xfrm>
            <a:off x="5578679" y="1790699"/>
            <a:ext cx="3020015" cy="4157663"/>
          </a:xfrm>
        </p:spPr>
        <p:txBody>
          <a:bodyPr lIns="248400"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787172"/>
            <a:ext cx="3055620" cy="4161189"/>
          </a:xfrm>
        </p:spPr>
        <p:txBody>
          <a:bodyPr tIns="0">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Placeholder 9"/>
          <p:cNvSpPr>
            <a:spLocks noGrp="1"/>
          </p:cNvSpPr>
          <p:nvPr>
            <p:ph type="body" sz="quarter" idx="15"/>
          </p:nvPr>
        </p:nvSpPr>
        <p:spPr>
          <a:xfrm>
            <a:off x="0" y="1031839"/>
            <a:ext cx="2800350" cy="758861"/>
          </a:xfrm>
        </p:spPr>
        <p:txBody>
          <a:bodyPr/>
          <a:lstStyle>
            <a:lvl1pPr>
              <a:defRPr sz="1200"/>
            </a:lvl1pPr>
          </a:lstStyle>
          <a:p>
            <a:pPr lvl="0"/>
            <a:r>
              <a:rPr lang="en-US" dirty="0"/>
              <a:t>Click to edit Master text styles</a:t>
            </a:r>
          </a:p>
        </p:txBody>
      </p:sp>
      <p:sp>
        <p:nvSpPr>
          <p:cNvPr id="12" name="Text Placeholder 9"/>
          <p:cNvSpPr>
            <a:spLocks noGrp="1"/>
          </p:cNvSpPr>
          <p:nvPr>
            <p:ph type="body" sz="quarter" idx="18"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9"/>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
        <p:nvSpPr>
          <p:cNvPr id="11" name="Text Placeholder 9"/>
          <p:cNvSpPr>
            <a:spLocks noGrp="1"/>
          </p:cNvSpPr>
          <p:nvPr>
            <p:ph type="body" sz="quarter" idx="20"/>
          </p:nvPr>
        </p:nvSpPr>
        <p:spPr>
          <a:xfrm>
            <a:off x="2797065" y="1031839"/>
            <a:ext cx="2788395" cy="758861"/>
          </a:xfrm>
        </p:spPr>
        <p:txBody>
          <a:bodyPr lIns="252000"/>
          <a:lstStyle>
            <a:lvl1pPr>
              <a:defRPr sz="1200"/>
            </a:lvl1pPr>
          </a:lstStyle>
          <a:p>
            <a:pPr lvl="0"/>
            <a:r>
              <a:rPr lang="en-US" dirty="0"/>
              <a:t>Click to edit Master text styles</a:t>
            </a:r>
          </a:p>
        </p:txBody>
      </p:sp>
      <p:sp>
        <p:nvSpPr>
          <p:cNvPr id="13" name="Text Placeholder 9"/>
          <p:cNvSpPr>
            <a:spLocks noGrp="1"/>
          </p:cNvSpPr>
          <p:nvPr>
            <p:ph type="body" sz="quarter" idx="21"/>
          </p:nvPr>
        </p:nvSpPr>
        <p:spPr>
          <a:xfrm>
            <a:off x="5578365" y="1039459"/>
            <a:ext cx="2788395" cy="758861"/>
          </a:xfrm>
        </p:spPr>
        <p:txBody>
          <a:bodyPr lIns="252000"/>
          <a:lstStyle>
            <a:lvl1pPr>
              <a:defRPr sz="1200"/>
            </a:lvl1pPr>
          </a:lstStyle>
          <a:p>
            <a:pPr lvl="0"/>
            <a:r>
              <a:rPr lang="en-US" dirty="0"/>
              <a:t>Click to edit Master text styles</a:t>
            </a:r>
          </a:p>
        </p:txBody>
      </p:sp>
    </p:spTree>
    <p:extLst>
      <p:ext uri="{BB962C8B-B14F-4D97-AF65-F5344CB8AC3E}">
        <p14:creationId xmlns:p14="http://schemas.microsoft.com/office/powerpoint/2010/main" val="1452735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6" name="Text Placeholder 9"/>
          <p:cNvSpPr>
            <a:spLocks noGrp="1"/>
          </p:cNvSpPr>
          <p:nvPr>
            <p:ph type="body" sz="quarter" idx="16"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7"/>
          </p:nvPr>
        </p:nvSpPr>
        <p:spPr>
          <a:xfrm>
            <a:off x="785814" y="5946775"/>
            <a:ext cx="7555320" cy="377062"/>
          </a:xfrm>
          <a:prstGeom prst="rect">
            <a:avLst/>
          </a:prstGeom>
        </p:spPr>
        <p:txBody>
          <a:bodyPr/>
          <a:lstStyle/>
          <a:p>
            <a:pPr>
              <a:spcBef>
                <a:spcPct val="20000"/>
              </a:spcBef>
              <a:buFont typeface="Arial" pitchFamily="34" charset="0"/>
              <a:buNone/>
            </a:pPr>
            <a:r>
              <a:rPr lang="en-AU" dirty="0"/>
              <a:t>TNS Presentation Title</a:t>
            </a:r>
          </a:p>
        </p:txBody>
      </p:sp>
    </p:spTree>
    <p:extLst>
      <p:ext uri="{BB962C8B-B14F-4D97-AF65-F5344CB8AC3E}">
        <p14:creationId xmlns:p14="http://schemas.microsoft.com/office/powerpoint/2010/main" val="18825039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ngle Object - Grey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Slide Number Placeholder 2"/>
          <p:cNvSpPr>
            <a:spLocks noGrp="1"/>
          </p:cNvSpPr>
          <p:nvPr>
            <p:ph type="sldNum" sz="quarter" idx="10"/>
          </p:nvPr>
        </p:nvSpPr>
        <p:spPr/>
        <p:txBody>
          <a:bodyPr/>
          <a:lstStyle/>
          <a:p>
            <a:fld id="{9784CBA3-D598-4B1F-BAA3-EE14B5154290}" type="slidenum">
              <a:rPr lang="en-AU" smtClean="0"/>
              <a:pPr/>
              <a:t>‹#›</a:t>
            </a:fld>
            <a:endParaRPr lang="en-AU" dirty="0"/>
          </a:p>
        </p:txBody>
      </p:sp>
      <p:sp>
        <p:nvSpPr>
          <p:cNvPr id="7" name="Content Placeholder 6"/>
          <p:cNvSpPr>
            <a:spLocks noGrp="1"/>
          </p:cNvSpPr>
          <p:nvPr>
            <p:ph sz="quarter" idx="11"/>
          </p:nvPr>
        </p:nvSpPr>
        <p:spPr>
          <a:xfrm>
            <a:off x="0" y="1031839"/>
            <a:ext cx="9144000" cy="4906999"/>
          </a:xfrm>
        </p:spPr>
        <p:txBody>
          <a:bodyPr>
            <a:noAutofit/>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Placeholder 9"/>
          <p:cNvSpPr>
            <a:spLocks noGrp="1"/>
          </p:cNvSpPr>
          <p:nvPr>
            <p:ph type="body" sz="quarter" idx="16" hasCustomPrompt="1"/>
          </p:nvPr>
        </p:nvSpPr>
        <p:spPr>
          <a:xfrm>
            <a:off x="1292225" y="5570538"/>
            <a:ext cx="7562850" cy="368300"/>
          </a:xfrm>
        </p:spPr>
        <p:txBody>
          <a:bodyPr lIns="0" tIns="0" rIns="0" bIns="108000" anchor="b">
            <a:noAutofit/>
          </a:bodyPr>
          <a:lstStyle>
            <a:lvl1pPr>
              <a:defRPr sz="600" b="0"/>
            </a:lvl1pPr>
            <a:lvl2pPr>
              <a:defRPr sz="600"/>
            </a:lvl2pPr>
            <a:lvl3pPr>
              <a:defRPr sz="600"/>
            </a:lvl3pPr>
            <a:lvl4pPr>
              <a:defRPr sz="600"/>
            </a:lvl4pPr>
            <a:lvl5pPr>
              <a:defRPr sz="600"/>
            </a:lvl5pPr>
          </a:lstStyle>
          <a:p>
            <a:pPr lvl="0"/>
            <a:r>
              <a:rPr lang="en-US" dirty="0"/>
              <a:t>SOURCE:</a:t>
            </a:r>
          </a:p>
        </p:txBody>
      </p:sp>
      <p:sp>
        <p:nvSpPr>
          <p:cNvPr id="4" name="Footer Placeholder 3"/>
          <p:cNvSpPr>
            <a:spLocks noGrp="1"/>
          </p:cNvSpPr>
          <p:nvPr>
            <p:ph type="ftr" sz="quarter" idx="17"/>
          </p:nvPr>
        </p:nvSpPr>
        <p:spPr/>
        <p:txBody>
          <a:bodyPr/>
          <a:lstStyle/>
          <a:p>
            <a:pPr>
              <a:spcBef>
                <a:spcPct val="20000"/>
              </a:spcBef>
              <a:buFont typeface="Arial" pitchFamily="34" charset="0"/>
              <a:buNone/>
            </a:pPr>
            <a:r>
              <a:rPr lang="en-AU" dirty="0"/>
              <a:t>TNS Presentation Title</a:t>
            </a:r>
          </a:p>
        </p:txBody>
      </p:sp>
    </p:spTree>
    <p:extLst>
      <p:ext uri="{BB962C8B-B14F-4D97-AF65-F5344CB8AC3E}">
        <p14:creationId xmlns:p14="http://schemas.microsoft.com/office/powerpoint/2010/main" val="32911074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pic>
        <p:nvPicPr>
          <p:cNvPr id="47110" name="Picture 6" descr="http://www.bagable.co.uk/img/uploads/huge_20120711162850_0a32362746f1e7588a83abc5da2164ef.jpg"/>
          <p:cNvPicPr>
            <a:picLocks noChangeAspect="1" noChangeArrowheads="1"/>
          </p:cNvPicPr>
          <p:nvPr userDrawn="1"/>
        </p:nvPicPr>
        <p:blipFill>
          <a:blip r:embed="rId2" cstate="print"/>
          <a:srcRect l="15983" t="4796" r="15760" b="10003"/>
          <a:stretch>
            <a:fillRect/>
          </a:stretch>
        </p:blipFill>
        <p:spPr bwMode="auto">
          <a:xfrm>
            <a:off x="4683428" y="307818"/>
            <a:ext cx="4460572" cy="5567881"/>
          </a:xfrm>
          <a:prstGeom prst="rect">
            <a:avLst/>
          </a:prstGeom>
          <a:noFill/>
        </p:spPr>
      </p:pic>
    </p:spTree>
    <p:extLst>
      <p:ext uri="{BB962C8B-B14F-4D97-AF65-F5344CB8AC3E}">
        <p14:creationId xmlns:p14="http://schemas.microsoft.com/office/powerpoint/2010/main" val="1661044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Property Chapter Layout">
    <p:spTree>
      <p:nvGrpSpPr>
        <p:cNvPr id="1" name=""/>
        <p:cNvGrpSpPr/>
        <p:nvPr/>
      </p:nvGrpSpPr>
      <p:grpSpPr>
        <a:xfrm>
          <a:off x="0" y="0"/>
          <a:ext cx="0" cy="0"/>
          <a:chOff x="0" y="0"/>
          <a:chExt cx="0" cy="0"/>
        </a:xfrm>
      </p:grpSpPr>
      <p:pic>
        <p:nvPicPr>
          <p:cNvPr id="8" name="Picture 7" descr="\\PSTUDIOTERM\Clients\TNS Global\TNS_002 Templates\4. Design\4. Active\PPT Files\19 Jan Redesign\Reference\Property Images\RGB_MASTER_A0_landscape_01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 t="28748" r="43660" b="2571"/>
          <a:stretch/>
        </p:blipFill>
        <p:spPr bwMode="auto">
          <a:xfrm>
            <a:off x="2390643" y="0"/>
            <a:ext cx="6753357"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8244649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itle with Property Layout">
    <p:spTree>
      <p:nvGrpSpPr>
        <p:cNvPr id="1" name=""/>
        <p:cNvGrpSpPr/>
        <p:nvPr/>
      </p:nvGrpSpPr>
      <p:grpSpPr>
        <a:xfrm>
          <a:off x="0" y="0"/>
          <a:ext cx="0" cy="0"/>
          <a:chOff x="0" y="0"/>
          <a:chExt cx="0" cy="0"/>
        </a:xfrm>
      </p:grpSpPr>
      <p:pic>
        <p:nvPicPr>
          <p:cNvPr id="5" name="Picture 2" descr="C:\Users\AndrewA\Desktop\Email ATT\RGB_MASTER_A0_landscape_02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8675" r="37677" b="-1"/>
          <a:stretch/>
        </p:blipFill>
        <p:spPr bwMode="auto">
          <a:xfrm>
            <a:off x="2834957" y="0"/>
            <a:ext cx="6309043"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19327550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Property Chapter Layout">
    <p:spTree>
      <p:nvGrpSpPr>
        <p:cNvPr id="1" name=""/>
        <p:cNvGrpSpPr/>
        <p:nvPr/>
      </p:nvGrpSpPr>
      <p:grpSpPr>
        <a:xfrm>
          <a:off x="0" y="0"/>
          <a:ext cx="0" cy="0"/>
          <a:chOff x="0" y="0"/>
          <a:chExt cx="0" cy="0"/>
        </a:xfrm>
      </p:grpSpPr>
      <p:pic>
        <p:nvPicPr>
          <p:cNvPr id="7" name="Picture 2" descr="C:\Users\AndrewA\Desktop\Email ATT\RGB_MASTER_A0_landscape_02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8675" r="37677" b="-1"/>
          <a:stretch/>
        </p:blipFill>
        <p:spPr bwMode="auto">
          <a:xfrm>
            <a:off x="2834957" y="0"/>
            <a:ext cx="6309043"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18443980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Title with Property Layout">
    <p:spTree>
      <p:nvGrpSpPr>
        <p:cNvPr id="1" name=""/>
        <p:cNvGrpSpPr/>
        <p:nvPr/>
      </p:nvGrpSpPr>
      <p:grpSpPr>
        <a:xfrm>
          <a:off x="0" y="0"/>
          <a:ext cx="0" cy="0"/>
          <a:chOff x="0" y="0"/>
          <a:chExt cx="0" cy="0"/>
        </a:xfrm>
      </p:grpSpPr>
      <p:pic>
        <p:nvPicPr>
          <p:cNvPr id="5" name="Picture 2" descr="C:\Users\AndrewA\Desktop\Email ATT\RGB_MASTER_A0_landscape_03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9488" t="29859" r="-1" b="3435"/>
          <a:stretch/>
        </p:blipFill>
        <p:spPr bwMode="auto">
          <a:xfrm>
            <a:off x="3180018" y="0"/>
            <a:ext cx="5963981" cy="55705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3260792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Property Chapter Layout">
    <p:spTree>
      <p:nvGrpSpPr>
        <p:cNvPr id="1" name=""/>
        <p:cNvGrpSpPr/>
        <p:nvPr/>
      </p:nvGrpSpPr>
      <p:grpSpPr>
        <a:xfrm>
          <a:off x="0" y="0"/>
          <a:ext cx="0" cy="0"/>
          <a:chOff x="0" y="0"/>
          <a:chExt cx="0" cy="0"/>
        </a:xfrm>
      </p:grpSpPr>
      <p:pic>
        <p:nvPicPr>
          <p:cNvPr id="7" name="Picture 2" descr="C:\Users\AndrewA\Desktop\Email ATT\RGB_MASTER_A0_landscape_03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9488" t="29859" r="-1" b="3435"/>
          <a:stretch/>
        </p:blipFill>
        <p:spPr bwMode="auto">
          <a:xfrm>
            <a:off x="3180018" y="0"/>
            <a:ext cx="5963981" cy="55705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3331477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Property Chapter Layout">
    <p:spTree>
      <p:nvGrpSpPr>
        <p:cNvPr id="1" name=""/>
        <p:cNvGrpSpPr/>
        <p:nvPr/>
      </p:nvGrpSpPr>
      <p:grpSpPr>
        <a:xfrm>
          <a:off x="0" y="0"/>
          <a:ext cx="0" cy="0"/>
          <a:chOff x="0" y="0"/>
          <a:chExt cx="0" cy="0"/>
        </a:xfrm>
      </p:grpSpPr>
      <p:pic>
        <p:nvPicPr>
          <p:cNvPr id="7" name="Picture 2" descr="C:\Users\AndrewA\Desktop\Email ATT\RGB_MASTER_A0_landscape_02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8675" r="37677" b="-1"/>
          <a:stretch/>
        </p:blipFill>
        <p:spPr bwMode="auto">
          <a:xfrm>
            <a:off x="2834957" y="0"/>
            <a:ext cx="6309043"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27485562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Title with Property Layout">
    <p:spTree>
      <p:nvGrpSpPr>
        <p:cNvPr id="1" name=""/>
        <p:cNvGrpSpPr/>
        <p:nvPr/>
      </p:nvGrpSpPr>
      <p:grpSpPr>
        <a:xfrm>
          <a:off x="0" y="0"/>
          <a:ext cx="0" cy="0"/>
          <a:chOff x="0" y="0"/>
          <a:chExt cx="0" cy="0"/>
        </a:xfrm>
      </p:grpSpPr>
      <p:pic>
        <p:nvPicPr>
          <p:cNvPr id="5" name="Picture 2" descr="C:\Users\AndrewA\Desktop\Email ATT\RGB_MASTER_A0_longlandscap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4347" r="16787" b="9440"/>
          <a:stretch/>
        </p:blipFill>
        <p:spPr bwMode="auto">
          <a:xfrm>
            <a:off x="611188" y="0"/>
            <a:ext cx="8532811" cy="55275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25304739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Property Chapter Layout">
    <p:spTree>
      <p:nvGrpSpPr>
        <p:cNvPr id="1" name=""/>
        <p:cNvGrpSpPr/>
        <p:nvPr/>
      </p:nvGrpSpPr>
      <p:grpSpPr>
        <a:xfrm>
          <a:off x="0" y="0"/>
          <a:ext cx="0" cy="0"/>
          <a:chOff x="0" y="0"/>
          <a:chExt cx="0" cy="0"/>
        </a:xfrm>
      </p:grpSpPr>
      <p:pic>
        <p:nvPicPr>
          <p:cNvPr id="7" name="Picture 2" descr="C:\Users\AndrewA\Desktop\Email ATT\RGB_MASTER_A0_longlandscap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4347" r="16787" b="9440"/>
          <a:stretch/>
        </p:blipFill>
        <p:spPr bwMode="auto">
          <a:xfrm>
            <a:off x="611188" y="0"/>
            <a:ext cx="8532811" cy="55275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2284333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Title with Property Layout">
    <p:spTree>
      <p:nvGrpSpPr>
        <p:cNvPr id="1" name=""/>
        <p:cNvGrpSpPr/>
        <p:nvPr/>
      </p:nvGrpSpPr>
      <p:grpSpPr>
        <a:xfrm>
          <a:off x="0" y="0"/>
          <a:ext cx="0" cy="0"/>
          <a:chOff x="0" y="0"/>
          <a:chExt cx="0" cy="0"/>
        </a:xfrm>
      </p:grpSpPr>
      <p:pic>
        <p:nvPicPr>
          <p:cNvPr id="5" name="Picture 2" descr="C:\Users\AndrewA\Desktop\Email ATT\RGB_MASTER_A0_portrait_01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3638" r="10527" b="3640"/>
          <a:stretch/>
        </p:blipFill>
        <p:spPr bwMode="auto">
          <a:xfrm>
            <a:off x="3990416" y="0"/>
            <a:ext cx="4971236"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11539393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Property Chapter Layout">
    <p:spTree>
      <p:nvGrpSpPr>
        <p:cNvPr id="1" name=""/>
        <p:cNvGrpSpPr/>
        <p:nvPr/>
      </p:nvGrpSpPr>
      <p:grpSpPr>
        <a:xfrm>
          <a:off x="0" y="0"/>
          <a:ext cx="0" cy="0"/>
          <a:chOff x="0" y="0"/>
          <a:chExt cx="0" cy="0"/>
        </a:xfrm>
      </p:grpSpPr>
      <p:pic>
        <p:nvPicPr>
          <p:cNvPr id="7" name="Picture 2" descr="C:\Users\AndrewA\Desktop\Email ATT\RGB_MASTER_A0_portrait_01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3638" r="10527" b="3640"/>
          <a:stretch/>
        </p:blipFill>
        <p:spPr bwMode="auto">
          <a:xfrm>
            <a:off x="3990416" y="0"/>
            <a:ext cx="4971236"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1429671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_Title with Property Layout">
    <p:spTree>
      <p:nvGrpSpPr>
        <p:cNvPr id="1" name=""/>
        <p:cNvGrpSpPr/>
        <p:nvPr/>
      </p:nvGrpSpPr>
      <p:grpSpPr>
        <a:xfrm>
          <a:off x="0" y="0"/>
          <a:ext cx="0" cy="0"/>
          <a:chOff x="0" y="0"/>
          <a:chExt cx="0" cy="0"/>
        </a:xfrm>
      </p:grpSpPr>
      <p:pic>
        <p:nvPicPr>
          <p:cNvPr id="5" name="Picture 2" descr="C:\Users\AndrewA\Desktop\Email ATT\RGB_MASTER_A0_portrait_02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0051" r="19759" b="3525"/>
          <a:stretch/>
        </p:blipFill>
        <p:spPr bwMode="auto">
          <a:xfrm>
            <a:off x="4633975" y="-1"/>
            <a:ext cx="4221099" cy="56864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3831877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Property Chapter Layout">
    <p:spTree>
      <p:nvGrpSpPr>
        <p:cNvPr id="1" name=""/>
        <p:cNvGrpSpPr/>
        <p:nvPr/>
      </p:nvGrpSpPr>
      <p:grpSpPr>
        <a:xfrm>
          <a:off x="0" y="0"/>
          <a:ext cx="0" cy="0"/>
          <a:chOff x="0" y="0"/>
          <a:chExt cx="0" cy="0"/>
        </a:xfrm>
      </p:grpSpPr>
      <p:pic>
        <p:nvPicPr>
          <p:cNvPr id="7" name="Picture 2" descr="C:\Users\AndrewA\Desktop\Email ATT\RGB_MASTER_A0_portrait_02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0051" r="19759" b="3525"/>
          <a:stretch/>
        </p:blipFill>
        <p:spPr bwMode="auto">
          <a:xfrm>
            <a:off x="4633975" y="-1"/>
            <a:ext cx="4221099" cy="56864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42782013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Title with Property Layout">
    <p:spTree>
      <p:nvGrpSpPr>
        <p:cNvPr id="1" name=""/>
        <p:cNvGrpSpPr/>
        <p:nvPr/>
      </p:nvGrpSpPr>
      <p:grpSpPr>
        <a:xfrm>
          <a:off x="0" y="0"/>
          <a:ext cx="0" cy="0"/>
          <a:chOff x="0" y="0"/>
          <a:chExt cx="0" cy="0"/>
        </a:xfrm>
      </p:grpSpPr>
      <p:pic>
        <p:nvPicPr>
          <p:cNvPr id="5" name="Picture 2" descr="C:\Users\AndrewA\Desktop\Email ATT\RGB_MASTER_A0_portrait_03_stra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2479" r="7985" b="3545"/>
          <a:stretch/>
        </p:blipFill>
        <p:spPr bwMode="auto">
          <a:xfrm>
            <a:off x="4056113" y="0"/>
            <a:ext cx="5087887" cy="57855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20376150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Property Chapter Layout">
    <p:spTree>
      <p:nvGrpSpPr>
        <p:cNvPr id="1" name=""/>
        <p:cNvGrpSpPr/>
        <p:nvPr/>
      </p:nvGrpSpPr>
      <p:grpSpPr>
        <a:xfrm>
          <a:off x="0" y="0"/>
          <a:ext cx="0" cy="0"/>
          <a:chOff x="0" y="0"/>
          <a:chExt cx="0" cy="0"/>
        </a:xfrm>
      </p:grpSpPr>
      <p:pic>
        <p:nvPicPr>
          <p:cNvPr id="7" name="Picture 2" descr="C:\Users\AndrewA\Desktop\Email ATT\RGB_MASTER_A0_portrait_03_stra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2479" r="7985" b="3545"/>
          <a:stretch/>
        </p:blipFill>
        <p:spPr bwMode="auto">
          <a:xfrm>
            <a:off x="4056113" y="0"/>
            <a:ext cx="5087887" cy="57855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28992293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8_Title with Property Layout">
    <p:spTree>
      <p:nvGrpSpPr>
        <p:cNvPr id="1" name=""/>
        <p:cNvGrpSpPr/>
        <p:nvPr/>
      </p:nvGrpSpPr>
      <p:grpSpPr>
        <a:xfrm>
          <a:off x="0" y="0"/>
          <a:ext cx="0" cy="0"/>
          <a:chOff x="0" y="0"/>
          <a:chExt cx="0" cy="0"/>
        </a:xfrm>
      </p:grpSpPr>
      <p:pic>
        <p:nvPicPr>
          <p:cNvPr id="5" name="Picture 2" descr="C:\Users\AndrewA\Desktop\Email ATT\RGB_MASTER_A0_squar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485" t="24746" r="23617" b="898"/>
          <a:stretch/>
        </p:blipFill>
        <p:spPr bwMode="auto">
          <a:xfrm>
            <a:off x="2105479" y="-1"/>
            <a:ext cx="7038521" cy="56800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679042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8_Property Chapter Layout">
    <p:spTree>
      <p:nvGrpSpPr>
        <p:cNvPr id="1" name=""/>
        <p:cNvGrpSpPr/>
        <p:nvPr/>
      </p:nvGrpSpPr>
      <p:grpSpPr>
        <a:xfrm>
          <a:off x="0" y="0"/>
          <a:ext cx="0" cy="0"/>
          <a:chOff x="0" y="0"/>
          <a:chExt cx="0" cy="0"/>
        </a:xfrm>
      </p:grpSpPr>
      <p:pic>
        <p:nvPicPr>
          <p:cNvPr id="7" name="Picture 2" descr="C:\Users\AndrewA\Desktop\Email ATT\RGB_MASTER_A0_squar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485" t="24746" r="23617" b="898"/>
          <a:stretch/>
        </p:blipFill>
        <p:spPr bwMode="auto">
          <a:xfrm>
            <a:off x="2105479" y="-1"/>
            <a:ext cx="7038521" cy="56800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t>TNS Presentation Title</a:t>
            </a:r>
            <a:endParaRPr dirty="0"/>
          </a:p>
        </p:txBody>
      </p:sp>
    </p:spTree>
    <p:extLst>
      <p:ext uri="{BB962C8B-B14F-4D97-AF65-F5344CB8AC3E}">
        <p14:creationId xmlns:p14="http://schemas.microsoft.com/office/powerpoint/2010/main" val="863125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with Property Layout">
    <p:spTree>
      <p:nvGrpSpPr>
        <p:cNvPr id="1" name=""/>
        <p:cNvGrpSpPr/>
        <p:nvPr/>
      </p:nvGrpSpPr>
      <p:grpSpPr>
        <a:xfrm>
          <a:off x="0" y="0"/>
          <a:ext cx="0" cy="0"/>
          <a:chOff x="0" y="0"/>
          <a:chExt cx="0" cy="0"/>
        </a:xfrm>
      </p:grpSpPr>
      <p:pic>
        <p:nvPicPr>
          <p:cNvPr id="5" name="Picture 2" descr="C:\Users\AndrewA\Desktop\Email ATT\RGB_MASTER_A0_landscape_03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9488" t="29859" r="-1" b="3435"/>
          <a:stretch/>
        </p:blipFill>
        <p:spPr bwMode="auto">
          <a:xfrm>
            <a:off x="3180018" y="0"/>
            <a:ext cx="5963981" cy="55705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37530052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noAutofit/>
          </a:bodyPr>
          <a:lstStyle/>
          <a:p>
            <a:fld id="{9784CBA3-D598-4B1F-BAA3-EE14B5154290}" type="slidenum">
              <a:rPr lang="en-AU" smtClean="0"/>
              <a:pPr/>
              <a:t>‹#›</a:t>
            </a:fld>
            <a:endParaRPr lang="en-AU" dirty="0"/>
          </a:p>
        </p:txBody>
      </p:sp>
      <p:sp>
        <p:nvSpPr>
          <p:cNvPr id="2" name="Title 1"/>
          <p:cNvSpPr>
            <a:spLocks noGrp="1"/>
          </p:cNvSpPr>
          <p:nvPr>
            <p:ph type="title"/>
          </p:nvPr>
        </p:nvSpPr>
        <p:spPr/>
        <p:txBody>
          <a:bodyPr>
            <a:noAutofit/>
          </a:bodyPr>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noAutofit/>
          </a:bodyPr>
          <a:lstStyle/>
          <a:p>
            <a:pPr>
              <a:spcBef>
                <a:spcPct val="20000"/>
              </a:spcBef>
              <a:buFont typeface="Arial" pitchFamily="34" charset="0"/>
              <a:buNone/>
            </a:pPr>
            <a:r>
              <a:t>TNS Presentation Title</a:t>
            </a:r>
            <a:endParaRPr dirty="0"/>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a:t>Click icon to add picture</a:t>
            </a:r>
            <a:endParaRPr lang="en-AU" dirty="0"/>
          </a:p>
        </p:txBody>
      </p:sp>
    </p:spTree>
    <p:extLst>
      <p:ext uri="{BB962C8B-B14F-4D97-AF65-F5344CB8AC3E}">
        <p14:creationId xmlns:p14="http://schemas.microsoft.com/office/powerpoint/2010/main" val="36021572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noAutofit/>
          </a:bodyPr>
          <a:lstStyle/>
          <a:p>
            <a:fld id="{9784CBA3-D598-4B1F-BAA3-EE14B5154290}" type="slidenum">
              <a:rPr lang="en-AU" smtClean="0"/>
              <a:pPr/>
              <a:t>‹#›</a:t>
            </a:fld>
            <a:endParaRPr lang="en-AU" dirty="0"/>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a:t>Click icon to add picture</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noAutofit/>
          </a:bodyPr>
          <a:lstStyle/>
          <a:p>
            <a:pPr>
              <a:spcBef>
                <a:spcPct val="20000"/>
              </a:spcBef>
              <a:buFont typeface="Arial" pitchFamily="34" charset="0"/>
              <a:buNone/>
            </a:pPr>
            <a:r>
              <a:t>TNS Presentation Title</a:t>
            </a:r>
            <a:endParaRPr dirty="0"/>
          </a:p>
        </p:txBody>
      </p:sp>
      <p:sp>
        <p:nvSpPr>
          <p:cNvPr id="8" name="Title 1"/>
          <p:cNvSpPr>
            <a:spLocks noGrp="1"/>
          </p:cNvSpPr>
          <p:nvPr>
            <p:ph type="title"/>
          </p:nvPr>
        </p:nvSpPr>
        <p:spPr>
          <a:xfrm>
            <a:off x="-1" y="2301945"/>
            <a:ext cx="5073651" cy="1638299"/>
          </a:xfrm>
        </p:spPr>
        <p:txBody>
          <a:bodyPr tIns="180000"/>
          <a:lstStyle/>
          <a:p>
            <a:r>
              <a:rPr lang="en-US"/>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Tree>
    <p:extLst>
      <p:ext uri="{BB962C8B-B14F-4D97-AF65-F5344CB8AC3E}">
        <p14:creationId xmlns:p14="http://schemas.microsoft.com/office/powerpoint/2010/main" val="42121968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solidFill>
                <a:prstClr val="white"/>
              </a:solidFill>
            </a:endParaRPr>
          </a:p>
        </p:txBody>
      </p:sp>
      <p:sp>
        <p:nvSpPr>
          <p:cNvPr id="19" name="Title 18"/>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31750333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9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solidFill>
                <a:prstClr val="white"/>
              </a:solidFill>
            </a:endParaRPr>
          </a:p>
        </p:txBody>
      </p:sp>
      <p:sp>
        <p:nvSpPr>
          <p:cNvPr id="19" name="Title 18"/>
          <p:cNvSpPr>
            <a:spLocks noGrp="1"/>
          </p:cNvSpPr>
          <p:nvPr>
            <p:ph type="title"/>
          </p:nvPr>
        </p:nvSpPr>
        <p:spPr>
          <a:noFill/>
        </p:spPr>
        <p:txBody>
          <a:body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tx1">
                    <a:lumMod val="50000"/>
                    <a:lumOff val="50000"/>
                  </a:schemeClr>
                </a:solidFill>
              </a:defRPr>
            </a:lvl1pPr>
          </a:lstStyle>
          <a:p>
            <a:pPr lvl="0"/>
            <a:r>
              <a:rPr lang="en-GB"/>
              <a:t>Click to edit Master subtitle styles</a:t>
            </a:r>
          </a:p>
        </p:txBody>
      </p:sp>
    </p:spTree>
    <p:extLst>
      <p:ext uri="{BB962C8B-B14F-4D97-AF65-F5344CB8AC3E}">
        <p14:creationId xmlns:p14="http://schemas.microsoft.com/office/powerpoint/2010/main" val="22759149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defRPr>
                <a:solidFill>
                  <a:srgbClr val="7F7F7F"/>
                </a:solidFill>
              </a:defRPr>
            </a:lvl1p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bg1">
                    <a:lumMod val="75000"/>
                  </a:schemeClr>
                </a:solidFill>
              </a:defRPr>
            </a:lvl1pPr>
          </a:lstStyle>
          <a:p>
            <a:pPr lvl="0"/>
            <a:r>
              <a:rPr lang="en-GB"/>
              <a:t>Click to edit Master subtitle styles</a:t>
            </a:r>
          </a:p>
        </p:txBody>
      </p:sp>
    </p:spTree>
    <p:extLst>
      <p:ext uri="{BB962C8B-B14F-4D97-AF65-F5344CB8AC3E}">
        <p14:creationId xmlns:p14="http://schemas.microsoft.com/office/powerpoint/2010/main" val="40066142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solidFill>
                  <a:prstClr val="black"/>
                </a:solidFill>
              </a:rPr>
              <a:pPr/>
              <a:t>‹#›</a:t>
            </a:fld>
            <a:endParaRPr lang="en-AU" dirty="0">
              <a:solidFill>
                <a:prstClr val="black"/>
              </a:solidFill>
            </a:endParaRPr>
          </a:p>
        </p:txBody>
      </p:sp>
      <p:sp>
        <p:nvSpPr>
          <p:cNvPr id="2" name="Title 1"/>
          <p:cNvSpPr>
            <a:spLocks noGrp="1"/>
          </p:cNvSpPr>
          <p:nvPr>
            <p:ph type="title"/>
          </p:nvPr>
        </p:nvSpPr>
        <p:spPr/>
        <p:txBody>
          <a:bodyPr>
            <a:noAutofit/>
          </a:bodyPr>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smtClean="0"/>
              <a:t>Click icon to add picture</a:t>
            </a:r>
            <a:endParaRPr lang="en-AU" dirty="0"/>
          </a:p>
        </p:txBody>
      </p:sp>
    </p:spTree>
    <p:extLst>
      <p:ext uri="{BB962C8B-B14F-4D97-AF65-F5344CB8AC3E}">
        <p14:creationId xmlns:p14="http://schemas.microsoft.com/office/powerpoint/2010/main" val="283309876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solidFill>
                  <a:prstClr val="black"/>
                </a:solidFill>
              </a:rPr>
              <a:pPr/>
              <a:t>‹#›</a:t>
            </a:fld>
            <a:endParaRPr lang="en-AU" dirty="0">
              <a:solidFill>
                <a:prstClr val="black"/>
              </a:solidFill>
            </a:endParaRPr>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smtClean="0"/>
              <a:t>Click icon to add picture</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
        <p:nvSpPr>
          <p:cNvPr id="8" name="Title 1"/>
          <p:cNvSpPr>
            <a:spLocks noGrp="1"/>
          </p:cNvSpPr>
          <p:nvPr>
            <p:ph type="title"/>
          </p:nvPr>
        </p:nvSpPr>
        <p:spPr>
          <a:xfrm>
            <a:off x="-1" y="2301945"/>
            <a:ext cx="5073651" cy="1638299"/>
          </a:xfrm>
        </p:spPr>
        <p:txBody>
          <a:bodyPr tIns="180000"/>
          <a:lstStyle/>
          <a:p>
            <a:r>
              <a:rPr lang="en-US" smtClean="0"/>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Tree>
    <p:extLst>
      <p:ext uri="{BB962C8B-B14F-4D97-AF65-F5344CB8AC3E}">
        <p14:creationId xmlns:p14="http://schemas.microsoft.com/office/powerpoint/2010/main" val="2559002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Property Chapter Layout">
    <p:spTree>
      <p:nvGrpSpPr>
        <p:cNvPr id="1" name=""/>
        <p:cNvGrpSpPr/>
        <p:nvPr/>
      </p:nvGrpSpPr>
      <p:grpSpPr>
        <a:xfrm>
          <a:off x="0" y="0"/>
          <a:ext cx="0" cy="0"/>
          <a:chOff x="0" y="0"/>
          <a:chExt cx="0" cy="0"/>
        </a:xfrm>
      </p:grpSpPr>
      <p:pic>
        <p:nvPicPr>
          <p:cNvPr id="7" name="Picture 2" descr="C:\Users\AndrewA\Desktop\Email ATT\RGB_MASTER_A0_landscape_03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9488" t="29859" r="-1" b="3435"/>
          <a:stretch/>
        </p:blipFill>
        <p:spPr bwMode="auto">
          <a:xfrm>
            <a:off x="3180018" y="0"/>
            <a:ext cx="5963981" cy="55705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2791863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with Property Layout">
    <p:spTree>
      <p:nvGrpSpPr>
        <p:cNvPr id="1" name=""/>
        <p:cNvGrpSpPr/>
        <p:nvPr/>
      </p:nvGrpSpPr>
      <p:grpSpPr>
        <a:xfrm>
          <a:off x="0" y="0"/>
          <a:ext cx="0" cy="0"/>
          <a:chOff x="0" y="0"/>
          <a:chExt cx="0" cy="0"/>
        </a:xfrm>
      </p:grpSpPr>
      <p:pic>
        <p:nvPicPr>
          <p:cNvPr id="5" name="Picture 2" descr="C:\Users\AndrewA\Desktop\Email ATT\RGB_MASTER_A0_longlandscap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4347" r="16787" b="9440"/>
          <a:stretch/>
        </p:blipFill>
        <p:spPr bwMode="auto">
          <a:xfrm>
            <a:off x="611188" y="0"/>
            <a:ext cx="8532811" cy="55275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412980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Property Chapter Layout">
    <p:spTree>
      <p:nvGrpSpPr>
        <p:cNvPr id="1" name=""/>
        <p:cNvGrpSpPr/>
        <p:nvPr/>
      </p:nvGrpSpPr>
      <p:grpSpPr>
        <a:xfrm>
          <a:off x="0" y="0"/>
          <a:ext cx="0" cy="0"/>
          <a:chOff x="0" y="0"/>
          <a:chExt cx="0" cy="0"/>
        </a:xfrm>
      </p:grpSpPr>
      <p:pic>
        <p:nvPicPr>
          <p:cNvPr id="7" name="Picture 2" descr="C:\Users\AndrewA\Desktop\Email ATT\RGB_MASTER_A0_longlandscap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4347" r="16787" b="9440"/>
          <a:stretch/>
        </p:blipFill>
        <p:spPr bwMode="auto">
          <a:xfrm>
            <a:off x="611188" y="0"/>
            <a:ext cx="8532811" cy="55275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2567683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with Property Layout">
    <p:spTree>
      <p:nvGrpSpPr>
        <p:cNvPr id="1" name=""/>
        <p:cNvGrpSpPr/>
        <p:nvPr/>
      </p:nvGrpSpPr>
      <p:grpSpPr>
        <a:xfrm>
          <a:off x="0" y="0"/>
          <a:ext cx="0" cy="0"/>
          <a:chOff x="0" y="0"/>
          <a:chExt cx="0" cy="0"/>
        </a:xfrm>
      </p:grpSpPr>
      <p:pic>
        <p:nvPicPr>
          <p:cNvPr id="5" name="Picture 2" descr="C:\Users\AndrewA\Desktop\Email ATT\RGB_MASTER_A0_portrait_01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3638" r="10527" b="3640"/>
          <a:stretch/>
        </p:blipFill>
        <p:spPr bwMode="auto">
          <a:xfrm>
            <a:off x="3990416" y="0"/>
            <a:ext cx="4971236"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t>TNS Presentation Title</a:t>
            </a:r>
            <a:endParaRPr lang="en-AU" dirty="0"/>
          </a:p>
        </p:txBody>
      </p:sp>
    </p:spTree>
    <p:extLst>
      <p:ext uri="{BB962C8B-B14F-4D97-AF65-F5344CB8AC3E}">
        <p14:creationId xmlns:p14="http://schemas.microsoft.com/office/powerpoint/2010/main" val="1909223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3" Type="http://schemas.openxmlformats.org/officeDocument/2006/relationships/slideLayout" Target="../slideLayouts/slideLayout36.xml"/><Relationship Id="rId21" Type="http://schemas.openxmlformats.org/officeDocument/2006/relationships/image" Target="../media/image2.png"/><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image" Target="../media/image1.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theme" Target="../theme/theme5.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image" Target="../media/image3.jpeg"/></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4.xml"/><Relationship Id="rId7" Type="http://schemas.openxmlformats.org/officeDocument/2006/relationships/image" Target="../media/image13.jpeg"/><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theme" Target="../theme/theme6.xml"/><Relationship Id="rId5" Type="http://schemas.openxmlformats.org/officeDocument/2006/relationships/slideLayout" Target="../slideLayouts/slideLayout56.xml"/><Relationship Id="rId4"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7" name="TextBox 76"/>
          <p:cNvSpPr txBox="1"/>
          <p:nvPr/>
        </p:nvSpPr>
        <p:spPr>
          <a:xfrm>
            <a:off x="8318142" y="5849108"/>
            <a:ext cx="754475" cy="531000"/>
          </a:xfrm>
          <a:prstGeom prst="rect">
            <a:avLst/>
          </a:prstGeom>
          <a:noFill/>
        </p:spPr>
        <p:txBody>
          <a:bodyPr wrap="square" lIns="0" tIns="0" rIns="0" bIns="266400" rtlCol="0" anchor="b">
            <a:noAutofit/>
          </a:bodyPr>
          <a:lstStyle/>
          <a:p>
            <a:r>
              <a:rPr lang="en-AU" sz="750" b="0" dirty="0">
                <a:solidFill>
                  <a:srgbClr val="333333"/>
                </a:solidFill>
                <a:latin typeface="+mn-lt"/>
              </a:rPr>
              <a:t>©TNS 2018</a:t>
            </a:r>
          </a:p>
        </p:txBody>
      </p:sp>
      <p:sp>
        <p:nvSpPr>
          <p:cNvPr id="2" name="Title Placeholder 1"/>
          <p:cNvSpPr>
            <a:spLocks noGrp="1"/>
          </p:cNvSpPr>
          <p:nvPr>
            <p:ph type="title"/>
          </p:nvPr>
        </p:nvSpPr>
        <p:spPr>
          <a:xfrm>
            <a:off x="1" y="0"/>
            <a:ext cx="5073650" cy="1284971"/>
          </a:xfrm>
          <a:prstGeom prst="rect">
            <a:avLst/>
          </a:prstGeom>
        </p:spPr>
        <p:txBody>
          <a:bodyPr vert="horz" lIns="277200" tIns="208800" rIns="277200" bIns="0" rtlCol="0" anchor="t">
            <a:noAutofit/>
          </a:bodyPr>
          <a:lstStyle/>
          <a:p>
            <a:r>
              <a:rPr lang="en-US"/>
              <a:t>Click to edit Master title style</a:t>
            </a:r>
            <a:endParaRPr lang="en-AU" dirty="0"/>
          </a:p>
        </p:txBody>
      </p:sp>
      <p:sp>
        <p:nvSpPr>
          <p:cNvPr id="4" name="Slide Number Placeholder 3"/>
          <p:cNvSpPr>
            <a:spLocks noGrp="1"/>
          </p:cNvSpPr>
          <p:nvPr>
            <p:ph type="sldNum" sz="quarter" idx="4"/>
          </p:nvPr>
        </p:nvSpPr>
        <p:spPr>
          <a:xfrm>
            <a:off x="8349607" y="6323838"/>
            <a:ext cx="505467" cy="252000"/>
          </a:xfrm>
          <a:prstGeom prst="rect">
            <a:avLst/>
          </a:prstGeom>
        </p:spPr>
        <p:txBody>
          <a:bodyPr vert="horz" lIns="0" tIns="0" rIns="0" bIns="0" rtlCol="0" anchor="b">
            <a:noAutofit/>
          </a:bodyPr>
          <a:lstStyle>
            <a:lvl1pPr algn="r">
              <a:defRPr sz="750" b="0">
                <a:solidFill>
                  <a:srgbClr val="333333"/>
                </a:solidFill>
                <a:latin typeface="+mn-lt"/>
              </a:defRPr>
            </a:lvl1pPr>
          </a:lstStyle>
          <a:p>
            <a:fld id="{9784CBA3-D598-4B1F-BAA3-EE14B5154290}" type="slidenum">
              <a:rPr lang="en-AU" smtClean="0"/>
              <a:pPr/>
              <a:t>‹#›</a:t>
            </a:fld>
            <a:endParaRPr lang="en-AU" dirty="0"/>
          </a:p>
        </p:txBody>
      </p:sp>
      <p:cxnSp>
        <p:nvCxnSpPr>
          <p:cNvPr id="70" name="Straight Connector 69"/>
          <p:cNvCxnSpPr/>
          <p:nvPr/>
        </p:nvCxnSpPr>
        <p:spPr>
          <a:xfrm>
            <a:off x="282163" y="5946775"/>
            <a:ext cx="8572912"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630680" y="-501206"/>
            <a:ext cx="10507979" cy="5637807"/>
            <a:chOff x="-1630680" y="-501206"/>
            <a:chExt cx="10507979" cy="5637807"/>
          </a:xfrm>
        </p:grpSpPr>
        <p:cxnSp>
          <p:nvCxnSpPr>
            <p:cNvPr id="85" name="Straight Connector 84"/>
            <p:cNvCxnSpPr/>
            <p:nvPr userDrawn="1"/>
          </p:nvCxnSpPr>
          <p:spPr>
            <a:xfrm>
              <a:off x="-517443" y="4560579"/>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6" name="TextBox 85"/>
            <p:cNvSpPr txBox="1"/>
            <p:nvPr userDrawn="1"/>
          </p:nvSpPr>
          <p:spPr>
            <a:xfrm>
              <a:off x="-1630680" y="4491328"/>
              <a:ext cx="1072330" cy="138499"/>
            </a:xfrm>
            <a:prstGeom prst="rect">
              <a:avLst/>
            </a:prstGeom>
            <a:solidFill>
              <a:schemeClr val="bg1"/>
            </a:solidFill>
          </p:spPr>
          <p:txBody>
            <a:bodyPr wrap="square" lIns="0" tIns="0" rIns="0" bIns="0" rtlCol="0" anchor="ctr">
              <a:spAutoFit/>
            </a:bodyPr>
            <a:lstStyle/>
            <a:p>
              <a:pPr algn="ctr"/>
              <a:r>
                <a:rPr lang="en-AU" sz="900" b="1" dirty="0">
                  <a:solidFill>
                    <a:schemeClr val="tx1">
                      <a:lumMod val="85000"/>
                      <a:lumOff val="15000"/>
                    </a:schemeClr>
                  </a:solidFill>
                  <a:latin typeface="+mn-lt"/>
                </a:rPr>
                <a:t>X</a:t>
              </a:r>
              <a:r>
                <a:rPr lang="en-AU" sz="900" b="1" baseline="0" dirty="0">
                  <a:solidFill>
                    <a:schemeClr val="tx1">
                      <a:lumMod val="85000"/>
                      <a:lumOff val="15000"/>
                    </a:schemeClr>
                  </a:solidFill>
                  <a:latin typeface="+mn-lt"/>
                </a:rPr>
                <a:t> AXIS</a:t>
              </a:r>
              <a:endParaRPr lang="en-AU" sz="900" b="1" dirty="0">
                <a:solidFill>
                  <a:schemeClr val="tx1">
                    <a:lumMod val="85000"/>
                    <a:lumOff val="15000"/>
                  </a:schemeClr>
                </a:solidFill>
                <a:latin typeface="+mn-lt"/>
              </a:endParaRPr>
            </a:p>
          </p:txBody>
        </p:sp>
        <p:cxnSp>
          <p:nvCxnSpPr>
            <p:cNvPr id="87" name="Straight Connector 86"/>
            <p:cNvCxnSpPr/>
            <p:nvPr userDrawn="1"/>
          </p:nvCxnSpPr>
          <p:spPr>
            <a:xfrm>
              <a:off x="-517443" y="5067353"/>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8" name="TextBox 87"/>
            <p:cNvSpPr txBox="1"/>
            <p:nvPr userDrawn="1"/>
          </p:nvSpPr>
          <p:spPr>
            <a:xfrm>
              <a:off x="-1630680" y="4998102"/>
              <a:ext cx="1072330" cy="138499"/>
            </a:xfrm>
            <a:prstGeom prst="rect">
              <a:avLst/>
            </a:prstGeom>
            <a:solidFill>
              <a:schemeClr val="bg1"/>
            </a:solidFill>
          </p:spPr>
          <p:txBody>
            <a:bodyPr wrap="square" lIns="0" tIns="0" rIns="0" bIns="0" rtlCol="0" anchor="ctr">
              <a:spAutoFit/>
            </a:bodyPr>
            <a:lstStyle/>
            <a:p>
              <a:pPr algn="ctr"/>
              <a:r>
                <a:rPr lang="en-AU" sz="900" b="1" dirty="0">
                  <a:solidFill>
                    <a:schemeClr val="tx1">
                      <a:lumMod val="85000"/>
                      <a:lumOff val="15000"/>
                    </a:schemeClr>
                  </a:solidFill>
                  <a:latin typeface="+mn-lt"/>
                </a:rPr>
                <a:t>LOWER LIMIT</a:t>
              </a:r>
            </a:p>
          </p:txBody>
        </p:sp>
        <p:cxnSp>
          <p:nvCxnSpPr>
            <p:cNvPr id="91" name="Straight Connector 90"/>
            <p:cNvCxnSpPr/>
            <p:nvPr userDrawn="1"/>
          </p:nvCxnSpPr>
          <p:spPr>
            <a:xfrm>
              <a:off x="-517443" y="1284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2" name="TextBox 91"/>
            <p:cNvSpPr txBox="1"/>
            <p:nvPr userDrawn="1"/>
          </p:nvSpPr>
          <p:spPr>
            <a:xfrm>
              <a:off x="-1630680" y="1215723"/>
              <a:ext cx="1072330" cy="138499"/>
            </a:xfrm>
            <a:prstGeom prst="rect">
              <a:avLst/>
            </a:prstGeom>
            <a:solidFill>
              <a:schemeClr val="bg1"/>
            </a:solidFill>
          </p:spPr>
          <p:txBody>
            <a:bodyPr wrap="square" lIns="0" tIns="0" rIns="0" bIns="0" rtlCol="0" anchor="ctr">
              <a:spAutoFit/>
            </a:bodyPr>
            <a:lstStyle/>
            <a:p>
              <a:pPr algn="ctr"/>
              <a:r>
                <a:rPr lang="en-AU" sz="900" b="1" dirty="0">
                  <a:solidFill>
                    <a:schemeClr val="tx1">
                      <a:lumMod val="85000"/>
                      <a:lumOff val="15000"/>
                    </a:schemeClr>
                  </a:solidFill>
                  <a:latin typeface="+mn-lt"/>
                </a:rPr>
                <a:t>UPPER LIMIT</a:t>
              </a:r>
            </a:p>
          </p:txBody>
        </p:sp>
        <p:cxnSp>
          <p:nvCxnSpPr>
            <p:cNvPr id="100" name="Straight Connector 99"/>
            <p:cNvCxnSpPr/>
            <p:nvPr userDrawn="1"/>
          </p:nvCxnSpPr>
          <p:spPr>
            <a:xfrm>
              <a:off x="-517443" y="1788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1" name="TextBox 100"/>
            <p:cNvSpPr txBox="1"/>
            <p:nvPr userDrawn="1"/>
          </p:nvSpPr>
          <p:spPr>
            <a:xfrm>
              <a:off x="-1630680" y="1719723"/>
              <a:ext cx="1072330" cy="138499"/>
            </a:xfrm>
            <a:prstGeom prst="rect">
              <a:avLst/>
            </a:prstGeom>
            <a:solidFill>
              <a:schemeClr val="bg1"/>
            </a:solidFill>
          </p:spPr>
          <p:txBody>
            <a:bodyPr wrap="square" lIns="0" tIns="0" rIns="0" bIns="0" rtlCol="0" anchor="ctr">
              <a:spAutoFit/>
            </a:bodyPr>
            <a:lstStyle/>
            <a:p>
              <a:pPr algn="ctr"/>
              <a:r>
                <a:rPr lang="en-AU" sz="900" b="1" dirty="0">
                  <a:solidFill>
                    <a:schemeClr val="tx1">
                      <a:lumMod val="85000"/>
                      <a:lumOff val="15000"/>
                    </a:schemeClr>
                  </a:solidFill>
                  <a:latin typeface="+mn-lt"/>
                </a:rPr>
                <a:t>CHART TOP</a:t>
              </a:r>
            </a:p>
          </p:txBody>
        </p:sp>
        <p:grpSp>
          <p:nvGrpSpPr>
            <p:cNvPr id="3" name="Group 2"/>
            <p:cNvGrpSpPr/>
            <p:nvPr userDrawn="1"/>
          </p:nvGrpSpPr>
          <p:grpSpPr>
            <a:xfrm>
              <a:off x="755523" y="-501206"/>
              <a:ext cx="8121776" cy="424749"/>
              <a:chOff x="755523" y="-501206"/>
              <a:chExt cx="8121776" cy="424749"/>
            </a:xfrm>
          </p:grpSpPr>
          <p:cxnSp>
            <p:nvCxnSpPr>
              <p:cNvPr id="102" name="Straight Connector 101"/>
              <p:cNvCxnSpPr/>
              <p:nvPr userDrawn="1"/>
            </p:nvCxnSpPr>
            <p:spPr>
              <a:xfrm>
                <a:off x="1293019"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3" name="TextBox 102"/>
              <p:cNvSpPr txBox="1"/>
              <p:nvPr userDrawn="1"/>
            </p:nvSpPr>
            <p:spPr>
              <a:xfrm>
                <a:off x="755523"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pPr lvl="0"/>
                <a:r>
                  <a:rPr lang="en-AU" dirty="0"/>
                  <a:t>Y AXIS</a:t>
                </a:r>
              </a:p>
            </p:txBody>
          </p:sp>
          <p:cxnSp>
            <p:nvCxnSpPr>
              <p:cNvPr id="104" name="Straight Connector 103"/>
              <p:cNvCxnSpPr/>
              <p:nvPr userDrawn="1"/>
            </p:nvCxnSpPr>
            <p:spPr>
              <a:xfrm>
                <a:off x="5575903"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0" name="TextBox 109"/>
              <p:cNvSpPr txBox="1"/>
              <p:nvPr userDrawn="1"/>
            </p:nvSpPr>
            <p:spPr>
              <a:xfrm>
                <a:off x="5036026"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pPr lvl="0"/>
                <a:r>
                  <a:rPr lang="en-AU" dirty="0"/>
                  <a:t>Y AXIS</a:t>
                </a:r>
              </a:p>
            </p:txBody>
          </p:sp>
          <p:cxnSp>
            <p:nvCxnSpPr>
              <p:cNvPr id="111" name="Straight Connector 110"/>
              <p:cNvCxnSpPr/>
              <p:nvPr userDrawn="1"/>
            </p:nvCxnSpPr>
            <p:spPr>
              <a:xfrm>
                <a:off x="8349608"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2" name="TextBox 111"/>
              <p:cNvSpPr txBox="1"/>
              <p:nvPr userDrawn="1"/>
            </p:nvSpPr>
            <p:spPr>
              <a:xfrm>
                <a:off x="7804969"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pPr lvl="0"/>
                <a:r>
                  <a:rPr lang="en-AU" dirty="0"/>
                  <a:t>LIMIT</a:t>
                </a:r>
              </a:p>
            </p:txBody>
          </p:sp>
        </p:grpSp>
      </p:grpSp>
      <p:pic>
        <p:nvPicPr>
          <p:cNvPr id="24" name="Picture 23" descr="logo-03.png"/>
          <p:cNvPicPr>
            <a:picLocks noChangeAspect="1"/>
          </p:cNvPicPr>
          <p:nvPr userDrawn="1"/>
        </p:nvPicPr>
        <p:blipFill>
          <a:blip r:embed="rId20" cstate="print">
            <a:alphaModFix/>
            <a:extLst>
              <a:ext uri="{28A0092B-C50C-407E-A947-70E740481C1C}">
                <a14:useLocalDpi xmlns:a14="http://schemas.microsoft.com/office/drawing/2010/main" val="0"/>
              </a:ext>
            </a:extLst>
          </a:blip>
          <a:stretch>
            <a:fillRect/>
          </a:stretch>
        </p:blipFill>
        <p:spPr>
          <a:xfrm>
            <a:off x="216473" y="6426200"/>
            <a:ext cx="4329415" cy="324431"/>
          </a:xfrm>
          <a:prstGeom prst="rect">
            <a:avLst/>
          </a:prstGeom>
        </p:spPr>
      </p:pic>
      <p:grpSp>
        <p:nvGrpSpPr>
          <p:cNvPr id="5" name="Group 4"/>
          <p:cNvGrpSpPr/>
          <p:nvPr userDrawn="1"/>
        </p:nvGrpSpPr>
        <p:grpSpPr>
          <a:xfrm>
            <a:off x="5145999" y="6140450"/>
            <a:ext cx="3394751" cy="572081"/>
            <a:chOff x="5145999" y="6140450"/>
            <a:chExt cx="3394751" cy="572081"/>
          </a:xfrm>
        </p:grpSpPr>
        <p:pic>
          <p:nvPicPr>
            <p:cNvPr id="25" name="Picture 2"/>
            <p:cNvPicPr>
              <a:picLocks noChangeAspect="1" noChangeArrowheads="1"/>
            </p:cNvPicPr>
            <p:nvPr userDrawn="1"/>
          </p:nvPicPr>
          <p:blipFill rotWithShape="1">
            <a:blip r:embed="rId21" cstate="screen"/>
            <a:srcRect l="22284"/>
            <a:stretch/>
          </p:blipFill>
          <p:spPr bwMode="auto">
            <a:xfrm>
              <a:off x="5905500" y="6140450"/>
              <a:ext cx="2635250" cy="571500"/>
            </a:xfrm>
            <a:prstGeom prst="rect">
              <a:avLst/>
            </a:prstGeom>
            <a:noFill/>
            <a:ln w="9525">
              <a:noFill/>
              <a:miter lim="800000"/>
              <a:headEnd/>
              <a:tailEnd/>
            </a:ln>
          </p:spPr>
        </p:pic>
        <p:pic>
          <p:nvPicPr>
            <p:cNvPr id="26" name="Picture 2"/>
            <p:cNvPicPr>
              <a:picLocks noChangeAspect="1" noChangeArrowheads="1"/>
            </p:cNvPicPr>
            <p:nvPr userDrawn="1"/>
          </p:nvPicPr>
          <p:blipFill>
            <a:blip r:embed="rId22" cstate="print">
              <a:extLst>
                <a:ext uri="{28A0092B-C50C-407E-A947-70E740481C1C}">
                  <a14:useLocalDpi xmlns:a14="http://schemas.microsoft.com/office/drawing/2010/main" val="0"/>
                </a:ext>
              </a:extLst>
            </a:blip>
            <a:stretch>
              <a:fillRect/>
            </a:stretch>
          </p:blipFill>
          <p:spPr bwMode="auto">
            <a:xfrm>
              <a:off x="5145999" y="6141031"/>
              <a:ext cx="688790" cy="571500"/>
            </a:xfrm>
            <a:prstGeom prst="rect">
              <a:avLst/>
            </a:prstGeom>
            <a:noFill/>
            <a:ln w="9525">
              <a:noFill/>
              <a:miter lim="800000"/>
              <a:headEnd/>
              <a:tailEnd/>
            </a:ln>
          </p:spPr>
        </p:pic>
      </p:grpSp>
    </p:spTree>
    <p:extLst>
      <p:ext uri="{BB962C8B-B14F-4D97-AF65-F5344CB8AC3E}">
        <p14:creationId xmlns:p14="http://schemas.microsoft.com/office/powerpoint/2010/main" val="339336501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683" r:id="rId17"/>
    <p:sldLayoutId id="2147483682" r:id="rId18"/>
  </p:sldLayoutIdLst>
  <p:hf hdr="0" dt="0"/>
  <p:txStyles>
    <p:titleStyle>
      <a:lvl1pPr algn="l" defTabSz="914400" rtl="0" eaLnBrk="1" latinLnBrk="0" hangingPunct="1">
        <a:spcBef>
          <a:spcPct val="0"/>
        </a:spcBef>
        <a:buNone/>
        <a:defRPr sz="2400" kern="1200">
          <a:solidFill>
            <a:srgbClr val="333333"/>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7" name="TextBox 76"/>
          <p:cNvSpPr txBox="1"/>
          <p:nvPr/>
        </p:nvSpPr>
        <p:spPr>
          <a:xfrm>
            <a:off x="224862" y="6466450"/>
            <a:ext cx="754475" cy="531000"/>
          </a:xfrm>
          <a:prstGeom prst="rect">
            <a:avLst/>
          </a:prstGeom>
          <a:noFill/>
        </p:spPr>
        <p:txBody>
          <a:bodyPr wrap="square" lIns="0" tIns="0" rIns="0" bIns="266400" rtlCol="0" anchor="b">
            <a:noAutofit/>
          </a:bodyPr>
          <a:lstStyle/>
          <a:p>
            <a:r>
              <a:rPr lang="en-AU" sz="750" b="0" dirty="0">
                <a:solidFill>
                  <a:srgbClr val="333333"/>
                </a:solidFill>
                <a:latin typeface="+mn-lt"/>
              </a:rPr>
              <a:t>©TNS 2017</a:t>
            </a:r>
          </a:p>
        </p:txBody>
      </p:sp>
      <p:sp>
        <p:nvSpPr>
          <p:cNvPr id="2" name="Title Placeholder 1"/>
          <p:cNvSpPr>
            <a:spLocks noGrp="1"/>
          </p:cNvSpPr>
          <p:nvPr>
            <p:ph type="title"/>
          </p:nvPr>
        </p:nvSpPr>
        <p:spPr>
          <a:xfrm>
            <a:off x="0" y="1"/>
            <a:ext cx="9145617" cy="1031838"/>
          </a:xfrm>
          <a:prstGeom prst="rect">
            <a:avLst/>
          </a:prstGeom>
        </p:spPr>
        <p:txBody>
          <a:bodyPr vert="horz" lIns="277200" tIns="208800" rIns="277200" bIns="0" rtlCol="0" anchor="t">
            <a:noAutofit/>
          </a:bodyPr>
          <a:lstStyle/>
          <a:p>
            <a:r>
              <a:rPr lang="en-US" dirty="0"/>
              <a:t>Click to edit Master title style</a:t>
            </a:r>
            <a:endParaRPr lang="en-AU" dirty="0"/>
          </a:p>
        </p:txBody>
      </p:sp>
      <p:sp>
        <p:nvSpPr>
          <p:cNvPr id="3" name="Text Placeholder 2"/>
          <p:cNvSpPr>
            <a:spLocks noGrp="1"/>
          </p:cNvSpPr>
          <p:nvPr>
            <p:ph type="body" idx="1"/>
          </p:nvPr>
        </p:nvSpPr>
        <p:spPr>
          <a:xfrm>
            <a:off x="0" y="1031837"/>
            <a:ext cx="9145617" cy="4035515"/>
          </a:xfrm>
          <a:prstGeom prst="rect">
            <a:avLst/>
          </a:prstGeom>
        </p:spPr>
        <p:txBody>
          <a:bodyPr vert="horz" lIns="277200" tIns="212400" rIns="27720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Slide Number Placeholder 3"/>
          <p:cNvSpPr>
            <a:spLocks noGrp="1"/>
          </p:cNvSpPr>
          <p:nvPr>
            <p:ph type="sldNum" sz="quarter" idx="4"/>
          </p:nvPr>
        </p:nvSpPr>
        <p:spPr>
          <a:xfrm>
            <a:off x="8349607" y="6323838"/>
            <a:ext cx="505467" cy="252000"/>
          </a:xfrm>
          <a:prstGeom prst="rect">
            <a:avLst/>
          </a:prstGeom>
        </p:spPr>
        <p:txBody>
          <a:bodyPr vert="horz" lIns="0" tIns="0" rIns="0" bIns="0" rtlCol="0" anchor="b">
            <a:noAutofit/>
          </a:bodyPr>
          <a:lstStyle>
            <a:lvl1pPr algn="r">
              <a:defRPr sz="750" b="0">
                <a:solidFill>
                  <a:srgbClr val="333333"/>
                </a:solidFill>
                <a:latin typeface="+mn-lt"/>
              </a:defRPr>
            </a:lvl1pPr>
          </a:lstStyle>
          <a:p>
            <a:fld id="{9784CBA3-D598-4B1F-BAA3-EE14B5154290}" type="slidenum">
              <a:rPr lang="en-AU" smtClean="0"/>
              <a:pPr/>
              <a:t>‹#›</a:t>
            </a:fld>
            <a:endParaRPr lang="en-AU" dirty="0"/>
          </a:p>
        </p:txBody>
      </p:sp>
      <p:sp>
        <p:nvSpPr>
          <p:cNvPr id="89" name="Rectangle 88"/>
          <p:cNvSpPr/>
          <p:nvPr/>
        </p:nvSpPr>
        <p:spPr>
          <a:xfrm>
            <a:off x="285750" y="5064973"/>
            <a:ext cx="8569324" cy="8818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noAutofit/>
          </a:bodyPr>
          <a:lstStyle/>
          <a:p>
            <a:pPr lvl="0" algn="ctr"/>
            <a:endParaRPr lang="en-AU" dirty="0"/>
          </a:p>
        </p:txBody>
      </p:sp>
      <p:cxnSp>
        <p:nvCxnSpPr>
          <p:cNvPr id="70" name="Straight Connector 69"/>
          <p:cNvCxnSpPr/>
          <p:nvPr/>
        </p:nvCxnSpPr>
        <p:spPr>
          <a:xfrm>
            <a:off x="282163" y="5946775"/>
            <a:ext cx="8572912"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90" name="Group 89"/>
          <p:cNvGrpSpPr/>
          <p:nvPr/>
        </p:nvGrpSpPr>
        <p:grpSpPr>
          <a:xfrm>
            <a:off x="-1630680" y="-501206"/>
            <a:ext cx="10507979" cy="5637807"/>
            <a:chOff x="-1630680" y="-501206"/>
            <a:chExt cx="10507979" cy="5637807"/>
          </a:xfrm>
        </p:grpSpPr>
        <p:cxnSp>
          <p:nvCxnSpPr>
            <p:cNvPr id="93" name="Straight Connector 92"/>
            <p:cNvCxnSpPr/>
            <p:nvPr userDrawn="1"/>
          </p:nvCxnSpPr>
          <p:spPr>
            <a:xfrm>
              <a:off x="-517443" y="4560579"/>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4" name="TextBox 93"/>
            <p:cNvSpPr txBox="1"/>
            <p:nvPr userDrawn="1"/>
          </p:nvSpPr>
          <p:spPr>
            <a:xfrm>
              <a:off x="-1630680" y="4491328"/>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X</a:t>
              </a:r>
              <a:r>
                <a:rPr lang="en-AU" sz="900" b="1" baseline="0" dirty="0">
                  <a:solidFill>
                    <a:schemeClr val="tx1">
                      <a:lumMod val="85000"/>
                      <a:lumOff val="15000"/>
                    </a:schemeClr>
                  </a:solidFill>
                  <a:latin typeface="+mn-lt"/>
                </a:rPr>
                <a:t> AXIS</a:t>
              </a:r>
              <a:endParaRPr lang="en-AU" sz="900" b="1" dirty="0">
                <a:solidFill>
                  <a:schemeClr val="tx1">
                    <a:lumMod val="85000"/>
                    <a:lumOff val="15000"/>
                  </a:schemeClr>
                </a:solidFill>
                <a:latin typeface="+mn-lt"/>
              </a:endParaRPr>
            </a:p>
          </p:txBody>
        </p:sp>
        <p:cxnSp>
          <p:nvCxnSpPr>
            <p:cNvPr id="95" name="Straight Connector 94"/>
            <p:cNvCxnSpPr/>
            <p:nvPr userDrawn="1"/>
          </p:nvCxnSpPr>
          <p:spPr>
            <a:xfrm>
              <a:off x="-517443" y="5067353"/>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6" name="TextBox 95"/>
            <p:cNvSpPr txBox="1"/>
            <p:nvPr userDrawn="1"/>
          </p:nvSpPr>
          <p:spPr>
            <a:xfrm>
              <a:off x="-1630680" y="4998102"/>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LOWER LIMIT</a:t>
              </a:r>
            </a:p>
          </p:txBody>
        </p:sp>
        <p:cxnSp>
          <p:nvCxnSpPr>
            <p:cNvPr id="97" name="Straight Connector 96"/>
            <p:cNvCxnSpPr/>
            <p:nvPr userDrawn="1"/>
          </p:nvCxnSpPr>
          <p:spPr>
            <a:xfrm>
              <a:off x="-517443" y="1284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8" name="TextBox 97"/>
            <p:cNvSpPr txBox="1"/>
            <p:nvPr userDrawn="1"/>
          </p:nvSpPr>
          <p:spPr>
            <a:xfrm>
              <a:off x="-1630680" y="1215723"/>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UPPER LIMIT</a:t>
              </a:r>
            </a:p>
          </p:txBody>
        </p:sp>
        <p:cxnSp>
          <p:nvCxnSpPr>
            <p:cNvPr id="99" name="Straight Connector 98"/>
            <p:cNvCxnSpPr/>
            <p:nvPr userDrawn="1"/>
          </p:nvCxnSpPr>
          <p:spPr>
            <a:xfrm>
              <a:off x="-517443" y="1788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5" name="TextBox 104"/>
            <p:cNvSpPr txBox="1"/>
            <p:nvPr userDrawn="1"/>
          </p:nvSpPr>
          <p:spPr>
            <a:xfrm>
              <a:off x="-1630680" y="1719723"/>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CHART TOP</a:t>
              </a:r>
            </a:p>
          </p:txBody>
        </p:sp>
        <p:grpSp>
          <p:nvGrpSpPr>
            <p:cNvPr id="106" name="Group 105"/>
            <p:cNvGrpSpPr/>
            <p:nvPr userDrawn="1"/>
          </p:nvGrpSpPr>
          <p:grpSpPr>
            <a:xfrm>
              <a:off x="755523" y="-501206"/>
              <a:ext cx="8121776" cy="424749"/>
              <a:chOff x="755523" y="-501206"/>
              <a:chExt cx="8121776" cy="424749"/>
            </a:xfrm>
          </p:grpSpPr>
          <p:cxnSp>
            <p:nvCxnSpPr>
              <p:cNvPr id="107" name="Straight Connector 106"/>
              <p:cNvCxnSpPr/>
              <p:nvPr userDrawn="1"/>
            </p:nvCxnSpPr>
            <p:spPr>
              <a:xfrm>
                <a:off x="1293019"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8" name="TextBox 107"/>
              <p:cNvSpPr txBox="1"/>
              <p:nvPr userDrawn="1"/>
            </p:nvSpPr>
            <p:spPr>
              <a:xfrm>
                <a:off x="755523"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Y AXIS</a:t>
                </a:r>
              </a:p>
            </p:txBody>
          </p:sp>
          <p:cxnSp>
            <p:nvCxnSpPr>
              <p:cNvPr id="109" name="Straight Connector 108"/>
              <p:cNvCxnSpPr/>
              <p:nvPr userDrawn="1"/>
            </p:nvCxnSpPr>
            <p:spPr>
              <a:xfrm>
                <a:off x="5575903"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3" name="TextBox 112"/>
              <p:cNvSpPr txBox="1"/>
              <p:nvPr userDrawn="1"/>
            </p:nvSpPr>
            <p:spPr>
              <a:xfrm>
                <a:off x="5036026"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Y AXIS</a:t>
                </a:r>
              </a:p>
            </p:txBody>
          </p:sp>
          <p:cxnSp>
            <p:nvCxnSpPr>
              <p:cNvPr id="114" name="Straight Connector 113"/>
              <p:cNvCxnSpPr/>
              <p:nvPr userDrawn="1"/>
            </p:nvCxnSpPr>
            <p:spPr>
              <a:xfrm>
                <a:off x="8349608"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5" name="TextBox 114"/>
              <p:cNvSpPr txBox="1"/>
              <p:nvPr userDrawn="1"/>
            </p:nvSpPr>
            <p:spPr>
              <a:xfrm>
                <a:off x="7804969"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LIMIT</a:t>
                </a:r>
              </a:p>
            </p:txBody>
          </p:sp>
        </p:grpSp>
      </p:grpSp>
      <p:sp>
        <p:nvSpPr>
          <p:cNvPr id="88" name="Rectangle 87"/>
          <p:cNvSpPr/>
          <p:nvPr/>
        </p:nvSpPr>
        <p:spPr>
          <a:xfrm>
            <a:off x="7545540" y="6079288"/>
            <a:ext cx="1052623" cy="489097"/>
          </a:xfrm>
          <a:prstGeom prst="rect">
            <a:avLst/>
          </a:prstGeom>
          <a:solidFill>
            <a:schemeClr val="bg1"/>
          </a:solidFill>
          <a:ln w="127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AU"/>
            </a:defPPr>
            <a:lvl1pPr algn="l" rtl="0" fontAlgn="base">
              <a:spcBef>
                <a:spcPct val="0"/>
              </a:spcBef>
              <a:spcAft>
                <a:spcPct val="0"/>
              </a:spcAft>
              <a:defRPr b="1" kern="1200">
                <a:solidFill>
                  <a:schemeClr val="lt1"/>
                </a:solidFill>
                <a:latin typeface="+mn-lt"/>
                <a:ea typeface="+mn-ea"/>
                <a:cs typeface="+mn-cs"/>
              </a:defRPr>
            </a:lvl1pPr>
            <a:lvl2pPr marL="457200" algn="l" rtl="0" fontAlgn="base">
              <a:spcBef>
                <a:spcPct val="0"/>
              </a:spcBef>
              <a:spcAft>
                <a:spcPct val="0"/>
              </a:spcAft>
              <a:defRPr b="1" kern="1200">
                <a:solidFill>
                  <a:schemeClr val="lt1"/>
                </a:solidFill>
                <a:latin typeface="+mn-lt"/>
                <a:ea typeface="+mn-ea"/>
                <a:cs typeface="+mn-cs"/>
              </a:defRPr>
            </a:lvl2pPr>
            <a:lvl3pPr marL="914400" algn="l" rtl="0" fontAlgn="base">
              <a:spcBef>
                <a:spcPct val="0"/>
              </a:spcBef>
              <a:spcAft>
                <a:spcPct val="0"/>
              </a:spcAft>
              <a:defRPr b="1" kern="1200">
                <a:solidFill>
                  <a:schemeClr val="lt1"/>
                </a:solidFill>
                <a:latin typeface="+mn-lt"/>
                <a:ea typeface="+mn-ea"/>
                <a:cs typeface="+mn-cs"/>
              </a:defRPr>
            </a:lvl3pPr>
            <a:lvl4pPr marL="1371600" algn="l" rtl="0" fontAlgn="base">
              <a:spcBef>
                <a:spcPct val="0"/>
              </a:spcBef>
              <a:spcAft>
                <a:spcPct val="0"/>
              </a:spcAft>
              <a:defRPr b="1" kern="1200">
                <a:solidFill>
                  <a:schemeClr val="lt1"/>
                </a:solidFill>
                <a:latin typeface="+mn-lt"/>
                <a:ea typeface="+mn-ea"/>
                <a:cs typeface="+mn-cs"/>
              </a:defRPr>
            </a:lvl4pPr>
            <a:lvl5pPr marL="1828800" algn="l" rtl="0" fontAlgn="base">
              <a:spcBef>
                <a:spcPct val="0"/>
              </a:spcBef>
              <a:spcAft>
                <a:spcPct val="0"/>
              </a:spcAft>
              <a:defRPr b="1" kern="1200">
                <a:solidFill>
                  <a:schemeClr val="lt1"/>
                </a:solidFill>
                <a:latin typeface="+mn-lt"/>
                <a:ea typeface="+mn-ea"/>
                <a:cs typeface="+mn-cs"/>
              </a:defRPr>
            </a:lvl5pPr>
            <a:lvl6pPr marL="2286000" algn="l" defTabSz="914400" rtl="0" eaLnBrk="1" latinLnBrk="0" hangingPunct="1">
              <a:defRPr b="1" kern="1200">
                <a:solidFill>
                  <a:schemeClr val="lt1"/>
                </a:solidFill>
                <a:latin typeface="+mn-lt"/>
                <a:ea typeface="+mn-ea"/>
                <a:cs typeface="+mn-cs"/>
              </a:defRPr>
            </a:lvl6pPr>
            <a:lvl7pPr marL="2743200" algn="l" defTabSz="914400" rtl="0" eaLnBrk="1" latinLnBrk="0" hangingPunct="1">
              <a:defRPr b="1" kern="1200">
                <a:solidFill>
                  <a:schemeClr val="lt1"/>
                </a:solidFill>
                <a:latin typeface="+mn-lt"/>
                <a:ea typeface="+mn-ea"/>
                <a:cs typeface="+mn-cs"/>
              </a:defRPr>
            </a:lvl7pPr>
            <a:lvl8pPr marL="3200400" algn="l" defTabSz="914400" rtl="0" eaLnBrk="1" latinLnBrk="0" hangingPunct="1">
              <a:defRPr b="1" kern="1200">
                <a:solidFill>
                  <a:schemeClr val="lt1"/>
                </a:solidFill>
                <a:latin typeface="+mn-lt"/>
                <a:ea typeface="+mn-ea"/>
                <a:cs typeface="+mn-cs"/>
              </a:defRPr>
            </a:lvl8pPr>
            <a:lvl9pPr marL="3657600" algn="l" defTabSz="914400" rtl="0" eaLnBrk="1" latinLnBrk="0" hangingPunct="1">
              <a:defRPr b="1" kern="1200">
                <a:solidFill>
                  <a:schemeClr val="lt1"/>
                </a:solidFill>
                <a:latin typeface="+mn-lt"/>
                <a:ea typeface="+mn-ea"/>
                <a:cs typeface="+mn-cs"/>
              </a:defRPr>
            </a:lvl9pPr>
          </a:lstStyle>
          <a:p>
            <a:pPr algn="ctr"/>
            <a:r>
              <a:rPr lang="en-GB" sz="900" b="0" dirty="0">
                <a:solidFill>
                  <a:schemeClr val="accent3"/>
                </a:solidFill>
              </a:rPr>
              <a:t>Replace with Client logo </a:t>
            </a:r>
          </a:p>
          <a:p>
            <a:pPr algn="ctr"/>
            <a:r>
              <a:rPr lang="en-GB" sz="600" b="0" dirty="0">
                <a:solidFill>
                  <a:schemeClr val="accent3"/>
                </a:solidFill>
              </a:rPr>
              <a:t>[in slide master]</a:t>
            </a:r>
          </a:p>
        </p:txBody>
      </p:sp>
      <p:pic>
        <p:nvPicPr>
          <p:cNvPr id="26" name="Picture 25" descr="logo-03.png"/>
          <p:cNvPicPr>
            <a:picLocks noChangeAspect="1"/>
          </p:cNvPicPr>
          <p:nvPr userDrawn="1"/>
        </p:nvPicPr>
        <p:blipFill>
          <a:blip r:embed="rId9" cstate="print">
            <a:alphaModFix/>
            <a:extLst>
              <a:ext uri="{28A0092B-C50C-407E-A947-70E740481C1C}">
                <a14:useLocalDpi xmlns:a14="http://schemas.microsoft.com/office/drawing/2010/main" val="0"/>
              </a:ext>
            </a:extLst>
          </a:blip>
          <a:stretch>
            <a:fillRect/>
          </a:stretch>
        </p:blipFill>
        <p:spPr>
          <a:xfrm>
            <a:off x="297773" y="6257922"/>
            <a:ext cx="4329415" cy="324431"/>
          </a:xfrm>
          <a:prstGeom prst="rect">
            <a:avLst/>
          </a:prstGeom>
        </p:spPr>
      </p:pic>
    </p:spTree>
    <p:extLst>
      <p:ext uri="{BB962C8B-B14F-4D97-AF65-F5344CB8AC3E}">
        <p14:creationId xmlns:p14="http://schemas.microsoft.com/office/powerpoint/2010/main" val="2301697170"/>
      </p:ext>
    </p:extLst>
  </p:cSld>
  <p:clrMap bg1="lt1" tx1="dk1" bg2="lt2" tx2="dk2" accent1="accent1" accent2="accent2" accent3="accent3" accent4="accent4" accent5="accent5" accent6="accent6" hlink="hlink" folHlink="folHlink"/>
  <p:sldLayoutIdLst>
    <p:sldLayoutId id="2147483665" r:id="rId1"/>
    <p:sldLayoutId id="2147483685" r:id="rId2"/>
    <p:sldLayoutId id="2147483666" r:id="rId3"/>
    <p:sldLayoutId id="2147483686" r:id="rId4"/>
    <p:sldLayoutId id="2147483668" r:id="rId5"/>
    <p:sldLayoutId id="2147483689" r:id="rId6"/>
    <p:sldLayoutId id="2147483667" r:id="rId7"/>
  </p:sldLayoutIdLst>
  <p:hf hdr="0" dt="0"/>
  <p:txStyles>
    <p:titleStyle>
      <a:lvl1pPr algn="l" defTabSz="914400" rtl="0" eaLnBrk="1" latinLnBrk="0" hangingPunct="1">
        <a:spcBef>
          <a:spcPct val="0"/>
        </a:spcBef>
        <a:buNone/>
        <a:defRPr sz="2400" kern="1200">
          <a:solidFill>
            <a:srgbClr val="333333"/>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rgbClr val="333333"/>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rgbClr val="333333"/>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rgbClr val="333333"/>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rgbClr val="333333"/>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rgbClr val="333333"/>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7" name="TextBox 76"/>
          <p:cNvSpPr txBox="1"/>
          <p:nvPr/>
        </p:nvSpPr>
        <p:spPr>
          <a:xfrm>
            <a:off x="216473" y="6449672"/>
            <a:ext cx="754475" cy="531000"/>
          </a:xfrm>
          <a:prstGeom prst="rect">
            <a:avLst/>
          </a:prstGeom>
          <a:noFill/>
        </p:spPr>
        <p:txBody>
          <a:bodyPr wrap="square" lIns="0" tIns="0" rIns="0" bIns="266400" rtlCol="0" anchor="b">
            <a:noAutofit/>
          </a:bodyPr>
          <a:lstStyle/>
          <a:p>
            <a:r>
              <a:rPr lang="en-AU" sz="750" b="0" dirty="0">
                <a:solidFill>
                  <a:srgbClr val="333333"/>
                </a:solidFill>
                <a:latin typeface="+mn-lt"/>
              </a:rPr>
              <a:t>©TNS 2017</a:t>
            </a:r>
          </a:p>
        </p:txBody>
      </p:sp>
      <p:sp>
        <p:nvSpPr>
          <p:cNvPr id="2" name="Title Placeholder 1"/>
          <p:cNvSpPr>
            <a:spLocks noGrp="1"/>
          </p:cNvSpPr>
          <p:nvPr>
            <p:ph type="title"/>
          </p:nvPr>
        </p:nvSpPr>
        <p:spPr>
          <a:xfrm>
            <a:off x="0" y="1"/>
            <a:ext cx="9145617" cy="1031838"/>
          </a:xfrm>
          <a:prstGeom prst="rect">
            <a:avLst/>
          </a:prstGeom>
        </p:spPr>
        <p:txBody>
          <a:bodyPr vert="horz" lIns="277200" tIns="208800" rIns="277200" bIns="0" rtlCol="0" anchor="t">
            <a:noAutofit/>
          </a:bodyPr>
          <a:lstStyle/>
          <a:p>
            <a:r>
              <a:rPr lang="en-US" dirty="0"/>
              <a:t>Click to edit Master title style</a:t>
            </a:r>
            <a:endParaRPr lang="en-AU" dirty="0"/>
          </a:p>
        </p:txBody>
      </p:sp>
      <p:sp>
        <p:nvSpPr>
          <p:cNvPr id="3" name="Text Placeholder 2"/>
          <p:cNvSpPr>
            <a:spLocks noGrp="1"/>
          </p:cNvSpPr>
          <p:nvPr>
            <p:ph type="body" idx="1"/>
          </p:nvPr>
        </p:nvSpPr>
        <p:spPr>
          <a:xfrm>
            <a:off x="0" y="1031837"/>
            <a:ext cx="9145617" cy="4035515"/>
          </a:xfrm>
          <a:prstGeom prst="rect">
            <a:avLst/>
          </a:prstGeom>
        </p:spPr>
        <p:txBody>
          <a:bodyPr vert="horz" lIns="277200" tIns="212400" rIns="27720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Slide Number Placeholder 3"/>
          <p:cNvSpPr>
            <a:spLocks noGrp="1"/>
          </p:cNvSpPr>
          <p:nvPr>
            <p:ph type="sldNum" sz="quarter" idx="4"/>
          </p:nvPr>
        </p:nvSpPr>
        <p:spPr>
          <a:xfrm>
            <a:off x="8349607" y="6323838"/>
            <a:ext cx="505467" cy="252000"/>
          </a:xfrm>
          <a:prstGeom prst="rect">
            <a:avLst/>
          </a:prstGeom>
        </p:spPr>
        <p:txBody>
          <a:bodyPr vert="horz" lIns="0" tIns="0" rIns="0" bIns="0" rtlCol="0" anchor="b">
            <a:noAutofit/>
          </a:bodyPr>
          <a:lstStyle>
            <a:lvl1pPr algn="r">
              <a:defRPr sz="750" b="0">
                <a:solidFill>
                  <a:srgbClr val="333333"/>
                </a:solidFill>
                <a:latin typeface="+mn-lt"/>
              </a:defRPr>
            </a:lvl1pPr>
          </a:lstStyle>
          <a:p>
            <a:fld id="{9784CBA3-D598-4B1F-BAA3-EE14B5154290}" type="slidenum">
              <a:rPr lang="en-AU" smtClean="0"/>
              <a:pPr/>
              <a:t>‹#›</a:t>
            </a:fld>
            <a:endParaRPr lang="en-AU" dirty="0"/>
          </a:p>
        </p:txBody>
      </p:sp>
      <p:cxnSp>
        <p:nvCxnSpPr>
          <p:cNvPr id="70" name="Straight Connector 69"/>
          <p:cNvCxnSpPr/>
          <p:nvPr/>
        </p:nvCxnSpPr>
        <p:spPr>
          <a:xfrm>
            <a:off x="282163" y="5946775"/>
            <a:ext cx="8572912"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89" name="Group 88"/>
          <p:cNvGrpSpPr/>
          <p:nvPr/>
        </p:nvGrpSpPr>
        <p:grpSpPr>
          <a:xfrm>
            <a:off x="-1630680" y="-501206"/>
            <a:ext cx="10507979" cy="5637807"/>
            <a:chOff x="-1630680" y="-501206"/>
            <a:chExt cx="10507979" cy="5637807"/>
          </a:xfrm>
        </p:grpSpPr>
        <p:cxnSp>
          <p:nvCxnSpPr>
            <p:cNvPr id="90" name="Straight Connector 89"/>
            <p:cNvCxnSpPr/>
            <p:nvPr userDrawn="1"/>
          </p:nvCxnSpPr>
          <p:spPr>
            <a:xfrm>
              <a:off x="-517443" y="4560579"/>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3" name="TextBox 92"/>
            <p:cNvSpPr txBox="1"/>
            <p:nvPr userDrawn="1"/>
          </p:nvSpPr>
          <p:spPr>
            <a:xfrm>
              <a:off x="-1630680" y="4491328"/>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X</a:t>
              </a:r>
              <a:r>
                <a:rPr lang="en-AU" sz="900" b="1" baseline="0" dirty="0">
                  <a:solidFill>
                    <a:schemeClr val="tx1">
                      <a:lumMod val="85000"/>
                      <a:lumOff val="15000"/>
                    </a:schemeClr>
                  </a:solidFill>
                  <a:latin typeface="+mn-lt"/>
                </a:rPr>
                <a:t> AXIS</a:t>
              </a:r>
              <a:endParaRPr lang="en-AU" sz="900" b="1" dirty="0">
                <a:solidFill>
                  <a:schemeClr val="tx1">
                    <a:lumMod val="85000"/>
                    <a:lumOff val="15000"/>
                  </a:schemeClr>
                </a:solidFill>
                <a:latin typeface="+mn-lt"/>
              </a:endParaRPr>
            </a:p>
          </p:txBody>
        </p:sp>
        <p:cxnSp>
          <p:nvCxnSpPr>
            <p:cNvPr id="94" name="Straight Connector 93"/>
            <p:cNvCxnSpPr/>
            <p:nvPr userDrawn="1"/>
          </p:nvCxnSpPr>
          <p:spPr>
            <a:xfrm>
              <a:off x="-517443" y="5067353"/>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5" name="TextBox 94"/>
            <p:cNvSpPr txBox="1"/>
            <p:nvPr userDrawn="1"/>
          </p:nvSpPr>
          <p:spPr>
            <a:xfrm>
              <a:off x="-1630680" y="4998102"/>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LOWER LIMIT</a:t>
              </a:r>
            </a:p>
          </p:txBody>
        </p:sp>
        <p:cxnSp>
          <p:nvCxnSpPr>
            <p:cNvPr id="96" name="Straight Connector 95"/>
            <p:cNvCxnSpPr/>
            <p:nvPr userDrawn="1"/>
          </p:nvCxnSpPr>
          <p:spPr>
            <a:xfrm>
              <a:off x="-517443" y="1284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7" name="TextBox 96"/>
            <p:cNvSpPr txBox="1"/>
            <p:nvPr userDrawn="1"/>
          </p:nvSpPr>
          <p:spPr>
            <a:xfrm>
              <a:off x="-1630680" y="1215723"/>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UPPER LIMIT</a:t>
              </a:r>
            </a:p>
          </p:txBody>
        </p:sp>
        <p:cxnSp>
          <p:nvCxnSpPr>
            <p:cNvPr id="98" name="Straight Connector 97"/>
            <p:cNvCxnSpPr/>
            <p:nvPr userDrawn="1"/>
          </p:nvCxnSpPr>
          <p:spPr>
            <a:xfrm>
              <a:off x="-517443" y="1788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1630680" y="1719723"/>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CHART TOP</a:t>
              </a:r>
            </a:p>
          </p:txBody>
        </p:sp>
        <p:grpSp>
          <p:nvGrpSpPr>
            <p:cNvPr id="105" name="Group 104"/>
            <p:cNvGrpSpPr/>
            <p:nvPr userDrawn="1"/>
          </p:nvGrpSpPr>
          <p:grpSpPr>
            <a:xfrm>
              <a:off x="755523" y="-501206"/>
              <a:ext cx="8121776" cy="424749"/>
              <a:chOff x="755523" y="-501206"/>
              <a:chExt cx="8121776" cy="424749"/>
            </a:xfrm>
          </p:grpSpPr>
          <p:cxnSp>
            <p:nvCxnSpPr>
              <p:cNvPr id="106" name="Straight Connector 105"/>
              <p:cNvCxnSpPr/>
              <p:nvPr userDrawn="1"/>
            </p:nvCxnSpPr>
            <p:spPr>
              <a:xfrm>
                <a:off x="1293019"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7" name="TextBox 106"/>
              <p:cNvSpPr txBox="1"/>
              <p:nvPr userDrawn="1"/>
            </p:nvSpPr>
            <p:spPr>
              <a:xfrm>
                <a:off x="755523"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Y AXIS</a:t>
                </a:r>
              </a:p>
            </p:txBody>
          </p:sp>
          <p:cxnSp>
            <p:nvCxnSpPr>
              <p:cNvPr id="108" name="Straight Connector 107"/>
              <p:cNvCxnSpPr/>
              <p:nvPr userDrawn="1"/>
            </p:nvCxnSpPr>
            <p:spPr>
              <a:xfrm>
                <a:off x="5575903"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5036026"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Y AXIS</a:t>
                </a:r>
              </a:p>
            </p:txBody>
          </p:sp>
          <p:cxnSp>
            <p:nvCxnSpPr>
              <p:cNvPr id="113" name="Straight Connector 112"/>
              <p:cNvCxnSpPr/>
              <p:nvPr userDrawn="1"/>
            </p:nvCxnSpPr>
            <p:spPr>
              <a:xfrm>
                <a:off x="8349608"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4" name="TextBox 113"/>
              <p:cNvSpPr txBox="1"/>
              <p:nvPr userDrawn="1"/>
            </p:nvSpPr>
            <p:spPr>
              <a:xfrm>
                <a:off x="7804969"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LIMIT</a:t>
                </a:r>
              </a:p>
            </p:txBody>
          </p:sp>
        </p:grpSp>
      </p:grpSp>
      <p:sp>
        <p:nvSpPr>
          <p:cNvPr id="87" name="Rectangle 86"/>
          <p:cNvSpPr/>
          <p:nvPr/>
        </p:nvSpPr>
        <p:spPr>
          <a:xfrm>
            <a:off x="7545540" y="6079288"/>
            <a:ext cx="1052623" cy="489097"/>
          </a:xfrm>
          <a:prstGeom prst="rect">
            <a:avLst/>
          </a:prstGeom>
          <a:solidFill>
            <a:schemeClr val="bg1"/>
          </a:solidFill>
          <a:ln w="127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AU"/>
            </a:defPPr>
            <a:lvl1pPr algn="l" rtl="0" fontAlgn="base">
              <a:spcBef>
                <a:spcPct val="0"/>
              </a:spcBef>
              <a:spcAft>
                <a:spcPct val="0"/>
              </a:spcAft>
              <a:defRPr b="1" kern="1200">
                <a:solidFill>
                  <a:schemeClr val="lt1"/>
                </a:solidFill>
                <a:latin typeface="+mn-lt"/>
                <a:ea typeface="+mn-ea"/>
                <a:cs typeface="+mn-cs"/>
              </a:defRPr>
            </a:lvl1pPr>
            <a:lvl2pPr marL="457200" algn="l" rtl="0" fontAlgn="base">
              <a:spcBef>
                <a:spcPct val="0"/>
              </a:spcBef>
              <a:spcAft>
                <a:spcPct val="0"/>
              </a:spcAft>
              <a:defRPr b="1" kern="1200">
                <a:solidFill>
                  <a:schemeClr val="lt1"/>
                </a:solidFill>
                <a:latin typeface="+mn-lt"/>
                <a:ea typeface="+mn-ea"/>
                <a:cs typeface="+mn-cs"/>
              </a:defRPr>
            </a:lvl2pPr>
            <a:lvl3pPr marL="914400" algn="l" rtl="0" fontAlgn="base">
              <a:spcBef>
                <a:spcPct val="0"/>
              </a:spcBef>
              <a:spcAft>
                <a:spcPct val="0"/>
              </a:spcAft>
              <a:defRPr b="1" kern="1200">
                <a:solidFill>
                  <a:schemeClr val="lt1"/>
                </a:solidFill>
                <a:latin typeface="+mn-lt"/>
                <a:ea typeface="+mn-ea"/>
                <a:cs typeface="+mn-cs"/>
              </a:defRPr>
            </a:lvl3pPr>
            <a:lvl4pPr marL="1371600" algn="l" rtl="0" fontAlgn="base">
              <a:spcBef>
                <a:spcPct val="0"/>
              </a:spcBef>
              <a:spcAft>
                <a:spcPct val="0"/>
              </a:spcAft>
              <a:defRPr b="1" kern="1200">
                <a:solidFill>
                  <a:schemeClr val="lt1"/>
                </a:solidFill>
                <a:latin typeface="+mn-lt"/>
                <a:ea typeface="+mn-ea"/>
                <a:cs typeface="+mn-cs"/>
              </a:defRPr>
            </a:lvl4pPr>
            <a:lvl5pPr marL="1828800" algn="l" rtl="0" fontAlgn="base">
              <a:spcBef>
                <a:spcPct val="0"/>
              </a:spcBef>
              <a:spcAft>
                <a:spcPct val="0"/>
              </a:spcAft>
              <a:defRPr b="1" kern="1200">
                <a:solidFill>
                  <a:schemeClr val="lt1"/>
                </a:solidFill>
                <a:latin typeface="+mn-lt"/>
                <a:ea typeface="+mn-ea"/>
                <a:cs typeface="+mn-cs"/>
              </a:defRPr>
            </a:lvl5pPr>
            <a:lvl6pPr marL="2286000" algn="l" defTabSz="914400" rtl="0" eaLnBrk="1" latinLnBrk="0" hangingPunct="1">
              <a:defRPr b="1" kern="1200">
                <a:solidFill>
                  <a:schemeClr val="lt1"/>
                </a:solidFill>
                <a:latin typeface="+mn-lt"/>
                <a:ea typeface="+mn-ea"/>
                <a:cs typeface="+mn-cs"/>
              </a:defRPr>
            </a:lvl6pPr>
            <a:lvl7pPr marL="2743200" algn="l" defTabSz="914400" rtl="0" eaLnBrk="1" latinLnBrk="0" hangingPunct="1">
              <a:defRPr b="1" kern="1200">
                <a:solidFill>
                  <a:schemeClr val="lt1"/>
                </a:solidFill>
                <a:latin typeface="+mn-lt"/>
                <a:ea typeface="+mn-ea"/>
                <a:cs typeface="+mn-cs"/>
              </a:defRPr>
            </a:lvl7pPr>
            <a:lvl8pPr marL="3200400" algn="l" defTabSz="914400" rtl="0" eaLnBrk="1" latinLnBrk="0" hangingPunct="1">
              <a:defRPr b="1" kern="1200">
                <a:solidFill>
                  <a:schemeClr val="lt1"/>
                </a:solidFill>
                <a:latin typeface="+mn-lt"/>
                <a:ea typeface="+mn-ea"/>
                <a:cs typeface="+mn-cs"/>
              </a:defRPr>
            </a:lvl8pPr>
            <a:lvl9pPr marL="3657600" algn="l" defTabSz="914400" rtl="0" eaLnBrk="1" latinLnBrk="0" hangingPunct="1">
              <a:defRPr b="1" kern="1200">
                <a:solidFill>
                  <a:schemeClr val="lt1"/>
                </a:solidFill>
                <a:latin typeface="+mn-lt"/>
                <a:ea typeface="+mn-ea"/>
                <a:cs typeface="+mn-cs"/>
              </a:defRPr>
            </a:lvl9pPr>
          </a:lstStyle>
          <a:p>
            <a:pPr algn="ctr"/>
            <a:r>
              <a:rPr lang="en-GB" sz="900" b="0" dirty="0">
                <a:solidFill>
                  <a:schemeClr val="accent3"/>
                </a:solidFill>
              </a:rPr>
              <a:t>Replace with Client logo </a:t>
            </a:r>
          </a:p>
          <a:p>
            <a:pPr algn="ctr"/>
            <a:r>
              <a:rPr lang="en-GB" sz="600" b="0" dirty="0">
                <a:solidFill>
                  <a:schemeClr val="accent3"/>
                </a:solidFill>
              </a:rPr>
              <a:t>[in slide master]</a:t>
            </a:r>
          </a:p>
        </p:txBody>
      </p:sp>
      <p:pic>
        <p:nvPicPr>
          <p:cNvPr id="25" name="Picture 24" descr="logo-03.png"/>
          <p:cNvPicPr>
            <a:picLocks noChangeAspect="1"/>
          </p:cNvPicPr>
          <p:nvPr userDrawn="1"/>
        </p:nvPicPr>
        <p:blipFill>
          <a:blip r:embed="rId9" cstate="print">
            <a:alphaModFix/>
            <a:extLst>
              <a:ext uri="{28A0092B-C50C-407E-A947-70E740481C1C}">
                <a14:useLocalDpi xmlns:a14="http://schemas.microsoft.com/office/drawing/2010/main" val="0"/>
              </a:ext>
            </a:extLst>
          </a:blip>
          <a:stretch>
            <a:fillRect/>
          </a:stretch>
        </p:blipFill>
        <p:spPr>
          <a:xfrm>
            <a:off x="297773" y="6257922"/>
            <a:ext cx="4329415" cy="324431"/>
          </a:xfrm>
          <a:prstGeom prst="rect">
            <a:avLst/>
          </a:prstGeom>
        </p:spPr>
      </p:pic>
    </p:spTree>
    <p:extLst>
      <p:ext uri="{BB962C8B-B14F-4D97-AF65-F5344CB8AC3E}">
        <p14:creationId xmlns:p14="http://schemas.microsoft.com/office/powerpoint/2010/main" val="2725414981"/>
      </p:ext>
    </p:extLst>
  </p:cSld>
  <p:clrMap bg1="lt1" tx1="dk1" bg2="lt2" tx2="dk2" accent1="accent1" accent2="accent2" accent3="accent3" accent4="accent4" accent5="accent5" accent6="accent6" hlink="hlink" folHlink="folHlink"/>
  <p:sldLayoutIdLst>
    <p:sldLayoutId id="2147483670" r:id="rId1"/>
    <p:sldLayoutId id="2147483684" r:id="rId2"/>
    <p:sldLayoutId id="2147483671" r:id="rId3"/>
    <p:sldLayoutId id="2147483687" r:id="rId4"/>
    <p:sldLayoutId id="2147483672" r:id="rId5"/>
    <p:sldLayoutId id="2147483690" r:id="rId6"/>
    <p:sldLayoutId id="2147483673" r:id="rId7"/>
  </p:sldLayoutIdLst>
  <p:hf hdr="0" dt="0"/>
  <p:txStyles>
    <p:titleStyle>
      <a:lvl1pPr algn="l" defTabSz="914400" rtl="0" eaLnBrk="1" latinLnBrk="0" hangingPunct="1">
        <a:spcBef>
          <a:spcPct val="0"/>
        </a:spcBef>
        <a:buNone/>
        <a:defRPr sz="2400" kern="1200">
          <a:solidFill>
            <a:srgbClr val="333333"/>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rgbClr val="333333"/>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rgbClr val="333333"/>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rgbClr val="333333"/>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rgbClr val="333333"/>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rgbClr val="333333"/>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5837" y="-3163"/>
            <a:ext cx="9151455" cy="6861163"/>
            <a:chOff x="-5837" y="-3163"/>
            <a:chExt cx="9151455" cy="6861163"/>
          </a:xfrm>
        </p:grpSpPr>
        <p:cxnSp>
          <p:nvCxnSpPr>
            <p:cNvPr id="8" name="Straight Connector 7"/>
            <p:cNvCxnSpPr/>
            <p:nvPr/>
          </p:nvCxnSpPr>
          <p:spPr>
            <a:xfrm>
              <a:off x="534163"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86163"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03816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291688"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542163"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794163"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04616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299688"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548545"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800545"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052545"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06070"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56545"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808545"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060545"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314070"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567781"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819781"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071781"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5325306"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575781"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827781"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6079781"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333306"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658216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3416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7086163"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7339688"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590163"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842163"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8094163"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8347688" y="-3163"/>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859816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8855075"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286513" y="0"/>
              <a:ext cx="0" cy="685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527837"/>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618" y="277012"/>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618" y="1031837"/>
              <a:ext cx="913816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0" y="781012"/>
              <a:ext cx="914561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1618" y="1535799"/>
              <a:ext cx="913654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0" y="1284974"/>
              <a:ext cx="914561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0" y="2039799"/>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0" y="1788974"/>
              <a:ext cx="914561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1618" y="2543875"/>
              <a:ext cx="914238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0" y="2293050"/>
              <a:ext cx="914561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0" y="3047875"/>
              <a:ext cx="914561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0" y="2797050"/>
              <a:ext cx="913978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1618" y="3551837"/>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1618" y="3301012"/>
              <a:ext cx="913816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0" y="4055837"/>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1618" y="3805012"/>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1618" y="4307837"/>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811837"/>
              <a:ext cx="913978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0" y="4561012"/>
              <a:ext cx="913816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0" y="5315799"/>
              <a:ext cx="914561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userDrawn="1"/>
          </p:nvCxnSpPr>
          <p:spPr>
            <a:xfrm>
              <a:off x="-5837" y="5064974"/>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1618" y="5819799"/>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0" y="5568974"/>
              <a:ext cx="914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0" y="6071837"/>
              <a:ext cx="913978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0" y="6323837"/>
              <a:ext cx="913816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4219" y="6575837"/>
              <a:ext cx="914238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77" name="TextBox 76"/>
          <p:cNvSpPr txBox="1"/>
          <p:nvPr/>
        </p:nvSpPr>
        <p:spPr>
          <a:xfrm>
            <a:off x="215648" y="6458061"/>
            <a:ext cx="754475" cy="531000"/>
          </a:xfrm>
          <a:prstGeom prst="rect">
            <a:avLst/>
          </a:prstGeom>
          <a:noFill/>
        </p:spPr>
        <p:txBody>
          <a:bodyPr wrap="square" lIns="0" tIns="0" rIns="0" bIns="266400" rtlCol="0" anchor="b">
            <a:noAutofit/>
          </a:bodyPr>
          <a:lstStyle/>
          <a:p>
            <a:r>
              <a:rPr lang="en-AU" sz="750" b="0" dirty="0">
                <a:solidFill>
                  <a:srgbClr val="333333"/>
                </a:solidFill>
                <a:latin typeface="+mn-lt"/>
              </a:rPr>
              <a:t>©TNS 2017</a:t>
            </a:r>
          </a:p>
        </p:txBody>
      </p:sp>
      <p:sp>
        <p:nvSpPr>
          <p:cNvPr id="2" name="Title Placeholder 1"/>
          <p:cNvSpPr>
            <a:spLocks noGrp="1"/>
          </p:cNvSpPr>
          <p:nvPr>
            <p:ph type="title"/>
          </p:nvPr>
        </p:nvSpPr>
        <p:spPr>
          <a:xfrm>
            <a:off x="0" y="1"/>
            <a:ext cx="9145617" cy="1031838"/>
          </a:xfrm>
          <a:prstGeom prst="rect">
            <a:avLst/>
          </a:prstGeom>
        </p:spPr>
        <p:txBody>
          <a:bodyPr vert="horz" lIns="277200" tIns="208800" rIns="277200" bIns="0" rtlCol="0" anchor="t">
            <a:noAutofit/>
          </a:bodyPr>
          <a:lstStyle/>
          <a:p>
            <a:r>
              <a:rPr lang="en-US" dirty="0"/>
              <a:t>Click to edit Master title style</a:t>
            </a:r>
            <a:endParaRPr lang="en-AU" dirty="0"/>
          </a:p>
        </p:txBody>
      </p:sp>
      <p:sp>
        <p:nvSpPr>
          <p:cNvPr id="3" name="Text Placeholder 2"/>
          <p:cNvSpPr>
            <a:spLocks noGrp="1"/>
          </p:cNvSpPr>
          <p:nvPr>
            <p:ph type="body" idx="1"/>
          </p:nvPr>
        </p:nvSpPr>
        <p:spPr>
          <a:xfrm>
            <a:off x="0" y="1031837"/>
            <a:ext cx="9145617" cy="4035515"/>
          </a:xfrm>
          <a:prstGeom prst="rect">
            <a:avLst/>
          </a:prstGeom>
        </p:spPr>
        <p:txBody>
          <a:bodyPr vert="horz" lIns="277200" tIns="212400" rIns="27720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Slide Number Placeholder 3"/>
          <p:cNvSpPr>
            <a:spLocks noGrp="1"/>
          </p:cNvSpPr>
          <p:nvPr>
            <p:ph type="sldNum" sz="quarter" idx="4"/>
          </p:nvPr>
        </p:nvSpPr>
        <p:spPr>
          <a:xfrm>
            <a:off x="8349607" y="6323838"/>
            <a:ext cx="505467" cy="252000"/>
          </a:xfrm>
          <a:prstGeom prst="rect">
            <a:avLst/>
          </a:prstGeom>
        </p:spPr>
        <p:txBody>
          <a:bodyPr vert="horz" lIns="0" tIns="0" rIns="0" bIns="0" rtlCol="0" anchor="b">
            <a:noAutofit/>
          </a:bodyPr>
          <a:lstStyle>
            <a:lvl1pPr algn="r">
              <a:defRPr sz="750" b="0">
                <a:solidFill>
                  <a:srgbClr val="333333"/>
                </a:solidFill>
                <a:latin typeface="+mn-lt"/>
              </a:defRPr>
            </a:lvl1pPr>
          </a:lstStyle>
          <a:p>
            <a:fld id="{9784CBA3-D598-4B1F-BAA3-EE14B5154290}" type="slidenum">
              <a:rPr lang="en-AU" smtClean="0"/>
              <a:pPr/>
              <a:t>‹#›</a:t>
            </a:fld>
            <a:endParaRPr lang="en-AU" dirty="0"/>
          </a:p>
        </p:txBody>
      </p:sp>
      <p:sp>
        <p:nvSpPr>
          <p:cNvPr id="89" name="Rectangle 88"/>
          <p:cNvSpPr/>
          <p:nvPr/>
        </p:nvSpPr>
        <p:spPr>
          <a:xfrm>
            <a:off x="285750" y="5064973"/>
            <a:ext cx="8569324" cy="8818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noAutofit/>
          </a:bodyPr>
          <a:lstStyle/>
          <a:p>
            <a:pPr lvl="0" algn="ctr"/>
            <a:endParaRPr lang="en-AU" dirty="0"/>
          </a:p>
        </p:txBody>
      </p:sp>
      <p:cxnSp>
        <p:nvCxnSpPr>
          <p:cNvPr id="70" name="Straight Connector 69"/>
          <p:cNvCxnSpPr/>
          <p:nvPr/>
        </p:nvCxnSpPr>
        <p:spPr>
          <a:xfrm>
            <a:off x="282163" y="5946775"/>
            <a:ext cx="8572912"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90" name="Group 89"/>
          <p:cNvGrpSpPr/>
          <p:nvPr/>
        </p:nvGrpSpPr>
        <p:grpSpPr>
          <a:xfrm>
            <a:off x="-1630680" y="-501206"/>
            <a:ext cx="10507979" cy="5637807"/>
            <a:chOff x="-1630680" y="-501206"/>
            <a:chExt cx="10507979" cy="5637807"/>
          </a:xfrm>
        </p:grpSpPr>
        <p:cxnSp>
          <p:nvCxnSpPr>
            <p:cNvPr id="93" name="Straight Connector 92"/>
            <p:cNvCxnSpPr/>
            <p:nvPr userDrawn="1"/>
          </p:nvCxnSpPr>
          <p:spPr>
            <a:xfrm>
              <a:off x="-517443" y="4560579"/>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4" name="TextBox 93"/>
            <p:cNvSpPr txBox="1"/>
            <p:nvPr userDrawn="1"/>
          </p:nvSpPr>
          <p:spPr>
            <a:xfrm>
              <a:off x="-1630680" y="4491328"/>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X</a:t>
              </a:r>
              <a:r>
                <a:rPr lang="en-AU" sz="900" b="1" baseline="0" dirty="0">
                  <a:solidFill>
                    <a:schemeClr val="tx1">
                      <a:lumMod val="85000"/>
                      <a:lumOff val="15000"/>
                    </a:schemeClr>
                  </a:solidFill>
                  <a:latin typeface="+mn-lt"/>
                </a:rPr>
                <a:t> AXIS</a:t>
              </a:r>
              <a:endParaRPr lang="en-AU" sz="900" b="1" dirty="0">
                <a:solidFill>
                  <a:schemeClr val="tx1">
                    <a:lumMod val="85000"/>
                    <a:lumOff val="15000"/>
                  </a:schemeClr>
                </a:solidFill>
                <a:latin typeface="+mn-lt"/>
              </a:endParaRPr>
            </a:p>
          </p:txBody>
        </p:sp>
        <p:cxnSp>
          <p:nvCxnSpPr>
            <p:cNvPr id="95" name="Straight Connector 94"/>
            <p:cNvCxnSpPr/>
            <p:nvPr userDrawn="1"/>
          </p:nvCxnSpPr>
          <p:spPr>
            <a:xfrm>
              <a:off x="-517443" y="5067353"/>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6" name="TextBox 95"/>
            <p:cNvSpPr txBox="1"/>
            <p:nvPr userDrawn="1"/>
          </p:nvSpPr>
          <p:spPr>
            <a:xfrm>
              <a:off x="-1630680" y="4998102"/>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LOWER LIMIT</a:t>
              </a:r>
            </a:p>
          </p:txBody>
        </p:sp>
        <p:cxnSp>
          <p:nvCxnSpPr>
            <p:cNvPr id="97" name="Straight Connector 96"/>
            <p:cNvCxnSpPr/>
            <p:nvPr userDrawn="1"/>
          </p:nvCxnSpPr>
          <p:spPr>
            <a:xfrm>
              <a:off x="-517443" y="1284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8" name="TextBox 97"/>
            <p:cNvSpPr txBox="1"/>
            <p:nvPr userDrawn="1"/>
          </p:nvSpPr>
          <p:spPr>
            <a:xfrm>
              <a:off x="-1630680" y="1215723"/>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UPPER LIMIT</a:t>
              </a:r>
            </a:p>
          </p:txBody>
        </p:sp>
        <p:cxnSp>
          <p:nvCxnSpPr>
            <p:cNvPr id="99" name="Straight Connector 98"/>
            <p:cNvCxnSpPr/>
            <p:nvPr userDrawn="1"/>
          </p:nvCxnSpPr>
          <p:spPr>
            <a:xfrm>
              <a:off x="-517443" y="1788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5" name="TextBox 104"/>
            <p:cNvSpPr txBox="1"/>
            <p:nvPr userDrawn="1"/>
          </p:nvSpPr>
          <p:spPr>
            <a:xfrm>
              <a:off x="-1630680" y="1719723"/>
              <a:ext cx="1072330" cy="138499"/>
            </a:xfrm>
            <a:prstGeom prst="rect">
              <a:avLst/>
            </a:prstGeom>
            <a:solidFill>
              <a:schemeClr val="bg1"/>
            </a:solidFill>
          </p:spPr>
          <p:txBody>
            <a:bodyPr wrap="square" lIns="0" tIns="0" rIns="0" bIns="0" rtlCol="0" anchor="ctr">
              <a:noAutofit/>
            </a:bodyPr>
            <a:lstStyle/>
            <a:p>
              <a:pPr algn="ctr"/>
              <a:r>
                <a:rPr lang="en-AU" sz="900" b="1" dirty="0">
                  <a:solidFill>
                    <a:schemeClr val="tx1">
                      <a:lumMod val="85000"/>
                      <a:lumOff val="15000"/>
                    </a:schemeClr>
                  </a:solidFill>
                  <a:latin typeface="+mn-lt"/>
                </a:rPr>
                <a:t>CHART TOP</a:t>
              </a:r>
            </a:p>
          </p:txBody>
        </p:sp>
        <p:grpSp>
          <p:nvGrpSpPr>
            <p:cNvPr id="106" name="Group 105"/>
            <p:cNvGrpSpPr/>
            <p:nvPr userDrawn="1"/>
          </p:nvGrpSpPr>
          <p:grpSpPr>
            <a:xfrm>
              <a:off x="755523" y="-501206"/>
              <a:ext cx="8121776" cy="424749"/>
              <a:chOff x="755523" y="-501206"/>
              <a:chExt cx="8121776" cy="424749"/>
            </a:xfrm>
          </p:grpSpPr>
          <p:cxnSp>
            <p:nvCxnSpPr>
              <p:cNvPr id="107" name="Straight Connector 106"/>
              <p:cNvCxnSpPr/>
              <p:nvPr userDrawn="1"/>
            </p:nvCxnSpPr>
            <p:spPr>
              <a:xfrm>
                <a:off x="1293019"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8" name="TextBox 107"/>
              <p:cNvSpPr txBox="1"/>
              <p:nvPr userDrawn="1"/>
            </p:nvSpPr>
            <p:spPr>
              <a:xfrm>
                <a:off x="755523"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Y AXIS</a:t>
                </a:r>
              </a:p>
            </p:txBody>
          </p:sp>
          <p:cxnSp>
            <p:nvCxnSpPr>
              <p:cNvPr id="109" name="Straight Connector 108"/>
              <p:cNvCxnSpPr/>
              <p:nvPr userDrawn="1"/>
            </p:nvCxnSpPr>
            <p:spPr>
              <a:xfrm>
                <a:off x="5575903"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3" name="TextBox 112"/>
              <p:cNvSpPr txBox="1"/>
              <p:nvPr userDrawn="1"/>
            </p:nvSpPr>
            <p:spPr>
              <a:xfrm>
                <a:off x="5036026"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Y AXIS</a:t>
                </a:r>
              </a:p>
            </p:txBody>
          </p:sp>
          <p:cxnSp>
            <p:nvCxnSpPr>
              <p:cNvPr id="114" name="Straight Connector 113"/>
              <p:cNvCxnSpPr/>
              <p:nvPr userDrawn="1"/>
            </p:nvCxnSpPr>
            <p:spPr>
              <a:xfrm>
                <a:off x="8349608"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5" name="TextBox 114"/>
              <p:cNvSpPr txBox="1"/>
              <p:nvPr userDrawn="1"/>
            </p:nvSpPr>
            <p:spPr>
              <a:xfrm>
                <a:off x="7804969" y="-501206"/>
                <a:ext cx="1072330" cy="138499"/>
              </a:xfrm>
              <a:prstGeom prst="rect">
                <a:avLst/>
              </a:prstGeom>
              <a:solidFill>
                <a:schemeClr val="bg1"/>
              </a:solidFill>
            </p:spPr>
            <p:txBody>
              <a:bodyPr wrap="square" lIns="0" tIns="0" rIns="0" bIns="0" rtlCol="0" anchor="ctr">
                <a:noAutofit/>
              </a:bodyPr>
              <a:lstStyle>
                <a:defPPr>
                  <a:defRPr lang="en-AU"/>
                </a:defPPr>
                <a:lvl1pPr algn="ctr">
                  <a:defRPr sz="900">
                    <a:solidFill>
                      <a:schemeClr val="tx1">
                        <a:lumMod val="85000"/>
                        <a:lumOff val="15000"/>
                      </a:schemeClr>
                    </a:solidFill>
                    <a:latin typeface="+mn-lt"/>
                  </a:defRPr>
                </a:lvl1pPr>
              </a:lstStyle>
              <a:p>
                <a:pPr lvl="0"/>
                <a:r>
                  <a:rPr lang="en-AU" dirty="0"/>
                  <a:t>LIMIT</a:t>
                </a:r>
              </a:p>
            </p:txBody>
          </p:sp>
        </p:grpSp>
      </p:grpSp>
      <p:sp>
        <p:nvSpPr>
          <p:cNvPr id="87" name="Footer Placeholder 70"/>
          <p:cNvSpPr>
            <a:spLocks noGrp="1"/>
          </p:cNvSpPr>
          <p:nvPr>
            <p:ph type="ftr" sz="quarter" idx="3"/>
          </p:nvPr>
        </p:nvSpPr>
        <p:spPr>
          <a:xfrm>
            <a:off x="785814" y="5946775"/>
            <a:ext cx="7555320" cy="377062"/>
          </a:xfrm>
          <a:prstGeom prst="rect">
            <a:avLst/>
          </a:prstGeom>
        </p:spPr>
        <p:txBody>
          <a:bodyPr lIns="496800" tIns="90000">
            <a:noAutofit/>
          </a:bodyPr>
          <a:lstStyle>
            <a:lvl1pPr>
              <a:defRPr lang="en-AU" sz="1250" b="0">
                <a:solidFill>
                  <a:srgbClr val="333333"/>
                </a:solidFill>
                <a:latin typeface="+mn-lt"/>
                <a:cs typeface="+mn-cs"/>
              </a:defRPr>
            </a:lvl1pPr>
          </a:lstStyle>
          <a:p>
            <a:pPr>
              <a:spcBef>
                <a:spcPct val="20000"/>
              </a:spcBef>
              <a:buFont typeface="Arial" pitchFamily="34" charset="0"/>
              <a:buNone/>
            </a:pPr>
            <a:r>
              <a:rPr lang="en-AU" dirty="0"/>
              <a:t>TNS Presentation Title</a:t>
            </a:r>
          </a:p>
        </p:txBody>
      </p:sp>
      <p:pic>
        <p:nvPicPr>
          <p:cNvPr id="91" name="Picture 90" descr="logo-03.png"/>
          <p:cNvPicPr>
            <a:picLocks noChangeAspect="1"/>
          </p:cNvPicPr>
          <p:nvPr userDrawn="1"/>
        </p:nvPicPr>
        <p:blipFill>
          <a:blip r:embed="rId3" cstate="print">
            <a:alphaModFix/>
            <a:extLst>
              <a:ext uri="{28A0092B-C50C-407E-A947-70E740481C1C}">
                <a14:useLocalDpi xmlns:a14="http://schemas.microsoft.com/office/drawing/2010/main" val="0"/>
              </a:ext>
            </a:extLst>
          </a:blip>
          <a:stretch>
            <a:fillRect/>
          </a:stretch>
        </p:blipFill>
        <p:spPr>
          <a:xfrm>
            <a:off x="297773" y="6257922"/>
            <a:ext cx="4329415" cy="324431"/>
          </a:xfrm>
          <a:prstGeom prst="rect">
            <a:avLst/>
          </a:prstGeom>
        </p:spPr>
      </p:pic>
    </p:spTree>
    <p:extLst>
      <p:ext uri="{BB962C8B-B14F-4D97-AF65-F5344CB8AC3E}">
        <p14:creationId xmlns:p14="http://schemas.microsoft.com/office/powerpoint/2010/main" val="2248527655"/>
      </p:ext>
    </p:extLst>
  </p:cSld>
  <p:clrMap bg1="lt1" tx1="dk1" bg2="lt2" tx2="dk2" accent1="accent1" accent2="accent2" accent3="accent3" accent4="accent4" accent5="accent5" accent6="accent6" hlink="hlink" folHlink="folHlink"/>
  <p:sldLayoutIdLst>
    <p:sldLayoutId id="2147483678" r:id="rId1"/>
  </p:sldLayoutIdLst>
  <p:hf hdr="0" dt="0"/>
  <p:txStyles>
    <p:titleStyle>
      <a:lvl1pPr algn="l" defTabSz="914400" rtl="0" eaLnBrk="1" latinLnBrk="0" hangingPunct="1">
        <a:spcBef>
          <a:spcPct val="0"/>
        </a:spcBef>
        <a:buNone/>
        <a:defRPr sz="2400" kern="1200">
          <a:solidFill>
            <a:srgbClr val="333333"/>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rgbClr val="333333"/>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rgbClr val="333333"/>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rgbClr val="333333"/>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rgbClr val="333333"/>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rgbClr val="333333"/>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7" name="TextBox 76"/>
          <p:cNvSpPr txBox="1"/>
          <p:nvPr/>
        </p:nvSpPr>
        <p:spPr>
          <a:xfrm>
            <a:off x="8285208" y="5884425"/>
            <a:ext cx="754475" cy="531000"/>
          </a:xfrm>
          <a:prstGeom prst="rect">
            <a:avLst/>
          </a:prstGeom>
          <a:noFill/>
        </p:spPr>
        <p:txBody>
          <a:bodyPr wrap="square" lIns="0" tIns="0" rIns="0" bIns="266400" rtlCol="0" anchor="b">
            <a:noAutofit/>
          </a:bodyPr>
          <a:lstStyle/>
          <a:p>
            <a:r>
              <a:rPr lang="en-AU" sz="750" b="0" dirty="0">
                <a:solidFill>
                  <a:srgbClr val="333333"/>
                </a:solidFill>
                <a:latin typeface="Verdana"/>
              </a:rPr>
              <a:t>©TNS 2018</a:t>
            </a:r>
          </a:p>
        </p:txBody>
      </p:sp>
      <p:sp>
        <p:nvSpPr>
          <p:cNvPr id="2" name="Title Placeholder 1"/>
          <p:cNvSpPr>
            <a:spLocks noGrp="1"/>
          </p:cNvSpPr>
          <p:nvPr>
            <p:ph type="title"/>
          </p:nvPr>
        </p:nvSpPr>
        <p:spPr>
          <a:xfrm>
            <a:off x="1" y="0"/>
            <a:ext cx="5073650" cy="1284971"/>
          </a:xfrm>
          <a:prstGeom prst="rect">
            <a:avLst/>
          </a:prstGeom>
        </p:spPr>
        <p:txBody>
          <a:bodyPr vert="horz" lIns="277200" tIns="208800" rIns="277200" bIns="0" rtlCol="0" anchor="t">
            <a:noAutofit/>
          </a:bodyPr>
          <a:lstStyle/>
          <a:p>
            <a:r>
              <a:rPr lang="en-US"/>
              <a:t>Click to edit Master title style</a:t>
            </a:r>
            <a:endParaRPr lang="en-AU" dirty="0"/>
          </a:p>
        </p:txBody>
      </p:sp>
      <p:sp>
        <p:nvSpPr>
          <p:cNvPr id="4" name="Slide Number Placeholder 3"/>
          <p:cNvSpPr>
            <a:spLocks noGrp="1"/>
          </p:cNvSpPr>
          <p:nvPr>
            <p:ph type="sldNum" sz="quarter" idx="4"/>
          </p:nvPr>
        </p:nvSpPr>
        <p:spPr>
          <a:xfrm>
            <a:off x="8349607" y="6323838"/>
            <a:ext cx="505467" cy="252000"/>
          </a:xfrm>
          <a:prstGeom prst="rect">
            <a:avLst/>
          </a:prstGeom>
        </p:spPr>
        <p:txBody>
          <a:bodyPr vert="horz" lIns="0" tIns="0" rIns="0" bIns="0" rtlCol="0" anchor="b">
            <a:noAutofit/>
          </a:bodyPr>
          <a:lstStyle>
            <a:lvl1pPr algn="r">
              <a:defRPr sz="750" b="0">
                <a:solidFill>
                  <a:srgbClr val="333333"/>
                </a:solidFill>
                <a:latin typeface="+mn-lt"/>
              </a:defRPr>
            </a:lvl1pPr>
          </a:lstStyle>
          <a:p>
            <a:fld id="{9784CBA3-D598-4B1F-BAA3-EE14B5154290}" type="slidenum">
              <a:rPr lang="en-AU" smtClean="0"/>
              <a:pPr/>
              <a:t>‹#›</a:t>
            </a:fld>
            <a:endParaRPr lang="en-AU" dirty="0"/>
          </a:p>
        </p:txBody>
      </p:sp>
      <p:cxnSp>
        <p:nvCxnSpPr>
          <p:cNvPr id="70" name="Straight Connector 69"/>
          <p:cNvCxnSpPr/>
          <p:nvPr/>
        </p:nvCxnSpPr>
        <p:spPr>
          <a:xfrm>
            <a:off x="282163" y="5946775"/>
            <a:ext cx="8572912"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630680" y="-501206"/>
            <a:ext cx="10507979" cy="5637807"/>
            <a:chOff x="-1630680" y="-501206"/>
            <a:chExt cx="10507979" cy="5637807"/>
          </a:xfrm>
        </p:grpSpPr>
        <p:cxnSp>
          <p:nvCxnSpPr>
            <p:cNvPr id="85" name="Straight Connector 84"/>
            <p:cNvCxnSpPr/>
            <p:nvPr userDrawn="1"/>
          </p:nvCxnSpPr>
          <p:spPr>
            <a:xfrm>
              <a:off x="-517443" y="4560579"/>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6" name="TextBox 85"/>
            <p:cNvSpPr txBox="1"/>
            <p:nvPr userDrawn="1"/>
          </p:nvSpPr>
          <p:spPr>
            <a:xfrm>
              <a:off x="-1630680" y="4491328"/>
              <a:ext cx="1072330" cy="138499"/>
            </a:xfrm>
            <a:prstGeom prst="rect">
              <a:avLst/>
            </a:prstGeom>
            <a:solidFill>
              <a:schemeClr val="bg1"/>
            </a:solidFill>
          </p:spPr>
          <p:txBody>
            <a:bodyPr wrap="square" lIns="0" tIns="0" rIns="0" bIns="0" rtlCol="0" anchor="ctr">
              <a:spAutoFit/>
            </a:bodyPr>
            <a:lstStyle/>
            <a:p>
              <a:pPr algn="ctr"/>
              <a:r>
                <a:rPr lang="en-AU" sz="900" dirty="0">
                  <a:solidFill>
                    <a:prstClr val="black">
                      <a:lumMod val="85000"/>
                      <a:lumOff val="15000"/>
                    </a:prstClr>
                  </a:solidFill>
                  <a:latin typeface="Verdana"/>
                </a:rPr>
                <a:t>X AXIS</a:t>
              </a:r>
            </a:p>
          </p:txBody>
        </p:sp>
        <p:cxnSp>
          <p:nvCxnSpPr>
            <p:cNvPr id="87" name="Straight Connector 86"/>
            <p:cNvCxnSpPr/>
            <p:nvPr userDrawn="1"/>
          </p:nvCxnSpPr>
          <p:spPr>
            <a:xfrm>
              <a:off x="-517443" y="5067353"/>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8" name="TextBox 87"/>
            <p:cNvSpPr txBox="1"/>
            <p:nvPr userDrawn="1"/>
          </p:nvSpPr>
          <p:spPr>
            <a:xfrm>
              <a:off x="-1630680" y="4998102"/>
              <a:ext cx="1072330" cy="138499"/>
            </a:xfrm>
            <a:prstGeom prst="rect">
              <a:avLst/>
            </a:prstGeom>
            <a:solidFill>
              <a:schemeClr val="bg1"/>
            </a:solidFill>
          </p:spPr>
          <p:txBody>
            <a:bodyPr wrap="square" lIns="0" tIns="0" rIns="0" bIns="0" rtlCol="0" anchor="ctr">
              <a:spAutoFit/>
            </a:bodyPr>
            <a:lstStyle/>
            <a:p>
              <a:pPr algn="ctr"/>
              <a:r>
                <a:rPr lang="en-AU" sz="900" dirty="0">
                  <a:solidFill>
                    <a:prstClr val="black">
                      <a:lumMod val="85000"/>
                      <a:lumOff val="15000"/>
                    </a:prstClr>
                  </a:solidFill>
                  <a:latin typeface="Verdana"/>
                </a:rPr>
                <a:t>LOWER LIMIT</a:t>
              </a:r>
            </a:p>
          </p:txBody>
        </p:sp>
        <p:cxnSp>
          <p:nvCxnSpPr>
            <p:cNvPr id="91" name="Straight Connector 90"/>
            <p:cNvCxnSpPr/>
            <p:nvPr userDrawn="1"/>
          </p:nvCxnSpPr>
          <p:spPr>
            <a:xfrm>
              <a:off x="-517443" y="1284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2" name="TextBox 91"/>
            <p:cNvSpPr txBox="1"/>
            <p:nvPr userDrawn="1"/>
          </p:nvSpPr>
          <p:spPr>
            <a:xfrm>
              <a:off x="-1630680" y="1215723"/>
              <a:ext cx="1072330" cy="138499"/>
            </a:xfrm>
            <a:prstGeom prst="rect">
              <a:avLst/>
            </a:prstGeom>
            <a:solidFill>
              <a:schemeClr val="bg1"/>
            </a:solidFill>
          </p:spPr>
          <p:txBody>
            <a:bodyPr wrap="square" lIns="0" tIns="0" rIns="0" bIns="0" rtlCol="0" anchor="ctr">
              <a:spAutoFit/>
            </a:bodyPr>
            <a:lstStyle/>
            <a:p>
              <a:pPr algn="ctr"/>
              <a:r>
                <a:rPr lang="en-AU" sz="900" dirty="0">
                  <a:solidFill>
                    <a:prstClr val="black">
                      <a:lumMod val="85000"/>
                      <a:lumOff val="15000"/>
                    </a:prstClr>
                  </a:solidFill>
                  <a:latin typeface="Verdana"/>
                </a:rPr>
                <a:t>UPPER LIMIT</a:t>
              </a:r>
            </a:p>
          </p:txBody>
        </p:sp>
        <p:cxnSp>
          <p:nvCxnSpPr>
            <p:cNvPr id="100" name="Straight Connector 99"/>
            <p:cNvCxnSpPr/>
            <p:nvPr userDrawn="1"/>
          </p:nvCxnSpPr>
          <p:spPr>
            <a:xfrm>
              <a:off x="-517443" y="1788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1" name="TextBox 100"/>
            <p:cNvSpPr txBox="1"/>
            <p:nvPr userDrawn="1"/>
          </p:nvSpPr>
          <p:spPr>
            <a:xfrm>
              <a:off x="-1630680" y="1719723"/>
              <a:ext cx="1072330" cy="138499"/>
            </a:xfrm>
            <a:prstGeom prst="rect">
              <a:avLst/>
            </a:prstGeom>
            <a:solidFill>
              <a:schemeClr val="bg1"/>
            </a:solidFill>
          </p:spPr>
          <p:txBody>
            <a:bodyPr wrap="square" lIns="0" tIns="0" rIns="0" bIns="0" rtlCol="0" anchor="ctr">
              <a:spAutoFit/>
            </a:bodyPr>
            <a:lstStyle/>
            <a:p>
              <a:pPr algn="ctr"/>
              <a:r>
                <a:rPr lang="en-AU" sz="900" dirty="0">
                  <a:solidFill>
                    <a:prstClr val="black">
                      <a:lumMod val="85000"/>
                      <a:lumOff val="15000"/>
                    </a:prstClr>
                  </a:solidFill>
                  <a:latin typeface="Verdana"/>
                </a:rPr>
                <a:t>CHART TOP</a:t>
              </a:r>
            </a:p>
          </p:txBody>
        </p:sp>
        <p:grpSp>
          <p:nvGrpSpPr>
            <p:cNvPr id="3" name="Group 2"/>
            <p:cNvGrpSpPr/>
            <p:nvPr userDrawn="1"/>
          </p:nvGrpSpPr>
          <p:grpSpPr>
            <a:xfrm>
              <a:off x="755523" y="-501206"/>
              <a:ext cx="8121776" cy="424749"/>
              <a:chOff x="755523" y="-501206"/>
              <a:chExt cx="8121776" cy="424749"/>
            </a:xfrm>
          </p:grpSpPr>
          <p:cxnSp>
            <p:nvCxnSpPr>
              <p:cNvPr id="102" name="Straight Connector 101"/>
              <p:cNvCxnSpPr/>
              <p:nvPr userDrawn="1"/>
            </p:nvCxnSpPr>
            <p:spPr>
              <a:xfrm>
                <a:off x="1293019"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3" name="TextBox 102"/>
              <p:cNvSpPr txBox="1"/>
              <p:nvPr userDrawn="1"/>
            </p:nvSpPr>
            <p:spPr>
              <a:xfrm>
                <a:off x="755523"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r>
                  <a:rPr lang="en-AU" dirty="0">
                    <a:solidFill>
                      <a:prstClr val="black">
                        <a:lumMod val="85000"/>
                        <a:lumOff val="15000"/>
                      </a:prstClr>
                    </a:solidFill>
                  </a:rPr>
                  <a:t>Y AXIS</a:t>
                </a:r>
              </a:p>
            </p:txBody>
          </p:sp>
          <p:cxnSp>
            <p:nvCxnSpPr>
              <p:cNvPr id="104" name="Straight Connector 103"/>
              <p:cNvCxnSpPr/>
              <p:nvPr userDrawn="1"/>
            </p:nvCxnSpPr>
            <p:spPr>
              <a:xfrm>
                <a:off x="5575903"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0" name="TextBox 109"/>
              <p:cNvSpPr txBox="1"/>
              <p:nvPr userDrawn="1"/>
            </p:nvSpPr>
            <p:spPr>
              <a:xfrm>
                <a:off x="5036026"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r>
                  <a:rPr lang="en-AU" dirty="0">
                    <a:solidFill>
                      <a:prstClr val="black">
                        <a:lumMod val="85000"/>
                        <a:lumOff val="15000"/>
                      </a:prstClr>
                    </a:solidFill>
                  </a:rPr>
                  <a:t>Y AXIS</a:t>
                </a:r>
              </a:p>
            </p:txBody>
          </p:sp>
          <p:cxnSp>
            <p:nvCxnSpPr>
              <p:cNvPr id="111" name="Straight Connector 110"/>
              <p:cNvCxnSpPr/>
              <p:nvPr userDrawn="1"/>
            </p:nvCxnSpPr>
            <p:spPr>
              <a:xfrm>
                <a:off x="8349608"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2" name="TextBox 111"/>
              <p:cNvSpPr txBox="1"/>
              <p:nvPr userDrawn="1"/>
            </p:nvSpPr>
            <p:spPr>
              <a:xfrm>
                <a:off x="7804969"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r>
                  <a:rPr lang="en-AU" dirty="0">
                    <a:solidFill>
                      <a:prstClr val="black">
                        <a:lumMod val="85000"/>
                        <a:lumOff val="15000"/>
                      </a:prstClr>
                    </a:solidFill>
                  </a:rPr>
                  <a:t>LIMIT</a:t>
                </a:r>
              </a:p>
            </p:txBody>
          </p:sp>
        </p:grpSp>
      </p:grpSp>
      <p:pic>
        <p:nvPicPr>
          <p:cNvPr id="24" name="Picture 23" descr="logo-03.png"/>
          <p:cNvPicPr>
            <a:picLocks noChangeAspect="1"/>
          </p:cNvPicPr>
          <p:nvPr userDrawn="1"/>
        </p:nvPicPr>
        <p:blipFill>
          <a:blip r:embed="rId20" cstate="print">
            <a:alphaModFix/>
            <a:extLst>
              <a:ext uri="{28A0092B-C50C-407E-A947-70E740481C1C}">
                <a14:useLocalDpi xmlns:a14="http://schemas.microsoft.com/office/drawing/2010/main" val="0"/>
              </a:ext>
            </a:extLst>
          </a:blip>
          <a:stretch>
            <a:fillRect/>
          </a:stretch>
        </p:blipFill>
        <p:spPr>
          <a:xfrm>
            <a:off x="297773" y="6410328"/>
            <a:ext cx="4329415" cy="324431"/>
          </a:xfrm>
          <a:prstGeom prst="rect">
            <a:avLst/>
          </a:prstGeom>
        </p:spPr>
      </p:pic>
      <p:grpSp>
        <p:nvGrpSpPr>
          <p:cNvPr id="27" name="Group 26"/>
          <p:cNvGrpSpPr/>
          <p:nvPr userDrawn="1"/>
        </p:nvGrpSpPr>
        <p:grpSpPr>
          <a:xfrm>
            <a:off x="5145999" y="6140450"/>
            <a:ext cx="3394751" cy="572081"/>
            <a:chOff x="5145999" y="6140450"/>
            <a:chExt cx="3394751" cy="572081"/>
          </a:xfrm>
        </p:grpSpPr>
        <p:pic>
          <p:nvPicPr>
            <p:cNvPr id="28" name="Picture 2"/>
            <p:cNvPicPr>
              <a:picLocks noChangeAspect="1" noChangeArrowheads="1"/>
            </p:cNvPicPr>
            <p:nvPr userDrawn="1"/>
          </p:nvPicPr>
          <p:blipFill rotWithShape="1">
            <a:blip r:embed="rId21" cstate="screen"/>
            <a:srcRect l="22284"/>
            <a:stretch/>
          </p:blipFill>
          <p:spPr bwMode="auto">
            <a:xfrm>
              <a:off x="5905500" y="6140450"/>
              <a:ext cx="2635250" cy="571500"/>
            </a:xfrm>
            <a:prstGeom prst="rect">
              <a:avLst/>
            </a:prstGeom>
            <a:noFill/>
            <a:ln w="9525">
              <a:noFill/>
              <a:miter lim="800000"/>
              <a:headEnd/>
              <a:tailEnd/>
            </a:ln>
          </p:spPr>
        </p:pic>
        <p:pic>
          <p:nvPicPr>
            <p:cNvPr id="29" name="Picture 2"/>
            <p:cNvPicPr>
              <a:picLocks noChangeAspect="1" noChangeArrowheads="1"/>
            </p:cNvPicPr>
            <p:nvPr userDrawn="1"/>
          </p:nvPicPr>
          <p:blipFill>
            <a:blip r:embed="rId22" cstate="print">
              <a:extLst>
                <a:ext uri="{28A0092B-C50C-407E-A947-70E740481C1C}">
                  <a14:useLocalDpi xmlns:a14="http://schemas.microsoft.com/office/drawing/2010/main" val="0"/>
                </a:ext>
              </a:extLst>
            </a:blip>
            <a:stretch>
              <a:fillRect/>
            </a:stretch>
          </p:blipFill>
          <p:spPr bwMode="auto">
            <a:xfrm>
              <a:off x="5145999" y="6141031"/>
              <a:ext cx="688790" cy="571500"/>
            </a:xfrm>
            <a:prstGeom prst="rect">
              <a:avLst/>
            </a:prstGeom>
            <a:noFill/>
            <a:ln w="9525">
              <a:noFill/>
              <a:miter lim="800000"/>
              <a:headEnd/>
              <a:tailEnd/>
            </a:ln>
          </p:spPr>
        </p:pic>
      </p:grpSp>
    </p:spTree>
    <p:extLst>
      <p:ext uri="{BB962C8B-B14F-4D97-AF65-F5344CB8AC3E}">
        <p14:creationId xmlns:p14="http://schemas.microsoft.com/office/powerpoint/2010/main" val="1223813825"/>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Lst>
  <p:hf hdr="0" dt="0"/>
  <p:txStyles>
    <p:titleStyle>
      <a:lvl1pPr algn="l" defTabSz="914400" rtl="0" eaLnBrk="1" latinLnBrk="0" hangingPunct="1">
        <a:spcBef>
          <a:spcPct val="0"/>
        </a:spcBef>
        <a:buNone/>
        <a:defRPr sz="2400" kern="1200">
          <a:solidFill>
            <a:srgbClr val="333333"/>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5617" y="6441621"/>
            <a:ext cx="1501205" cy="288546"/>
          </a:xfrm>
          <a:prstGeom prst="rect">
            <a:avLst/>
          </a:prstGeom>
        </p:spPr>
      </p:pic>
      <p:sp>
        <p:nvSpPr>
          <p:cNvPr id="2" name="Title Placeholder 1"/>
          <p:cNvSpPr>
            <a:spLocks noGrp="1"/>
          </p:cNvSpPr>
          <p:nvPr>
            <p:ph type="title"/>
          </p:nvPr>
        </p:nvSpPr>
        <p:spPr>
          <a:xfrm>
            <a:off x="0" y="0"/>
            <a:ext cx="9143999" cy="1284971"/>
          </a:xfrm>
          <a:prstGeom prst="rect">
            <a:avLst/>
          </a:prstGeom>
          <a:noFill/>
        </p:spPr>
        <p:txBody>
          <a:bodyPr vert="horz" lIns="277200" tIns="208800" rIns="277200" bIns="0" rtlCol="0" anchor="t">
            <a:noAutofit/>
          </a:bodyPr>
          <a:lstStyle/>
          <a:p>
            <a:r>
              <a:rPr lang="en-US" dirty="0" smtClean="0"/>
              <a:t>Click to edit Master title style</a:t>
            </a:r>
            <a:endParaRPr lang="en-AU" dirty="0"/>
          </a:p>
        </p:txBody>
      </p:sp>
    </p:spTree>
    <p:extLst>
      <p:ext uri="{BB962C8B-B14F-4D97-AF65-F5344CB8AC3E}">
        <p14:creationId xmlns:p14="http://schemas.microsoft.com/office/powerpoint/2010/main" val="3728484733"/>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Lst>
  <p:hf hdr="0" dt="0"/>
  <p:txStyles>
    <p:titleStyle>
      <a:lvl1pPr algn="l" defTabSz="914400" rtl="0" eaLnBrk="1" latinLnBrk="0" hangingPunct="1">
        <a:spcBef>
          <a:spcPct val="0"/>
        </a:spcBef>
        <a:spcAft>
          <a:spcPts val="600"/>
        </a:spcAft>
        <a:buNone/>
        <a:defRPr sz="2400" kern="1200">
          <a:solidFill>
            <a:srgbClr val="FF0000"/>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visitbritain.org/about-gbts-and-gbdvs" TargetMode="External"/><Relationship Id="rId1" Type="http://schemas.openxmlformats.org/officeDocument/2006/relationships/slideLayout" Target="../slideLayouts/slideLayout5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4.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6.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8.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313233"/>
            <a:ext cx="6838544" cy="1901757"/>
          </a:xfrm>
        </p:spPr>
        <p:txBody>
          <a:bodyPr/>
          <a:lstStyle/>
          <a:p>
            <a:pPr>
              <a:defRPr/>
            </a:pPr>
            <a:r>
              <a:rPr lang="en-AU" sz="3600" b="1" dirty="0"/>
              <a:t>Great Britain </a:t>
            </a:r>
            <a:br>
              <a:rPr lang="en-AU" sz="3600" b="1" dirty="0"/>
            </a:br>
            <a:r>
              <a:rPr lang="en-AU" sz="3600" b="1" dirty="0"/>
              <a:t>Tourism Survey</a:t>
            </a:r>
            <a:r>
              <a:rPr lang="en-AU" b="1" dirty="0"/>
              <a:t/>
            </a:r>
            <a:br>
              <a:rPr lang="en-AU" b="1" dirty="0"/>
            </a:br>
            <a:r>
              <a:rPr lang="en-AU" sz="3200" dirty="0">
                <a:solidFill>
                  <a:srgbClr val="797979"/>
                </a:solidFill>
              </a:rPr>
              <a:t>November 2018 Update</a:t>
            </a:r>
            <a:endParaRPr lang="en-AU" dirty="0">
              <a:solidFill>
                <a:srgbClr val="797979"/>
              </a:solidFill>
            </a:endParaRPr>
          </a:p>
        </p:txBody>
      </p:sp>
    </p:spTree>
    <p:extLst>
      <p:ext uri="{BB962C8B-B14F-4D97-AF65-F5344CB8AC3E}">
        <p14:creationId xmlns:p14="http://schemas.microsoft.com/office/powerpoint/2010/main" val="3298341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Long term trends: How to compare data collected from January 2016 onwards with data collected in December 2015 and before </a:t>
            </a:r>
            <a:endParaRPr lang="en-GB" dirty="0"/>
          </a:p>
        </p:txBody>
      </p:sp>
      <p:sp>
        <p:nvSpPr>
          <p:cNvPr id="6" name="Rectangle 5"/>
          <p:cNvSpPr/>
          <p:nvPr/>
        </p:nvSpPr>
        <p:spPr>
          <a:xfrm>
            <a:off x="87084" y="1715878"/>
            <a:ext cx="8969829" cy="378565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GB" sz="1600" b="0" i="0" u="none" strike="noStrike" kern="1200" cap="none" spc="0" normalizeH="0" baseline="0" noProof="0" dirty="0">
                <a:ln>
                  <a:noFill/>
                </a:ln>
                <a:solidFill>
                  <a:prstClr val="black">
                    <a:lumMod val="85000"/>
                    <a:lumOff val="15000"/>
                  </a:prstClr>
                </a:solidFill>
                <a:effectLst/>
                <a:uLnTx/>
                <a:uFillTx/>
                <a:latin typeface="Verdana"/>
                <a:ea typeface="+mn-ea"/>
                <a:cs typeface="Arial" charset="0"/>
              </a:rPr>
              <a:t>The introduction of a new data processing approach in January 2016 had an impact, albeit small, on the reported estimates for trips, nights and expenditure.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GB" sz="1600" b="0" i="0" u="none" strike="noStrike" kern="1200" cap="none" spc="0" normalizeH="0" baseline="0" noProof="0" dirty="0">
                <a:ln>
                  <a:noFill/>
                </a:ln>
                <a:solidFill>
                  <a:prstClr val="black">
                    <a:lumMod val="85000"/>
                    <a:lumOff val="15000"/>
                  </a:prstClr>
                </a:solidFill>
                <a:effectLst/>
                <a:uLnTx/>
                <a:uFillTx/>
                <a:latin typeface="Verdana"/>
                <a:ea typeface="+mn-ea"/>
                <a:cs typeface="Arial" charset="0"/>
              </a:rPr>
              <a:t>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GB" sz="1600" b="0" i="0" u="none" strike="noStrike" kern="1200" cap="none" spc="0" normalizeH="0" baseline="0" noProof="0" dirty="0">
                <a:ln>
                  <a:noFill/>
                </a:ln>
                <a:solidFill>
                  <a:prstClr val="black">
                    <a:lumMod val="85000"/>
                    <a:lumOff val="15000"/>
                  </a:prstClr>
                </a:solidFill>
                <a:effectLst/>
                <a:uLnTx/>
                <a:uFillTx/>
                <a:latin typeface="Verdana"/>
                <a:ea typeface="+mn-ea"/>
                <a:cs typeface="Arial" charset="0"/>
              </a:rPr>
              <a:t>This change also impacted trends and the ability to conduct long-term analysis. Therefore caution should be taken when comparing data from January 2016 onwards with data in December 2015 and before. Where relevant, trend breaks have been clearly marked either with asterisk or a dotted line to indicate where users should be cautious.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GB" sz="1600" b="0" i="0" u="none" strike="noStrike" kern="1200" cap="none" spc="0" normalizeH="0" baseline="0" noProof="0" dirty="0">
                <a:ln>
                  <a:noFill/>
                </a:ln>
                <a:solidFill>
                  <a:prstClr val="black">
                    <a:lumMod val="85000"/>
                    <a:lumOff val="15000"/>
                  </a:prstClr>
                </a:solidFill>
                <a:effectLst/>
                <a:uLnTx/>
                <a:uFillTx/>
                <a:latin typeface="Verdana"/>
                <a:ea typeface="+mn-ea"/>
                <a:cs typeface="Arial" charset="0"/>
              </a:rPr>
              <a:t>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GB" sz="1600" b="0" i="0" u="none" strike="noStrike" kern="1200" cap="none" spc="0" normalizeH="0" baseline="0" noProof="0" dirty="0">
                <a:ln>
                  <a:noFill/>
                </a:ln>
                <a:solidFill>
                  <a:prstClr val="black">
                    <a:lumMod val="85000"/>
                    <a:lumOff val="15000"/>
                  </a:prstClr>
                </a:solidFill>
                <a:effectLst/>
                <a:uLnTx/>
                <a:uFillTx/>
                <a:latin typeface="Verdana"/>
                <a:ea typeface="+mn-ea"/>
                <a:cs typeface="Arial" charset="0"/>
              </a:rPr>
              <a:t>As 2016 and 2017 use the same data processing approach, 2017 data can be compared to 2016 data without any concern. Similarly collected any data before December 2015 can be compared with any other data collected </a:t>
            </a:r>
            <a:r>
              <a:rPr kumimoji="0" lang="en-GB" sz="1600" b="0" i="0" u="none" strike="noStrike" kern="1200" cap="none" spc="0" normalizeH="0" baseline="0" noProof="0" dirty="0" smtClean="0">
                <a:ln>
                  <a:noFill/>
                </a:ln>
                <a:solidFill>
                  <a:prstClr val="black">
                    <a:lumMod val="85000"/>
                    <a:lumOff val="15000"/>
                  </a:prstClr>
                </a:solidFill>
                <a:effectLst/>
                <a:uLnTx/>
                <a:uFillTx/>
                <a:latin typeface="Verdana"/>
                <a:ea typeface="+mn-ea"/>
                <a:cs typeface="Arial" charset="0"/>
              </a:rPr>
              <a:t>prior to </a:t>
            </a:r>
            <a:r>
              <a:rPr kumimoji="0" lang="en-GB" sz="1600" b="0" i="0" u="none" strike="noStrike" kern="1200" cap="none" spc="0" normalizeH="0" baseline="0" noProof="0" dirty="0">
                <a:ln>
                  <a:noFill/>
                </a:ln>
                <a:solidFill>
                  <a:prstClr val="black">
                    <a:lumMod val="85000"/>
                    <a:lumOff val="15000"/>
                  </a:prstClr>
                </a:solidFill>
                <a:effectLst/>
                <a:uLnTx/>
                <a:uFillTx/>
                <a:latin typeface="Verdana"/>
                <a:ea typeface="+mn-ea"/>
                <a:cs typeface="Arial" charset="0"/>
              </a:rPr>
              <a:t>December 2015 without any concern. </a:t>
            </a:r>
            <a:endParaRPr kumimoji="0" lang="en-GB" sz="1600" b="0" i="0" u="none" strike="noStrike" kern="1200" cap="none" spc="0" normalizeH="0" baseline="0" noProof="0" dirty="0" smtClean="0">
              <a:ln>
                <a:noFill/>
              </a:ln>
              <a:solidFill>
                <a:prstClr val="black">
                  <a:lumMod val="85000"/>
                  <a:lumOff val="15000"/>
                </a:prstClr>
              </a:solidFill>
              <a:effectLst/>
              <a:uLnTx/>
              <a:uFillTx/>
              <a:latin typeface="Verdana"/>
              <a:ea typeface="+mn-ea"/>
              <a:cs typeface="Arial" charset="0"/>
            </a:endParaRPr>
          </a:p>
          <a:p>
            <a:pPr marL="0" marR="0" lvl="0" indent="0" algn="l" defTabSz="914400" rtl="0" eaLnBrk="1" fontAlgn="base" latinLnBrk="0" hangingPunct="1">
              <a:lnSpc>
                <a:spcPct val="100000"/>
              </a:lnSpc>
              <a:spcBef>
                <a:spcPct val="0"/>
              </a:spcBef>
              <a:spcAft>
                <a:spcPts val="0"/>
              </a:spcAft>
              <a:buClrTx/>
              <a:buSzTx/>
              <a:buFontTx/>
              <a:buNone/>
              <a:tabLst/>
              <a:defRPr/>
            </a:pPr>
            <a:endParaRPr kumimoji="0" lang="en-GB" sz="1600" b="0" i="0" u="none" strike="noStrike" kern="1200" cap="none" spc="0" normalizeH="0" baseline="0" noProof="0" dirty="0">
              <a:ln>
                <a:noFill/>
              </a:ln>
              <a:solidFill>
                <a:prstClr val="black">
                  <a:lumMod val="85000"/>
                  <a:lumOff val="15000"/>
                </a:prstClr>
              </a:solidFill>
              <a:effectLst/>
              <a:uLnTx/>
              <a:uFillTx/>
              <a:latin typeface="Verdana"/>
              <a:ea typeface="+mn-ea"/>
              <a:cs typeface="Arial"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GB" sz="1600" b="0" i="0" u="none" strike="noStrike" kern="1200" cap="none" spc="0" normalizeH="0" baseline="0" noProof="0" dirty="0">
                <a:ln>
                  <a:noFill/>
                </a:ln>
                <a:solidFill>
                  <a:prstClr val="black">
                    <a:lumMod val="85000"/>
                    <a:lumOff val="15000"/>
                  </a:prstClr>
                </a:solidFill>
                <a:effectLst/>
                <a:uLnTx/>
                <a:uFillTx/>
                <a:latin typeface="Verdana"/>
                <a:ea typeface="+mn-ea"/>
                <a:cs typeface="Arial" charset="0"/>
              </a:rPr>
              <a:t>For more information please see: </a:t>
            </a:r>
            <a:r>
              <a:rPr kumimoji="0" lang="en-GB" sz="1600" b="0" i="0" u="sng" strike="noStrike" kern="1200" cap="none" spc="0" normalizeH="0" baseline="0" noProof="0" dirty="0">
                <a:ln>
                  <a:noFill/>
                </a:ln>
                <a:solidFill>
                  <a:srgbClr val="0563C1"/>
                </a:solidFill>
                <a:effectLst/>
                <a:uLnTx/>
                <a:uFillTx/>
                <a:latin typeface="Verdana"/>
                <a:ea typeface="Calibri" panose="020F0502020204030204" pitchFamily="34" charset="0"/>
                <a:cs typeface="Times New Roman" panose="02020603050405020304" pitchFamily="18" charset="0"/>
                <a:hlinkClick r:id="rId2"/>
              </a:rPr>
              <a:t>https://www.visitbritain.org/about-gbts-and-gbdvs</a:t>
            </a:r>
            <a:endParaRPr kumimoji="0" lang="en-GB" sz="16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1601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3</a:t>
            </a:fld>
            <a:endParaRPr lang="en-AU" dirty="0"/>
          </a:p>
        </p:txBody>
      </p:sp>
      <p:sp>
        <p:nvSpPr>
          <p:cNvPr id="3" name="Title 2"/>
          <p:cNvSpPr>
            <a:spLocks noGrp="1"/>
          </p:cNvSpPr>
          <p:nvPr>
            <p:ph type="title"/>
          </p:nvPr>
        </p:nvSpPr>
        <p:spPr>
          <a:xfrm>
            <a:off x="0" y="-13647"/>
            <a:ext cx="9143999" cy="777922"/>
          </a:xfrm>
        </p:spPr>
        <p:txBody>
          <a:bodyPr/>
          <a:lstStyle/>
          <a:p>
            <a:pPr>
              <a:defRPr/>
            </a:pPr>
            <a:r>
              <a:rPr lang="en-US" dirty="0"/>
              <a:t>GB Domestic Tourism: Monthly Volume &amp; Value 2018</a:t>
            </a:r>
            <a:br>
              <a:rPr lang="en-US" dirty="0"/>
            </a:br>
            <a:r>
              <a:rPr lang="en-US" dirty="0">
                <a:solidFill>
                  <a:schemeClr val="accent5"/>
                </a:solidFill>
              </a:rPr>
              <a:t>ALL TOURISM</a:t>
            </a:r>
            <a:endParaRPr lang="en-GB" dirty="0">
              <a:solidFill>
                <a:schemeClr val="accent5"/>
              </a:solidFill>
            </a:endParaRPr>
          </a:p>
        </p:txBody>
      </p:sp>
      <p:sp>
        <p:nvSpPr>
          <p:cNvPr id="9" name="TextBox 8"/>
          <p:cNvSpPr txBox="1"/>
          <p:nvPr/>
        </p:nvSpPr>
        <p:spPr>
          <a:xfrm>
            <a:off x="738524" y="5966657"/>
            <a:ext cx="9005976" cy="369332"/>
          </a:xfrm>
          <a:prstGeom prst="rect">
            <a:avLst/>
          </a:prstGeom>
          <a:noFill/>
        </p:spPr>
        <p:txBody>
          <a:bodyPr wrap="square" rtlCol="0">
            <a:spAutoFit/>
          </a:bodyPr>
          <a:lstStyle/>
          <a:p>
            <a:pPr>
              <a:buFont typeface="Arial" pitchFamily="34" charset="0"/>
              <a:buChar char="•"/>
            </a:pPr>
            <a:r>
              <a:rPr lang="en-GB" sz="450" b="0" dirty="0">
                <a:solidFill>
                  <a:schemeClr val="tx1">
                    <a:lumMod val="65000"/>
                    <a:lumOff val="35000"/>
                  </a:schemeClr>
                </a:solidFill>
              </a:rPr>
              <a:t>Please note that the latest 2018 results are provisional and subject to minor changes in subsequent months due to the inclusion of trip-takers returning from late trips.  Pre-2018 results are based on full-year data so will not change.</a:t>
            </a:r>
          </a:p>
          <a:p>
            <a:pPr>
              <a:buFont typeface="Arial" pitchFamily="34" charset="0"/>
              <a:buChar char="•"/>
            </a:pPr>
            <a:r>
              <a:rPr lang="en-GB" sz="450" b="0" dirty="0">
                <a:solidFill>
                  <a:schemeClr val="tx1">
                    <a:lumMod val="65000"/>
                    <a:lumOff val="35000"/>
                  </a:schemeClr>
                </a:solidFill>
              </a:rPr>
              <a:t>All expenditure figures are in HISTORIC PRICES.</a:t>
            </a:r>
          </a:p>
          <a:p>
            <a:pPr>
              <a:buFont typeface="Arial" pitchFamily="34" charset="0"/>
              <a:buChar char="•"/>
            </a:pPr>
            <a:r>
              <a:rPr lang="en-GB" sz="450" b="0" dirty="0">
                <a:solidFill>
                  <a:schemeClr val="tx1">
                    <a:lumMod val="65000"/>
                    <a:lumOff val="35000"/>
                  </a:schemeClr>
                </a:solidFill>
              </a:rPr>
              <a:t> NB. TRIPS, NIGHTS and EXPENDITURE are all shown in units of millions</a:t>
            </a:r>
          </a:p>
          <a:p>
            <a:pPr>
              <a:buFont typeface="Arial" pitchFamily="34" charset="0"/>
              <a:buChar char="•"/>
            </a:pPr>
            <a:endParaRPr lang="en-GB" sz="450" b="0" dirty="0">
              <a:solidFill>
                <a:srgbClr val="333333"/>
              </a:solidFill>
            </a:endParaRPr>
          </a:p>
        </p:txBody>
      </p:sp>
      <p:sp>
        <p:nvSpPr>
          <p:cNvPr id="8" name="Rectangle 7"/>
          <p:cNvSpPr/>
          <p:nvPr/>
        </p:nvSpPr>
        <p:spPr>
          <a:xfrm>
            <a:off x="730025" y="6181417"/>
            <a:ext cx="5812971" cy="338554"/>
          </a:xfrm>
          <a:prstGeom prst="rect">
            <a:avLst/>
          </a:prstGeom>
        </p:spPr>
        <p:txBody>
          <a:bodyPr wrap="square">
            <a:spAutoFit/>
          </a:bodyPr>
          <a:lstStyle/>
          <a:p>
            <a:r>
              <a:rPr lang="en-GB" sz="800" b="0" dirty="0"/>
              <a:t>Fieldwork: 7 Nov 2018 – 16 Dec 2018</a:t>
            </a:r>
          </a:p>
          <a:p>
            <a:r>
              <a:rPr lang="en-GB" sz="800" b="0" dirty="0"/>
              <a:t>TNS Face-to-Face Omnibus Survey</a:t>
            </a:r>
          </a:p>
        </p:txBody>
      </p:sp>
      <p:graphicFrame>
        <p:nvGraphicFramePr>
          <p:cNvPr id="11" name="Table 10">
            <a:extLst>
              <a:ext uri="{FF2B5EF4-FFF2-40B4-BE49-F238E27FC236}">
                <a16:creationId xmlns:a16="http://schemas.microsoft.com/office/drawing/2014/main" id="{B6A4D9EB-0855-4BA5-86BB-FF08FE83B188}"/>
              </a:ext>
            </a:extLst>
          </p:cNvPr>
          <p:cNvGraphicFramePr>
            <a:graphicFrameLocks noGrp="1"/>
          </p:cNvGraphicFramePr>
          <p:nvPr>
            <p:custDataLst>
              <p:tags r:id="rId1"/>
            </p:custDataLst>
            <p:extLst>
              <p:ext uri="{D42A27DB-BD31-4B8C-83A1-F6EECF244321}">
                <p14:modId xmlns:p14="http://schemas.microsoft.com/office/powerpoint/2010/main" val="1440250120"/>
              </p:ext>
            </p:extLst>
          </p:nvPr>
        </p:nvGraphicFramePr>
        <p:xfrm>
          <a:off x="109633" y="3381254"/>
          <a:ext cx="8766000" cy="1425600"/>
        </p:xfrm>
        <a:graphic>
          <a:graphicData uri="http://schemas.openxmlformats.org/drawingml/2006/table">
            <a:tbl>
              <a:tblPr>
                <a:tableStyleId>{5A111915-BE36-4E01-A7E5-04B1672EAD32}</a:tableStyleId>
              </a:tblPr>
              <a:tblGrid>
                <a:gridCol w="633600">
                  <a:extLst>
                    <a:ext uri="{9D8B030D-6E8A-4147-A177-3AD203B41FA5}">
                      <a16:colId xmlns:a16="http://schemas.microsoft.com/office/drawing/2014/main" val="20000"/>
                    </a:ext>
                  </a:extLst>
                </a:gridCol>
                <a:gridCol w="378000">
                  <a:extLst>
                    <a:ext uri="{9D8B030D-6E8A-4147-A177-3AD203B41FA5}">
                      <a16:colId xmlns:a16="http://schemas.microsoft.com/office/drawing/2014/main" val="20002"/>
                    </a:ext>
                  </a:extLst>
                </a:gridCol>
                <a:gridCol w="378000">
                  <a:extLst>
                    <a:ext uri="{9D8B030D-6E8A-4147-A177-3AD203B41FA5}">
                      <a16:colId xmlns:a16="http://schemas.microsoft.com/office/drawing/2014/main" val="2716474440"/>
                    </a:ext>
                  </a:extLst>
                </a:gridCol>
                <a:gridCol w="378000">
                  <a:extLst>
                    <a:ext uri="{9D8B030D-6E8A-4147-A177-3AD203B41FA5}">
                      <a16:colId xmlns:a16="http://schemas.microsoft.com/office/drawing/2014/main" val="20003"/>
                    </a:ext>
                  </a:extLst>
                </a:gridCol>
                <a:gridCol w="378000">
                  <a:extLst>
                    <a:ext uri="{9D8B030D-6E8A-4147-A177-3AD203B41FA5}">
                      <a16:colId xmlns:a16="http://schemas.microsoft.com/office/drawing/2014/main" val="20005"/>
                    </a:ext>
                  </a:extLst>
                </a:gridCol>
                <a:gridCol w="378000">
                  <a:extLst>
                    <a:ext uri="{9D8B030D-6E8A-4147-A177-3AD203B41FA5}">
                      <a16:colId xmlns:a16="http://schemas.microsoft.com/office/drawing/2014/main" val="2525427573"/>
                    </a:ext>
                  </a:extLst>
                </a:gridCol>
                <a:gridCol w="378000">
                  <a:extLst>
                    <a:ext uri="{9D8B030D-6E8A-4147-A177-3AD203B41FA5}">
                      <a16:colId xmlns:a16="http://schemas.microsoft.com/office/drawing/2014/main" val="20006"/>
                    </a:ext>
                  </a:extLst>
                </a:gridCol>
                <a:gridCol w="378000">
                  <a:extLst>
                    <a:ext uri="{9D8B030D-6E8A-4147-A177-3AD203B41FA5}">
                      <a16:colId xmlns:a16="http://schemas.microsoft.com/office/drawing/2014/main" val="20008"/>
                    </a:ext>
                  </a:extLst>
                </a:gridCol>
                <a:gridCol w="378000">
                  <a:extLst>
                    <a:ext uri="{9D8B030D-6E8A-4147-A177-3AD203B41FA5}">
                      <a16:colId xmlns:a16="http://schemas.microsoft.com/office/drawing/2014/main" val="599800153"/>
                    </a:ext>
                  </a:extLst>
                </a:gridCol>
                <a:gridCol w="378000">
                  <a:extLst>
                    <a:ext uri="{9D8B030D-6E8A-4147-A177-3AD203B41FA5}">
                      <a16:colId xmlns:a16="http://schemas.microsoft.com/office/drawing/2014/main" val="20009"/>
                    </a:ext>
                  </a:extLst>
                </a:gridCol>
                <a:gridCol w="378000">
                  <a:extLst>
                    <a:ext uri="{9D8B030D-6E8A-4147-A177-3AD203B41FA5}">
                      <a16:colId xmlns:a16="http://schemas.microsoft.com/office/drawing/2014/main" val="20011"/>
                    </a:ext>
                  </a:extLst>
                </a:gridCol>
                <a:gridCol w="378000">
                  <a:extLst>
                    <a:ext uri="{9D8B030D-6E8A-4147-A177-3AD203B41FA5}">
                      <a16:colId xmlns:a16="http://schemas.microsoft.com/office/drawing/2014/main" val="2128387303"/>
                    </a:ext>
                  </a:extLst>
                </a:gridCol>
                <a:gridCol w="378000">
                  <a:extLst>
                    <a:ext uri="{9D8B030D-6E8A-4147-A177-3AD203B41FA5}">
                      <a16:colId xmlns:a16="http://schemas.microsoft.com/office/drawing/2014/main" val="20012"/>
                    </a:ext>
                  </a:extLst>
                </a:gridCol>
                <a:gridCol w="378000">
                  <a:extLst>
                    <a:ext uri="{9D8B030D-6E8A-4147-A177-3AD203B41FA5}">
                      <a16:colId xmlns:a16="http://schemas.microsoft.com/office/drawing/2014/main" val="20014"/>
                    </a:ext>
                  </a:extLst>
                </a:gridCol>
                <a:gridCol w="378000">
                  <a:extLst>
                    <a:ext uri="{9D8B030D-6E8A-4147-A177-3AD203B41FA5}">
                      <a16:colId xmlns:a16="http://schemas.microsoft.com/office/drawing/2014/main" val="3199239180"/>
                    </a:ext>
                  </a:extLst>
                </a:gridCol>
                <a:gridCol w="378000">
                  <a:extLst>
                    <a:ext uri="{9D8B030D-6E8A-4147-A177-3AD203B41FA5}">
                      <a16:colId xmlns:a16="http://schemas.microsoft.com/office/drawing/2014/main" val="20015"/>
                    </a:ext>
                  </a:extLst>
                </a:gridCol>
                <a:gridCol w="378000">
                  <a:extLst>
                    <a:ext uri="{9D8B030D-6E8A-4147-A177-3AD203B41FA5}">
                      <a16:colId xmlns:a16="http://schemas.microsoft.com/office/drawing/2014/main" val="20017"/>
                    </a:ext>
                  </a:extLst>
                </a:gridCol>
                <a:gridCol w="378000">
                  <a:extLst>
                    <a:ext uri="{9D8B030D-6E8A-4147-A177-3AD203B41FA5}">
                      <a16:colId xmlns:a16="http://schemas.microsoft.com/office/drawing/2014/main" val="2937459200"/>
                    </a:ext>
                  </a:extLst>
                </a:gridCol>
                <a:gridCol w="378000">
                  <a:extLst>
                    <a:ext uri="{9D8B030D-6E8A-4147-A177-3AD203B41FA5}">
                      <a16:colId xmlns:a16="http://schemas.microsoft.com/office/drawing/2014/main" val="20018"/>
                    </a:ext>
                  </a:extLst>
                </a:gridCol>
                <a:gridCol w="442800">
                  <a:extLst>
                    <a:ext uri="{9D8B030D-6E8A-4147-A177-3AD203B41FA5}">
                      <a16:colId xmlns:a16="http://schemas.microsoft.com/office/drawing/2014/main" val="20019"/>
                    </a:ext>
                  </a:extLst>
                </a:gridCol>
                <a:gridCol w="442800">
                  <a:extLst>
                    <a:ext uri="{9D8B030D-6E8A-4147-A177-3AD203B41FA5}">
                      <a16:colId xmlns:a16="http://schemas.microsoft.com/office/drawing/2014/main" val="20020"/>
                    </a:ext>
                  </a:extLst>
                </a:gridCol>
                <a:gridCol w="442800">
                  <a:extLst>
                    <a:ext uri="{9D8B030D-6E8A-4147-A177-3AD203B41FA5}">
                      <a16:colId xmlns:a16="http://schemas.microsoft.com/office/drawing/2014/main" val="20021"/>
                    </a:ext>
                  </a:extLst>
                </a:gridCol>
              </a:tblGrid>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650" u="none" strike="noStrike" kern="1200" dirty="0">
                          <a:solidFill>
                            <a:schemeClr val="bg1"/>
                          </a:solidFill>
                          <a:effectLst/>
                          <a:latin typeface="+mn-lt"/>
                          <a:ea typeface="+mn-ea"/>
                          <a:cs typeface="+mn-cs"/>
                        </a:rPr>
                        <a:t> </a:t>
                      </a:r>
                    </a:p>
                  </a:txBody>
                  <a:tcPr marL="4655" marR="4655" marT="4655" marB="0" anchor="ctr">
                    <a:lnL w="9525" cap="flat" cmpd="sng" algn="ctr">
                      <a:solidFill>
                        <a:srgbClr val="4655A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July</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solidFill>
                      <a:schemeClr val="accent5"/>
                    </a:solidFill>
                  </a:tcPr>
                </a:tc>
                <a:tc hMerge="1">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solidFill>
                      <a:schemeClr val="accent5"/>
                    </a:solidFill>
                  </a:tcPr>
                </a:tc>
                <a:tc hMerge="1">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solidFill>
                      <a:srgbClr val="4655A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solidFill>
                      <a:schemeClr val="accent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solidFill>
                      <a:schemeClr val="accent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October</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solidFill>
                      <a:schemeClr val="accent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solidFill>
                      <a:schemeClr val="accent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December</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solidFill>
                      <a:schemeClr val="accent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algn="ctr" rtl="0" fontAlgn="b"/>
                      <a:r>
                        <a:rPr lang="en-GB" sz="650" u="none" strike="noStrike" kern="1200" dirty="0">
                          <a:solidFill>
                            <a:schemeClr val="bg1"/>
                          </a:solidFill>
                          <a:effectLst/>
                          <a:latin typeface="+mn-lt"/>
                          <a:ea typeface="+mn-ea"/>
                          <a:cs typeface="+mn-cs"/>
                        </a:rPr>
                        <a:t>YTD</a:t>
                      </a:r>
                    </a:p>
                  </a:txBody>
                  <a:tcPr marL="4655" marR="4655" marT="4655" marB="0" anchor="ctr">
                    <a:lnL w="6350" cap="flat" cmpd="sng" algn="ctr">
                      <a:solidFill>
                        <a:schemeClr val="accent5"/>
                      </a:solid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solidFill>
                      <a:schemeClr val="accent5"/>
                    </a:solidFill>
                  </a:tcPr>
                </a:tc>
                <a:tc hMerge="1">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solidFill>
                      <a:schemeClr val="accent5"/>
                    </a:solidFill>
                  </a:tcPr>
                </a:tc>
                <a:tc hMerge="1">
                  <a:txBody>
                    <a:bodyPr/>
                    <a:lstStyle/>
                    <a:p>
                      <a:endParaRPr lang="en-GB"/>
                    </a:p>
                  </a:txBody>
                  <a:tcPr/>
                </a:tc>
                <a:extLst>
                  <a:ext uri="{0D108BD9-81ED-4DB2-BD59-A6C34878D82A}">
                    <a16:rowId xmlns:a16="http://schemas.microsoft.com/office/drawing/2014/main" val="10000"/>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TRIPS</a:t>
                      </a:r>
                    </a:p>
                  </a:txBody>
                  <a:tcPr marL="18000" marR="4655" marT="4655" marB="0" anchor="ctr">
                    <a:lnL w="9525" cap="flat" cmpd="sng" algn="ctr">
                      <a:solidFill>
                        <a:srgbClr val="4655A5"/>
                      </a:solidFill>
                      <a:prstDash val="solid"/>
                      <a:round/>
                      <a:headEnd type="none" w="med" len="med"/>
                      <a:tailEnd type="none" w="med" len="med"/>
                    </a:lnL>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r>
                        <a:rPr lang="en-GB" sz="650" u="none" strike="noStrike" kern="1200" dirty="0">
                          <a:solidFill>
                            <a:schemeClr val="bg1"/>
                          </a:solidFill>
                          <a:effectLst/>
                          <a:latin typeface="+mj-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9525" cap="flat" cmpd="sng" algn="ctr">
                      <a:solidFill>
                        <a:srgbClr val="4655A5"/>
                      </a:solid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9525" cap="flat" cmpd="sng" algn="ctr">
                      <a:solidFill>
                        <a:srgbClr val="4655A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extLst>
                  <a:ext uri="{0D108BD9-81ED-4DB2-BD59-A6C34878D82A}">
                    <a16:rowId xmlns:a16="http://schemas.microsoft.com/office/drawing/2014/main" val="10001"/>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4655A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defRPr/>
                      </a:pPr>
                      <a:r>
                        <a:rPr lang="en-GB" sz="650" b="0" i="0" u="none" strike="noStrike" dirty="0">
                          <a:solidFill>
                            <a:schemeClr val="accent5"/>
                          </a:solidFill>
                          <a:effectLst/>
                          <a:latin typeface="+mj-lt"/>
                        </a:rPr>
                        <a:t>12.165</a:t>
                      </a:r>
                    </a:p>
                  </a:txBody>
                  <a:tcPr marL="9525" marR="9525" marT="952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12.916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+6.2%</a:t>
                      </a: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5"/>
                          </a:solidFill>
                          <a:effectLst/>
                          <a:latin typeface="+mj-lt"/>
                        </a:rPr>
                        <a:t>14.852</a:t>
                      </a:r>
                    </a:p>
                  </a:txBody>
                  <a:tcPr marL="9525" marR="9525" marT="9525"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14.446</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-2.7%</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defRPr/>
                      </a:pPr>
                      <a:r>
                        <a:rPr lang="en-GB" sz="650" b="0" i="0" u="none" strike="noStrike" dirty="0">
                          <a:solidFill>
                            <a:schemeClr val="accent5"/>
                          </a:solidFill>
                          <a:effectLst/>
                          <a:latin typeface="+mj-lt"/>
                        </a:rPr>
                        <a:t>10.370</a:t>
                      </a:r>
                    </a:p>
                  </a:txBody>
                  <a:tcPr marL="9525" marR="9525" marT="9525"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8.331</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-19.7%</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defRPr/>
                      </a:pPr>
                      <a:r>
                        <a:rPr lang="en-GB" sz="650" b="0" i="0" u="none" strike="noStrike" dirty="0">
                          <a:solidFill>
                            <a:schemeClr val="accent5"/>
                          </a:solidFill>
                          <a:effectLst/>
                          <a:latin typeface="+mj-lt"/>
                        </a:rPr>
                        <a:t>9.963</a:t>
                      </a:r>
                    </a:p>
                  </a:txBody>
                  <a:tcPr marL="9525" marR="9525" marT="9525"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9.096</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-8.7%</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defRPr/>
                      </a:pPr>
                      <a:r>
                        <a:rPr lang="en-GB" sz="650" b="0" i="0" u="none" strike="noStrike" dirty="0">
                          <a:solidFill>
                            <a:schemeClr val="accent5"/>
                          </a:solidFill>
                          <a:effectLst/>
                          <a:latin typeface="+mj-lt"/>
                        </a:rPr>
                        <a:t>9.375</a:t>
                      </a:r>
                    </a:p>
                  </a:txBody>
                  <a:tcPr marL="7620" marR="7620" marT="7620"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8.047</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-14.2%</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defRPr/>
                      </a:pPr>
                      <a:r>
                        <a:rPr lang="en-GB" sz="650" b="0" i="0" u="none" strike="noStrike" dirty="0">
                          <a:solidFill>
                            <a:schemeClr val="accent5"/>
                          </a:solidFill>
                          <a:effectLst/>
                          <a:latin typeface="+mj-lt"/>
                        </a:rPr>
                        <a:t>10.840</a:t>
                      </a:r>
                    </a:p>
                  </a:txBody>
                  <a:tcPr marL="7620" marR="7620" marT="7620"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 </a:t>
                      </a: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 </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650" b="0" i="0" u="none" strike="noStrike" kern="1200" dirty="0">
                          <a:solidFill>
                            <a:schemeClr val="accent5"/>
                          </a:solidFill>
                          <a:effectLst/>
                          <a:latin typeface="+mn-lt"/>
                          <a:ea typeface="+mn-ea"/>
                          <a:cs typeface="+mn-cs"/>
                        </a:rPr>
                        <a:t>109.838</a:t>
                      </a:r>
                    </a:p>
                  </a:txBody>
                  <a:tcPr marL="7620" marR="7620" marT="7620" marB="0" anchor="ctr">
                    <a:lnL w="9525" cap="flat" cmpd="sng" algn="ctr">
                      <a:solidFill>
                        <a:srgbClr val="4655A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solidFill>
                      <a:srgbClr val="D1D5F7"/>
                    </a:solidFill>
                  </a:tcPr>
                </a:tc>
                <a:tc>
                  <a:txBody>
                    <a:bodyPr/>
                    <a:lstStyle/>
                    <a:p>
                      <a:pPr algn="ctr" fontAlgn="b">
                        <a:lnSpc>
                          <a:spcPct val="80000"/>
                        </a:lnSpc>
                        <a:defRPr/>
                      </a:pPr>
                      <a:r>
                        <a:rPr lang="en-GB" sz="650" b="0" i="0" u="none" strike="noStrike" dirty="0">
                          <a:solidFill>
                            <a:schemeClr val="accent5"/>
                          </a:solidFill>
                          <a:effectLst/>
                          <a:latin typeface="+mj-lt"/>
                        </a:rPr>
                        <a:t>108.107</a:t>
                      </a:r>
                    </a:p>
                  </a:txBody>
                  <a:tcPr marL="7620" marR="7620" marT="7620" marB="0" anchor="ctr">
                    <a:lnL w="6350" cap="flat" cmpd="sng" algn="ctr">
                      <a:noFill/>
                      <a:prstDash val="solid"/>
                      <a:round/>
                      <a:headEnd type="none" w="med" len="med"/>
                      <a:tailEnd type="none" w="med" len="med"/>
                    </a:lnL>
                    <a:lnR>
                      <a:noFill/>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solidFill>
                      <a:srgbClr val="D1D5F7"/>
                    </a:solidFil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-1.6%</a:t>
                      </a:r>
                    </a:p>
                  </a:txBody>
                  <a:tcPr marL="7620" marR="7620" marT="7620" marB="0" anchor="ctr">
                    <a:lnL>
                      <a:noFill/>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solidFill>
                      <a:srgbClr val="D1D5F7"/>
                    </a:solidFill>
                  </a:tcPr>
                </a:tc>
                <a:extLst>
                  <a:ext uri="{0D108BD9-81ED-4DB2-BD59-A6C34878D82A}">
                    <a16:rowId xmlns:a16="http://schemas.microsoft.com/office/drawing/2014/main" val="10002"/>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4655A5"/>
                      </a:solidFill>
                      <a:prstDash val="solid"/>
                      <a:round/>
                      <a:headEnd type="none" w="med" len="med"/>
                      <a:tailEnd type="none" w="med" len="med"/>
                    </a:lnL>
                    <a:lnR w="9525" cap="flat" cmpd="sng" algn="ctr">
                      <a:solidFill>
                        <a:schemeClr val="accent5"/>
                      </a:solidFill>
                      <a:prstDash val="solid"/>
                      <a:round/>
                      <a:headEnd type="none" w="med" len="med"/>
                      <a:tailEnd type="none" w="med" len="med"/>
                    </a:lnR>
                  </a:tcPr>
                </a:tc>
                <a:tc>
                  <a:txBody>
                    <a:bodyPr/>
                    <a:lstStyle/>
                    <a:p>
                      <a:pPr algn="ctr" fontAlgn="b">
                        <a:defRPr/>
                      </a:pPr>
                      <a:r>
                        <a:rPr lang="en-GB" sz="650" b="0" i="0" u="none" strike="noStrike" dirty="0">
                          <a:solidFill>
                            <a:schemeClr val="accent5"/>
                          </a:solidFill>
                          <a:effectLst/>
                          <a:latin typeface="+mj-lt"/>
                        </a:rPr>
                        <a:t>10.300</a:t>
                      </a:r>
                    </a:p>
                  </a:txBody>
                  <a:tcPr marL="9525" marR="9525" marT="952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10.314</a:t>
                      </a:r>
                      <a:endParaRPr lang="en-GB" sz="650" b="0" i="0" u="none" strike="noStrike" kern="1200" dirty="0">
                        <a:solidFill>
                          <a:schemeClr val="accent5"/>
                        </a:solidFill>
                        <a:effectLst/>
                        <a:latin typeface="+mj-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+0.1%</a:t>
                      </a: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a:noFill/>
                    </a:lnT>
                  </a:tcPr>
                </a:tc>
                <a:tc>
                  <a:txBody>
                    <a:bodyPr/>
                    <a:lstStyle/>
                    <a:p>
                      <a:pPr algn="ctr" fontAlgn="b">
                        <a:defRPr/>
                      </a:pPr>
                      <a:r>
                        <a:rPr lang="en-GB" sz="650" b="0" i="0" u="none" strike="noStrike" dirty="0">
                          <a:solidFill>
                            <a:schemeClr val="accent5"/>
                          </a:solidFill>
                          <a:effectLst/>
                          <a:latin typeface="+mj-lt"/>
                        </a:rPr>
                        <a:t>12.206</a:t>
                      </a:r>
                    </a:p>
                  </a:txBody>
                  <a:tcPr marL="9525" marR="9525" marT="9525"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11.567</a:t>
                      </a:r>
                      <a:endParaRPr lang="en-GB" sz="650" b="0" i="0" u="none" strike="noStrike" kern="1200" dirty="0">
                        <a:solidFill>
                          <a:schemeClr val="accent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-5.2%</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tcPr>
                </a:tc>
                <a:tc>
                  <a:txBody>
                    <a:bodyPr/>
                    <a:lstStyle/>
                    <a:p>
                      <a:pPr algn="ctr" fontAlgn="b">
                        <a:defRPr/>
                      </a:pPr>
                      <a:r>
                        <a:rPr lang="en-GB" sz="650" b="0" i="0" u="none" strike="noStrike" dirty="0">
                          <a:solidFill>
                            <a:schemeClr val="accent5"/>
                          </a:solidFill>
                          <a:effectLst/>
                          <a:latin typeface="+mj-lt"/>
                        </a:rPr>
                        <a:t>8.448</a:t>
                      </a:r>
                    </a:p>
                  </a:txBody>
                  <a:tcPr marL="9525" marR="9525" marT="9525"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6.794</a:t>
                      </a:r>
                      <a:endParaRPr lang="en-GB" sz="650" b="0" i="0" u="none" strike="noStrike" kern="1200" dirty="0">
                        <a:solidFill>
                          <a:schemeClr val="accent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-19.6%</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tcPr>
                </a:tc>
                <a:tc>
                  <a:txBody>
                    <a:bodyPr/>
                    <a:lstStyle/>
                    <a:p>
                      <a:pPr algn="ctr" fontAlgn="b">
                        <a:defRPr/>
                      </a:pPr>
                      <a:r>
                        <a:rPr lang="en-GB" sz="650" b="0" i="0" u="none" strike="noStrike" dirty="0">
                          <a:solidFill>
                            <a:schemeClr val="accent5"/>
                          </a:solidFill>
                          <a:effectLst/>
                          <a:latin typeface="+mj-lt"/>
                        </a:rPr>
                        <a:t>8.124</a:t>
                      </a:r>
                    </a:p>
                  </a:txBody>
                  <a:tcPr marL="9525" marR="9525" marT="9525"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7.666</a:t>
                      </a:r>
                      <a:endParaRPr lang="en-GB" sz="650" b="0" i="0" u="none" strike="noStrike" kern="1200" dirty="0">
                        <a:solidFill>
                          <a:schemeClr val="accent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-5.6%</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tcPr>
                </a:tc>
                <a:tc>
                  <a:txBody>
                    <a:bodyPr/>
                    <a:lstStyle/>
                    <a:p>
                      <a:pPr algn="ctr" fontAlgn="b">
                        <a:defRPr/>
                      </a:pPr>
                      <a:r>
                        <a:rPr lang="en-GB" sz="650" b="0" i="0" u="none" strike="noStrike" dirty="0">
                          <a:solidFill>
                            <a:schemeClr val="accent5"/>
                          </a:solidFill>
                          <a:effectLst/>
                          <a:latin typeface="+mj-lt"/>
                        </a:rPr>
                        <a:t>7.907</a:t>
                      </a:r>
                    </a:p>
                  </a:txBody>
                  <a:tcPr marL="7620" marR="7620" marT="7620"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6.591</a:t>
                      </a:r>
                      <a:endParaRPr lang="en-GB" sz="650" b="0" i="0" u="none" strike="noStrike" kern="1200" dirty="0">
                        <a:solidFill>
                          <a:schemeClr val="accent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-16.6%</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tcPr>
                </a:tc>
                <a:tc>
                  <a:txBody>
                    <a:bodyPr/>
                    <a:lstStyle/>
                    <a:p>
                      <a:pPr algn="ctr" fontAlgn="b">
                        <a:defRPr/>
                      </a:pPr>
                      <a:r>
                        <a:rPr lang="en-GB" sz="650" b="0" i="0" u="none" strike="noStrike" dirty="0">
                          <a:solidFill>
                            <a:schemeClr val="accent5"/>
                          </a:solidFill>
                          <a:effectLst/>
                          <a:latin typeface="+mj-lt"/>
                        </a:rPr>
                        <a:t>9.281</a:t>
                      </a:r>
                    </a:p>
                  </a:txBody>
                  <a:tcPr marL="7620" marR="7620" marT="7620"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 </a:t>
                      </a:r>
                      <a:endParaRPr lang="en-GB" sz="650" b="0" i="0" u="none" strike="noStrike" kern="1200" dirty="0">
                        <a:solidFill>
                          <a:schemeClr val="accent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 </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tcPr>
                </a:tc>
                <a:tc>
                  <a:txBody>
                    <a:bodyPr/>
                    <a:lstStyle/>
                    <a:p>
                      <a:pPr algn="ctr" fontAlgn="b">
                        <a:defRPr/>
                      </a:pPr>
                      <a:r>
                        <a:rPr lang="en-GB" sz="650" b="0" i="0" u="none" strike="noStrike" dirty="0">
                          <a:solidFill>
                            <a:schemeClr val="accent5"/>
                          </a:solidFill>
                          <a:effectLst/>
                          <a:latin typeface="+mj-lt"/>
                        </a:rPr>
                        <a:t>91.338</a:t>
                      </a:r>
                    </a:p>
                  </a:txBody>
                  <a:tcPr marL="7620" marR="7620" marT="7620" marB="0" anchor="ctr">
                    <a:lnL w="9525" cap="flat" cmpd="sng" algn="ctr">
                      <a:solidFill>
                        <a:srgbClr val="4655A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lnSpc>
                          <a:spcPct val="80000"/>
                        </a:lnSpc>
                        <a:defRPr/>
                      </a:pPr>
                      <a:r>
                        <a:rPr lang="en-GB" sz="650" b="0" i="0" u="none" strike="noStrike" dirty="0">
                          <a:solidFill>
                            <a:schemeClr val="accent5"/>
                          </a:solidFill>
                          <a:effectLst/>
                          <a:latin typeface="+mj-lt"/>
                        </a:rPr>
                        <a:t>88.295</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1D5F7"/>
                    </a:solidFil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-3.3%</a:t>
                      </a:r>
                    </a:p>
                  </a:txBody>
                  <a:tcPr marL="7620" marR="7620" marT="7620" marB="0" anchor="ctr">
                    <a:lnL>
                      <a:noFill/>
                    </a:lnL>
                    <a:lnR w="9525" cap="flat" cmpd="sng" algn="ctr">
                      <a:solidFill>
                        <a:srgbClr val="4655A5"/>
                      </a:solidFill>
                      <a:prstDash val="solid"/>
                      <a:round/>
                      <a:headEnd type="none" w="med" len="med"/>
                      <a:tailEnd type="none" w="med" len="med"/>
                    </a:lnR>
                    <a:solidFill>
                      <a:srgbClr val="D1D5F7"/>
                    </a:solidFill>
                  </a:tcPr>
                </a:tc>
                <a:extLst>
                  <a:ext uri="{0D108BD9-81ED-4DB2-BD59-A6C34878D82A}">
                    <a16:rowId xmlns:a16="http://schemas.microsoft.com/office/drawing/2014/main" val="10003"/>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BEDNIGHTS</a:t>
                      </a:r>
                    </a:p>
                  </a:txBody>
                  <a:tcPr marL="18000" marR="4655" marT="4655" marB="0" anchor="ctr">
                    <a:lnL w="9525" cap="flat" cmpd="sng" algn="ctr">
                      <a:solidFill>
                        <a:srgbClr val="4655A5"/>
                      </a:solidFill>
                      <a:prstDash val="solid"/>
                      <a:round/>
                      <a:headEnd type="none" w="med" len="med"/>
                      <a:tailEnd type="none" w="med" len="med"/>
                    </a:lnL>
                    <a:lnR w="9525"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algn="ctr" rtl="0" fontAlgn="b">
                        <a:defRPr/>
                      </a:pPr>
                      <a:r>
                        <a:rPr lang="en-GB" sz="650" u="none" strike="noStrike" kern="1200" dirty="0">
                          <a:solidFill>
                            <a:schemeClr val="bg1"/>
                          </a:solidFill>
                          <a:effectLst/>
                          <a:latin typeface="+mj-lt"/>
                          <a:ea typeface="+mn-ea"/>
                          <a:cs typeface="+mn-cs"/>
                        </a:rPr>
                        <a:t>2017</a:t>
                      </a:r>
                    </a:p>
                  </a:txBody>
                  <a:tcPr marL="4655" marR="4655" marT="465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j-lt"/>
                          <a:ea typeface="+mn-ea"/>
                          <a:cs typeface="+mn-cs"/>
                        </a:rPr>
                        <a:t>%</a:t>
                      </a:r>
                      <a:r>
                        <a:rPr lang="en-GB" sz="650" u="none" strike="noStrike" kern="1200" dirty="0" err="1">
                          <a:solidFill>
                            <a:schemeClr val="bg1"/>
                          </a:solidFill>
                          <a:effectLst/>
                          <a:latin typeface="+mj-lt"/>
                          <a:ea typeface="+mn-ea"/>
                          <a:cs typeface="+mn-cs"/>
                        </a:rPr>
                        <a:t>ch</a:t>
                      </a:r>
                      <a:endParaRPr lang="en-GB" sz="650" u="none" strike="noStrike" kern="1200" dirty="0">
                        <a:solidFill>
                          <a:schemeClr val="bg1"/>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defRPr/>
                      </a:pPr>
                      <a:r>
                        <a:rPr lang="en-GB" sz="650" u="none" strike="noStrike" kern="1200" dirty="0">
                          <a:solidFill>
                            <a:schemeClr val="bg1"/>
                          </a:solidFill>
                          <a:effectLst/>
                          <a:latin typeface="+mj-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defRPr/>
                      </a:pPr>
                      <a:r>
                        <a:rPr lang="en-GB" sz="650" u="none" strike="noStrike" kern="1200" dirty="0">
                          <a:solidFill>
                            <a:schemeClr val="bg1"/>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defRPr/>
                      </a:pPr>
                      <a:r>
                        <a:rPr lang="en-GB" sz="650" u="none" strike="noStrike" kern="1200" dirty="0">
                          <a:solidFill>
                            <a:schemeClr val="bg1"/>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defRPr/>
                      </a:pPr>
                      <a:r>
                        <a:rPr lang="en-GB" sz="650" u="none" strike="noStrike" kern="1200" dirty="0">
                          <a:solidFill>
                            <a:schemeClr val="bg1"/>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defRPr/>
                      </a:pPr>
                      <a:r>
                        <a:rPr lang="en-GB" sz="650" u="none" strike="noStrike" kern="1200" dirty="0">
                          <a:solidFill>
                            <a:schemeClr val="bg1"/>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T>
                      <a:noFill/>
                    </a:lnT>
                    <a:lnB w="9525" cap="flat" cmpd="sng" algn="ctr">
                      <a:solidFill>
                        <a:srgbClr val="4655A5"/>
                      </a:solidFill>
                      <a:prstDash val="solid"/>
                      <a:round/>
                      <a:headEnd type="none" w="med" len="med"/>
                      <a:tailEnd type="none" w="med" len="med"/>
                    </a:lnB>
                    <a:solidFill>
                      <a:schemeClr val="accent5"/>
                    </a:solidFil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txBody>
                  <a:tcPr marL="4655" marR="4655" marT="4655" marB="0" anchor="ctr">
                    <a:lnR w="9525" cap="flat" cmpd="sng" algn="ctr">
                      <a:solidFill>
                        <a:srgbClr val="4655A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extLst>
                  <a:ext uri="{0D108BD9-81ED-4DB2-BD59-A6C34878D82A}">
                    <a16:rowId xmlns:a16="http://schemas.microsoft.com/office/drawing/2014/main" val="10007"/>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4655A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defRPr/>
                      </a:pPr>
                      <a:r>
                        <a:rPr lang="en-GB" sz="650" b="0" i="0" u="none" strike="noStrike" dirty="0">
                          <a:solidFill>
                            <a:schemeClr val="accent5"/>
                          </a:solidFill>
                          <a:effectLst/>
                          <a:latin typeface="+mj-lt"/>
                        </a:rPr>
                        <a:t>48.183</a:t>
                      </a:r>
                    </a:p>
                  </a:txBody>
                  <a:tcPr marL="9525" marR="9525" marT="952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47.782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-0.8%</a:t>
                      </a: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defRPr/>
                      </a:pPr>
                      <a:r>
                        <a:rPr lang="en-GB" sz="650" b="0" i="0" u="none" strike="noStrike" dirty="0">
                          <a:solidFill>
                            <a:schemeClr val="accent5"/>
                          </a:solidFill>
                          <a:effectLst/>
                          <a:latin typeface="+mj-lt"/>
                        </a:rPr>
                        <a:t>56.420</a:t>
                      </a:r>
                    </a:p>
                  </a:txBody>
                  <a:tcPr marL="9525" marR="9525" marT="9525"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55.931</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-0.9%</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defRPr/>
                      </a:pPr>
                      <a:r>
                        <a:rPr lang="en-GB" sz="650" b="0" i="0" u="none" strike="noStrike" dirty="0">
                          <a:solidFill>
                            <a:schemeClr val="accent5"/>
                          </a:solidFill>
                          <a:effectLst/>
                          <a:latin typeface="+mj-lt"/>
                        </a:rPr>
                        <a:t>30.968</a:t>
                      </a:r>
                    </a:p>
                  </a:txBody>
                  <a:tcPr marL="9525" marR="9525" marT="9525"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26.666</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-13.9%</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defRPr/>
                      </a:pPr>
                      <a:r>
                        <a:rPr lang="en-GB" sz="650" b="0" i="0" u="none" strike="noStrike" dirty="0">
                          <a:solidFill>
                            <a:schemeClr val="accent5"/>
                          </a:solidFill>
                          <a:effectLst/>
                          <a:latin typeface="+mj-lt"/>
                        </a:rPr>
                        <a:t>28.519</a:t>
                      </a:r>
                    </a:p>
                  </a:txBody>
                  <a:tcPr marL="9525" marR="9525" marT="9525"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25.656</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-10.0%</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defRPr/>
                      </a:pPr>
                      <a:r>
                        <a:rPr lang="en-GB" sz="650" b="0" i="0" u="none" strike="noStrike" dirty="0">
                          <a:solidFill>
                            <a:schemeClr val="accent5"/>
                          </a:solidFill>
                          <a:effectLst/>
                          <a:latin typeface="+mj-lt"/>
                        </a:rPr>
                        <a:t>21.794</a:t>
                      </a:r>
                    </a:p>
                  </a:txBody>
                  <a:tcPr marL="7620" marR="7620" marT="7620"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19.012</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-12.8%</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defRPr/>
                      </a:pPr>
                      <a:r>
                        <a:rPr lang="en-GB" sz="650" b="0" i="0" u="none" strike="noStrike" dirty="0">
                          <a:solidFill>
                            <a:schemeClr val="accent5"/>
                          </a:solidFill>
                          <a:effectLst/>
                          <a:latin typeface="+mj-lt"/>
                        </a:rPr>
                        <a:t>35.038</a:t>
                      </a:r>
                    </a:p>
                  </a:txBody>
                  <a:tcPr marL="7620" marR="7620" marT="7620"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 </a:t>
                      </a: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 </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650" b="0" i="0" u="none" strike="noStrike" kern="1200" dirty="0">
                          <a:solidFill>
                            <a:schemeClr val="accent5"/>
                          </a:solidFill>
                          <a:effectLst/>
                          <a:latin typeface="+mn-lt"/>
                          <a:ea typeface="+mn-ea"/>
                          <a:cs typeface="+mn-cs"/>
                        </a:rPr>
                        <a:t>334.416</a:t>
                      </a:r>
                    </a:p>
                  </a:txBody>
                  <a:tcPr marL="7620" marR="7620" marT="7620" marB="0" anchor="ctr">
                    <a:lnL w="9525" cap="flat" cmpd="sng" algn="ctr">
                      <a:solidFill>
                        <a:srgbClr val="4655A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solidFill>
                      <a:srgbClr val="D1D5F7"/>
                    </a:solidFil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b="0" i="0" u="none" strike="noStrike" kern="1200" dirty="0">
                          <a:solidFill>
                            <a:schemeClr val="accent5"/>
                          </a:solidFill>
                          <a:effectLst/>
                          <a:latin typeface="+mn-lt"/>
                          <a:ea typeface="+mn-ea"/>
                          <a:cs typeface="+mn-cs"/>
                        </a:rPr>
                        <a:t>337.266</a:t>
                      </a:r>
                    </a:p>
                  </a:txBody>
                  <a:tcPr marL="7620" marR="7620" marT="7620" marB="0" anchor="ctr">
                    <a:lnL w="6350" cap="flat" cmpd="sng" algn="ctr">
                      <a:noFill/>
                      <a:prstDash val="solid"/>
                      <a:round/>
                      <a:headEnd type="none" w="med" len="med"/>
                      <a:tailEnd type="none" w="med" len="med"/>
                    </a:lnL>
                    <a:lnR>
                      <a:noFill/>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solidFill>
                      <a:srgbClr val="D1D5F7"/>
                    </a:solidFil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+0.9%</a:t>
                      </a:r>
                    </a:p>
                  </a:txBody>
                  <a:tcPr marL="7620" marR="7620" marT="7620" marB="0" anchor="ctr">
                    <a:lnL>
                      <a:noFill/>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solidFill>
                      <a:srgbClr val="D1D5F7"/>
                    </a:solidFill>
                  </a:tcPr>
                </a:tc>
                <a:extLst>
                  <a:ext uri="{0D108BD9-81ED-4DB2-BD59-A6C34878D82A}">
                    <a16:rowId xmlns:a16="http://schemas.microsoft.com/office/drawing/2014/main" val="10008"/>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4655A5"/>
                      </a:solidFill>
                      <a:prstDash val="solid"/>
                      <a:round/>
                      <a:headEnd type="none" w="med" len="med"/>
                      <a:tailEnd type="none" w="med" len="med"/>
                    </a:lnL>
                    <a:lnR w="9525" cap="flat" cmpd="sng" algn="ctr">
                      <a:solidFill>
                        <a:schemeClr val="accent5"/>
                      </a:solidFill>
                      <a:prstDash val="solid"/>
                      <a:round/>
                      <a:headEnd type="none" w="med" len="med"/>
                      <a:tailEnd type="none" w="med" len="med"/>
                    </a:lnR>
                  </a:tcPr>
                </a:tc>
                <a:tc>
                  <a:txBody>
                    <a:bodyPr/>
                    <a:lstStyle/>
                    <a:p>
                      <a:pPr algn="ctr" fontAlgn="b">
                        <a:defRPr/>
                      </a:pPr>
                      <a:r>
                        <a:rPr lang="en-GB" sz="650" b="0" i="0" u="none" strike="noStrike" dirty="0">
                          <a:solidFill>
                            <a:schemeClr val="accent5"/>
                          </a:solidFill>
                          <a:effectLst/>
                          <a:latin typeface="+mj-lt"/>
                        </a:rPr>
                        <a:t>40.011</a:t>
                      </a:r>
                    </a:p>
                  </a:txBody>
                  <a:tcPr marL="9525" marR="9525" marT="952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36.885</a:t>
                      </a:r>
                      <a:endParaRPr lang="en-GB" sz="650" b="0" i="0" u="none" strike="noStrike" kern="1200" dirty="0">
                        <a:solidFill>
                          <a:schemeClr val="accent5"/>
                        </a:solidFill>
                        <a:effectLst/>
                        <a:latin typeface="+mj-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-7.8%</a:t>
                      </a: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tcPr>
                </a:tc>
                <a:tc>
                  <a:txBody>
                    <a:bodyPr/>
                    <a:lstStyle/>
                    <a:p>
                      <a:pPr algn="ctr" fontAlgn="b">
                        <a:defRPr/>
                      </a:pPr>
                      <a:r>
                        <a:rPr lang="en-GB" sz="650" b="0" i="0" u="none" strike="noStrike" dirty="0">
                          <a:solidFill>
                            <a:schemeClr val="accent5"/>
                          </a:solidFill>
                          <a:effectLst/>
                          <a:latin typeface="+mj-lt"/>
                        </a:rPr>
                        <a:t>45.451</a:t>
                      </a:r>
                    </a:p>
                  </a:txBody>
                  <a:tcPr marL="9525" marR="9525" marT="9525"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42.596</a:t>
                      </a:r>
                      <a:endParaRPr lang="en-GB" sz="650" b="0" i="0" u="none" strike="noStrike" kern="1200" dirty="0">
                        <a:solidFill>
                          <a:schemeClr val="accent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-6.3%</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tcPr>
                </a:tc>
                <a:tc>
                  <a:txBody>
                    <a:bodyPr/>
                    <a:lstStyle/>
                    <a:p>
                      <a:pPr algn="ctr" fontAlgn="b">
                        <a:defRPr/>
                      </a:pPr>
                      <a:r>
                        <a:rPr lang="en-GB" sz="650" b="0" i="0" u="none" strike="noStrike" dirty="0">
                          <a:solidFill>
                            <a:schemeClr val="accent5"/>
                          </a:solidFill>
                          <a:effectLst/>
                          <a:latin typeface="+mj-lt"/>
                        </a:rPr>
                        <a:t>24.336</a:t>
                      </a:r>
                    </a:p>
                  </a:txBody>
                  <a:tcPr marL="9525" marR="9525" marT="9525"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21.038</a:t>
                      </a:r>
                      <a:endParaRPr lang="en-GB" sz="650" b="0" i="0" u="none" strike="noStrike" kern="1200" dirty="0">
                        <a:solidFill>
                          <a:schemeClr val="accent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-13.6%</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tcPr>
                </a:tc>
                <a:tc>
                  <a:txBody>
                    <a:bodyPr/>
                    <a:lstStyle/>
                    <a:p>
                      <a:pPr algn="ctr" fontAlgn="b">
                        <a:defRPr/>
                      </a:pPr>
                      <a:r>
                        <a:rPr lang="en-GB" sz="650" b="0" i="0" u="none" strike="noStrike" dirty="0">
                          <a:solidFill>
                            <a:schemeClr val="accent5"/>
                          </a:solidFill>
                          <a:effectLst/>
                          <a:latin typeface="+mj-lt"/>
                        </a:rPr>
                        <a:t>21.688</a:t>
                      </a:r>
                    </a:p>
                  </a:txBody>
                  <a:tcPr marL="9525" marR="9525" marT="9525"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21.045</a:t>
                      </a:r>
                      <a:endParaRPr lang="en-GB" sz="650" b="0" i="0" u="none" strike="noStrike" kern="1200" dirty="0">
                        <a:solidFill>
                          <a:schemeClr val="accent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-3.0%</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tcPr>
                </a:tc>
                <a:tc>
                  <a:txBody>
                    <a:bodyPr/>
                    <a:lstStyle/>
                    <a:p>
                      <a:pPr algn="ctr" fontAlgn="b">
                        <a:defRPr/>
                      </a:pPr>
                      <a:r>
                        <a:rPr lang="en-GB" sz="650" b="0" i="0" u="none" strike="noStrike" dirty="0">
                          <a:solidFill>
                            <a:schemeClr val="accent5"/>
                          </a:solidFill>
                          <a:effectLst/>
                          <a:latin typeface="+mj-lt"/>
                        </a:rPr>
                        <a:t>18.069</a:t>
                      </a:r>
                    </a:p>
                  </a:txBody>
                  <a:tcPr marL="7620" marR="7620" marT="7620"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15.291</a:t>
                      </a:r>
                      <a:endParaRPr lang="en-GB" sz="650" b="0" i="0" u="none" strike="noStrike" kern="1200" dirty="0">
                        <a:solidFill>
                          <a:schemeClr val="accent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-15.4%</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tcPr>
                </a:tc>
                <a:tc>
                  <a:txBody>
                    <a:bodyPr/>
                    <a:lstStyle/>
                    <a:p>
                      <a:pPr algn="ctr" fontAlgn="b">
                        <a:defRPr/>
                      </a:pPr>
                      <a:r>
                        <a:rPr lang="en-GB" sz="650" b="0" i="0" u="none" strike="noStrike" dirty="0">
                          <a:solidFill>
                            <a:schemeClr val="accent5"/>
                          </a:solidFill>
                          <a:effectLst/>
                          <a:latin typeface="+mj-lt"/>
                        </a:rPr>
                        <a:t>29.589</a:t>
                      </a:r>
                    </a:p>
                  </a:txBody>
                  <a:tcPr marL="7620" marR="7620" marT="7620"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 </a:t>
                      </a:r>
                      <a:endParaRPr lang="en-GB" sz="650" b="0" i="0" u="none" strike="noStrike" kern="1200" dirty="0">
                        <a:solidFill>
                          <a:schemeClr val="accent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 </a:t>
                      </a:r>
                      <a:endParaRPr lang="en-GB" sz="650" b="0" i="0" u="none" strike="noStrike" dirty="0">
                        <a:solidFill>
                          <a:schemeClr val="accent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tcPr>
                </a:tc>
                <a:tc>
                  <a:txBody>
                    <a:bodyPr/>
                    <a:lstStyle/>
                    <a:p>
                      <a:pPr algn="ctr" fontAlgn="b">
                        <a:defRPr/>
                      </a:pPr>
                      <a:r>
                        <a:rPr lang="en-GB" sz="650" b="0" i="0" u="none" strike="noStrike" dirty="0">
                          <a:solidFill>
                            <a:schemeClr val="accent5"/>
                          </a:solidFill>
                          <a:effectLst/>
                          <a:latin typeface="+mj-lt"/>
                        </a:rPr>
                        <a:t>269.821</a:t>
                      </a:r>
                    </a:p>
                  </a:txBody>
                  <a:tcPr marL="7620" marR="7620" marT="7620" marB="0" anchor="ctr">
                    <a:lnL w="9525" cap="flat" cmpd="sng" algn="ctr">
                      <a:solidFill>
                        <a:srgbClr val="4655A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1D5F7"/>
                    </a:solidFill>
                  </a:tcPr>
                </a:tc>
                <a:tc>
                  <a:txBody>
                    <a:bodyPr/>
                    <a:lstStyle/>
                    <a:p>
                      <a:pPr algn="ctr" fontAlgn="b">
                        <a:lnSpc>
                          <a:spcPct val="80000"/>
                        </a:lnSpc>
                        <a:defRPr/>
                      </a:pPr>
                      <a:r>
                        <a:rPr lang="en-GB" sz="650" b="0" i="0" u="none" strike="noStrike" dirty="0">
                          <a:solidFill>
                            <a:schemeClr val="accent5"/>
                          </a:solidFill>
                          <a:effectLst/>
                          <a:latin typeface="+mj-lt"/>
                        </a:rPr>
                        <a:t>266.383</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1D5F7"/>
                    </a:solidFil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-1.3%</a:t>
                      </a:r>
                    </a:p>
                  </a:txBody>
                  <a:tcPr marL="7620" marR="7620" marT="7620" marB="0" anchor="ctr">
                    <a:lnL>
                      <a:noFill/>
                    </a:lnL>
                    <a:lnR w="9525" cap="flat" cmpd="sng" algn="ctr">
                      <a:solidFill>
                        <a:srgbClr val="4655A5"/>
                      </a:solidFill>
                      <a:prstDash val="solid"/>
                      <a:round/>
                      <a:headEnd type="none" w="med" len="med"/>
                      <a:tailEnd type="none" w="med" len="med"/>
                    </a:lnR>
                    <a:solidFill>
                      <a:srgbClr val="D1D5F7"/>
                    </a:solidFill>
                  </a:tcPr>
                </a:tc>
                <a:extLst>
                  <a:ext uri="{0D108BD9-81ED-4DB2-BD59-A6C34878D82A}">
                    <a16:rowId xmlns:a16="http://schemas.microsoft.com/office/drawing/2014/main" val="10009"/>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lnSpc>
                          <a:spcPct val="80000"/>
                        </a:lnSpc>
                      </a:pPr>
                      <a:r>
                        <a:rPr lang="en-GB" sz="650" u="none" strike="noStrike" kern="1200" dirty="0">
                          <a:solidFill>
                            <a:schemeClr val="bg1"/>
                          </a:solidFill>
                          <a:effectLst/>
                          <a:latin typeface="+mn-lt"/>
                          <a:ea typeface="+mn-ea"/>
                          <a:cs typeface="+mn-cs"/>
                        </a:rPr>
                        <a:t> </a:t>
                      </a:r>
                    </a:p>
                  </a:txBody>
                  <a:tcPr marL="18000" marR="4655" marT="4655" marB="0" anchor="ctr">
                    <a:lnL w="9525" cap="flat" cmpd="sng" algn="ctr">
                      <a:solidFill>
                        <a:srgbClr val="4655A5"/>
                      </a:solidFill>
                      <a:prstDash val="solid"/>
                      <a:round/>
                      <a:headEnd type="none" w="med" len="med"/>
                      <a:tailEnd type="none" w="med" len="med"/>
                    </a:lnL>
                    <a:lnR w="9525"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j-lt"/>
                          <a:ea typeface="+mn-ea"/>
                          <a:cs typeface="+mn-cs"/>
                        </a:rPr>
                        <a:t>July</a:t>
                      </a:r>
                    </a:p>
                  </a:txBody>
                  <a:tcPr marL="4655" marR="4655" marT="4655" marB="0" anchor="ctr">
                    <a:lnL w="9525"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hMerge="1">
                  <a:txBody>
                    <a:bodyPr/>
                    <a:lstStyle/>
                    <a:p>
                      <a:pPr marL="0" algn="ctr" defTabSz="914400" rtl="0" eaLnBrk="1" fontAlgn="b" latinLnBrk="0" hangingPunct="1">
                        <a:lnSpc>
                          <a:spcPct val="80000"/>
                        </a:lnSpc>
                      </a:pPr>
                      <a:endParaRPr lang="en-GB" sz="650" u="none" strike="noStrike" kern="1200" dirty="0">
                        <a:solidFill>
                          <a:schemeClr val="bg1"/>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a:noFill/>
                    </a:lnB>
                    <a:solidFill>
                      <a:schemeClr val="accent5"/>
                    </a:solidFill>
                  </a:tcPr>
                </a:tc>
                <a:tc hMerge="1">
                  <a:txBody>
                    <a:bodyPr/>
                    <a:lstStyle/>
                    <a:p>
                      <a:pPr marL="0" algn="ctr" defTabSz="914400" rtl="0" eaLnBrk="1" fontAlgn="b" latinLnBrk="0" hangingPunct="1">
                        <a:lnSpc>
                          <a:spcPct val="80000"/>
                        </a:lnSpc>
                      </a:pPr>
                      <a:endParaRPr lang="en-GB" sz="650" u="none" strike="noStrike" kern="1200" dirty="0">
                        <a:solidFill>
                          <a:schemeClr val="bg1"/>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solidFill>
                        <a:schemeClr val="accent5"/>
                      </a:solidFill>
                      <a:prstDash val="solid"/>
                      <a:round/>
                      <a:headEnd type="none" w="med" len="med"/>
                      <a:tailEnd type="none" w="med" len="med"/>
                    </a:lnL>
                    <a:lnR w="9525" cap="flat" cmpd="sng" algn="ctr">
                      <a:solidFill>
                        <a:srgbClr val="4655A5"/>
                      </a:solidFill>
                      <a:prstDash val="solid"/>
                      <a:round/>
                      <a:headEnd type="none" w="med" len="med"/>
                      <a:tailEnd type="none" w="med" len="med"/>
                    </a:lnR>
                    <a:solidFill>
                      <a:schemeClr val="accent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September</a:t>
                      </a:r>
                    </a:p>
                  </a:txBody>
                  <a:tcPr marL="4655" marR="4655" marT="4655" marB="0" anchor="ctr">
                    <a:lnL w="9525" cap="flat" cmpd="sng" algn="ctr">
                      <a:solidFill>
                        <a:srgbClr val="4655A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October</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B>
                      <a:noFill/>
                    </a:lnB>
                    <a:solidFill>
                      <a:schemeClr val="accent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B>
                      <a:noFill/>
                    </a:lnB>
                    <a:solidFill>
                      <a:schemeClr val="accent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3175"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December</a:t>
                      </a:r>
                    </a:p>
                  </a:txBody>
                  <a:tcPr marL="4655" marR="4655" marT="4655" marB="0" anchor="ctr">
                    <a:lnL w="3175"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B>
                      <a:noFill/>
                    </a:lnB>
                    <a:solidFill>
                      <a:schemeClr val="accent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YTD</a:t>
                      </a:r>
                    </a:p>
                  </a:txBody>
                  <a:tcPr marL="7620" marR="7620" marT="7620" marB="0" anchor="ctr">
                    <a:lnL w="1270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5"/>
                    </a:solidFill>
                  </a:tcPr>
                </a:tc>
                <a:tc hMerge="1">
                  <a:txBody>
                    <a:bodyPr/>
                    <a:lstStyle/>
                    <a:p>
                      <a:pPr algn="l" fontAlgn="b"/>
                      <a:endParaRPr lang="en-GB" sz="650" b="0" i="0" u="none" strike="noStrike">
                        <a:solidFill>
                          <a:schemeClr val="accent5"/>
                        </a:solidFill>
                        <a:effectLst/>
                        <a:latin typeface="+mj-lt"/>
                      </a:endParaRPr>
                    </a:p>
                  </a:txBody>
                  <a:tcPr marL="7620" marR="7620" marT="7620" marB="0" anchor="b">
                    <a:lnL w="6350" cap="flat" cmpd="sng" algn="ctr">
                      <a:noFill/>
                      <a:prstDash val="solid"/>
                      <a:round/>
                      <a:headEnd type="none" w="med" len="med"/>
                      <a:tailEnd type="none" w="med" len="med"/>
                    </a:lnL>
                    <a:lnT>
                      <a:noFill/>
                    </a:lnT>
                    <a:solidFill>
                      <a:schemeClr val="accent5"/>
                    </a:solidFill>
                  </a:tcPr>
                </a:tc>
                <a:tc hMerge="1">
                  <a:txBody>
                    <a:bodyPr/>
                    <a:lstStyle/>
                    <a:p>
                      <a:pPr algn="ctr" fontAlgn="b"/>
                      <a:endParaRPr lang="en-GB" sz="650" b="0" i="0" u="none" strike="noStrike" dirty="0">
                        <a:solidFill>
                          <a:schemeClr val="accent5"/>
                        </a:solidFill>
                        <a:effectLst/>
                        <a:latin typeface="+mj-lt"/>
                      </a:endParaRPr>
                    </a:p>
                  </a:txBody>
                  <a:tcPr marL="7620" marR="7620" marT="7620" marB="0" anchor="ctr">
                    <a:lnT>
                      <a:noFill/>
                    </a:lnT>
                  </a:tcPr>
                </a:tc>
                <a:extLst>
                  <a:ext uri="{0D108BD9-81ED-4DB2-BD59-A6C34878D82A}">
                    <a16:rowId xmlns:a16="http://schemas.microsoft.com/office/drawing/2014/main" val="10012"/>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EXPENDITURE</a:t>
                      </a:r>
                    </a:p>
                  </a:txBody>
                  <a:tcPr marL="18000" marR="4655" marT="4655" marB="0" anchor="ctr">
                    <a:lnL w="9525" cap="flat" cmpd="sng" algn="ctr">
                      <a:solidFill>
                        <a:srgbClr val="4655A5"/>
                      </a:solidFill>
                      <a:prstDash val="solid"/>
                      <a:round/>
                      <a:headEnd type="none" w="med" len="med"/>
                      <a:tailEnd type="none" w="med" len="med"/>
                    </a:lnL>
                    <a:lnR w="9525"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algn="ctr" rtl="0" fontAlgn="b">
                        <a:defRPr/>
                      </a:pPr>
                      <a:r>
                        <a:rPr lang="en-GB" sz="650" u="none" strike="noStrike" kern="1200" dirty="0">
                          <a:solidFill>
                            <a:schemeClr val="bg1"/>
                          </a:solidFill>
                          <a:effectLst/>
                          <a:latin typeface="+mj-lt"/>
                          <a:ea typeface="+mn-ea"/>
                          <a:cs typeface="+mn-cs"/>
                        </a:rPr>
                        <a:t>2017</a:t>
                      </a:r>
                    </a:p>
                  </a:txBody>
                  <a:tcPr marL="4655" marR="4655" marT="465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635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defRPr/>
                      </a:pPr>
                      <a:r>
                        <a:rPr lang="en-GB" sz="650" u="none" strike="noStrike" kern="1200" dirty="0">
                          <a:solidFill>
                            <a:schemeClr val="bg1"/>
                          </a:solidFill>
                          <a:effectLst/>
                          <a:latin typeface="+mj-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defRPr/>
                      </a:pPr>
                      <a:r>
                        <a:rPr lang="en-GB" sz="650" u="none" strike="noStrike" kern="1200" dirty="0">
                          <a:solidFill>
                            <a:schemeClr val="bg1"/>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defRPr/>
                      </a:pPr>
                      <a:r>
                        <a:rPr lang="en-GB" sz="650" u="none" strike="noStrike" kern="1200" dirty="0">
                          <a:solidFill>
                            <a:schemeClr val="bg1"/>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defRPr/>
                      </a:pPr>
                      <a:r>
                        <a:rPr lang="en-GB" sz="650" u="none" strike="noStrike" kern="1200" dirty="0">
                          <a:solidFill>
                            <a:schemeClr val="bg1"/>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defRPr/>
                      </a:pPr>
                      <a:r>
                        <a:rPr lang="en-GB" sz="650" u="none" strike="noStrike" kern="1200" dirty="0">
                          <a:solidFill>
                            <a:schemeClr val="bg1"/>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9525" cap="flat" cmpd="sng" algn="ctr">
                      <a:solidFill>
                        <a:srgbClr val="4655A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T>
                      <a:noFill/>
                    </a:lnT>
                    <a:lnB w="9525" cap="flat" cmpd="sng" algn="ctr">
                      <a:solidFill>
                        <a:srgbClr val="4655A5"/>
                      </a:solidFill>
                      <a:prstDash val="solid"/>
                      <a:round/>
                      <a:headEnd type="none" w="med" len="med"/>
                      <a:tailEnd type="none" w="med" len="med"/>
                    </a:lnB>
                    <a:solidFill>
                      <a:schemeClr val="accent5"/>
                    </a:solidFil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txBody>
                  <a:tcPr marL="4655" marR="4655" marT="4655" marB="0" anchor="ctr">
                    <a:lnR w="9525" cap="flat" cmpd="sng" algn="ctr">
                      <a:solidFill>
                        <a:srgbClr val="4655A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extLst>
                  <a:ext uri="{0D108BD9-81ED-4DB2-BD59-A6C34878D82A}">
                    <a16:rowId xmlns:a16="http://schemas.microsoft.com/office/drawing/2014/main" val="10013"/>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4655A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defRPr/>
                      </a:pPr>
                      <a:r>
                        <a:rPr lang="en-GB" sz="650" b="0" i="0" u="none" strike="noStrike" dirty="0">
                          <a:solidFill>
                            <a:schemeClr val="accent5"/>
                          </a:solidFill>
                          <a:effectLst/>
                          <a:latin typeface="+mj-lt"/>
                        </a:rPr>
                        <a:t>£2,773</a:t>
                      </a:r>
                    </a:p>
                  </a:txBody>
                  <a:tcPr marL="9525" marR="9525" marT="952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chemeClr val="accent5"/>
                          </a:solidFill>
                          <a:effectLst/>
                          <a:latin typeface="+mj-lt"/>
                        </a:rPr>
                        <a:t>£2,917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+5.2%</a:t>
                      </a: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5"/>
                          </a:solidFill>
                          <a:effectLst/>
                          <a:latin typeface="+mj-lt"/>
                        </a:rPr>
                        <a:t>£3,176</a:t>
                      </a:r>
                    </a:p>
                  </a:txBody>
                  <a:tcPr marL="9525" marR="9525" marT="9525" marB="0" anchor="ctr">
                    <a:lnL w="9525" cap="flat" cmpd="sng" algn="ctr">
                      <a:solidFill>
                        <a:srgbClr val="4655A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chemeClr val="accent5"/>
                          </a:solidFill>
                          <a:effectLst/>
                          <a:latin typeface="+mj-lt"/>
                        </a:rPr>
                        <a:t>£3,326</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+4.7%</a:t>
                      </a: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5"/>
                          </a:solidFill>
                          <a:effectLst/>
                          <a:latin typeface="+mj-lt"/>
                        </a:rPr>
                        <a:t>£2,244</a:t>
                      </a:r>
                    </a:p>
                  </a:txBody>
                  <a:tcPr marL="9525" marR="9525" marT="9525" marB="0" anchor="ctr">
                    <a:lnL w="9525" cap="flat" cmpd="sng" algn="ctr">
                      <a:solidFill>
                        <a:srgbClr val="4655A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chemeClr val="accent5"/>
                          </a:solidFill>
                          <a:effectLst/>
                          <a:latin typeface="+mj-lt"/>
                        </a:rPr>
                        <a:t>£1,854</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-17.4%</a:t>
                      </a: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5"/>
                          </a:solidFill>
                          <a:effectLst/>
                          <a:latin typeface="+mj-lt"/>
                        </a:rPr>
                        <a:t>£1,952</a:t>
                      </a:r>
                    </a:p>
                  </a:txBody>
                  <a:tcPr marL="9525" marR="9525" marT="9525" marB="0" anchor="ctr">
                    <a:lnL w="9525" cap="flat" cmpd="sng" algn="ctr">
                      <a:solidFill>
                        <a:srgbClr val="4655A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chemeClr val="accent5"/>
                          </a:solidFill>
                          <a:effectLst/>
                          <a:latin typeface="+mj-lt"/>
                        </a:rPr>
                        <a:t>£1,810</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-7.3%</a:t>
                      </a: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5"/>
                          </a:solidFill>
                          <a:effectLst/>
                          <a:latin typeface="+mj-lt"/>
                        </a:rPr>
                        <a:t>£1,665</a:t>
                      </a:r>
                    </a:p>
                  </a:txBody>
                  <a:tcPr marL="7620" marR="7620" marT="7620" marB="0" anchor="ctr">
                    <a:lnL w="9525" cap="flat" cmpd="sng" algn="ctr">
                      <a:solidFill>
                        <a:srgbClr val="4655A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chemeClr val="accent5"/>
                          </a:solidFill>
                          <a:effectLst/>
                          <a:latin typeface="+mj-lt"/>
                        </a:rPr>
                        <a:t>£1,466</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-12.0%</a:t>
                      </a: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5"/>
                          </a:solidFill>
                          <a:effectLst/>
                          <a:latin typeface="+mj-lt"/>
                        </a:rPr>
                        <a:t>£1,710</a:t>
                      </a:r>
                    </a:p>
                  </a:txBody>
                  <a:tcPr marL="7620" marR="7620" marT="7620" marB="0" anchor="ctr">
                    <a:lnL w="9525" cap="flat" cmpd="sng" algn="ctr">
                      <a:solidFill>
                        <a:srgbClr val="4655A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 </a:t>
                      </a: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650" b="0" i="0" u="none" strike="noStrike" kern="1200" dirty="0">
                          <a:solidFill>
                            <a:schemeClr val="accent5"/>
                          </a:solidFill>
                          <a:effectLst/>
                          <a:latin typeface="+mn-lt"/>
                          <a:ea typeface="+mn-ea"/>
                          <a:cs typeface="+mn-cs"/>
                        </a:rPr>
                        <a:t>£21,973</a:t>
                      </a:r>
                    </a:p>
                  </a:txBody>
                  <a:tcPr marL="7620" marR="7620" marT="7620"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solidFill>
                      <a:srgbClr val="D1D5F7"/>
                    </a:solidFil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b="0" i="0" u="none" strike="noStrike" kern="1200" dirty="0">
                          <a:solidFill>
                            <a:schemeClr val="accent5"/>
                          </a:solidFill>
                          <a:effectLst/>
                          <a:latin typeface="+mn-lt"/>
                          <a:ea typeface="+mn-ea"/>
                          <a:cs typeface="+mn-cs"/>
                        </a:rPr>
                        <a:t>£22,183</a:t>
                      </a:r>
                    </a:p>
                  </a:txBody>
                  <a:tcPr marL="7620" marR="7620" marT="7620" marB="0" anchor="ctr">
                    <a:lnL w="3175" cap="flat" cmpd="sng" algn="ctr">
                      <a:noFill/>
                      <a:prstDash val="solid"/>
                      <a:round/>
                      <a:headEnd type="none" w="med" len="med"/>
                      <a:tailEnd type="none" w="med" len="med"/>
                    </a:lnL>
                    <a:lnR>
                      <a:noFill/>
                    </a:lnR>
                    <a:lnT w="9525" cap="flat" cmpd="sng" algn="ctr">
                      <a:solidFill>
                        <a:srgbClr val="4655A5"/>
                      </a:solidFill>
                      <a:prstDash val="solid"/>
                      <a:round/>
                      <a:headEnd type="none" w="med" len="med"/>
                      <a:tailEnd type="none" w="med" len="med"/>
                    </a:lnT>
                    <a:lnB>
                      <a:noFill/>
                    </a:lnB>
                    <a:lnTlToBr w="12700" cmpd="sng">
                      <a:noFill/>
                      <a:prstDash val="solid"/>
                    </a:lnTlToBr>
                    <a:lnBlToTr w="12700" cmpd="sng">
                      <a:noFill/>
                      <a:prstDash val="solid"/>
                    </a:lnBlToTr>
                    <a:solidFill>
                      <a:srgbClr val="D1D5F7"/>
                    </a:solidFil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+1.0%</a:t>
                      </a:r>
                    </a:p>
                  </a:txBody>
                  <a:tcPr marL="7620" marR="7620" marT="7620" marB="0" anchor="ctr">
                    <a:lnL>
                      <a:noFill/>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solidFill>
                      <a:srgbClr val="D1D5F7"/>
                    </a:solidFill>
                  </a:tcPr>
                </a:tc>
                <a:extLst>
                  <a:ext uri="{0D108BD9-81ED-4DB2-BD59-A6C34878D82A}">
                    <a16:rowId xmlns:a16="http://schemas.microsoft.com/office/drawing/2014/main" val="10014"/>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4655A5"/>
                      </a:solidFill>
                      <a:prstDash val="solid"/>
                      <a:round/>
                      <a:headEnd type="none" w="med" len="med"/>
                      <a:tailEnd type="none" w="med" len="med"/>
                    </a:lnL>
                    <a:lnR w="9525" cap="flat" cmpd="sng" algn="ctr">
                      <a:solidFill>
                        <a:schemeClr val="accent5"/>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tc>
                  <a:txBody>
                    <a:bodyPr/>
                    <a:lstStyle/>
                    <a:p>
                      <a:pPr algn="ctr" fontAlgn="b">
                        <a:defRPr/>
                      </a:pPr>
                      <a:r>
                        <a:rPr lang="en-GB" sz="650" b="0" i="0" u="none" strike="noStrike" dirty="0">
                          <a:solidFill>
                            <a:schemeClr val="accent5"/>
                          </a:solidFill>
                          <a:effectLst/>
                          <a:latin typeface="+mj-lt"/>
                        </a:rPr>
                        <a:t>£2,267</a:t>
                      </a:r>
                    </a:p>
                  </a:txBody>
                  <a:tcPr marL="9525" marR="9525" marT="9525" marB="0" anchor="ctr">
                    <a:lnL w="9525" cap="flat" cmpd="sng" algn="ctr">
                      <a:solidFill>
                        <a:schemeClr val="accent5"/>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£2,353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+3.8%</a:t>
                      </a: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5"/>
                          </a:solidFill>
                          <a:effectLst/>
                          <a:latin typeface="+mj-lt"/>
                        </a:rPr>
                        <a:t>£2,511</a:t>
                      </a:r>
                    </a:p>
                  </a:txBody>
                  <a:tcPr marL="9525" marR="9525" marT="9525" marB="0" anchor="ctr">
                    <a:lnL w="9525" cap="flat" cmpd="sng" algn="ctr">
                      <a:solidFill>
                        <a:srgbClr val="4655A5"/>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£2,620</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+4.3%</a:t>
                      </a: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5"/>
                          </a:solidFill>
                          <a:effectLst/>
                          <a:latin typeface="+mj-lt"/>
                        </a:rPr>
                        <a:t>£1,722</a:t>
                      </a:r>
                    </a:p>
                  </a:txBody>
                  <a:tcPr marL="9525" marR="9525" marT="9525" marB="0" anchor="ctr">
                    <a:lnL w="9525" cap="flat" cmpd="sng" algn="ctr">
                      <a:solidFill>
                        <a:srgbClr val="4655A5"/>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£1,491</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-13.4%</a:t>
                      </a: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5"/>
                          </a:solidFill>
                          <a:effectLst/>
                          <a:latin typeface="+mj-lt"/>
                        </a:rPr>
                        <a:t>£1,511</a:t>
                      </a:r>
                    </a:p>
                  </a:txBody>
                  <a:tcPr marL="9525" marR="9525" marT="9525" marB="0" anchor="ctr">
                    <a:lnL w="9525" cap="flat" cmpd="sng" algn="ctr">
                      <a:solidFill>
                        <a:srgbClr val="4655A5"/>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£1,523</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+0.8%</a:t>
                      </a: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5"/>
                          </a:solidFill>
                          <a:effectLst/>
                          <a:latin typeface="+mj-lt"/>
                        </a:rPr>
                        <a:t>£1,339</a:t>
                      </a:r>
                    </a:p>
                  </a:txBody>
                  <a:tcPr marL="7620" marR="7620" marT="7620" marB="0" anchor="ctr">
                    <a:lnL w="9525" cap="flat" cmpd="sng" algn="ctr">
                      <a:solidFill>
                        <a:srgbClr val="4655A5"/>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£1,174</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-12.3%</a:t>
                      </a: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5"/>
                          </a:solidFill>
                          <a:effectLst/>
                          <a:latin typeface="+mj-lt"/>
                        </a:rPr>
                        <a:t>£1,398</a:t>
                      </a:r>
                    </a:p>
                  </a:txBody>
                  <a:tcPr marL="7620" marR="7620" marT="7620" marB="0" anchor="ctr">
                    <a:lnL w="9525" cap="flat" cmpd="sng" algn="ctr">
                      <a:solidFill>
                        <a:srgbClr val="4655A5"/>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endParaRPr kumimoji="0" lang="en-GB" sz="650" b="0" i="0" u="none" strike="noStrike" kern="1200" cap="none" spc="0" normalizeH="0" baseline="0" noProof="0" dirty="0">
                        <a:ln>
                          <a:noFill/>
                        </a:ln>
                        <a:solidFill>
                          <a:srgbClr val="4655A5"/>
                        </a:solidFill>
                        <a:effectLst/>
                        <a:uLnTx/>
                        <a:uFillTx/>
                        <a:latin typeface="Verdana"/>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 </a:t>
                      </a:r>
                      <a:endParaRPr lang="en-GB" sz="650" b="0" i="0" u="none" strike="noStrike" dirty="0">
                        <a:solidFill>
                          <a:schemeClr val="accent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4655A5"/>
                      </a:solid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5"/>
                          </a:solidFill>
                          <a:effectLst/>
                          <a:latin typeface="+mj-lt"/>
                        </a:rPr>
                        <a:t>£17,652</a:t>
                      </a:r>
                    </a:p>
                  </a:txBody>
                  <a:tcPr marL="7620" marR="7620" marT="7620" marB="0" anchor="ctr">
                    <a:lnL w="9525" cap="flat" cmpd="sng" algn="ctr">
                      <a:solidFill>
                        <a:srgbClr val="4655A5"/>
                      </a:solid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D1D5F7"/>
                    </a:solidFill>
                  </a:tcPr>
                </a:tc>
                <a:tc>
                  <a:txBody>
                    <a:bodyPr/>
                    <a:lstStyle/>
                    <a:p>
                      <a:pPr algn="ctr" fontAlgn="b">
                        <a:lnSpc>
                          <a:spcPct val="80000"/>
                        </a:lnSpc>
                        <a:defRPr/>
                      </a:pPr>
                      <a:r>
                        <a:rPr lang="en-GB" sz="650" b="0" i="0" u="none" strike="noStrike" dirty="0">
                          <a:solidFill>
                            <a:schemeClr val="accent5"/>
                          </a:solidFill>
                          <a:effectLst/>
                          <a:latin typeface="+mj-lt"/>
                        </a:rPr>
                        <a:t>£17,828</a:t>
                      </a:r>
                    </a:p>
                  </a:txBody>
                  <a:tcPr marL="7620" marR="7620" marT="7620" marB="0" anchor="ctr">
                    <a:lnL w="3175" cap="flat" cmpd="sng" algn="ctr">
                      <a:noFill/>
                      <a:prstDash val="solid"/>
                      <a:round/>
                      <a:headEnd type="none" w="med" len="med"/>
                      <a:tailEnd type="none" w="med" len="med"/>
                    </a:lnL>
                    <a:lnR>
                      <a:noFill/>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D1D5F7"/>
                    </a:solidFil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+1.0%</a:t>
                      </a:r>
                    </a:p>
                  </a:txBody>
                  <a:tcPr marL="7620" marR="7620" marT="7620" marB="0" anchor="ctr">
                    <a:lnL>
                      <a:noFill/>
                    </a:lnL>
                    <a:lnR w="9525" cap="flat" cmpd="sng" algn="ctr">
                      <a:solidFill>
                        <a:srgbClr val="4655A5"/>
                      </a:solidFill>
                      <a:prstDash val="solid"/>
                      <a:round/>
                      <a:headEnd type="none" w="med" len="med"/>
                      <a:tailEnd type="none" w="med" len="med"/>
                    </a:lnR>
                    <a:lnB w="12700" cap="flat" cmpd="sng" algn="ctr">
                      <a:solidFill>
                        <a:schemeClr val="accent6"/>
                      </a:solidFill>
                      <a:prstDash val="solid"/>
                      <a:round/>
                      <a:headEnd type="none" w="med" len="med"/>
                      <a:tailEnd type="none" w="med" len="med"/>
                    </a:lnB>
                    <a:solidFill>
                      <a:srgbClr val="D1D5F7"/>
                    </a:solidFill>
                  </a:tcPr>
                </a:tc>
                <a:extLst>
                  <a:ext uri="{0D108BD9-81ED-4DB2-BD59-A6C34878D82A}">
                    <a16:rowId xmlns:a16="http://schemas.microsoft.com/office/drawing/2014/main" val="10015"/>
                  </a:ext>
                </a:extLst>
              </a:tr>
            </a:tbl>
          </a:graphicData>
        </a:graphic>
      </p:graphicFrame>
      <p:graphicFrame>
        <p:nvGraphicFramePr>
          <p:cNvPr id="14" name="Table 13">
            <a:extLst>
              <a:ext uri="{FF2B5EF4-FFF2-40B4-BE49-F238E27FC236}">
                <a16:creationId xmlns:a16="http://schemas.microsoft.com/office/drawing/2014/main" id="{13A3DAE4-A728-4CA4-B121-F181D12E3721}"/>
              </a:ext>
            </a:extLst>
          </p:cNvPr>
          <p:cNvGraphicFramePr>
            <a:graphicFrameLocks noGrp="1"/>
          </p:cNvGraphicFramePr>
          <p:nvPr>
            <p:custDataLst>
              <p:tags r:id="rId2"/>
            </p:custDataLst>
            <p:extLst>
              <p:ext uri="{D42A27DB-BD31-4B8C-83A1-F6EECF244321}">
                <p14:modId xmlns:p14="http://schemas.microsoft.com/office/powerpoint/2010/main" val="3913911337"/>
              </p:ext>
            </p:extLst>
          </p:nvPr>
        </p:nvGraphicFramePr>
        <p:xfrm>
          <a:off x="109632" y="910138"/>
          <a:ext cx="7437600" cy="1425600"/>
        </p:xfrm>
        <a:graphic>
          <a:graphicData uri="http://schemas.openxmlformats.org/drawingml/2006/table">
            <a:tbl>
              <a:tblPr>
                <a:tableStyleId>{5A111915-BE36-4E01-A7E5-04B1672EAD32}</a:tableStyleId>
              </a:tblPr>
              <a:tblGrid>
                <a:gridCol w="633600">
                  <a:extLst>
                    <a:ext uri="{9D8B030D-6E8A-4147-A177-3AD203B41FA5}">
                      <a16:colId xmlns:a16="http://schemas.microsoft.com/office/drawing/2014/main" val="20000"/>
                    </a:ext>
                  </a:extLst>
                </a:gridCol>
                <a:gridCol w="378000">
                  <a:extLst>
                    <a:ext uri="{9D8B030D-6E8A-4147-A177-3AD203B41FA5}">
                      <a16:colId xmlns:a16="http://schemas.microsoft.com/office/drawing/2014/main" val="20002"/>
                    </a:ext>
                  </a:extLst>
                </a:gridCol>
                <a:gridCol w="378000">
                  <a:extLst>
                    <a:ext uri="{9D8B030D-6E8A-4147-A177-3AD203B41FA5}">
                      <a16:colId xmlns:a16="http://schemas.microsoft.com/office/drawing/2014/main" val="3179150191"/>
                    </a:ext>
                  </a:extLst>
                </a:gridCol>
                <a:gridCol w="378000">
                  <a:extLst>
                    <a:ext uri="{9D8B030D-6E8A-4147-A177-3AD203B41FA5}">
                      <a16:colId xmlns:a16="http://schemas.microsoft.com/office/drawing/2014/main" val="20003"/>
                    </a:ext>
                  </a:extLst>
                </a:gridCol>
                <a:gridCol w="378000">
                  <a:extLst>
                    <a:ext uri="{9D8B030D-6E8A-4147-A177-3AD203B41FA5}">
                      <a16:colId xmlns:a16="http://schemas.microsoft.com/office/drawing/2014/main" val="20005"/>
                    </a:ext>
                  </a:extLst>
                </a:gridCol>
                <a:gridCol w="378000">
                  <a:extLst>
                    <a:ext uri="{9D8B030D-6E8A-4147-A177-3AD203B41FA5}">
                      <a16:colId xmlns:a16="http://schemas.microsoft.com/office/drawing/2014/main" val="3331148621"/>
                    </a:ext>
                  </a:extLst>
                </a:gridCol>
                <a:gridCol w="378000">
                  <a:extLst>
                    <a:ext uri="{9D8B030D-6E8A-4147-A177-3AD203B41FA5}">
                      <a16:colId xmlns:a16="http://schemas.microsoft.com/office/drawing/2014/main" val="20006"/>
                    </a:ext>
                  </a:extLst>
                </a:gridCol>
                <a:gridCol w="378000">
                  <a:extLst>
                    <a:ext uri="{9D8B030D-6E8A-4147-A177-3AD203B41FA5}">
                      <a16:colId xmlns:a16="http://schemas.microsoft.com/office/drawing/2014/main" val="20008"/>
                    </a:ext>
                  </a:extLst>
                </a:gridCol>
                <a:gridCol w="378000">
                  <a:extLst>
                    <a:ext uri="{9D8B030D-6E8A-4147-A177-3AD203B41FA5}">
                      <a16:colId xmlns:a16="http://schemas.microsoft.com/office/drawing/2014/main" val="2813054461"/>
                    </a:ext>
                  </a:extLst>
                </a:gridCol>
                <a:gridCol w="378000">
                  <a:extLst>
                    <a:ext uri="{9D8B030D-6E8A-4147-A177-3AD203B41FA5}">
                      <a16:colId xmlns:a16="http://schemas.microsoft.com/office/drawing/2014/main" val="20009"/>
                    </a:ext>
                  </a:extLst>
                </a:gridCol>
                <a:gridCol w="378000">
                  <a:extLst>
                    <a:ext uri="{9D8B030D-6E8A-4147-A177-3AD203B41FA5}">
                      <a16:colId xmlns:a16="http://schemas.microsoft.com/office/drawing/2014/main" val="20011"/>
                    </a:ext>
                  </a:extLst>
                </a:gridCol>
                <a:gridCol w="378000">
                  <a:extLst>
                    <a:ext uri="{9D8B030D-6E8A-4147-A177-3AD203B41FA5}">
                      <a16:colId xmlns:a16="http://schemas.microsoft.com/office/drawing/2014/main" val="606385313"/>
                    </a:ext>
                  </a:extLst>
                </a:gridCol>
                <a:gridCol w="378000">
                  <a:extLst>
                    <a:ext uri="{9D8B030D-6E8A-4147-A177-3AD203B41FA5}">
                      <a16:colId xmlns:a16="http://schemas.microsoft.com/office/drawing/2014/main" val="20012"/>
                    </a:ext>
                  </a:extLst>
                </a:gridCol>
                <a:gridCol w="378000">
                  <a:extLst>
                    <a:ext uri="{9D8B030D-6E8A-4147-A177-3AD203B41FA5}">
                      <a16:colId xmlns:a16="http://schemas.microsoft.com/office/drawing/2014/main" val="20014"/>
                    </a:ext>
                  </a:extLst>
                </a:gridCol>
                <a:gridCol w="378000">
                  <a:extLst>
                    <a:ext uri="{9D8B030D-6E8A-4147-A177-3AD203B41FA5}">
                      <a16:colId xmlns:a16="http://schemas.microsoft.com/office/drawing/2014/main" val="2027995948"/>
                    </a:ext>
                  </a:extLst>
                </a:gridCol>
                <a:gridCol w="378000">
                  <a:extLst>
                    <a:ext uri="{9D8B030D-6E8A-4147-A177-3AD203B41FA5}">
                      <a16:colId xmlns:a16="http://schemas.microsoft.com/office/drawing/2014/main" val="20015"/>
                    </a:ext>
                  </a:extLst>
                </a:gridCol>
                <a:gridCol w="378000">
                  <a:extLst>
                    <a:ext uri="{9D8B030D-6E8A-4147-A177-3AD203B41FA5}">
                      <a16:colId xmlns:a16="http://schemas.microsoft.com/office/drawing/2014/main" val="20017"/>
                    </a:ext>
                  </a:extLst>
                </a:gridCol>
                <a:gridCol w="378000">
                  <a:extLst>
                    <a:ext uri="{9D8B030D-6E8A-4147-A177-3AD203B41FA5}">
                      <a16:colId xmlns:a16="http://schemas.microsoft.com/office/drawing/2014/main" val="1594396976"/>
                    </a:ext>
                  </a:extLst>
                </a:gridCol>
                <a:gridCol w="378000">
                  <a:extLst>
                    <a:ext uri="{9D8B030D-6E8A-4147-A177-3AD203B41FA5}">
                      <a16:colId xmlns:a16="http://schemas.microsoft.com/office/drawing/2014/main" val="20018"/>
                    </a:ext>
                  </a:extLst>
                </a:gridCol>
              </a:tblGrid>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lnSpc>
                          <a:spcPct val="80000"/>
                        </a:lnSpc>
                      </a:pPr>
                      <a:r>
                        <a:rPr lang="en-GB" sz="650" u="none" strike="noStrike" dirty="0">
                          <a:solidFill>
                            <a:schemeClr val="bg1"/>
                          </a:solidFill>
                          <a:effectLst/>
                          <a:latin typeface="+mn-lt"/>
                        </a:rPr>
                        <a:t> </a:t>
                      </a:r>
                      <a:endParaRPr lang="en-GB" sz="650" b="0" i="0" u="none" strike="noStrike" dirty="0">
                        <a:solidFill>
                          <a:schemeClr val="bg1"/>
                        </a:solidFill>
                        <a:effectLst/>
                        <a:latin typeface="+mn-lt"/>
                      </a:endParaRPr>
                    </a:p>
                  </a:txBody>
                  <a:tcPr marL="4655" marR="4655" marT="4655" marB="0" anchor="ctr">
                    <a:lnL w="9525" cap="flat" cmpd="sng" algn="ctr">
                      <a:solidFill>
                        <a:srgbClr val="4655A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solidFill>
                      <a:schemeClr val="accent5"/>
                    </a:solidFil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pPr>
                      <a:r>
                        <a:rPr lang="en-GB" sz="650" u="none" strike="noStrike" kern="1200" dirty="0">
                          <a:solidFill>
                            <a:schemeClr val="bg1"/>
                          </a:solidFill>
                          <a:effectLst/>
                          <a:latin typeface="+mn-lt"/>
                          <a:ea typeface="+mn-ea"/>
                          <a:cs typeface="+mn-cs"/>
                        </a:rPr>
                        <a:t>January</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solidFill>
                      <a:schemeClr val="accent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pPr>
                      <a:r>
                        <a:rPr lang="en-GB" sz="650" u="none" strike="noStrike" kern="1200" dirty="0">
                          <a:solidFill>
                            <a:schemeClr val="bg1"/>
                          </a:solidFill>
                          <a:effectLst/>
                          <a:latin typeface="+mn-lt"/>
                        </a:rPr>
                        <a:t>February</a:t>
                      </a:r>
                      <a:endParaRPr lang="en-GB" sz="650" b="1" i="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solidFill>
                      <a:schemeClr val="accent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pPr>
                      <a:r>
                        <a:rPr lang="en-GB" sz="650" u="none" strike="noStrike" dirty="0">
                          <a:solidFill>
                            <a:schemeClr val="bg1"/>
                          </a:solidFill>
                          <a:effectLst/>
                          <a:latin typeface="+mn-lt"/>
                        </a:rPr>
                        <a:t>March</a:t>
                      </a:r>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solidFill>
                      <a:schemeClr val="accent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pPr>
                      <a:r>
                        <a:rPr lang="en-GB" sz="650" u="none" strike="noStrike" dirty="0">
                          <a:solidFill>
                            <a:schemeClr val="bg1"/>
                          </a:solidFill>
                          <a:effectLst/>
                          <a:latin typeface="+mn-lt"/>
                        </a:rPr>
                        <a:t>April</a:t>
                      </a:r>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solidFill>
                      <a:schemeClr val="accent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pPr>
                      <a:r>
                        <a:rPr lang="en-GB" sz="650" u="none" strike="noStrike" dirty="0">
                          <a:solidFill>
                            <a:schemeClr val="bg1"/>
                          </a:solidFill>
                          <a:effectLst/>
                          <a:latin typeface="+mn-lt"/>
                        </a:rPr>
                        <a:t>May</a:t>
                      </a:r>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9525" cap="flat" cmpd="sng" algn="ctr">
                      <a:solidFill>
                        <a:srgbClr val="4655A5"/>
                      </a:solidFill>
                      <a:prstDash val="solid"/>
                      <a:round/>
                      <a:headEnd type="none" w="med" len="med"/>
                      <a:tailEnd type="none" w="med" len="med"/>
                    </a:lnT>
                    <a:solidFill>
                      <a:schemeClr val="accent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pPr>
                      <a:r>
                        <a:rPr lang="en-GB" sz="650" u="none" strike="noStrike" dirty="0">
                          <a:solidFill>
                            <a:schemeClr val="bg1"/>
                          </a:solidFill>
                          <a:effectLst/>
                          <a:latin typeface="+mn-lt"/>
                        </a:rPr>
                        <a:t>June</a:t>
                      </a:r>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solidFill>
                      <a:schemeClr val="accent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extLst>
                  <a:ext uri="{0D108BD9-81ED-4DB2-BD59-A6C34878D82A}">
                    <a16:rowId xmlns:a16="http://schemas.microsoft.com/office/drawing/2014/main" val="10000"/>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TRIPS</a:t>
                      </a:r>
                    </a:p>
                  </a:txBody>
                  <a:tcPr marL="18000" marR="4655" marT="4655" marB="0" anchor="ctr">
                    <a:lnL w="9525" cap="flat" cmpd="sng" algn="ctr">
                      <a:solidFill>
                        <a:srgbClr val="4655A5"/>
                      </a:solidFill>
                      <a:prstDash val="solid"/>
                      <a:round/>
                      <a:headEnd type="none" w="med" len="med"/>
                      <a:tailEnd type="none" w="med" len="med"/>
                    </a:lnL>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9525" cap="flat" cmpd="sng" algn="ctr">
                      <a:solidFill>
                        <a:srgbClr val="4655A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extLst>
                  <a:ext uri="{0D108BD9-81ED-4DB2-BD59-A6C34878D82A}">
                    <a16:rowId xmlns:a16="http://schemas.microsoft.com/office/drawing/2014/main" val="10001"/>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b" latinLnBrk="0" hangingPunct="1">
                        <a:lnSpc>
                          <a:spcPct val="80000"/>
                        </a:lnSpc>
                      </a:pPr>
                      <a:r>
                        <a:rPr lang="en-GB" sz="700" u="none" strike="noStrike" kern="1200" dirty="0">
                          <a:solidFill>
                            <a:schemeClr val="tx1"/>
                          </a:solidFill>
                          <a:effectLst/>
                          <a:latin typeface="+mn-lt"/>
                          <a:ea typeface="+mn-ea"/>
                          <a:cs typeface="+mn-cs"/>
                        </a:rPr>
                        <a:t>GB</a:t>
                      </a:r>
                    </a:p>
                  </a:txBody>
                  <a:tcPr marL="18000" marR="4655" marT="4655" marB="0" anchor="ctr">
                    <a:lnL w="9525" cap="flat" cmpd="sng" algn="ctr">
                      <a:solidFill>
                        <a:srgbClr val="4655A5"/>
                      </a:solid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5.647</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7.059</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+25.0%</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7.268</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8.252</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+13.5%</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8.330</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8.895</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+6.8%</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11.707</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9.636</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-17.7%</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10.159</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11.133</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+9.6%</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10.002</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10.296</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+2.9%</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extLst>
                  <a:ext uri="{0D108BD9-81ED-4DB2-BD59-A6C34878D82A}">
                    <a16:rowId xmlns:a16="http://schemas.microsoft.com/office/drawing/2014/main" val="10002"/>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l" defTabSz="914400" rtl="0" eaLnBrk="1" fontAlgn="b" latinLnBrk="0" hangingPunct="1">
                        <a:lnSpc>
                          <a:spcPct val="80000"/>
                        </a:lnSpc>
                      </a:pPr>
                      <a:r>
                        <a:rPr lang="en-GB" sz="700" u="none" strike="noStrike" kern="1200" dirty="0">
                          <a:solidFill>
                            <a:schemeClr val="tx1"/>
                          </a:solidFill>
                          <a:effectLst/>
                          <a:latin typeface="+mn-lt"/>
                          <a:ea typeface="+mn-ea"/>
                          <a:cs typeface="+mn-cs"/>
                        </a:rPr>
                        <a:t>England</a:t>
                      </a:r>
                    </a:p>
                  </a:txBody>
                  <a:tcPr marL="18000" marR="4655" marT="4655" marB="0" anchor="ctr">
                    <a:lnL w="9525" cap="flat" cmpd="sng" algn="ctr">
                      <a:solidFill>
                        <a:srgbClr val="4655A5"/>
                      </a:solidFill>
                      <a:prstDash val="solid"/>
                      <a:round/>
                      <a:headEnd type="none" w="med" len="med"/>
                      <a:tailEnd type="none" w="med" len="med"/>
                    </a:lnL>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4.852</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5.779</a:t>
                      </a:r>
                      <a:endParaRPr lang="en-GB" sz="650" b="0" i="0" u="none" strike="noStrike" kern="1200" dirty="0">
                        <a:solidFill>
                          <a:schemeClr val="accent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+19.1%</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6.191</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4655A5"/>
                          </a:solidFill>
                          <a:effectLst/>
                          <a:uLnTx/>
                          <a:uFillTx/>
                          <a:latin typeface="Verdana"/>
                          <a:ea typeface="+mn-ea"/>
                          <a:cs typeface="+mn-cs"/>
                        </a:rPr>
                        <a:t>6.960</a:t>
                      </a:r>
                      <a:endParaRPr lang="en-GB" sz="650" b="0" i="0" u="none" strike="noStrike" kern="1200" dirty="0">
                        <a:solidFill>
                          <a:schemeClr val="accent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+12.4%</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6.952</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4655A5"/>
                          </a:solidFill>
                          <a:effectLst/>
                          <a:uLnTx/>
                          <a:uFillTx/>
                          <a:latin typeface="Verdana"/>
                          <a:ea typeface="+mn-ea"/>
                          <a:cs typeface="+mn-cs"/>
                        </a:rPr>
                        <a:t>7.374</a:t>
                      </a:r>
                      <a:endParaRPr lang="en-GB" sz="650" b="0" i="0" u="none" strike="noStrike" kern="1200" dirty="0">
                        <a:solidFill>
                          <a:schemeClr val="accent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+6.1%</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9.645</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7.798</a:t>
                      </a:r>
                      <a:endParaRPr lang="en-GB" sz="650" b="0" i="0" u="none" strike="noStrike" kern="1200" dirty="0">
                        <a:solidFill>
                          <a:schemeClr val="accent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-19.1%</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8.275</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9.134</a:t>
                      </a:r>
                      <a:endParaRPr lang="en-GB" sz="650" b="0" i="0" u="none" strike="noStrike" kern="1200" dirty="0">
                        <a:solidFill>
                          <a:schemeClr val="accent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+10.4%</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8.438</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4655A5"/>
                          </a:solidFill>
                          <a:effectLst/>
                          <a:uLnTx/>
                          <a:uFillTx/>
                          <a:latin typeface="Verdana"/>
                          <a:ea typeface="+mn-ea"/>
                          <a:cs typeface="+mn-cs"/>
                        </a:rPr>
                        <a:t>8.318</a:t>
                      </a:r>
                      <a:endParaRPr lang="en-GB" sz="650" b="0" i="0" u="none" strike="noStrike" kern="1200" dirty="0">
                        <a:solidFill>
                          <a:schemeClr val="accent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-1.4%</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extLst>
                  <a:ext uri="{0D108BD9-81ED-4DB2-BD59-A6C34878D82A}">
                    <a16:rowId xmlns:a16="http://schemas.microsoft.com/office/drawing/2014/main" val="10003"/>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BEDNIGHTS</a:t>
                      </a:r>
                    </a:p>
                  </a:txBody>
                  <a:tcPr marL="18000" marR="4655" marT="4655" marB="0" anchor="ctr">
                    <a:lnL w="9525" cap="flat" cmpd="sng" algn="ctr">
                      <a:solidFill>
                        <a:srgbClr val="4655A5"/>
                      </a:solidFill>
                      <a:prstDash val="solid"/>
                      <a:round/>
                      <a:headEnd type="none" w="med" len="med"/>
                      <a:tailEnd type="none" w="med" len="med"/>
                    </a:lnL>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9525" cap="flat" cmpd="sng" algn="ctr">
                      <a:solidFill>
                        <a:srgbClr val="4655A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extLst>
                  <a:ext uri="{0D108BD9-81ED-4DB2-BD59-A6C34878D82A}">
                    <a16:rowId xmlns:a16="http://schemas.microsoft.com/office/drawing/2014/main" val="10007"/>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4655A5"/>
                      </a:solid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13.228</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17.705</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+33.8%</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19.069</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21.727</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+13.9%</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20.368</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26.074</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+28.0%</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35.253</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29.308</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-16.9%</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30.733</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34.691</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+12.9%</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29.881</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chemeClr val="accent5"/>
                          </a:solidFill>
                          <a:effectLst/>
                          <a:latin typeface="+mj-lt"/>
                          <a:ea typeface="+mn-ea"/>
                          <a:cs typeface="+mn-cs"/>
                        </a:rPr>
                        <a:t>32.714</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+9.5%</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extLst>
                  <a:ext uri="{0D108BD9-81ED-4DB2-BD59-A6C34878D82A}">
                    <a16:rowId xmlns:a16="http://schemas.microsoft.com/office/drawing/2014/main" val="10008"/>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4655A5"/>
                      </a:solidFill>
                      <a:prstDash val="solid"/>
                      <a:round/>
                      <a:headEnd type="none" w="med" len="med"/>
                      <a:tailEnd type="none" w="med" len="med"/>
                    </a:lnL>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10.999</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14.278</a:t>
                      </a:r>
                      <a:endParaRPr lang="en-GB" sz="650" b="0" i="0" u="none" strike="noStrike" kern="1200" dirty="0">
                        <a:solidFill>
                          <a:schemeClr val="accent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+29.8%</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15.894</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4655A5"/>
                          </a:solidFill>
                          <a:effectLst/>
                          <a:uLnTx/>
                          <a:uFillTx/>
                          <a:latin typeface="Verdana"/>
                          <a:ea typeface="+mn-ea"/>
                          <a:cs typeface="+mn-cs"/>
                        </a:rPr>
                        <a:t>17.875</a:t>
                      </a:r>
                      <a:endParaRPr lang="en-GB" sz="650" b="0" i="0" u="none" strike="noStrike" kern="1200" dirty="0">
                        <a:solidFill>
                          <a:schemeClr val="accent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+12.5%</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16.709</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4655A5"/>
                          </a:solidFill>
                          <a:effectLst/>
                          <a:uLnTx/>
                          <a:uFillTx/>
                          <a:latin typeface="Verdana"/>
                          <a:ea typeface="+mn-ea"/>
                          <a:cs typeface="+mn-cs"/>
                        </a:rPr>
                        <a:t>21.545</a:t>
                      </a:r>
                      <a:endParaRPr lang="en-GB" sz="650" b="0" i="0" u="none" strike="noStrike" kern="1200" dirty="0">
                        <a:solidFill>
                          <a:schemeClr val="accent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+28.9%</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28.245</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4655A5"/>
                          </a:solidFill>
                          <a:effectLst/>
                          <a:uLnTx/>
                          <a:uFillTx/>
                          <a:latin typeface="Verdana"/>
                          <a:ea typeface="+mn-ea"/>
                          <a:cs typeface="+mn-cs"/>
                        </a:rPr>
                        <a:t>22.575</a:t>
                      </a:r>
                      <a:endParaRPr lang="en-GB" sz="650" b="0" i="0" u="none" strike="noStrike" kern="1200" dirty="0">
                        <a:solidFill>
                          <a:schemeClr val="accent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-20.1%</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24.168</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4655A5"/>
                          </a:solidFill>
                          <a:effectLst/>
                          <a:uLnTx/>
                          <a:uFillTx/>
                          <a:latin typeface="Verdana"/>
                          <a:ea typeface="+mn-ea"/>
                          <a:cs typeface="+mn-cs"/>
                        </a:rPr>
                        <a:t>28.505</a:t>
                      </a:r>
                      <a:endParaRPr lang="en-GB" sz="650" b="0" i="0" u="none" strike="noStrike" kern="1200" dirty="0">
                        <a:solidFill>
                          <a:schemeClr val="accent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+17.9%</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24.251</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24.750</a:t>
                      </a:r>
                      <a:endParaRPr lang="en-GB" sz="650" b="0" i="0" u="none" strike="noStrike" kern="1200" dirty="0">
                        <a:solidFill>
                          <a:schemeClr val="accent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+2.1%</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extLst>
                  <a:ext uri="{0D108BD9-81ED-4DB2-BD59-A6C34878D82A}">
                    <a16:rowId xmlns:a16="http://schemas.microsoft.com/office/drawing/2014/main" val="10009"/>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lnSpc>
                          <a:spcPct val="80000"/>
                        </a:lnSpc>
                      </a:pPr>
                      <a:r>
                        <a:rPr lang="en-GB" sz="650" u="none" strike="noStrike" kern="1200" dirty="0">
                          <a:solidFill>
                            <a:schemeClr val="bg1"/>
                          </a:solidFill>
                          <a:effectLst/>
                          <a:latin typeface="+mn-lt"/>
                          <a:ea typeface="+mn-ea"/>
                          <a:cs typeface="+mn-cs"/>
                        </a:rPr>
                        <a:t> </a:t>
                      </a:r>
                    </a:p>
                  </a:txBody>
                  <a:tcPr marL="18000" marR="4655" marT="4655" marB="0" anchor="ctr">
                    <a:lnL w="9525" cap="flat" cmpd="sng" algn="ctr">
                      <a:solidFill>
                        <a:srgbClr val="4655A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kern="1200" dirty="0">
                          <a:solidFill>
                            <a:schemeClr val="bg1"/>
                          </a:solidFill>
                          <a:effectLst/>
                          <a:latin typeface="+mn-lt"/>
                          <a:ea typeface="+mn-ea"/>
                          <a:cs typeface="+mn-cs"/>
                        </a:rPr>
                        <a:t>January</a:t>
                      </a: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kern="1200" dirty="0">
                          <a:solidFill>
                            <a:schemeClr val="bg1"/>
                          </a:solidFill>
                          <a:effectLst/>
                          <a:latin typeface="+mn-lt"/>
                        </a:rPr>
                        <a:t>February</a:t>
                      </a:r>
                      <a:endParaRPr lang="en-GB" sz="650" b="1" i="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lnR w="9525" cap="flat" cmpd="sng" algn="ctr">
                      <a:solidFill>
                        <a:srgbClr val="4655A5"/>
                      </a:solidFill>
                      <a:prstDash val="solid"/>
                      <a:round/>
                      <a:headEnd type="none" w="med" len="med"/>
                      <a:tailEnd type="none" w="med" len="med"/>
                    </a:lnR>
                    <a:solidFill>
                      <a:schemeClr val="accent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dirty="0">
                          <a:solidFill>
                            <a:schemeClr val="bg1"/>
                          </a:solidFill>
                          <a:effectLst/>
                          <a:latin typeface="+mn-lt"/>
                        </a:rPr>
                        <a:t>March</a:t>
                      </a:r>
                      <a:endParaRPr lang="en-GB" sz="650" b="1" i="0" u="none" strike="noStrike" dirty="0">
                        <a:solidFill>
                          <a:schemeClr val="bg1"/>
                        </a:solidFill>
                        <a:effectLst/>
                        <a:latin typeface="+mn-lt"/>
                      </a:endParaRPr>
                    </a:p>
                  </a:txBody>
                  <a:tcPr marL="4655" marR="4655" marT="4655" marB="0" anchor="ctr">
                    <a:lnL w="9525" cap="flat" cmpd="sng" algn="ctr">
                      <a:solidFill>
                        <a:srgbClr val="4655A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dirty="0">
                          <a:solidFill>
                            <a:schemeClr val="bg1"/>
                          </a:solidFill>
                          <a:effectLst/>
                          <a:latin typeface="+mn-lt"/>
                        </a:rPr>
                        <a:t>April</a:t>
                      </a:r>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9525" cap="flat" cmpd="sng" algn="ctr">
                      <a:solidFill>
                        <a:srgbClr val="4655A5"/>
                      </a:solidFill>
                      <a:prstDash val="solid"/>
                      <a:round/>
                      <a:headEnd type="none" w="med" len="med"/>
                      <a:tailEnd type="none" w="med" len="med"/>
                    </a:lnR>
                    <a:solidFill>
                      <a:schemeClr val="accent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dirty="0">
                          <a:solidFill>
                            <a:schemeClr val="bg1"/>
                          </a:solidFill>
                          <a:effectLst/>
                          <a:latin typeface="+mn-lt"/>
                        </a:rPr>
                        <a:t>May</a:t>
                      </a:r>
                      <a:endParaRPr lang="en-GB" sz="650" b="1" i="0" u="none" strike="noStrike" dirty="0">
                        <a:solidFill>
                          <a:schemeClr val="bg1"/>
                        </a:solidFill>
                        <a:effectLst/>
                        <a:latin typeface="+mn-lt"/>
                      </a:endParaRPr>
                    </a:p>
                  </a:txBody>
                  <a:tcPr marL="4655" marR="4655" marT="4655" marB="0" anchor="ctr">
                    <a:lnL w="9525" cap="flat" cmpd="sng" algn="ctr">
                      <a:solidFill>
                        <a:srgbClr val="4655A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dirty="0">
                          <a:solidFill>
                            <a:schemeClr val="bg1"/>
                          </a:solidFill>
                          <a:effectLst/>
                          <a:latin typeface="+mn-lt"/>
                        </a:rPr>
                        <a:t>June</a:t>
                      </a:r>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9525" cap="flat" cmpd="sng" algn="ctr">
                      <a:solidFill>
                        <a:srgbClr val="4655A5"/>
                      </a:solidFill>
                      <a:prstDash val="solid"/>
                      <a:round/>
                      <a:headEnd type="none" w="med" len="med"/>
                      <a:tailEnd type="none" w="med" len="med"/>
                    </a:lnR>
                    <a:solidFill>
                      <a:schemeClr val="accent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extLst>
                  <a:ext uri="{0D108BD9-81ED-4DB2-BD59-A6C34878D82A}">
                    <a16:rowId xmlns:a16="http://schemas.microsoft.com/office/drawing/2014/main" val="10012"/>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EXPENDITURE</a:t>
                      </a:r>
                    </a:p>
                  </a:txBody>
                  <a:tcPr marL="18000" marR="4655" marT="4655" marB="0" anchor="ctr">
                    <a:lnL w="9525" cap="flat" cmpd="sng" algn="ctr">
                      <a:solidFill>
                        <a:srgbClr val="4655A5"/>
                      </a:solidFill>
                      <a:prstDash val="solid"/>
                      <a:round/>
                      <a:headEnd type="none" w="med" len="med"/>
                      <a:tailEnd type="none" w="med" len="med"/>
                    </a:lnL>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chemeClr val="accent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chemeClr val="accent5"/>
                      </a:solidFill>
                      <a:prstDash val="solid"/>
                      <a:round/>
                      <a:headEnd type="none" w="med" len="med"/>
                      <a:tailEnd type="none" w="med" len="med"/>
                    </a:lnL>
                    <a:lnB w="9525" cap="flat" cmpd="sng" algn="ctr">
                      <a:solidFill>
                        <a:srgbClr val="4655A5"/>
                      </a:solidFill>
                      <a:prstDash val="solid"/>
                      <a:round/>
                      <a:headEnd type="none" w="med" len="med"/>
                      <a:tailEnd type="none" w="med" len="med"/>
                    </a:lnB>
                    <a:solidFill>
                      <a:schemeClr val="accent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4655A5"/>
                      </a:solidFill>
                      <a:prstDash val="solid"/>
                      <a:round/>
                      <a:headEnd type="none" w="med" len="med"/>
                      <a:tailEnd type="none" w="med" len="med"/>
                    </a:lnB>
                    <a:solidFill>
                      <a:schemeClr val="accent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9525" cap="flat" cmpd="sng" algn="ctr">
                      <a:solidFill>
                        <a:srgbClr val="4655A5"/>
                      </a:solidFill>
                      <a:prstDash val="solid"/>
                      <a:round/>
                      <a:headEnd type="none" w="med" len="med"/>
                      <a:tailEnd type="none" w="med" len="med"/>
                    </a:lnR>
                    <a:lnB w="9525" cap="flat" cmpd="sng" algn="ctr">
                      <a:solidFill>
                        <a:srgbClr val="4655A5"/>
                      </a:solidFill>
                      <a:prstDash val="solid"/>
                      <a:round/>
                      <a:headEnd type="none" w="med" len="med"/>
                      <a:tailEnd type="none" w="med" len="med"/>
                    </a:lnB>
                    <a:solidFill>
                      <a:schemeClr val="accent5"/>
                    </a:solidFill>
                  </a:tcPr>
                </a:tc>
                <a:extLst>
                  <a:ext uri="{0D108BD9-81ED-4DB2-BD59-A6C34878D82A}">
                    <a16:rowId xmlns:a16="http://schemas.microsoft.com/office/drawing/2014/main" val="10013"/>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4655A5"/>
                      </a:solidFill>
                      <a:prstDash val="solid"/>
                      <a:round/>
                      <a:headEnd type="none" w="med" len="med"/>
                      <a:tailEnd type="none" w="med" len="med"/>
                    </a:lnL>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£1,006</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£1,286</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+27.8%</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£1,282</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£1,493</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+16.5%</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£1,443</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£1,633</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+13.2%</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£2,172</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£1,937</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-10.8%</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£2,053</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£2,331</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+13.5%</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£2,207</a:t>
                      </a:r>
                    </a:p>
                  </a:txBody>
                  <a:tcPr marL="9525" marR="9525" marT="9525" marB="0" anchor="ctr">
                    <a:lnL w="9525" cap="flat" cmpd="sng" algn="ctr">
                      <a:solidFill>
                        <a:srgbClr val="4655A5"/>
                      </a:solidFill>
                      <a:prstDash val="solid"/>
                      <a:round/>
                      <a:headEnd type="none" w="med" len="med"/>
                      <a:tailEnd type="none" w="med" len="med"/>
                    </a:lnL>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chemeClr val="accent5"/>
                          </a:solidFill>
                          <a:effectLst/>
                          <a:latin typeface="+mj-lt"/>
                        </a:rPr>
                        <a:t>£2,130</a:t>
                      </a:r>
                    </a:p>
                  </a:txBody>
                  <a:tcPr marL="9525" marR="9525" marT="9525" marB="0" anchor="ctr">
                    <a:lnT w="9525" cap="flat" cmpd="sng" algn="ctr">
                      <a:solidFill>
                        <a:srgbClr val="4655A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-3.5%</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lnT w="9525" cap="flat" cmpd="sng" algn="ctr">
                      <a:solidFill>
                        <a:srgbClr val="4655A5"/>
                      </a:solidFill>
                      <a:prstDash val="solid"/>
                      <a:round/>
                      <a:headEnd type="none" w="med" len="med"/>
                      <a:tailEnd type="none" w="med" len="med"/>
                    </a:lnT>
                  </a:tcPr>
                </a:tc>
                <a:extLst>
                  <a:ext uri="{0D108BD9-81ED-4DB2-BD59-A6C34878D82A}">
                    <a16:rowId xmlns:a16="http://schemas.microsoft.com/office/drawing/2014/main" val="10014"/>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4655A5"/>
                      </a:solidFill>
                      <a:prstDash val="solid"/>
                      <a:round/>
                      <a:headEnd type="none" w="med" len="med"/>
                      <a:tailEnd type="none" w="med" len="med"/>
                    </a:lnL>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£852</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£999</a:t>
                      </a: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+17.3%</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£1,099</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£1,218</a:t>
                      </a: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+10.8%</a:t>
                      </a:r>
                      <a:endParaRPr kumimoji="0" lang="en-GB" sz="650" b="0" i="0" u="none" strike="noStrike" kern="1200" cap="none" spc="0" normalizeH="0" baseline="0" dirty="0">
                        <a:ln>
                          <a:noFill/>
                        </a:ln>
                        <a:solidFill>
                          <a:srgbClr val="4655A5"/>
                        </a:solidFill>
                        <a:effectLst/>
                        <a:uLnTx/>
                        <a:uFillTx/>
                        <a:latin typeface="Verdana"/>
                        <a:ea typeface="+mn-ea"/>
                        <a:cs typeface="+mn-cs"/>
                      </a:endParaRPr>
                    </a:p>
                  </a:txBody>
                  <a:tcPr marL="9525" marR="9525" marT="9525" marB="0" anchor="ctr">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£1,170</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£1,321</a:t>
                      </a: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+12.9%</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£1,716</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£1,518</a:t>
                      </a: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-11.5%</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£1,653</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£1,915</a:t>
                      </a: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+15.8%</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chemeClr val="accent5"/>
                          </a:solidFill>
                          <a:effectLst/>
                          <a:latin typeface="+mj-lt"/>
                        </a:rPr>
                        <a:t>£1,812</a:t>
                      </a:r>
                    </a:p>
                  </a:txBody>
                  <a:tcPr marL="9525" marR="9525" marT="9525" marB="0" anchor="ctr">
                    <a:lnL w="9525" cap="flat" cmpd="sng" algn="ctr">
                      <a:solidFill>
                        <a:srgbClr val="4655A5"/>
                      </a:solidFill>
                      <a:prstDash val="solid"/>
                      <a:round/>
                      <a:headEnd type="none" w="med" len="med"/>
                      <a:tailEnd type="none" w="med" len="med"/>
                    </a:ln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£1,696</a:t>
                      </a: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4655A5"/>
                          </a:solidFill>
                          <a:effectLst/>
                          <a:uLnTx/>
                          <a:uFillTx/>
                          <a:latin typeface="Verdana"/>
                          <a:ea typeface="+mn-ea"/>
                          <a:cs typeface="+mn-cs"/>
                        </a:rPr>
                        <a:t>-6.4%</a:t>
                      </a:r>
                      <a:endParaRPr lang="en-GB" sz="650" b="0" i="0" u="none" strike="noStrike" dirty="0">
                        <a:solidFill>
                          <a:schemeClr val="accent5"/>
                        </a:solidFill>
                        <a:effectLst/>
                        <a:latin typeface="+mj-lt"/>
                      </a:endParaRPr>
                    </a:p>
                  </a:txBody>
                  <a:tcPr marL="9525" marR="9525" marT="9525" marB="0" anchor="ctr">
                    <a:lnR w="9525" cap="flat" cmpd="sng" algn="ctr">
                      <a:solidFill>
                        <a:srgbClr val="4655A5"/>
                      </a:solidFill>
                      <a:prstDash val="solid"/>
                      <a:round/>
                      <a:headEnd type="none" w="med" len="med"/>
                      <a:tailEnd type="none" w="med" len="med"/>
                    </a:lnR>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558461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4</a:t>
            </a:fld>
            <a:endParaRPr lang="en-AU" dirty="0"/>
          </a:p>
        </p:txBody>
      </p:sp>
      <p:sp>
        <p:nvSpPr>
          <p:cNvPr id="3" name="Title 2"/>
          <p:cNvSpPr>
            <a:spLocks noGrp="1"/>
          </p:cNvSpPr>
          <p:nvPr>
            <p:ph type="title"/>
          </p:nvPr>
        </p:nvSpPr>
        <p:spPr>
          <a:xfrm>
            <a:off x="0" y="0"/>
            <a:ext cx="9143999" cy="1284971"/>
          </a:xfrm>
        </p:spPr>
        <p:txBody>
          <a:bodyPr/>
          <a:lstStyle/>
          <a:p>
            <a:pPr>
              <a:defRPr/>
            </a:pPr>
            <a:r>
              <a:rPr lang="en-US" dirty="0"/>
              <a:t>GB Domestic Tourism: Monthly Volume &amp; Value 2018</a:t>
            </a:r>
            <a:br>
              <a:rPr lang="en-US" dirty="0"/>
            </a:br>
            <a:r>
              <a:rPr lang="en-US" dirty="0">
                <a:solidFill>
                  <a:schemeClr val="accent2"/>
                </a:solidFill>
              </a:rPr>
              <a:t>HOLIDAYS</a:t>
            </a:r>
            <a:endParaRPr lang="en-GB" dirty="0">
              <a:solidFill>
                <a:schemeClr val="accent2"/>
              </a:solidFill>
            </a:endParaRPr>
          </a:p>
        </p:txBody>
      </p:sp>
      <p:graphicFrame>
        <p:nvGraphicFramePr>
          <p:cNvPr id="12" name="Table 11">
            <a:extLst>
              <a:ext uri="{FF2B5EF4-FFF2-40B4-BE49-F238E27FC236}">
                <a16:creationId xmlns:a16="http://schemas.microsoft.com/office/drawing/2014/main" id="{E5B88218-C341-4838-B52E-C3370D2FCAB7}"/>
              </a:ext>
            </a:extLst>
          </p:cNvPr>
          <p:cNvGraphicFramePr>
            <a:graphicFrameLocks noGrp="1"/>
          </p:cNvGraphicFramePr>
          <p:nvPr>
            <p:custDataLst>
              <p:tags r:id="rId1"/>
            </p:custDataLst>
            <p:extLst>
              <p:ext uri="{D42A27DB-BD31-4B8C-83A1-F6EECF244321}">
                <p14:modId xmlns:p14="http://schemas.microsoft.com/office/powerpoint/2010/main" val="2687259271"/>
              </p:ext>
            </p:extLst>
          </p:nvPr>
        </p:nvGraphicFramePr>
        <p:xfrm>
          <a:off x="109632" y="3379224"/>
          <a:ext cx="8766000" cy="1555200"/>
        </p:xfrm>
        <a:graphic>
          <a:graphicData uri="http://schemas.openxmlformats.org/drawingml/2006/table">
            <a:tbl>
              <a:tblPr>
                <a:tableStyleId>{5A111915-BE36-4E01-A7E5-04B1672EAD32}</a:tableStyleId>
              </a:tblPr>
              <a:tblGrid>
                <a:gridCol w="633600">
                  <a:extLst>
                    <a:ext uri="{9D8B030D-6E8A-4147-A177-3AD203B41FA5}">
                      <a16:colId xmlns:a16="http://schemas.microsoft.com/office/drawing/2014/main" val="20000"/>
                    </a:ext>
                  </a:extLst>
                </a:gridCol>
                <a:gridCol w="378000">
                  <a:extLst>
                    <a:ext uri="{9D8B030D-6E8A-4147-A177-3AD203B41FA5}">
                      <a16:colId xmlns:a16="http://schemas.microsoft.com/office/drawing/2014/main" val="20002"/>
                    </a:ext>
                  </a:extLst>
                </a:gridCol>
                <a:gridCol w="378000">
                  <a:extLst>
                    <a:ext uri="{9D8B030D-6E8A-4147-A177-3AD203B41FA5}">
                      <a16:colId xmlns:a16="http://schemas.microsoft.com/office/drawing/2014/main" val="2716474440"/>
                    </a:ext>
                  </a:extLst>
                </a:gridCol>
                <a:gridCol w="378000">
                  <a:extLst>
                    <a:ext uri="{9D8B030D-6E8A-4147-A177-3AD203B41FA5}">
                      <a16:colId xmlns:a16="http://schemas.microsoft.com/office/drawing/2014/main" val="20003"/>
                    </a:ext>
                  </a:extLst>
                </a:gridCol>
                <a:gridCol w="378000">
                  <a:extLst>
                    <a:ext uri="{9D8B030D-6E8A-4147-A177-3AD203B41FA5}">
                      <a16:colId xmlns:a16="http://schemas.microsoft.com/office/drawing/2014/main" val="20005"/>
                    </a:ext>
                  </a:extLst>
                </a:gridCol>
                <a:gridCol w="378000">
                  <a:extLst>
                    <a:ext uri="{9D8B030D-6E8A-4147-A177-3AD203B41FA5}">
                      <a16:colId xmlns:a16="http://schemas.microsoft.com/office/drawing/2014/main" val="2525427573"/>
                    </a:ext>
                  </a:extLst>
                </a:gridCol>
                <a:gridCol w="378000">
                  <a:extLst>
                    <a:ext uri="{9D8B030D-6E8A-4147-A177-3AD203B41FA5}">
                      <a16:colId xmlns:a16="http://schemas.microsoft.com/office/drawing/2014/main" val="20006"/>
                    </a:ext>
                  </a:extLst>
                </a:gridCol>
                <a:gridCol w="378000">
                  <a:extLst>
                    <a:ext uri="{9D8B030D-6E8A-4147-A177-3AD203B41FA5}">
                      <a16:colId xmlns:a16="http://schemas.microsoft.com/office/drawing/2014/main" val="20008"/>
                    </a:ext>
                  </a:extLst>
                </a:gridCol>
                <a:gridCol w="378000">
                  <a:extLst>
                    <a:ext uri="{9D8B030D-6E8A-4147-A177-3AD203B41FA5}">
                      <a16:colId xmlns:a16="http://schemas.microsoft.com/office/drawing/2014/main" val="599800153"/>
                    </a:ext>
                  </a:extLst>
                </a:gridCol>
                <a:gridCol w="378000">
                  <a:extLst>
                    <a:ext uri="{9D8B030D-6E8A-4147-A177-3AD203B41FA5}">
                      <a16:colId xmlns:a16="http://schemas.microsoft.com/office/drawing/2014/main" val="20009"/>
                    </a:ext>
                  </a:extLst>
                </a:gridCol>
                <a:gridCol w="378000">
                  <a:extLst>
                    <a:ext uri="{9D8B030D-6E8A-4147-A177-3AD203B41FA5}">
                      <a16:colId xmlns:a16="http://schemas.microsoft.com/office/drawing/2014/main" val="20011"/>
                    </a:ext>
                  </a:extLst>
                </a:gridCol>
                <a:gridCol w="378000">
                  <a:extLst>
                    <a:ext uri="{9D8B030D-6E8A-4147-A177-3AD203B41FA5}">
                      <a16:colId xmlns:a16="http://schemas.microsoft.com/office/drawing/2014/main" val="2128387303"/>
                    </a:ext>
                  </a:extLst>
                </a:gridCol>
                <a:gridCol w="378000">
                  <a:extLst>
                    <a:ext uri="{9D8B030D-6E8A-4147-A177-3AD203B41FA5}">
                      <a16:colId xmlns:a16="http://schemas.microsoft.com/office/drawing/2014/main" val="20012"/>
                    </a:ext>
                  </a:extLst>
                </a:gridCol>
                <a:gridCol w="378000">
                  <a:extLst>
                    <a:ext uri="{9D8B030D-6E8A-4147-A177-3AD203B41FA5}">
                      <a16:colId xmlns:a16="http://schemas.microsoft.com/office/drawing/2014/main" val="20014"/>
                    </a:ext>
                  </a:extLst>
                </a:gridCol>
                <a:gridCol w="378000">
                  <a:extLst>
                    <a:ext uri="{9D8B030D-6E8A-4147-A177-3AD203B41FA5}">
                      <a16:colId xmlns:a16="http://schemas.microsoft.com/office/drawing/2014/main" val="3199239180"/>
                    </a:ext>
                  </a:extLst>
                </a:gridCol>
                <a:gridCol w="378000">
                  <a:extLst>
                    <a:ext uri="{9D8B030D-6E8A-4147-A177-3AD203B41FA5}">
                      <a16:colId xmlns:a16="http://schemas.microsoft.com/office/drawing/2014/main" val="20015"/>
                    </a:ext>
                  </a:extLst>
                </a:gridCol>
                <a:gridCol w="378000">
                  <a:extLst>
                    <a:ext uri="{9D8B030D-6E8A-4147-A177-3AD203B41FA5}">
                      <a16:colId xmlns:a16="http://schemas.microsoft.com/office/drawing/2014/main" val="20017"/>
                    </a:ext>
                  </a:extLst>
                </a:gridCol>
                <a:gridCol w="378000">
                  <a:extLst>
                    <a:ext uri="{9D8B030D-6E8A-4147-A177-3AD203B41FA5}">
                      <a16:colId xmlns:a16="http://schemas.microsoft.com/office/drawing/2014/main" val="2937459200"/>
                    </a:ext>
                  </a:extLst>
                </a:gridCol>
                <a:gridCol w="378000">
                  <a:extLst>
                    <a:ext uri="{9D8B030D-6E8A-4147-A177-3AD203B41FA5}">
                      <a16:colId xmlns:a16="http://schemas.microsoft.com/office/drawing/2014/main" val="20018"/>
                    </a:ext>
                  </a:extLst>
                </a:gridCol>
                <a:gridCol w="442800">
                  <a:extLst>
                    <a:ext uri="{9D8B030D-6E8A-4147-A177-3AD203B41FA5}">
                      <a16:colId xmlns:a16="http://schemas.microsoft.com/office/drawing/2014/main" val="20019"/>
                    </a:ext>
                  </a:extLst>
                </a:gridCol>
                <a:gridCol w="442800">
                  <a:extLst>
                    <a:ext uri="{9D8B030D-6E8A-4147-A177-3AD203B41FA5}">
                      <a16:colId xmlns:a16="http://schemas.microsoft.com/office/drawing/2014/main" val="20020"/>
                    </a:ext>
                  </a:extLst>
                </a:gridCol>
                <a:gridCol w="442800">
                  <a:extLst>
                    <a:ext uri="{9D8B030D-6E8A-4147-A177-3AD203B41FA5}">
                      <a16:colId xmlns:a16="http://schemas.microsoft.com/office/drawing/2014/main" val="20021"/>
                    </a:ext>
                  </a:extLst>
                </a:gridCol>
              </a:tblGrid>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650" u="none" strike="noStrike" kern="1200" dirty="0">
                          <a:solidFill>
                            <a:schemeClr val="bg1"/>
                          </a:solidFill>
                          <a:effectLst/>
                          <a:latin typeface="+mn-lt"/>
                          <a:ea typeface="+mn-ea"/>
                          <a:cs typeface="+mn-cs"/>
                        </a:rPr>
                        <a:t> </a:t>
                      </a:r>
                    </a:p>
                  </a:txBody>
                  <a:tcPr marL="4655" marR="4655" marT="4655" marB="0" anchor="ctr">
                    <a:lnL w="9525" cap="flat" cmpd="sng" algn="ctr">
                      <a:solidFill>
                        <a:srgbClr val="EF5205"/>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noFill/>
                      <a:prstDash val="solid"/>
                      <a:round/>
                      <a:headEnd type="none" w="med" len="med"/>
                      <a:tailEnd type="none" w="med" len="med"/>
                    </a:lnB>
                    <a:solidFill>
                      <a:srgbClr val="EF520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July</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noFill/>
                      <a:prstDash val="solid"/>
                      <a:round/>
                      <a:headEnd type="none" w="med" len="med"/>
                      <a:tailEnd type="none" w="med" len="med"/>
                    </a:lnB>
                    <a:solidFill>
                      <a:srgbClr val="EF5205"/>
                    </a:solidFill>
                  </a:tcPr>
                </a:tc>
                <a:tc hMerge="1">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noFill/>
                      <a:prstDash val="solid"/>
                      <a:round/>
                      <a:headEnd type="none" w="med" len="med"/>
                      <a:tailEnd type="none" w="med" len="med"/>
                    </a:lnB>
                    <a:solidFill>
                      <a:srgbClr val="EF5205"/>
                    </a:solidFill>
                  </a:tcPr>
                </a:tc>
                <a:tc hMerge="1">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noFill/>
                      <a:prstDash val="solid"/>
                      <a:round/>
                      <a:headEnd type="none" w="med" len="med"/>
                      <a:tailEnd type="none" w="med" len="med"/>
                    </a:lnB>
                    <a:solidFill>
                      <a:srgbClr val="EF520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August</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noFill/>
                      <a:prstDash val="solid"/>
                      <a:round/>
                      <a:headEnd type="none" w="med" len="med"/>
                      <a:tailEnd type="none" w="med" len="med"/>
                    </a:lnB>
                    <a:solidFill>
                      <a:srgbClr val="EF520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September</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noFill/>
                      <a:prstDash val="solid"/>
                      <a:round/>
                      <a:headEnd type="none" w="med" len="med"/>
                      <a:tailEnd type="none" w="med" len="med"/>
                    </a:lnB>
                    <a:solidFill>
                      <a:srgbClr val="EF520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October</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noFill/>
                      <a:prstDash val="solid"/>
                      <a:round/>
                      <a:headEnd type="none" w="med" len="med"/>
                      <a:tailEnd type="none" w="med" len="med"/>
                    </a:lnB>
                    <a:solidFill>
                      <a:srgbClr val="EF520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November</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noFill/>
                      <a:prstDash val="solid"/>
                      <a:round/>
                      <a:headEnd type="none" w="med" len="med"/>
                      <a:tailEnd type="none" w="med" len="med"/>
                    </a:lnB>
                    <a:solidFill>
                      <a:srgbClr val="EF520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December</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noFill/>
                      <a:prstDash val="solid"/>
                      <a:round/>
                      <a:headEnd type="none" w="med" len="med"/>
                      <a:tailEnd type="none" w="med" len="med"/>
                    </a:lnB>
                    <a:solidFill>
                      <a:srgbClr val="EF520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algn="ctr" rtl="0" fontAlgn="b"/>
                      <a:r>
                        <a:rPr lang="en-GB" sz="650" u="none" strike="noStrike" kern="1200" dirty="0">
                          <a:solidFill>
                            <a:schemeClr val="bg1"/>
                          </a:solidFill>
                          <a:effectLst/>
                          <a:latin typeface="+mn-lt"/>
                          <a:ea typeface="+mn-ea"/>
                          <a:cs typeface="+mn-cs"/>
                        </a:rPr>
                        <a:t>YTD</a:t>
                      </a:r>
                    </a:p>
                  </a:txBody>
                  <a:tcPr marL="4655" marR="4655" marT="4655" marB="0" anchor="ctr">
                    <a:lnL w="952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noFill/>
                      <a:prstDash val="solid"/>
                      <a:round/>
                      <a:headEnd type="none" w="med" len="med"/>
                      <a:tailEnd type="none" w="med" len="med"/>
                    </a:lnB>
                    <a:solidFill>
                      <a:srgbClr val="EF5205"/>
                    </a:solidFill>
                  </a:tcPr>
                </a:tc>
                <a:tc hMerge="1">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solidFill>
                      <a:schemeClr val="accent5"/>
                    </a:solidFill>
                  </a:tcPr>
                </a:tc>
                <a:tc hMerge="1">
                  <a:txBody>
                    <a:bodyPr/>
                    <a:lstStyle/>
                    <a:p>
                      <a:endParaRPr lang="en-GB"/>
                    </a:p>
                  </a:txBody>
                  <a:tcPr/>
                </a:tc>
                <a:extLst>
                  <a:ext uri="{0D108BD9-81ED-4DB2-BD59-A6C34878D82A}">
                    <a16:rowId xmlns:a16="http://schemas.microsoft.com/office/drawing/2014/main" val="10000"/>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TRIPS</a:t>
                      </a:r>
                    </a:p>
                  </a:txBody>
                  <a:tcPr marL="18000" marR="4655" marT="4655" marB="0" anchor="ctr">
                    <a:lnL w="9525" cap="flat" cmpd="sng" algn="ctr">
                      <a:solidFill>
                        <a:srgbClr val="EF5205"/>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2017</a:t>
                      </a:r>
                    </a:p>
                  </a:txBody>
                  <a:tcPr marL="9525" marR="9525" marT="952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2017</a:t>
                      </a:r>
                    </a:p>
                  </a:txBody>
                  <a:tcPr marL="9525" marR="9525" marT="952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2017</a:t>
                      </a:r>
                    </a:p>
                  </a:txBody>
                  <a:tcPr marL="9525" marR="9525" marT="952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pPr>
                      <a:r>
                        <a:rPr lang="en-GB" sz="650" u="none" strike="noStrike" kern="1200" dirty="0">
                          <a:solidFill>
                            <a:schemeClr val="bg1"/>
                          </a:solidFill>
                          <a:effectLst/>
                          <a:latin typeface="+mn-lt"/>
                          <a:ea typeface="+mn-ea"/>
                          <a:cs typeface="+mn-cs"/>
                        </a:rPr>
                        <a:t>2017</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p>
                      <a:pPr algn="ctr" rtl="0" fontAlgn="b">
                        <a:lnSpc>
                          <a:spcPct val="80000"/>
                        </a:lnSpc>
                      </a:pPr>
                      <a:r>
                        <a:rPr lang="en-GB" sz="600" u="none" strike="noStrike" kern="1200" dirty="0">
                          <a:solidFill>
                            <a:schemeClr val="bg1"/>
                          </a:solidFill>
                          <a:effectLst/>
                          <a:latin typeface="+mn-lt"/>
                          <a:ea typeface="+mn-ea"/>
                          <a:cs typeface="+mn-cs"/>
                        </a:rPr>
                        <a:t>%ch</a:t>
                      </a:r>
                    </a:p>
                  </a:txBody>
                  <a:tcPr marL="4655" marR="4655" marT="4655" marB="0" anchor="ctr">
                    <a:lnL w="952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extLst>
                  <a:ext uri="{0D108BD9-81ED-4DB2-BD59-A6C34878D82A}">
                    <a16:rowId xmlns:a16="http://schemas.microsoft.com/office/drawing/2014/main" val="10001"/>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EF5205"/>
                      </a:solidFill>
                      <a:prstDash val="solid"/>
                      <a:round/>
                      <a:headEnd type="none" w="med" len="med"/>
                      <a:tailEnd type="none" w="med" len="med"/>
                    </a:lnL>
                    <a:lnR w="12700" cap="flat" cmpd="sng" algn="ctr">
                      <a:solidFill>
                        <a:srgbClr val="EF5502"/>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6.944</a:t>
                      </a:r>
                    </a:p>
                  </a:txBody>
                  <a:tcPr marL="9525" marR="9525" marT="9525" marB="0" anchor="ctr">
                    <a:lnL w="12700" cap="flat" cmpd="sng" algn="ctr">
                      <a:solidFill>
                        <a:srgbClr val="EF550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7.769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+11.9%</a:t>
                      </a:r>
                      <a:endParaRPr lang="en-GB" sz="650" b="0" i="0" u="none" strike="noStrike" dirty="0">
                        <a:solidFill>
                          <a:srgbClr val="EF520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2"/>
                          </a:solidFill>
                          <a:effectLst/>
                          <a:latin typeface="+mj-lt"/>
                        </a:rPr>
                        <a:t>9.297</a:t>
                      </a:r>
                    </a:p>
                  </a:txBody>
                  <a:tcPr marL="9525" marR="9525" marT="9525"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8.852</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-4.8%</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5.390</a:t>
                      </a:r>
                    </a:p>
                  </a:txBody>
                  <a:tcPr marL="9525" marR="9525" marT="9525"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4.194</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-22.2%</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5.080</a:t>
                      </a:r>
                    </a:p>
                  </a:txBody>
                  <a:tcPr marL="9525" marR="9525" marT="9525"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4.597</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-9.5%</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3.423</a:t>
                      </a:r>
                    </a:p>
                  </a:txBody>
                  <a:tcPr marL="7620" marR="7620" marT="7620"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3.136</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-8.4%</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3.204</a:t>
                      </a:r>
                    </a:p>
                  </a:txBody>
                  <a:tcPr marL="7620" marR="7620" marT="7620"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 </a:t>
                      </a: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 </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EF5205"/>
                          </a:solidFill>
                          <a:effectLst/>
                          <a:latin typeface="+mj-lt"/>
                        </a:rPr>
                        <a:t>55.945</a:t>
                      </a:r>
                    </a:p>
                  </a:txBody>
                  <a:tcPr marL="7620" marR="7620" marT="7620" marB="0" anchor="ctr">
                    <a:lnL w="9525" cap="flat" cmpd="sng" algn="ctr">
                      <a:solidFill>
                        <a:srgbClr val="EF520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solidFill>
                      <a:srgbClr val="FDE9D2"/>
                    </a:solidFill>
                  </a:tcPr>
                </a:tc>
                <a:tc>
                  <a:txBody>
                    <a:bodyPr/>
                    <a:lstStyle/>
                    <a:p>
                      <a:pPr algn="ctr" fontAlgn="b">
                        <a:lnSpc>
                          <a:spcPct val="80000"/>
                        </a:lnSpc>
                        <a:defRPr/>
                      </a:pPr>
                      <a:r>
                        <a:rPr lang="en-GB" sz="650" b="0" i="0" u="none" strike="noStrike" dirty="0">
                          <a:solidFill>
                            <a:srgbClr val="EF5205"/>
                          </a:solidFill>
                          <a:effectLst/>
                          <a:latin typeface="+mj-lt"/>
                        </a:rPr>
                        <a:t>54.906</a:t>
                      </a:r>
                    </a:p>
                  </a:txBody>
                  <a:tcPr marL="7620" marR="7620" marT="7620" marB="0" anchor="ctr">
                    <a:lnL w="6350" cap="flat" cmpd="sng" algn="ctr">
                      <a:noFill/>
                      <a:prstDash val="solid"/>
                      <a:round/>
                      <a:headEnd type="none" w="med" len="med"/>
                      <a:tailEnd type="none" w="med" len="med"/>
                    </a:lnL>
                    <a:lnR>
                      <a:noFill/>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solidFill>
                      <a:srgbClr val="FDE9D2"/>
                    </a:solidFill>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-1.9%</a:t>
                      </a:r>
                      <a:endParaRPr lang="en-GB" sz="650" b="0" i="0" u="none" strike="noStrike" dirty="0">
                        <a:solidFill>
                          <a:srgbClr val="EF5205"/>
                        </a:solidFill>
                        <a:effectLst/>
                        <a:latin typeface="+mj-lt"/>
                      </a:endParaRPr>
                    </a:p>
                  </a:txBody>
                  <a:tcPr marL="7620" marR="7620" marT="7620" marB="0" anchor="ctr">
                    <a:lnL>
                      <a:noFill/>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solidFill>
                      <a:srgbClr val="FDE9D2"/>
                    </a:solidFill>
                  </a:tcPr>
                </a:tc>
                <a:extLst>
                  <a:ext uri="{0D108BD9-81ED-4DB2-BD59-A6C34878D82A}">
                    <a16:rowId xmlns:a16="http://schemas.microsoft.com/office/drawing/2014/main" val="10002"/>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EF5205"/>
                      </a:solidFill>
                      <a:prstDash val="solid"/>
                      <a:round/>
                      <a:headEnd type="none" w="med" len="med"/>
                      <a:tailEnd type="none" w="med" len="med"/>
                    </a:lnL>
                    <a:lnR w="12700" cap="flat" cmpd="sng" algn="ctr">
                      <a:solidFill>
                        <a:srgbClr val="EF5502"/>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5.771</a:t>
                      </a:r>
                    </a:p>
                  </a:txBody>
                  <a:tcPr marL="9525" marR="9525" marT="9525" marB="0" anchor="ctr">
                    <a:lnL w="12700" cap="flat" cmpd="sng" algn="ctr">
                      <a:solidFill>
                        <a:srgbClr val="EF550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6.003</a:t>
                      </a:r>
                      <a:endParaRPr lang="en-GB" sz="650" b="0" i="0" u="none" strike="noStrike" kern="1200" dirty="0">
                        <a:solidFill>
                          <a:srgbClr val="EF5205"/>
                        </a:solidFill>
                        <a:effectLst/>
                        <a:latin typeface="+mj-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+4.0%</a:t>
                      </a:r>
                      <a:endParaRPr lang="en-GB" sz="650" b="0" i="0" u="none" strike="noStrike" dirty="0">
                        <a:solidFill>
                          <a:srgbClr val="EF520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a:noFill/>
                    </a:lnT>
                  </a:tcPr>
                </a:tc>
                <a:tc>
                  <a:txBody>
                    <a:bodyPr/>
                    <a:lstStyle/>
                    <a:p>
                      <a:pPr algn="ctr" fontAlgn="b">
                        <a:defRPr/>
                      </a:pPr>
                      <a:r>
                        <a:rPr lang="en-GB" sz="650" b="0" i="0" u="none" strike="noStrike" dirty="0">
                          <a:solidFill>
                            <a:schemeClr val="accent2"/>
                          </a:solidFill>
                          <a:effectLst/>
                          <a:latin typeface="+mj-lt"/>
                        </a:rPr>
                        <a:t>7.454</a:t>
                      </a:r>
                    </a:p>
                  </a:txBody>
                  <a:tcPr marL="9525" marR="9525" marT="9525"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6.792</a:t>
                      </a:r>
                      <a:endParaRPr lang="en-GB" sz="650" b="0" i="0" u="none" strike="noStrike" kern="1200" dirty="0">
                        <a:solidFill>
                          <a:srgbClr val="EF520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-8.9%</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4.280</a:t>
                      </a:r>
                    </a:p>
                  </a:txBody>
                  <a:tcPr marL="9525" marR="9525" marT="9525"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3.299</a:t>
                      </a:r>
                      <a:endParaRPr lang="en-GB" sz="650" b="0" i="0" u="none" strike="noStrike" kern="1200" dirty="0">
                        <a:solidFill>
                          <a:srgbClr val="EF520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-22.9%</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4.013</a:t>
                      </a:r>
                    </a:p>
                  </a:txBody>
                  <a:tcPr marL="9525" marR="9525" marT="9525"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3.671</a:t>
                      </a:r>
                      <a:endParaRPr lang="en-GB" sz="650" b="0" i="0" u="none" strike="noStrike" kern="1200" dirty="0">
                        <a:solidFill>
                          <a:srgbClr val="EF520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-8.5%</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2.690</a:t>
                      </a:r>
                    </a:p>
                  </a:txBody>
                  <a:tcPr marL="7620" marR="7620" marT="7620"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2.444</a:t>
                      </a:r>
                      <a:endParaRPr lang="en-GB" sz="650" b="0" i="0" u="none" strike="noStrike" kern="1200" dirty="0">
                        <a:solidFill>
                          <a:srgbClr val="EF520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-9.1%</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2.619</a:t>
                      </a:r>
                    </a:p>
                  </a:txBody>
                  <a:tcPr marL="7620" marR="7620" marT="7620"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 </a:t>
                      </a:r>
                      <a:endParaRPr lang="en-GB" sz="650" b="0" i="0" u="none" strike="noStrike" kern="1200" dirty="0">
                        <a:solidFill>
                          <a:srgbClr val="EF520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 </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rgbClr val="EF5205"/>
                          </a:solidFill>
                          <a:effectLst/>
                          <a:latin typeface="+mj-lt"/>
                        </a:rPr>
                        <a:t>44.626</a:t>
                      </a:r>
                    </a:p>
                  </a:txBody>
                  <a:tcPr marL="7620" marR="7620" marT="7620" marB="0" anchor="ctr">
                    <a:lnL w="9525" cap="flat" cmpd="sng" algn="ctr">
                      <a:solidFill>
                        <a:srgbClr val="EF520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DE9D2"/>
                    </a:solidFill>
                  </a:tcPr>
                </a:tc>
                <a:tc>
                  <a:txBody>
                    <a:bodyPr/>
                    <a:lstStyle/>
                    <a:p>
                      <a:pPr algn="ctr" fontAlgn="b">
                        <a:lnSpc>
                          <a:spcPct val="80000"/>
                        </a:lnSpc>
                        <a:defRPr/>
                      </a:pPr>
                      <a:r>
                        <a:rPr lang="en-GB" sz="650" b="0" i="0" u="none" strike="noStrike" dirty="0">
                          <a:solidFill>
                            <a:srgbClr val="EF5205"/>
                          </a:solidFill>
                          <a:effectLst/>
                          <a:latin typeface="+mj-lt"/>
                        </a:rPr>
                        <a:t>42.717</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DE9D2"/>
                    </a:solidFill>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-4.3%</a:t>
                      </a:r>
                      <a:endParaRPr lang="en-GB" sz="650" b="0" i="0" u="none" strike="noStrike" dirty="0">
                        <a:solidFill>
                          <a:srgbClr val="EF5205"/>
                        </a:solidFill>
                        <a:effectLst/>
                        <a:latin typeface="+mj-lt"/>
                      </a:endParaRPr>
                    </a:p>
                  </a:txBody>
                  <a:tcPr marL="7620" marR="7620" marT="7620" marB="0" anchor="ctr">
                    <a:lnL>
                      <a:noFill/>
                    </a:lnL>
                    <a:lnR w="9525" cap="flat" cmpd="sng" algn="ctr">
                      <a:solidFill>
                        <a:srgbClr val="EF5205"/>
                      </a:solidFill>
                      <a:prstDash val="solid"/>
                      <a:round/>
                      <a:headEnd type="none" w="med" len="med"/>
                      <a:tailEnd type="none" w="med" len="med"/>
                    </a:lnR>
                    <a:solidFill>
                      <a:srgbClr val="FDE9D2"/>
                    </a:solidFill>
                  </a:tcPr>
                </a:tc>
                <a:extLst>
                  <a:ext uri="{0D108BD9-81ED-4DB2-BD59-A6C34878D82A}">
                    <a16:rowId xmlns:a16="http://schemas.microsoft.com/office/drawing/2014/main" val="10003"/>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lnSpc>
                          <a:spcPct val="80000"/>
                        </a:lnSpc>
                      </a:pPr>
                      <a:r>
                        <a:rPr lang="en-GB" sz="650" u="none" strike="noStrike" kern="1200" dirty="0">
                          <a:solidFill>
                            <a:schemeClr val="bg1"/>
                          </a:solidFill>
                          <a:effectLst/>
                          <a:latin typeface="+mn-lt"/>
                          <a:ea typeface="+mn-ea"/>
                          <a:cs typeface="+mn-cs"/>
                        </a:rPr>
                        <a:t> </a:t>
                      </a:r>
                    </a:p>
                  </a:txBody>
                  <a:tcPr marL="18000" marR="4655" marT="4655" marB="0" anchor="ctr">
                    <a:lnL w="9525" cap="flat" cmpd="sng" algn="ctr">
                      <a:solidFill>
                        <a:srgbClr val="EF5205"/>
                      </a:solid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gridSpan="3">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j-lt"/>
                          <a:ea typeface="+mn-ea"/>
                          <a:cs typeface="+mn-cs"/>
                        </a:rPr>
                        <a:t>July</a:t>
                      </a:r>
                    </a:p>
                  </a:txBody>
                  <a:tcPr marL="4655" marR="4655" marT="4655" marB="0" anchor="ctr">
                    <a:lnL w="1270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hMerge="1">
                  <a:txBody>
                    <a:bodyPr/>
                    <a:lstStyle/>
                    <a:p>
                      <a:pPr marL="0" algn="ctr" defTabSz="914400" rtl="0" eaLnBrk="1" fontAlgn="b" latinLnBrk="0" hangingPunct="1">
                        <a:lnSpc>
                          <a:spcPct val="80000"/>
                        </a:lnSpc>
                      </a:pPr>
                      <a:endParaRPr lang="en-GB" sz="650" u="none" strike="noStrike" kern="1200" dirty="0">
                        <a:solidFill>
                          <a:schemeClr val="bg1"/>
                        </a:solidFill>
                        <a:effectLst/>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hMerge="1">
                  <a:txBody>
                    <a:bodyPr/>
                    <a:lstStyle/>
                    <a:p>
                      <a:pPr marL="0" algn="ctr" defTabSz="914400" rtl="0" eaLnBrk="1" fontAlgn="b" latinLnBrk="0" hangingPunct="1">
                        <a:lnSpc>
                          <a:spcPct val="80000"/>
                        </a:lnSpc>
                      </a:pPr>
                      <a:endParaRPr lang="en-GB" sz="650" u="none" strike="noStrike" kern="1200" dirty="0">
                        <a:solidFill>
                          <a:schemeClr val="bg1"/>
                        </a:solidFill>
                        <a:effectLst/>
                        <a:latin typeface="+mj-lt"/>
                        <a:ea typeface="+mn-ea"/>
                        <a:cs typeface="+mn-cs"/>
                      </a:endParaRPr>
                    </a:p>
                  </a:txBody>
                  <a:tcPr marL="4655" marR="4655" marT="4655" marB="0" anchor="ctr">
                    <a:lnL w="1270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T w="9525" cap="flat" cmpd="sng" algn="ctr">
                      <a:solidFill>
                        <a:srgbClr val="EF520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gridSpan="3">
                  <a:txBody>
                    <a:body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solidFill>
                        <a:srgbClr val="EF5502"/>
                      </a:solidFill>
                      <a:prstDash val="solid"/>
                      <a:round/>
                      <a:headEnd type="none" w="med" len="med"/>
                      <a:tailEnd type="none" w="med" len="med"/>
                    </a:lnL>
                    <a:lnR w="9525" cap="flat" cmpd="sng" algn="ctr">
                      <a:solidFill>
                        <a:srgbClr val="EF5205"/>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September</a:t>
                      </a:r>
                    </a:p>
                  </a:txBody>
                  <a:tcPr marL="4655" marR="4655" marT="4655" marB="0" anchor="ctr">
                    <a:lnL w="9525" cap="flat" cmpd="sng" algn="ctr">
                      <a:solidFill>
                        <a:srgbClr val="EF5205"/>
                      </a:solidFill>
                      <a:prstDash val="solid"/>
                      <a:round/>
                      <a:headEnd type="none" w="med" len="med"/>
                      <a:tailEnd type="none" w="med" len="med"/>
                    </a:lnL>
                    <a:lnR w="6350" cap="flat" cmpd="sng" algn="ctr">
                      <a:solidFill>
                        <a:srgbClr val="EF5502"/>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j-lt"/>
                          <a:ea typeface="+mn-ea"/>
                          <a:cs typeface="+mn-cs"/>
                        </a:rPr>
                        <a:t>October</a:t>
                      </a:r>
                    </a:p>
                  </a:txBody>
                  <a:tcPr marL="4655" marR="4655" marT="4655" marB="0" anchor="ctr">
                    <a:lnL w="6350" cap="flat" cmpd="sng" algn="ctr">
                      <a:solidFill>
                        <a:srgbClr val="EF5502"/>
                      </a:solidFill>
                      <a:prstDash val="solid"/>
                      <a:round/>
                      <a:headEnd type="none" w="med" len="med"/>
                      <a:tailEnd type="none" w="med" len="med"/>
                    </a:lnL>
                    <a:lnR w="6350" cap="flat" cmpd="sng" algn="ctr">
                      <a:solidFill>
                        <a:srgbClr val="EF5502"/>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solidFill>
                        <a:srgbClr val="EF5502"/>
                      </a:solidFill>
                      <a:prstDash val="solid"/>
                      <a:round/>
                      <a:headEnd type="none" w="med" len="med"/>
                      <a:tailEnd type="none" w="med" len="med"/>
                    </a:lnL>
                    <a:lnR w="6350" cap="flat" cmpd="sng" algn="ctr">
                      <a:solidFill>
                        <a:srgbClr val="EF5502"/>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j-lt"/>
                          <a:ea typeface="+mn-ea"/>
                          <a:cs typeface="+mn-cs"/>
                        </a:rPr>
                        <a:t>December</a:t>
                      </a:r>
                    </a:p>
                  </a:txBody>
                  <a:tcPr marL="4655" marR="4655" marT="4655" marB="0" anchor="ctr">
                    <a:lnL w="6350" cap="flat" cmpd="sng" algn="ctr">
                      <a:solidFill>
                        <a:srgbClr val="EF5502"/>
                      </a:solidFill>
                      <a:prstDash val="solid"/>
                      <a:round/>
                      <a:headEnd type="none" w="med" len="med"/>
                      <a:tailEnd type="none" w="med" len="med"/>
                    </a:lnL>
                    <a:lnR w="6350" cap="flat" cmpd="sng" algn="ctr">
                      <a:solidFill>
                        <a:srgbClr val="EF5502"/>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YTD</a:t>
                      </a:r>
                    </a:p>
                  </a:txBody>
                  <a:tcPr marL="7620" marR="7620" marT="7620" marB="0" anchor="ctr">
                    <a:lnL w="6350" cap="flat" cmpd="sng" algn="ctr">
                      <a:solidFill>
                        <a:srgbClr val="EF5502"/>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hMerge="1">
                  <a:txBody>
                    <a:bodyPr/>
                    <a:lstStyle/>
                    <a:p>
                      <a:pPr algn="l" fontAlgn="b"/>
                      <a:endParaRPr lang="en-GB" sz="650" b="0" i="0" u="none" strike="noStrike" dirty="0">
                        <a:solidFill>
                          <a:schemeClr val="accent5"/>
                        </a:solidFill>
                        <a:effectLst/>
                        <a:latin typeface="+mj-lt"/>
                      </a:endParaRPr>
                    </a:p>
                  </a:txBody>
                  <a:tcPr marL="7620" marR="7620" marT="7620" marB="0" anchor="b">
                    <a:lnL w="6350" cap="flat" cmpd="sng" algn="ctr">
                      <a:noFill/>
                      <a:prstDash val="solid"/>
                      <a:round/>
                      <a:headEnd type="none" w="med" len="med"/>
                      <a:tailEnd type="none" w="med" len="med"/>
                    </a:lnL>
                    <a:lnT>
                      <a:noFill/>
                    </a:lnT>
                    <a:solidFill>
                      <a:schemeClr val="accent5"/>
                    </a:solidFill>
                  </a:tcPr>
                </a:tc>
                <a:tc hMerge="1">
                  <a:txBody>
                    <a:bodyPr/>
                    <a:lstStyle/>
                    <a:p>
                      <a:pPr algn="ctr" fontAlgn="b"/>
                      <a:endParaRPr lang="en-GB" sz="650" b="0" i="0" u="none" strike="noStrike" dirty="0">
                        <a:solidFill>
                          <a:schemeClr val="accent5"/>
                        </a:solidFill>
                        <a:effectLst/>
                        <a:latin typeface="+mj-lt"/>
                      </a:endParaRPr>
                    </a:p>
                  </a:txBody>
                  <a:tcPr marL="7620" marR="7620" marT="7620" marB="0" anchor="ctr">
                    <a:lnT>
                      <a:noFill/>
                    </a:lnT>
                  </a:tcPr>
                </a:tc>
                <a:extLst>
                  <a:ext uri="{0D108BD9-81ED-4DB2-BD59-A6C34878D82A}">
                    <a16:rowId xmlns:a16="http://schemas.microsoft.com/office/drawing/2014/main" val="10006"/>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BEDNIGHTS</a:t>
                      </a:r>
                    </a:p>
                  </a:txBody>
                  <a:tcPr marL="18000" marR="4655" marT="4655" marB="0" anchor="ctr">
                    <a:lnL w="9525" cap="flat" cmpd="sng" algn="ctr">
                      <a:solidFill>
                        <a:srgbClr val="EF5205"/>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j-lt"/>
                          <a:ea typeface="+mn-ea"/>
                          <a:cs typeface="+mn-cs"/>
                        </a:rPr>
                        <a:t>%</a:t>
                      </a:r>
                      <a:r>
                        <a:rPr lang="en-GB" sz="650" u="none" strike="noStrike" kern="1200" dirty="0" err="1">
                          <a:solidFill>
                            <a:schemeClr val="bg1"/>
                          </a:solidFill>
                          <a:effectLst/>
                          <a:latin typeface="+mj-lt"/>
                          <a:ea typeface="+mn-ea"/>
                          <a:cs typeface="+mn-cs"/>
                        </a:rPr>
                        <a:t>ch</a:t>
                      </a:r>
                      <a:endParaRPr lang="en-GB" sz="650" u="none" strike="noStrike" kern="1200" dirty="0">
                        <a:solidFill>
                          <a:schemeClr val="bg1"/>
                        </a:solidFill>
                        <a:effectLst/>
                        <a:latin typeface="+mj-lt"/>
                        <a:ea typeface="+mn-ea"/>
                        <a:cs typeface="+mn-cs"/>
                      </a:endParaRPr>
                    </a:p>
                  </a:txBody>
                  <a:tcPr marL="4655" marR="4655" marT="4655" marB="0" anchor="ctr">
                    <a:lnL w="1270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EF550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EF550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9525" marR="9525" marT="9525" marB="0" anchor="ctr">
                    <a:lnL w="6350" cap="flat" cmpd="sng" algn="ctr">
                      <a:solidFill>
                        <a:srgbClr val="EF550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9525" marR="9525" marT="9525" marB="0" anchor="ctr">
                    <a:lnL w="6350" cap="flat" cmpd="sng" algn="ctr">
                      <a:solidFill>
                        <a:srgbClr val="EF550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marL="0" algn="ctr" defTabSz="914400" rtl="0" eaLnBrk="1" fontAlgn="b" latinLnBrk="0" hangingPunct="1">
                        <a:defRPr/>
                      </a:pPr>
                      <a:r>
                        <a:rPr lang="en-GB" sz="650" u="none" strike="noStrike" kern="1200" dirty="0">
                          <a:solidFill>
                            <a:schemeClr val="bg1"/>
                          </a:solidFill>
                          <a:effectLst/>
                          <a:latin typeface="+mj-lt"/>
                          <a:ea typeface="+mn-ea"/>
                          <a:cs typeface="+mn-cs"/>
                        </a:rPr>
                        <a:t>2017</a:t>
                      </a:r>
                    </a:p>
                  </a:txBody>
                  <a:tcPr marL="9525" marR="9525" marT="9525" marB="0" anchor="ctr">
                    <a:lnL w="6350" cap="flat" cmpd="sng" algn="ctr">
                      <a:solidFill>
                        <a:srgbClr val="EF550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EF550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0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extLst>
                  <a:ext uri="{0D108BD9-81ED-4DB2-BD59-A6C34878D82A}">
                    <a16:rowId xmlns:a16="http://schemas.microsoft.com/office/drawing/2014/main" val="10007"/>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EF5205"/>
                      </a:solidFill>
                      <a:prstDash val="solid"/>
                      <a:round/>
                      <a:headEnd type="none" w="med" len="med"/>
                      <a:tailEnd type="none" w="med" len="med"/>
                    </a:lnL>
                    <a:lnR w="12700" cap="flat" cmpd="sng" algn="ctr">
                      <a:solidFill>
                        <a:srgbClr val="EF5502"/>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32.154</a:t>
                      </a:r>
                    </a:p>
                  </a:txBody>
                  <a:tcPr marL="9525" marR="9525" marT="9525" marB="0" anchor="ctr">
                    <a:lnL w="12700" cap="flat" cmpd="sng" algn="ctr">
                      <a:solidFill>
                        <a:srgbClr val="EF550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31.592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-1.7%</a:t>
                      </a:r>
                      <a:endParaRPr lang="en-GB" sz="650" b="0" i="0" u="none" strike="noStrike" dirty="0">
                        <a:solidFill>
                          <a:srgbClr val="EF520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38.465</a:t>
                      </a:r>
                    </a:p>
                  </a:txBody>
                  <a:tcPr marL="9525" marR="9525" marT="9525"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38.363</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-0.3%</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18.443</a:t>
                      </a:r>
                    </a:p>
                  </a:txBody>
                  <a:tcPr marL="9525" marR="9525" marT="9525"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15.379</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-16.6%</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16.410</a:t>
                      </a:r>
                    </a:p>
                  </a:txBody>
                  <a:tcPr marL="9525" marR="9525" marT="9525"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14.101</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-14.1%</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8.648</a:t>
                      </a:r>
                    </a:p>
                  </a:txBody>
                  <a:tcPr marL="7620" marR="7620" marT="7620"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7.508</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-13.2%</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8.662</a:t>
                      </a:r>
                    </a:p>
                  </a:txBody>
                  <a:tcPr marL="7620" marR="7620" marT="7620"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 </a:t>
                      </a: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 </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EF5205"/>
                          </a:solidFill>
                          <a:effectLst/>
                          <a:latin typeface="+mj-lt"/>
                        </a:rPr>
                        <a:t>193.658</a:t>
                      </a:r>
                    </a:p>
                  </a:txBody>
                  <a:tcPr marL="7620" marR="7620" marT="7620" marB="0" anchor="ctr">
                    <a:lnL w="9525" cap="flat" cmpd="sng" algn="ctr">
                      <a:solidFill>
                        <a:srgbClr val="EF520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solidFill>
                      <a:srgbClr val="FDE9D2"/>
                    </a:solidFil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b="0" i="0" u="none" strike="noStrike" kern="1200" dirty="0">
                          <a:solidFill>
                            <a:srgbClr val="EF5205"/>
                          </a:solidFill>
                          <a:effectLst/>
                          <a:latin typeface="+mn-lt"/>
                          <a:ea typeface="+mn-ea"/>
                          <a:cs typeface="+mn-cs"/>
                        </a:rPr>
                        <a:t>191.526</a:t>
                      </a:r>
                    </a:p>
                  </a:txBody>
                  <a:tcPr marL="7620" marR="7620" marT="7620" marB="0" anchor="ctr">
                    <a:lnL w="6350" cap="flat" cmpd="sng" algn="ctr">
                      <a:noFill/>
                      <a:prstDash val="solid"/>
                      <a:round/>
                      <a:headEnd type="none" w="med" len="med"/>
                      <a:tailEnd type="none" w="med" len="med"/>
                    </a:lnL>
                    <a:lnR>
                      <a:noFill/>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solidFill>
                      <a:srgbClr val="FDE9D2"/>
                    </a:solidFill>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-1.1%</a:t>
                      </a:r>
                      <a:endParaRPr lang="en-GB" sz="650" b="0" i="0" u="none" strike="noStrike" dirty="0">
                        <a:solidFill>
                          <a:srgbClr val="EF5205"/>
                        </a:solidFill>
                        <a:effectLst/>
                        <a:latin typeface="+mj-lt"/>
                      </a:endParaRPr>
                    </a:p>
                  </a:txBody>
                  <a:tcPr marL="7620" marR="7620" marT="7620" marB="0" anchor="ctr">
                    <a:lnL>
                      <a:noFill/>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solidFill>
                      <a:srgbClr val="FDE9D2"/>
                    </a:solidFill>
                  </a:tcPr>
                </a:tc>
                <a:extLst>
                  <a:ext uri="{0D108BD9-81ED-4DB2-BD59-A6C34878D82A}">
                    <a16:rowId xmlns:a16="http://schemas.microsoft.com/office/drawing/2014/main" val="10008"/>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EF5205"/>
                      </a:solidFill>
                      <a:prstDash val="solid"/>
                      <a:round/>
                      <a:headEnd type="none" w="med" len="med"/>
                      <a:tailEnd type="none" w="med" len="med"/>
                    </a:lnL>
                    <a:lnR w="12700" cap="flat" cmpd="sng" algn="ctr">
                      <a:solidFill>
                        <a:srgbClr val="EF5502"/>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26.531</a:t>
                      </a:r>
                    </a:p>
                  </a:txBody>
                  <a:tcPr marL="9525" marR="9525" marT="9525" marB="0" anchor="ctr">
                    <a:lnL w="12700" cap="flat" cmpd="sng" algn="ctr">
                      <a:solidFill>
                        <a:srgbClr val="EF5502"/>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EF5205"/>
                          </a:solidFill>
                          <a:effectLst/>
                          <a:uLnTx/>
                          <a:uFillTx/>
                          <a:latin typeface="Verdana"/>
                          <a:ea typeface="+mn-ea"/>
                          <a:cs typeface="+mn-cs"/>
                        </a:rPr>
                        <a:t>23.793</a:t>
                      </a:r>
                      <a:endParaRPr lang="en-GB" sz="650" b="0" i="0" u="none" strike="noStrike" kern="1200" dirty="0">
                        <a:solidFill>
                          <a:srgbClr val="EF5205"/>
                        </a:solidFill>
                        <a:effectLst/>
                        <a:latin typeface="+mj-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-10.3%</a:t>
                      </a:r>
                      <a:endParaRPr lang="en-GB" sz="650" b="0" i="0" u="none" strike="noStrike" dirty="0">
                        <a:solidFill>
                          <a:srgbClr val="EF520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30.195</a:t>
                      </a:r>
                    </a:p>
                  </a:txBody>
                  <a:tcPr marL="9525" marR="9525" marT="9525"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28.215</a:t>
                      </a:r>
                      <a:endParaRPr lang="en-GB" sz="650" b="0" i="0" u="none" strike="noStrike" kern="1200" dirty="0">
                        <a:solidFill>
                          <a:srgbClr val="EF520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-6.6%</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14.258</a:t>
                      </a:r>
                    </a:p>
                  </a:txBody>
                  <a:tcPr marL="9525" marR="9525" marT="9525"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11.719</a:t>
                      </a:r>
                      <a:endParaRPr lang="en-GB" sz="650" b="0" i="0" u="none" strike="noStrike" kern="1200" dirty="0">
                        <a:solidFill>
                          <a:srgbClr val="EF520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-17.8%</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11.924</a:t>
                      </a:r>
                    </a:p>
                  </a:txBody>
                  <a:tcPr marL="9525" marR="9525" marT="9525"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11.044</a:t>
                      </a:r>
                      <a:endParaRPr lang="en-GB" sz="650" b="0" i="0" u="none" strike="noStrike" kern="1200" dirty="0">
                        <a:solidFill>
                          <a:srgbClr val="EF520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-7.4%</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6.613</a:t>
                      </a:r>
                    </a:p>
                  </a:txBody>
                  <a:tcPr marL="7620" marR="7620" marT="7620"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5.671</a:t>
                      </a:r>
                      <a:endParaRPr lang="en-GB" sz="650" b="0" i="0" u="none" strike="noStrike" kern="1200" dirty="0">
                        <a:solidFill>
                          <a:srgbClr val="EF520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-14.2%</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6.747</a:t>
                      </a:r>
                    </a:p>
                  </a:txBody>
                  <a:tcPr marL="7620" marR="7620" marT="7620" marB="0" anchor="ctr">
                    <a:lnL w="9525" cap="flat" cmpd="sng" algn="ctr">
                      <a:solidFill>
                        <a:srgbClr val="EF5205"/>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 </a:t>
                      </a:r>
                      <a:endParaRPr lang="en-GB" sz="650" b="0" i="0" u="none" strike="noStrike" kern="1200" dirty="0">
                        <a:solidFill>
                          <a:srgbClr val="EF5205"/>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 </a:t>
                      </a:r>
                      <a:endParaRPr lang="en-GB" sz="650" b="0" i="0" u="none" strike="noStrike" dirty="0">
                        <a:solidFill>
                          <a:srgbClr val="EF5205"/>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rgbClr val="EF5205"/>
                          </a:solidFill>
                          <a:effectLst/>
                          <a:latin typeface="+mj-lt"/>
                        </a:rPr>
                        <a:t>151.061</a:t>
                      </a:r>
                    </a:p>
                  </a:txBody>
                  <a:tcPr marL="7620" marR="7620" marT="7620" marB="0" anchor="ctr">
                    <a:lnL w="9525" cap="flat" cmpd="sng" algn="ctr">
                      <a:solidFill>
                        <a:srgbClr val="EF5205"/>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DE9D2"/>
                    </a:solidFill>
                  </a:tcPr>
                </a:tc>
                <a:tc>
                  <a:txBody>
                    <a:bodyPr/>
                    <a:lstStyle/>
                    <a:p>
                      <a:pPr algn="ctr" fontAlgn="b">
                        <a:lnSpc>
                          <a:spcPct val="80000"/>
                        </a:lnSpc>
                        <a:defRPr/>
                      </a:pPr>
                      <a:r>
                        <a:rPr lang="en-GB" sz="650" b="0" i="0" u="none" strike="noStrike" dirty="0">
                          <a:solidFill>
                            <a:srgbClr val="EF5205"/>
                          </a:solidFill>
                          <a:effectLst/>
                          <a:latin typeface="+mj-lt"/>
                        </a:rPr>
                        <a:t>144.054</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DE9D2"/>
                    </a:solidFill>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-4.6%</a:t>
                      </a:r>
                      <a:endParaRPr lang="en-GB" sz="650" b="0" i="0" u="none" strike="noStrike" dirty="0">
                        <a:solidFill>
                          <a:srgbClr val="EF5205"/>
                        </a:solidFill>
                        <a:effectLst/>
                        <a:latin typeface="+mj-lt"/>
                      </a:endParaRPr>
                    </a:p>
                  </a:txBody>
                  <a:tcPr marL="7620" marR="7620" marT="7620" marB="0" anchor="ctr">
                    <a:lnL>
                      <a:noFill/>
                    </a:lnL>
                    <a:lnR w="9525" cap="flat" cmpd="sng" algn="ctr">
                      <a:solidFill>
                        <a:srgbClr val="EF5205"/>
                      </a:solidFill>
                      <a:prstDash val="solid"/>
                      <a:round/>
                      <a:headEnd type="none" w="med" len="med"/>
                      <a:tailEnd type="none" w="med" len="med"/>
                    </a:lnR>
                    <a:solidFill>
                      <a:srgbClr val="FDE9D2"/>
                    </a:solidFill>
                  </a:tcPr>
                </a:tc>
                <a:extLst>
                  <a:ext uri="{0D108BD9-81ED-4DB2-BD59-A6C34878D82A}">
                    <a16:rowId xmlns:a16="http://schemas.microsoft.com/office/drawing/2014/main" val="10009"/>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lnSpc>
                          <a:spcPct val="80000"/>
                        </a:lnSpc>
                      </a:pPr>
                      <a:r>
                        <a:rPr lang="en-GB" sz="650" u="none" strike="noStrike" kern="1200" dirty="0">
                          <a:solidFill>
                            <a:schemeClr val="bg1"/>
                          </a:solidFill>
                          <a:effectLst/>
                          <a:latin typeface="+mn-lt"/>
                          <a:ea typeface="+mn-ea"/>
                          <a:cs typeface="+mn-cs"/>
                        </a:rPr>
                        <a:t> </a:t>
                      </a:r>
                    </a:p>
                  </a:txBody>
                  <a:tcPr marL="18000" marR="4655" marT="4655" marB="0" anchor="ctr">
                    <a:lnL w="9525" cap="flat" cmpd="sng" algn="ctr">
                      <a:solidFill>
                        <a:srgbClr val="EF5205"/>
                      </a:solid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gridSpan="3">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j-lt"/>
                          <a:ea typeface="+mn-ea"/>
                          <a:cs typeface="+mn-cs"/>
                        </a:rPr>
                        <a:t>July</a:t>
                      </a:r>
                    </a:p>
                  </a:txBody>
                  <a:tcPr marL="4655" marR="4655" marT="4655" marB="0" anchor="ctr">
                    <a:lnL w="1270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hMerge="1">
                  <a:txBody>
                    <a:bodyPr/>
                    <a:lstStyle/>
                    <a:p>
                      <a:pPr marL="0" algn="ctr" defTabSz="914400" rtl="0" eaLnBrk="1" fontAlgn="b" latinLnBrk="0" hangingPunct="1">
                        <a:lnSpc>
                          <a:spcPct val="80000"/>
                        </a:lnSpc>
                      </a:pPr>
                      <a:endParaRPr lang="en-GB" sz="650" u="none" strike="noStrike" kern="1200" dirty="0">
                        <a:solidFill>
                          <a:schemeClr val="bg1"/>
                        </a:solidFill>
                        <a:effectLst/>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hMerge="1">
                  <a:txBody>
                    <a:bodyPr/>
                    <a:lstStyle/>
                    <a:p>
                      <a:pPr marL="0" algn="ctr" defTabSz="914400" rtl="0" eaLnBrk="1" fontAlgn="b" latinLnBrk="0" hangingPunct="1">
                        <a:lnSpc>
                          <a:spcPct val="80000"/>
                        </a:lnSpc>
                      </a:pPr>
                      <a:endParaRPr lang="en-GB" sz="650" u="none" strike="noStrike" kern="1200" dirty="0">
                        <a:solidFill>
                          <a:schemeClr val="bg1"/>
                        </a:solidFill>
                        <a:effectLst/>
                        <a:latin typeface="+mj-lt"/>
                        <a:ea typeface="+mn-ea"/>
                        <a:cs typeface="+mn-cs"/>
                      </a:endParaRPr>
                    </a:p>
                  </a:txBody>
                  <a:tcPr marL="4655" marR="4655" marT="4655" marB="0" anchor="ctr">
                    <a:lnL w="1270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T w="9525" cap="flat" cmpd="sng" algn="ctr">
                      <a:solidFill>
                        <a:srgbClr val="EF520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gridSpan="3">
                  <a:txBody>
                    <a:body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solidFill>
                        <a:srgbClr val="EF5502"/>
                      </a:solid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indent="0" algn="ctr" defTabSz="914400" rtl="0" eaLnBrk="1" fontAlgn="b" latinLnBrk="0" hangingPunct="1">
                        <a:lnSpc>
                          <a:spcPct val="80000"/>
                        </a:lnSpc>
                        <a:spcBef>
                          <a:spcPts val="0"/>
                        </a:spcBef>
                        <a:spcAft>
                          <a:spcPts val="0"/>
                        </a:spcAft>
                        <a:buClrTx/>
                        <a:buSzTx/>
                        <a:buFontTx/>
                        <a:buNone/>
                        <a:tabLst/>
                        <a:defRPr/>
                      </a:pPr>
                      <a:r>
                        <a:rPr lang="en-GB" sz="650" b="0" i="0" u="none" strike="noStrike" kern="1200" dirty="0">
                          <a:solidFill>
                            <a:schemeClr val="bg1"/>
                          </a:solidFill>
                          <a:latin typeface="+mj-lt"/>
                          <a:ea typeface="+mn-ea"/>
                          <a:cs typeface="+mn-cs"/>
                        </a:rPr>
                        <a:t>October</a:t>
                      </a:r>
                    </a:p>
                  </a:txBody>
                  <a:tcPr marL="4655" marR="4655" marT="4655" marB="0" anchor="ctr">
                    <a:lnL w="6350" cap="flat" cmpd="sng" algn="ctr">
                      <a:solidFill>
                        <a:srgbClr val="EF5502"/>
                      </a:solidFill>
                      <a:prstDash val="solid"/>
                      <a:round/>
                      <a:headEnd type="none" w="med" len="med"/>
                      <a:tailEnd type="none" w="med" len="med"/>
                    </a:lnL>
                    <a:lnR w="6350" cap="flat" cmpd="sng" algn="ctr">
                      <a:solidFill>
                        <a:srgbClr val="EF5502"/>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solidFill>
                        <a:srgbClr val="EF5502"/>
                      </a:solidFill>
                      <a:prstDash val="solid"/>
                      <a:round/>
                      <a:headEnd type="none" w="med" len="med"/>
                      <a:tailEnd type="none" w="med" len="med"/>
                    </a:lnL>
                    <a:lnR w="6350" cap="flat" cmpd="sng" algn="ctr">
                      <a:solidFill>
                        <a:srgbClr val="EF5502"/>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j-lt"/>
                          <a:ea typeface="+mn-ea"/>
                          <a:cs typeface="+mn-cs"/>
                        </a:rPr>
                        <a:t>December</a:t>
                      </a:r>
                    </a:p>
                  </a:txBody>
                  <a:tcPr marL="4655" marR="4655" marT="4655" marB="0" anchor="ctr">
                    <a:lnL w="6350" cap="flat" cmpd="sng" algn="ctr">
                      <a:solidFill>
                        <a:srgbClr val="EF5502"/>
                      </a:solidFill>
                      <a:prstDash val="solid"/>
                      <a:round/>
                      <a:headEnd type="none" w="med" len="med"/>
                      <a:tailEnd type="none" w="med" len="med"/>
                    </a:lnL>
                    <a:lnR w="6350" cap="flat" cmpd="sng" algn="ctr">
                      <a:solidFill>
                        <a:srgbClr val="EF5502"/>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YTD</a:t>
                      </a:r>
                    </a:p>
                  </a:txBody>
                  <a:tcPr marL="7620" marR="7620" marT="7620" marB="0" anchor="ctr">
                    <a:lnL w="6350" cap="flat" cmpd="sng" algn="ctr">
                      <a:solidFill>
                        <a:srgbClr val="EF5502"/>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5205"/>
                    </a:solidFill>
                  </a:tcPr>
                </a:tc>
                <a:tc hMerge="1">
                  <a:txBody>
                    <a:bodyPr/>
                    <a:lstStyle/>
                    <a:p>
                      <a:pPr algn="l" fontAlgn="b"/>
                      <a:endParaRPr lang="en-GB" sz="650" b="0" i="0" u="none" strike="noStrike">
                        <a:solidFill>
                          <a:schemeClr val="accent5"/>
                        </a:solidFill>
                        <a:effectLst/>
                        <a:latin typeface="+mj-lt"/>
                      </a:endParaRPr>
                    </a:p>
                  </a:txBody>
                  <a:tcPr marL="7620" marR="7620" marT="7620" marB="0" anchor="b">
                    <a:lnL w="6350" cap="flat" cmpd="sng" algn="ctr">
                      <a:noFill/>
                      <a:prstDash val="solid"/>
                      <a:round/>
                      <a:headEnd type="none" w="med" len="med"/>
                      <a:tailEnd type="none" w="med" len="med"/>
                    </a:lnL>
                    <a:lnT>
                      <a:noFill/>
                    </a:lnT>
                    <a:solidFill>
                      <a:schemeClr val="accent5"/>
                    </a:solidFill>
                  </a:tcPr>
                </a:tc>
                <a:tc hMerge="1">
                  <a:txBody>
                    <a:bodyPr/>
                    <a:lstStyle/>
                    <a:p>
                      <a:pPr algn="ctr" fontAlgn="b"/>
                      <a:endParaRPr lang="en-GB" sz="650" b="0" i="0" u="none" strike="noStrike" dirty="0">
                        <a:solidFill>
                          <a:schemeClr val="accent5"/>
                        </a:solidFill>
                        <a:effectLst/>
                        <a:latin typeface="+mj-lt"/>
                      </a:endParaRPr>
                    </a:p>
                  </a:txBody>
                  <a:tcPr marL="7620" marR="7620" marT="7620" marB="0" anchor="ctr">
                    <a:lnT>
                      <a:noFill/>
                    </a:lnT>
                  </a:tcPr>
                </a:tc>
                <a:extLst>
                  <a:ext uri="{0D108BD9-81ED-4DB2-BD59-A6C34878D82A}">
                    <a16:rowId xmlns:a16="http://schemas.microsoft.com/office/drawing/2014/main" val="10012"/>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EXPENDITURE</a:t>
                      </a:r>
                    </a:p>
                  </a:txBody>
                  <a:tcPr marL="18000" marR="4655" marT="4655" marB="0" anchor="ctr">
                    <a:lnL w="9525" cap="flat" cmpd="sng" algn="ctr">
                      <a:solidFill>
                        <a:srgbClr val="EF5205"/>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EF550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EF550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9525" marR="9525" marT="9525" marB="0" anchor="ctr">
                    <a:lnL w="6350" cap="flat" cmpd="sng" algn="ctr">
                      <a:solidFill>
                        <a:srgbClr val="EF550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9525" marR="9525" marT="9525" marB="0" anchor="ctr">
                    <a:lnL w="6350" cap="flat" cmpd="sng" algn="ctr">
                      <a:solidFill>
                        <a:srgbClr val="EF550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marL="0" algn="ctr" defTabSz="914400" rtl="0" eaLnBrk="1" fontAlgn="b" latinLnBrk="0" hangingPunct="1">
                        <a:defRPr/>
                      </a:pPr>
                      <a:r>
                        <a:rPr lang="en-GB" sz="650" u="none" strike="noStrike" kern="1200" dirty="0">
                          <a:solidFill>
                            <a:schemeClr val="bg1"/>
                          </a:solidFill>
                          <a:effectLst/>
                          <a:latin typeface="+mj-lt"/>
                          <a:ea typeface="+mn-ea"/>
                          <a:cs typeface="+mn-cs"/>
                        </a:rPr>
                        <a:t>2017</a:t>
                      </a:r>
                    </a:p>
                  </a:txBody>
                  <a:tcPr marL="9525" marR="9525" marT="9525" marB="0" anchor="ctr">
                    <a:lnL w="6350" cap="flat" cmpd="sng" algn="ctr">
                      <a:solidFill>
                        <a:srgbClr val="EF550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EF5502"/>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EF550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tc>
                  <a:txBody>
                    <a:bodyPr/>
                    <a:lstStyle/>
                    <a:p>
                      <a:pPr algn="ctr" rtl="0" fontAlgn="b">
                        <a:lnSpc>
                          <a:spcPct val="80000"/>
                        </a:lnSpc>
                        <a:defRPr/>
                      </a:pPr>
                      <a:r>
                        <a:rPr lang="en-GB" sz="60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EF5205"/>
                      </a:solidFill>
                      <a:prstDash val="solid"/>
                      <a:round/>
                      <a:headEnd type="none" w="med" len="med"/>
                      <a:tailEnd type="none" w="med" len="med"/>
                    </a:lnB>
                    <a:lnTlToBr w="12700" cmpd="sng">
                      <a:noFill/>
                      <a:prstDash val="solid"/>
                    </a:lnTlToBr>
                    <a:lnBlToTr w="12700" cmpd="sng">
                      <a:noFill/>
                      <a:prstDash val="solid"/>
                    </a:lnBlToTr>
                    <a:solidFill>
                      <a:srgbClr val="EF5205"/>
                    </a:solidFill>
                  </a:tcPr>
                </a:tc>
                <a:extLst>
                  <a:ext uri="{0D108BD9-81ED-4DB2-BD59-A6C34878D82A}">
                    <a16:rowId xmlns:a16="http://schemas.microsoft.com/office/drawing/2014/main" val="10013"/>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EF5205"/>
                      </a:solidFill>
                      <a:prstDash val="solid"/>
                      <a:round/>
                      <a:headEnd type="none" w="med" len="med"/>
                      <a:tailEnd type="none" w="med" len="med"/>
                    </a:lnL>
                    <a:lnR w="12700" cap="flat" cmpd="sng" algn="ctr">
                      <a:solidFill>
                        <a:srgbClr val="EF5502"/>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£1,891</a:t>
                      </a:r>
                    </a:p>
                  </a:txBody>
                  <a:tcPr marL="9525" marR="9525" marT="9525" marB="0" anchor="ctr">
                    <a:lnL w="12700" cap="flat" cmpd="sng" algn="ctr">
                      <a:solidFill>
                        <a:srgbClr val="EF550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EF5205"/>
                          </a:solidFill>
                          <a:effectLst/>
                          <a:latin typeface="+mj-lt"/>
                        </a:rPr>
                        <a:t>£2,051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+8.5%</a:t>
                      </a:r>
                      <a:endParaRPr lang="en-GB" sz="650" b="0" i="0" u="none" strike="noStrike" dirty="0">
                        <a:solidFill>
                          <a:srgbClr val="EF520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2"/>
                          </a:solidFill>
                          <a:effectLst/>
                          <a:latin typeface="+mj-lt"/>
                        </a:rPr>
                        <a:t>£2,319</a:t>
                      </a:r>
                    </a:p>
                  </a:txBody>
                  <a:tcPr marL="9525" marR="9525" marT="9525" marB="0" anchor="ctr">
                    <a:lnL w="9525" cap="flat" cmpd="sng" algn="ctr">
                      <a:solidFill>
                        <a:srgbClr val="EF520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EF5205"/>
                          </a:solidFill>
                          <a:effectLst/>
                          <a:latin typeface="+mj-lt"/>
                        </a:rPr>
                        <a:t>£2,394</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+3.2%</a:t>
                      </a:r>
                      <a:endParaRPr lang="en-GB" sz="650" b="0" i="0" u="none" strike="noStrike" dirty="0">
                        <a:solidFill>
                          <a:srgbClr val="EF520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2"/>
                          </a:solidFill>
                          <a:effectLst/>
                          <a:latin typeface="+mj-lt"/>
                        </a:rPr>
                        <a:t>£1,363</a:t>
                      </a:r>
                    </a:p>
                  </a:txBody>
                  <a:tcPr marL="9525" marR="9525" marT="9525" marB="0" anchor="ctr">
                    <a:lnL w="9525" cap="flat" cmpd="sng" algn="ctr">
                      <a:solidFill>
                        <a:srgbClr val="EF520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EF5205"/>
                          </a:solidFill>
                          <a:effectLst/>
                          <a:latin typeface="+mj-lt"/>
                        </a:rPr>
                        <a:t>£1,181</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-13.4%</a:t>
                      </a:r>
                      <a:endParaRPr lang="en-GB" sz="650" b="0" i="0" u="none" strike="noStrike" dirty="0">
                        <a:solidFill>
                          <a:srgbClr val="EF520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2"/>
                          </a:solidFill>
                          <a:effectLst/>
                          <a:latin typeface="+mj-lt"/>
                        </a:rPr>
                        <a:t>£1,215</a:t>
                      </a:r>
                    </a:p>
                  </a:txBody>
                  <a:tcPr marL="9525" marR="9525" marT="9525" marB="0" anchor="ctr">
                    <a:lnL w="9525" cap="flat" cmpd="sng" algn="ctr">
                      <a:solidFill>
                        <a:srgbClr val="EF520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EF5205"/>
                          </a:solidFill>
                          <a:effectLst/>
                          <a:latin typeface="+mj-lt"/>
                        </a:rPr>
                        <a:t>£1,009</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-17.0%</a:t>
                      </a:r>
                      <a:endParaRPr lang="en-GB" sz="650" b="0" i="0" u="none" strike="noStrike" dirty="0">
                        <a:solidFill>
                          <a:srgbClr val="EF520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2"/>
                          </a:solidFill>
                          <a:effectLst/>
                          <a:latin typeface="+mj-lt"/>
                        </a:rPr>
                        <a:t>£731</a:t>
                      </a:r>
                    </a:p>
                  </a:txBody>
                  <a:tcPr marL="7620" marR="7620" marT="7620" marB="0" anchor="ctr">
                    <a:lnL w="9525" cap="flat" cmpd="sng" algn="ctr">
                      <a:solidFill>
                        <a:srgbClr val="EF520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EF5205"/>
                          </a:solidFill>
                          <a:effectLst/>
                          <a:latin typeface="+mj-lt"/>
                        </a:rPr>
                        <a:t>£703</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-3.8%</a:t>
                      </a:r>
                      <a:endParaRPr lang="en-GB" sz="650" b="0" i="0" u="none" strike="noStrike" dirty="0">
                        <a:solidFill>
                          <a:srgbClr val="EF520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2"/>
                          </a:solidFill>
                          <a:effectLst/>
                          <a:latin typeface="+mj-lt"/>
                        </a:rPr>
                        <a:t>£765</a:t>
                      </a:r>
                    </a:p>
                  </a:txBody>
                  <a:tcPr marL="7620" marR="7620" marT="7620" marB="0" anchor="ctr">
                    <a:lnL w="9525" cap="flat" cmpd="sng" algn="ctr">
                      <a:solidFill>
                        <a:srgbClr val="EF5205"/>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endParaRPr lang="en-GB" sz="650" b="0" i="0" u="none" strike="noStrike" dirty="0">
                        <a:solidFill>
                          <a:srgbClr val="EF5205"/>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 </a:t>
                      </a:r>
                      <a:endParaRPr lang="en-GB" sz="650" b="0" i="0" u="none" strike="noStrike" dirty="0">
                        <a:solidFill>
                          <a:srgbClr val="EF5205"/>
                        </a:solidFill>
                        <a:effectLst/>
                        <a:latin typeface="+mj-lt"/>
                      </a:endParaRPr>
                    </a:p>
                  </a:txBody>
                  <a:tcPr marL="9525" marR="9525" marT="9525" marB="0" anchor="ctr">
                    <a:lnL w="952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EF5205"/>
                          </a:solidFill>
                          <a:effectLst/>
                          <a:latin typeface="+mj-lt"/>
                        </a:rPr>
                        <a:t>£13,367</a:t>
                      </a:r>
                    </a:p>
                  </a:txBody>
                  <a:tcPr marL="7620" marR="7620" marT="7620" marB="0" anchor="ctr">
                    <a:lnL w="9525" cap="flat" cmpd="sng" algn="ctr">
                      <a:solidFill>
                        <a:srgbClr val="EF5205"/>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solidFill>
                      <a:srgbClr val="FDE9D2"/>
                    </a:solidFil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b="0" i="0" u="none" strike="noStrike" kern="1200" dirty="0">
                          <a:solidFill>
                            <a:srgbClr val="EF5205"/>
                          </a:solidFill>
                          <a:effectLst/>
                          <a:latin typeface="+mn-lt"/>
                          <a:ea typeface="+mn-ea"/>
                          <a:cs typeface="+mn-cs"/>
                        </a:rPr>
                        <a:t>£13,504</a:t>
                      </a:r>
                    </a:p>
                  </a:txBody>
                  <a:tcPr marL="7620" marR="7620" marT="7620" marB="0" anchor="ctr">
                    <a:lnL w="9525" cap="flat" cmpd="sng" algn="ctr">
                      <a:noFill/>
                      <a:prstDash val="solid"/>
                      <a:round/>
                      <a:headEnd type="none" w="med" len="med"/>
                      <a:tailEnd type="none" w="med" len="med"/>
                    </a:lnL>
                    <a:lnR>
                      <a:noFill/>
                    </a:lnR>
                    <a:lnT w="9525" cap="flat" cmpd="sng" algn="ctr">
                      <a:solidFill>
                        <a:srgbClr val="EF5205"/>
                      </a:solidFill>
                      <a:prstDash val="solid"/>
                      <a:round/>
                      <a:headEnd type="none" w="med" len="med"/>
                      <a:tailEnd type="none" w="med" len="med"/>
                    </a:lnT>
                    <a:lnB>
                      <a:noFill/>
                    </a:lnB>
                    <a:lnTlToBr w="12700" cmpd="sng">
                      <a:noFill/>
                      <a:prstDash val="solid"/>
                    </a:lnTlToBr>
                    <a:lnBlToTr w="12700" cmpd="sng">
                      <a:noFill/>
                      <a:prstDash val="solid"/>
                    </a:lnBlToTr>
                    <a:solidFill>
                      <a:srgbClr val="FDE9D2"/>
                    </a:solidFill>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+1.0%</a:t>
                      </a:r>
                      <a:endParaRPr lang="en-GB" sz="650" b="0" i="0" u="none" strike="noStrike" dirty="0">
                        <a:solidFill>
                          <a:srgbClr val="EF5205"/>
                        </a:solidFill>
                        <a:effectLst/>
                        <a:latin typeface="+mj-lt"/>
                      </a:endParaRPr>
                    </a:p>
                  </a:txBody>
                  <a:tcPr marL="7620" marR="7620" marT="7620" marB="0" anchor="ctr">
                    <a:lnL>
                      <a:noFill/>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solidFill>
                      <a:srgbClr val="FDE9D2"/>
                    </a:solidFill>
                  </a:tcPr>
                </a:tc>
                <a:extLst>
                  <a:ext uri="{0D108BD9-81ED-4DB2-BD59-A6C34878D82A}">
                    <a16:rowId xmlns:a16="http://schemas.microsoft.com/office/drawing/2014/main" val="10014"/>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EF5205"/>
                      </a:solidFill>
                      <a:prstDash val="solid"/>
                      <a:round/>
                      <a:headEnd type="none" w="med" len="med"/>
                      <a:tailEnd type="none" w="med" len="med"/>
                    </a:lnL>
                    <a:lnR w="12700" cap="flat" cmpd="sng" algn="ctr">
                      <a:solidFill>
                        <a:srgbClr val="EF5502"/>
                      </a:solidFill>
                      <a:prstDash val="solid"/>
                      <a:round/>
                      <a:headEnd type="none" w="med" len="med"/>
                      <a:tailEnd type="none" w="med" len="med"/>
                    </a:lnR>
                    <a:lnB w="12700" cap="flat" cmpd="sng" algn="ctr">
                      <a:solidFill>
                        <a:schemeClr val="accent2"/>
                      </a:solidFill>
                      <a:prstDash val="solid"/>
                      <a:round/>
                      <a:headEnd type="none" w="med" len="med"/>
                      <a:tailEnd type="none" w="med" len="med"/>
                    </a:lnB>
                  </a:tcPr>
                </a:tc>
                <a:tc>
                  <a:txBody>
                    <a:bodyPr/>
                    <a:lstStyle/>
                    <a:p>
                      <a:pPr algn="ctr" fontAlgn="b">
                        <a:defRPr/>
                      </a:pPr>
                      <a:r>
                        <a:rPr lang="en-GB" sz="650" b="0" i="0" u="none" strike="noStrike" dirty="0">
                          <a:solidFill>
                            <a:schemeClr val="accent2"/>
                          </a:solidFill>
                          <a:effectLst/>
                          <a:latin typeface="+mj-lt"/>
                        </a:rPr>
                        <a:t>£1,559</a:t>
                      </a:r>
                    </a:p>
                  </a:txBody>
                  <a:tcPr marL="9525" marR="9525" marT="9525" marB="0" anchor="ctr">
                    <a:lnL w="12700" cap="flat" cmpd="sng" algn="ctr">
                      <a:solidFill>
                        <a:srgbClr val="EF5502"/>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£1,617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+3.7%</a:t>
                      </a:r>
                      <a:endParaRPr lang="en-GB" sz="650" b="0" i="0" u="none" strike="noStrike" dirty="0">
                        <a:solidFill>
                          <a:srgbClr val="EF520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2"/>
                          </a:solidFill>
                          <a:effectLst/>
                          <a:latin typeface="+mj-lt"/>
                        </a:rPr>
                        <a:t>£1,802</a:t>
                      </a:r>
                    </a:p>
                  </a:txBody>
                  <a:tcPr marL="9525" marR="9525" marT="9525" marB="0" anchor="ctr">
                    <a:lnL w="9525" cap="flat" cmpd="sng" algn="ctr">
                      <a:solidFill>
                        <a:srgbClr val="EF5205"/>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£1,843</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+2.3%</a:t>
                      </a:r>
                      <a:endParaRPr lang="en-GB" sz="650" b="0" i="0" u="none" strike="noStrike" dirty="0">
                        <a:solidFill>
                          <a:srgbClr val="EF520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2"/>
                          </a:solidFill>
                          <a:effectLst/>
                          <a:latin typeface="+mj-lt"/>
                        </a:rPr>
                        <a:t>£991</a:t>
                      </a:r>
                    </a:p>
                  </a:txBody>
                  <a:tcPr marL="9525" marR="9525" marT="9525" marB="0" anchor="ctr">
                    <a:lnL w="9525" cap="flat" cmpd="sng" algn="ctr">
                      <a:solidFill>
                        <a:srgbClr val="EF5205"/>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£909</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-8.3%</a:t>
                      </a:r>
                      <a:endParaRPr lang="en-GB" sz="650" b="0" i="0" u="none" strike="noStrike" dirty="0">
                        <a:solidFill>
                          <a:srgbClr val="EF520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2"/>
                          </a:solidFill>
                          <a:effectLst/>
                          <a:latin typeface="+mj-lt"/>
                        </a:rPr>
                        <a:t>£926</a:t>
                      </a:r>
                    </a:p>
                  </a:txBody>
                  <a:tcPr marL="9525" marR="9525" marT="9525" marB="0" anchor="ctr">
                    <a:lnL w="9525" cap="flat" cmpd="sng" algn="ctr">
                      <a:solidFill>
                        <a:srgbClr val="EF5205"/>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£803</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-13.3%</a:t>
                      </a:r>
                      <a:endParaRPr lang="en-GB" sz="650" b="0" i="0" u="none" strike="noStrike" dirty="0">
                        <a:solidFill>
                          <a:srgbClr val="EF520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2"/>
                          </a:solidFill>
                          <a:effectLst/>
                          <a:latin typeface="+mj-lt"/>
                        </a:rPr>
                        <a:t>£563</a:t>
                      </a:r>
                    </a:p>
                  </a:txBody>
                  <a:tcPr marL="7620" marR="7620" marT="7620" marB="0" anchor="ctr">
                    <a:lnL w="9525" cap="flat" cmpd="sng" algn="ctr">
                      <a:solidFill>
                        <a:srgbClr val="EF5205"/>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£527</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-6.4%</a:t>
                      </a:r>
                      <a:endParaRPr lang="en-GB" sz="650" b="0" i="0" u="none" strike="noStrike" dirty="0">
                        <a:solidFill>
                          <a:srgbClr val="EF5205"/>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2"/>
                          </a:solidFill>
                          <a:effectLst/>
                          <a:latin typeface="+mj-lt"/>
                        </a:rPr>
                        <a:t>£600</a:t>
                      </a:r>
                    </a:p>
                  </a:txBody>
                  <a:tcPr marL="7620" marR="7620" marT="7620" marB="0" anchor="ctr">
                    <a:lnL w="9525" cap="flat" cmpd="sng" algn="ctr">
                      <a:solidFill>
                        <a:srgbClr val="EF5205"/>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endParaRPr kumimoji="0" lang="en-GB" sz="650" b="0" i="0" u="none" strike="noStrike" kern="1200" cap="none" spc="0" normalizeH="0" baseline="0" noProof="0" dirty="0">
                        <a:ln>
                          <a:noFill/>
                        </a:ln>
                        <a:solidFill>
                          <a:srgbClr val="EF5205"/>
                        </a:solidFill>
                        <a:effectLst/>
                        <a:uLnTx/>
                        <a:uFillTx/>
                        <a:latin typeface="Verdana"/>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 </a:t>
                      </a:r>
                      <a:endParaRPr lang="en-GB" sz="650" b="0" i="0" u="none" strike="noStrike" dirty="0">
                        <a:solidFill>
                          <a:srgbClr val="EF5205"/>
                        </a:solidFill>
                        <a:effectLst/>
                        <a:latin typeface="+mj-lt"/>
                      </a:endParaRPr>
                    </a:p>
                  </a:txBody>
                  <a:tcPr marL="9525" marR="9525" marT="9525" marB="0" anchor="ctr">
                    <a:lnL w="9525" cap="flat" cmpd="sng" algn="ctr">
                      <a:noFill/>
                      <a:prstDash val="solid"/>
                      <a:round/>
                      <a:headEnd type="none" w="med" len="med"/>
                      <a:tailEnd type="none" w="med" len="med"/>
                    </a:lnL>
                    <a:lnR w="9525" cap="flat" cmpd="sng" algn="ctr">
                      <a:solidFill>
                        <a:srgbClr val="EF5205"/>
                      </a:solid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EF5205"/>
                          </a:solidFill>
                          <a:effectLst/>
                          <a:latin typeface="+mj-lt"/>
                        </a:rPr>
                        <a:t>£10,422</a:t>
                      </a:r>
                    </a:p>
                  </a:txBody>
                  <a:tcPr marL="7620" marR="7620" marT="7620" marB="0" anchor="ctr">
                    <a:lnL w="9525" cap="flat" cmpd="sng" algn="ctr">
                      <a:solidFill>
                        <a:srgbClr val="EF5205"/>
                      </a:solidFill>
                      <a:prstDash val="solid"/>
                      <a:round/>
                      <a:headEnd type="none" w="med" len="med"/>
                      <a:tailEnd type="none" w="med" len="med"/>
                    </a:lnL>
                    <a:lnR w="9525" cap="flat" cmpd="sng" algn="ctr">
                      <a:noFill/>
                      <a:prstDash val="solid"/>
                      <a:round/>
                      <a:headEnd type="none" w="med" len="med"/>
                      <a:tailEnd type="none" w="med" len="med"/>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DE9D2"/>
                    </a:solidFill>
                  </a:tcPr>
                </a:tc>
                <a:tc>
                  <a:txBody>
                    <a:bodyPr/>
                    <a:lstStyle/>
                    <a:p>
                      <a:pPr algn="ctr" fontAlgn="b">
                        <a:lnSpc>
                          <a:spcPct val="80000"/>
                        </a:lnSpc>
                        <a:defRPr/>
                      </a:pPr>
                      <a:r>
                        <a:rPr lang="en-GB" sz="650" b="0" i="0" u="none" strike="noStrike" dirty="0">
                          <a:solidFill>
                            <a:srgbClr val="EF5205"/>
                          </a:solidFill>
                          <a:effectLst/>
                          <a:latin typeface="+mj-lt"/>
                        </a:rPr>
                        <a:t>£10,437</a:t>
                      </a:r>
                    </a:p>
                  </a:txBody>
                  <a:tcPr marL="7620" marR="7620" marT="7620" marB="0" anchor="ctr">
                    <a:lnL w="9525" cap="flat" cmpd="sng" algn="ctr">
                      <a:noFill/>
                      <a:prstDash val="solid"/>
                      <a:round/>
                      <a:headEnd type="none" w="med" len="med"/>
                      <a:tailEnd type="none" w="med" len="med"/>
                    </a:lnL>
                    <a:lnR>
                      <a:noFill/>
                    </a:lnR>
                    <a:lnT>
                      <a:noFill/>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DE9D2"/>
                    </a:solidFill>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+0.1%</a:t>
                      </a:r>
                      <a:endParaRPr lang="en-GB" sz="650" b="0" i="0" u="none" strike="noStrike" dirty="0">
                        <a:solidFill>
                          <a:srgbClr val="EF5205"/>
                        </a:solidFill>
                        <a:effectLst/>
                        <a:latin typeface="+mj-lt"/>
                      </a:endParaRPr>
                    </a:p>
                  </a:txBody>
                  <a:tcPr marL="7620" marR="7620" marT="7620" marB="0" anchor="ctr">
                    <a:lnL>
                      <a:noFill/>
                    </a:lnL>
                    <a:lnR w="9525" cap="flat" cmpd="sng" algn="ctr">
                      <a:solidFill>
                        <a:srgbClr val="EF5205"/>
                      </a:solidFill>
                      <a:prstDash val="solid"/>
                      <a:round/>
                      <a:headEnd type="none" w="med" len="med"/>
                      <a:tailEnd type="none" w="med" len="med"/>
                    </a:lnR>
                    <a:lnB w="12700" cap="flat" cmpd="sng" algn="ctr">
                      <a:solidFill>
                        <a:schemeClr val="accent2"/>
                      </a:solidFill>
                      <a:prstDash val="solid"/>
                      <a:round/>
                      <a:headEnd type="none" w="med" len="med"/>
                      <a:tailEnd type="none" w="med" len="med"/>
                    </a:lnB>
                    <a:solidFill>
                      <a:srgbClr val="FDE9D2"/>
                    </a:solidFill>
                  </a:tcPr>
                </a:tc>
                <a:extLst>
                  <a:ext uri="{0D108BD9-81ED-4DB2-BD59-A6C34878D82A}">
                    <a16:rowId xmlns:a16="http://schemas.microsoft.com/office/drawing/2014/main" val="10015"/>
                  </a:ext>
                </a:extLst>
              </a:tr>
            </a:tbl>
          </a:graphicData>
        </a:graphic>
      </p:graphicFrame>
      <p:graphicFrame>
        <p:nvGraphicFramePr>
          <p:cNvPr id="13" name="Table 12">
            <a:extLst>
              <a:ext uri="{FF2B5EF4-FFF2-40B4-BE49-F238E27FC236}">
                <a16:creationId xmlns:a16="http://schemas.microsoft.com/office/drawing/2014/main" id="{E7DC2A31-1273-4C9F-B0D8-C7A2502614D2}"/>
              </a:ext>
            </a:extLst>
          </p:cNvPr>
          <p:cNvGraphicFramePr>
            <a:graphicFrameLocks noGrp="1"/>
          </p:cNvGraphicFramePr>
          <p:nvPr>
            <p:custDataLst>
              <p:tags r:id="rId2"/>
            </p:custDataLst>
            <p:extLst>
              <p:ext uri="{D42A27DB-BD31-4B8C-83A1-F6EECF244321}">
                <p14:modId xmlns:p14="http://schemas.microsoft.com/office/powerpoint/2010/main" val="1098408943"/>
              </p:ext>
            </p:extLst>
          </p:nvPr>
        </p:nvGraphicFramePr>
        <p:xfrm>
          <a:off x="109632" y="908233"/>
          <a:ext cx="7437600" cy="1555200"/>
        </p:xfrm>
        <a:graphic>
          <a:graphicData uri="http://schemas.openxmlformats.org/drawingml/2006/table">
            <a:tbl>
              <a:tblPr>
                <a:tableStyleId>{5A111915-BE36-4E01-A7E5-04B1672EAD32}</a:tableStyleId>
              </a:tblPr>
              <a:tblGrid>
                <a:gridCol w="633600">
                  <a:extLst>
                    <a:ext uri="{9D8B030D-6E8A-4147-A177-3AD203B41FA5}">
                      <a16:colId xmlns:a16="http://schemas.microsoft.com/office/drawing/2014/main" val="20000"/>
                    </a:ext>
                  </a:extLst>
                </a:gridCol>
                <a:gridCol w="378000">
                  <a:extLst>
                    <a:ext uri="{9D8B030D-6E8A-4147-A177-3AD203B41FA5}">
                      <a16:colId xmlns:a16="http://schemas.microsoft.com/office/drawing/2014/main" val="20002"/>
                    </a:ext>
                  </a:extLst>
                </a:gridCol>
                <a:gridCol w="378000">
                  <a:extLst>
                    <a:ext uri="{9D8B030D-6E8A-4147-A177-3AD203B41FA5}">
                      <a16:colId xmlns:a16="http://schemas.microsoft.com/office/drawing/2014/main" val="3179150191"/>
                    </a:ext>
                  </a:extLst>
                </a:gridCol>
                <a:gridCol w="378000">
                  <a:extLst>
                    <a:ext uri="{9D8B030D-6E8A-4147-A177-3AD203B41FA5}">
                      <a16:colId xmlns:a16="http://schemas.microsoft.com/office/drawing/2014/main" val="20003"/>
                    </a:ext>
                  </a:extLst>
                </a:gridCol>
                <a:gridCol w="378000">
                  <a:extLst>
                    <a:ext uri="{9D8B030D-6E8A-4147-A177-3AD203B41FA5}">
                      <a16:colId xmlns:a16="http://schemas.microsoft.com/office/drawing/2014/main" val="20005"/>
                    </a:ext>
                  </a:extLst>
                </a:gridCol>
                <a:gridCol w="378000">
                  <a:extLst>
                    <a:ext uri="{9D8B030D-6E8A-4147-A177-3AD203B41FA5}">
                      <a16:colId xmlns:a16="http://schemas.microsoft.com/office/drawing/2014/main" val="3331148621"/>
                    </a:ext>
                  </a:extLst>
                </a:gridCol>
                <a:gridCol w="378000">
                  <a:extLst>
                    <a:ext uri="{9D8B030D-6E8A-4147-A177-3AD203B41FA5}">
                      <a16:colId xmlns:a16="http://schemas.microsoft.com/office/drawing/2014/main" val="20006"/>
                    </a:ext>
                  </a:extLst>
                </a:gridCol>
                <a:gridCol w="378000">
                  <a:extLst>
                    <a:ext uri="{9D8B030D-6E8A-4147-A177-3AD203B41FA5}">
                      <a16:colId xmlns:a16="http://schemas.microsoft.com/office/drawing/2014/main" val="20008"/>
                    </a:ext>
                  </a:extLst>
                </a:gridCol>
                <a:gridCol w="378000">
                  <a:extLst>
                    <a:ext uri="{9D8B030D-6E8A-4147-A177-3AD203B41FA5}">
                      <a16:colId xmlns:a16="http://schemas.microsoft.com/office/drawing/2014/main" val="2813054461"/>
                    </a:ext>
                  </a:extLst>
                </a:gridCol>
                <a:gridCol w="378000">
                  <a:extLst>
                    <a:ext uri="{9D8B030D-6E8A-4147-A177-3AD203B41FA5}">
                      <a16:colId xmlns:a16="http://schemas.microsoft.com/office/drawing/2014/main" val="20009"/>
                    </a:ext>
                  </a:extLst>
                </a:gridCol>
                <a:gridCol w="378000">
                  <a:extLst>
                    <a:ext uri="{9D8B030D-6E8A-4147-A177-3AD203B41FA5}">
                      <a16:colId xmlns:a16="http://schemas.microsoft.com/office/drawing/2014/main" val="20011"/>
                    </a:ext>
                  </a:extLst>
                </a:gridCol>
                <a:gridCol w="378000">
                  <a:extLst>
                    <a:ext uri="{9D8B030D-6E8A-4147-A177-3AD203B41FA5}">
                      <a16:colId xmlns:a16="http://schemas.microsoft.com/office/drawing/2014/main" val="606385313"/>
                    </a:ext>
                  </a:extLst>
                </a:gridCol>
                <a:gridCol w="378000">
                  <a:extLst>
                    <a:ext uri="{9D8B030D-6E8A-4147-A177-3AD203B41FA5}">
                      <a16:colId xmlns:a16="http://schemas.microsoft.com/office/drawing/2014/main" val="20012"/>
                    </a:ext>
                  </a:extLst>
                </a:gridCol>
                <a:gridCol w="378000">
                  <a:extLst>
                    <a:ext uri="{9D8B030D-6E8A-4147-A177-3AD203B41FA5}">
                      <a16:colId xmlns:a16="http://schemas.microsoft.com/office/drawing/2014/main" val="20014"/>
                    </a:ext>
                  </a:extLst>
                </a:gridCol>
                <a:gridCol w="378000">
                  <a:extLst>
                    <a:ext uri="{9D8B030D-6E8A-4147-A177-3AD203B41FA5}">
                      <a16:colId xmlns:a16="http://schemas.microsoft.com/office/drawing/2014/main" val="2027995948"/>
                    </a:ext>
                  </a:extLst>
                </a:gridCol>
                <a:gridCol w="378000">
                  <a:extLst>
                    <a:ext uri="{9D8B030D-6E8A-4147-A177-3AD203B41FA5}">
                      <a16:colId xmlns:a16="http://schemas.microsoft.com/office/drawing/2014/main" val="20015"/>
                    </a:ext>
                  </a:extLst>
                </a:gridCol>
                <a:gridCol w="378000">
                  <a:extLst>
                    <a:ext uri="{9D8B030D-6E8A-4147-A177-3AD203B41FA5}">
                      <a16:colId xmlns:a16="http://schemas.microsoft.com/office/drawing/2014/main" val="20017"/>
                    </a:ext>
                  </a:extLst>
                </a:gridCol>
                <a:gridCol w="378000">
                  <a:extLst>
                    <a:ext uri="{9D8B030D-6E8A-4147-A177-3AD203B41FA5}">
                      <a16:colId xmlns:a16="http://schemas.microsoft.com/office/drawing/2014/main" val="1594396976"/>
                    </a:ext>
                  </a:extLst>
                </a:gridCol>
                <a:gridCol w="378000">
                  <a:extLst>
                    <a:ext uri="{9D8B030D-6E8A-4147-A177-3AD203B41FA5}">
                      <a16:colId xmlns:a16="http://schemas.microsoft.com/office/drawing/2014/main" val="20018"/>
                    </a:ext>
                  </a:extLst>
                </a:gridCol>
              </a:tblGrid>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650" u="none" strike="noStrike" dirty="0">
                          <a:solidFill>
                            <a:schemeClr val="bg1"/>
                          </a:solidFill>
                          <a:effectLst/>
                          <a:latin typeface="+mn-lt"/>
                        </a:rPr>
                        <a:t> </a:t>
                      </a:r>
                      <a:endParaRPr lang="en-GB" sz="650" b="0" i="0" u="none" strike="noStrike" dirty="0">
                        <a:solidFill>
                          <a:schemeClr val="bg1"/>
                        </a:solidFill>
                        <a:effectLst/>
                        <a:latin typeface="+mn-lt"/>
                      </a:endParaRP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January</a:t>
                      </a: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rPr>
                        <a:t>February</a:t>
                      </a:r>
                      <a:endParaRPr lang="en-GB" sz="650" b="1" i="0" u="none" strike="noStrike" kern="1200" dirty="0">
                        <a:solidFill>
                          <a:schemeClr val="bg1"/>
                        </a:solidFill>
                        <a:effectLst/>
                        <a:latin typeface="+mn-lt"/>
                        <a:ea typeface="+mn-ea"/>
                        <a:cs typeface="+mn-cs"/>
                      </a:endParaRP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March</a:t>
                      </a:r>
                      <a:endParaRPr lang="en-GB" sz="650" b="1" i="0" u="none" strike="noStrike" dirty="0">
                        <a:solidFill>
                          <a:schemeClr val="bg1"/>
                        </a:solidFill>
                        <a:effectLst/>
                        <a:latin typeface="+mn-lt"/>
                      </a:endParaRP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April</a:t>
                      </a:r>
                      <a:endParaRPr lang="en-GB" sz="650" b="1" i="0" u="none" strike="noStrike" dirty="0">
                        <a:solidFill>
                          <a:schemeClr val="bg1"/>
                        </a:solidFill>
                        <a:effectLst/>
                        <a:latin typeface="+mn-lt"/>
                      </a:endParaRP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May</a:t>
                      </a:r>
                      <a:endParaRPr lang="en-GB" sz="650" b="1" i="0" u="none" strike="noStrike" dirty="0">
                        <a:solidFill>
                          <a:schemeClr val="bg1"/>
                        </a:solidFill>
                        <a:effectLst/>
                        <a:latin typeface="+mn-lt"/>
                      </a:endParaRP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June</a:t>
                      </a:r>
                      <a:endParaRPr lang="en-GB" sz="650" b="1" i="0" u="none" strike="noStrike" dirty="0">
                        <a:solidFill>
                          <a:schemeClr val="bg1"/>
                        </a:solidFill>
                        <a:effectLst/>
                        <a:latin typeface="+mn-lt"/>
                      </a:endParaRP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extLst>
                  <a:ext uri="{0D108BD9-81ED-4DB2-BD59-A6C34878D82A}">
                    <a16:rowId xmlns:a16="http://schemas.microsoft.com/office/drawing/2014/main" val="10000"/>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TRIPS</a:t>
                      </a:r>
                    </a:p>
                  </a:txBody>
                  <a:tcPr marL="18000"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2017</a:t>
                      </a:r>
                      <a:endParaRPr lang="en-GB" sz="650" b="1" i="0" u="none" strike="noStrike" dirty="0">
                        <a:solidFill>
                          <a:schemeClr val="bg1"/>
                        </a:solidFill>
                        <a:effectLst/>
                        <a:latin typeface="+mn-lt"/>
                      </a:endParaRP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p>
                      <a:pPr algn="ctr" rtl="0" fontAlgn="b"/>
                      <a:r>
                        <a:rPr lang="en-GB" sz="650" u="none" strike="noStrike" kern="1200" dirty="0">
                          <a:solidFill>
                            <a:schemeClr val="bg1"/>
                          </a:solidFill>
                          <a:effectLst/>
                          <a:latin typeface="+mn-lt"/>
                        </a:rPr>
                        <a:t>2017</a:t>
                      </a:r>
                      <a:endParaRPr lang="en-GB" sz="650" b="1" i="0" u="none" strike="noStrike" kern="1200" dirty="0">
                        <a:solidFill>
                          <a:schemeClr val="bg1"/>
                        </a:solidFill>
                        <a:effectLst/>
                        <a:latin typeface="+mn-lt"/>
                        <a:ea typeface="+mn-ea"/>
                        <a:cs typeface="+mn-cs"/>
                      </a:endParaRP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2017</a:t>
                      </a:r>
                      <a:endParaRPr lang="en-GB" sz="650" b="1" i="0" u="none" strike="noStrike" dirty="0">
                        <a:solidFill>
                          <a:schemeClr val="bg1"/>
                        </a:solidFill>
                        <a:effectLst/>
                        <a:latin typeface="+mn-lt"/>
                      </a:endParaRP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2017</a:t>
                      </a:r>
                      <a:endParaRPr lang="en-GB" sz="650" b="1" i="0" u="none" strike="noStrike" dirty="0">
                        <a:solidFill>
                          <a:schemeClr val="bg1"/>
                        </a:solidFill>
                        <a:effectLst/>
                        <a:latin typeface="+mn-lt"/>
                      </a:endParaRP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2017</a:t>
                      </a:r>
                      <a:endParaRPr lang="en-GB" sz="650" b="1" i="0" u="none" strike="noStrike" dirty="0">
                        <a:solidFill>
                          <a:schemeClr val="bg1"/>
                        </a:solidFill>
                        <a:effectLst/>
                        <a:latin typeface="+mn-lt"/>
                      </a:endParaRP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2017</a:t>
                      </a:r>
                      <a:endParaRPr lang="en-GB" sz="650" b="1" i="0" u="none" strike="noStrike" dirty="0">
                        <a:solidFill>
                          <a:schemeClr val="bg1"/>
                        </a:solidFill>
                        <a:effectLst/>
                        <a:latin typeface="+mn-lt"/>
                      </a:endParaRP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9525" cap="flat" cmpd="sng" algn="ctr">
                      <a:solidFill>
                        <a:srgbClr val="EF5205"/>
                      </a:solidFill>
                      <a:prstDash val="solid"/>
                      <a:round/>
                      <a:headEnd type="none" w="med" len="med"/>
                      <a:tailEnd type="none" w="med" len="med"/>
                    </a:lnL>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lnB w="9525" cap="flat" cmpd="sng" algn="ctr">
                      <a:solidFill>
                        <a:srgbClr val="EF5205"/>
                      </a:solidFill>
                      <a:prstDash val="solid"/>
                      <a:round/>
                      <a:headEnd type="none" w="med" len="med"/>
                      <a:tailEnd type="none" w="med" len="med"/>
                    </a:lnB>
                    <a:solidFill>
                      <a:srgbClr val="EF5205"/>
                    </a:solidFill>
                  </a:tcPr>
                </a:tc>
                <a:extLst>
                  <a:ext uri="{0D108BD9-81ED-4DB2-BD59-A6C34878D82A}">
                    <a16:rowId xmlns:a16="http://schemas.microsoft.com/office/drawing/2014/main" val="10001"/>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EF5205"/>
                      </a:solidFill>
                      <a:prstDash val="solid"/>
                      <a:round/>
                      <a:headEnd type="none" w="med" len="med"/>
                      <a:tailEnd type="none" w="med" len="med"/>
                    </a:lnL>
                    <a:lnR w="12700" cap="flat" cmpd="sng" algn="ctr">
                      <a:solidFill>
                        <a:srgbClr val="EF5502"/>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2.116</a:t>
                      </a:r>
                    </a:p>
                  </a:txBody>
                  <a:tcPr marL="9525" marR="9525" marT="9525" marB="0" anchor="ctr">
                    <a:lnL w="12700" cap="flat" cmpd="sng" algn="ctr">
                      <a:solidFill>
                        <a:srgbClr val="EF5502"/>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2.515</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+18.9%</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2.658</a:t>
                      </a:r>
                    </a:p>
                  </a:txBody>
                  <a:tcPr marL="9525" marR="9525" marT="9525" marB="0" anchor="ctr">
                    <a:lnL w="9525" cap="flat" cmpd="sng" algn="ctr">
                      <a:solidFill>
                        <a:srgbClr val="EF5205"/>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3.167</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+19.1%</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3.793</a:t>
                      </a:r>
                    </a:p>
                  </a:txBody>
                  <a:tcPr marL="9525" marR="9525" marT="9525" marB="0" anchor="ctr">
                    <a:lnL w="9525" cap="flat" cmpd="sng" algn="ctr">
                      <a:solidFill>
                        <a:srgbClr val="EF5205"/>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3.797</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+0.1%</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5.828</a:t>
                      </a:r>
                    </a:p>
                  </a:txBody>
                  <a:tcPr marL="9525" marR="9525" marT="9525" marB="0" anchor="ctr">
                    <a:lnL w="9525" cap="flat" cmpd="sng" algn="ctr">
                      <a:solidFill>
                        <a:srgbClr val="EF5205"/>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4.647</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-20.3%</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5.800</a:t>
                      </a:r>
                    </a:p>
                  </a:txBody>
                  <a:tcPr marL="9525" marR="9525" marT="9525" marB="0" anchor="ctr">
                    <a:lnL w="9525" cap="flat" cmpd="sng" algn="ctr">
                      <a:solidFill>
                        <a:srgbClr val="EF5205"/>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6.282</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+8.3%</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5.616</a:t>
                      </a:r>
                    </a:p>
                  </a:txBody>
                  <a:tcPr marL="9525" marR="9525" marT="9525" marB="0" anchor="ctr">
                    <a:lnL w="9525" cap="flat" cmpd="sng" algn="ctr">
                      <a:solidFill>
                        <a:srgbClr val="EF5205"/>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5.950</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+5.9%</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extLst>
                  <a:ext uri="{0D108BD9-81ED-4DB2-BD59-A6C34878D82A}">
                    <a16:rowId xmlns:a16="http://schemas.microsoft.com/office/drawing/2014/main" val="10002"/>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EF5205"/>
                      </a:solidFill>
                      <a:prstDash val="solid"/>
                      <a:round/>
                      <a:headEnd type="none" w="med" len="med"/>
                      <a:tailEnd type="none" w="med" len="med"/>
                    </a:lnL>
                    <a:lnR w="12700" cap="flat" cmpd="sng" algn="ctr">
                      <a:solidFill>
                        <a:srgbClr val="EF5502"/>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1.765</a:t>
                      </a:r>
                    </a:p>
                  </a:txBody>
                  <a:tcPr marL="9525" marR="9525" marT="9525" marB="0" anchor="ctr">
                    <a:lnL w="12700" cap="flat" cmpd="sng" algn="ctr">
                      <a:solidFill>
                        <a:srgbClr val="EF5502"/>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1.929</a:t>
                      </a:r>
                      <a:endParaRPr lang="en-GB" sz="650" b="0" i="0" u="none" strike="noStrike" kern="1200" dirty="0">
                        <a:solidFill>
                          <a:srgbClr val="EF520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+9.3%</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2.112</a:t>
                      </a:r>
                    </a:p>
                  </a:txBody>
                  <a:tcPr marL="9525" marR="9525" marT="9525" marB="0" anchor="ctr">
                    <a:lnL w="9525" cap="flat" cmpd="sng" algn="ctr">
                      <a:solidFill>
                        <a:srgbClr val="EF520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EF5205"/>
                          </a:solidFill>
                          <a:effectLst/>
                          <a:uLnTx/>
                          <a:uFillTx/>
                          <a:latin typeface="Verdana"/>
                          <a:ea typeface="+mn-ea"/>
                          <a:cs typeface="+mn-cs"/>
                        </a:rPr>
                        <a:t>2.522</a:t>
                      </a:r>
                      <a:endParaRPr lang="en-GB" sz="650" b="0" i="0" u="none" strike="noStrike" kern="1200" dirty="0">
                        <a:solidFill>
                          <a:srgbClr val="EF520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+19.4%</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3.027</a:t>
                      </a:r>
                    </a:p>
                  </a:txBody>
                  <a:tcPr marL="9525" marR="9525" marT="9525" marB="0" anchor="ctr">
                    <a:lnL w="9525" cap="flat" cmpd="sng" algn="ctr">
                      <a:solidFill>
                        <a:srgbClr val="EF520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EF5205"/>
                          </a:solidFill>
                          <a:effectLst/>
                          <a:uLnTx/>
                          <a:uFillTx/>
                          <a:latin typeface="Verdana"/>
                          <a:ea typeface="+mn-ea"/>
                          <a:cs typeface="+mn-cs"/>
                        </a:rPr>
                        <a:t>2.970</a:t>
                      </a:r>
                      <a:endParaRPr lang="en-GB" sz="650" b="0" i="0" u="none" strike="noStrike" kern="1200" dirty="0">
                        <a:solidFill>
                          <a:srgbClr val="EF520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-1.9%</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4.536</a:t>
                      </a:r>
                    </a:p>
                  </a:txBody>
                  <a:tcPr marL="9525" marR="9525" marT="9525" marB="0" anchor="ctr">
                    <a:lnL w="9525" cap="flat" cmpd="sng" algn="ctr">
                      <a:solidFill>
                        <a:srgbClr val="EF520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3.574</a:t>
                      </a:r>
                      <a:endParaRPr lang="en-GB" sz="650" b="0" i="0" u="none" strike="noStrike" kern="1200" dirty="0">
                        <a:solidFill>
                          <a:srgbClr val="EF520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-21.2%</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4.540</a:t>
                      </a:r>
                    </a:p>
                  </a:txBody>
                  <a:tcPr marL="9525" marR="9525" marT="9525" marB="0" anchor="ctr">
                    <a:lnL w="9525" cap="flat" cmpd="sng" algn="ctr">
                      <a:solidFill>
                        <a:srgbClr val="EF520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EF5205"/>
                          </a:solidFill>
                          <a:effectLst/>
                          <a:uLnTx/>
                          <a:uFillTx/>
                          <a:latin typeface="Verdana"/>
                          <a:ea typeface="+mn-ea"/>
                          <a:cs typeface="+mn-cs"/>
                        </a:rPr>
                        <a:t>4.997</a:t>
                      </a:r>
                      <a:endParaRPr lang="en-GB" sz="650" b="0" i="0" u="none" strike="noStrike" kern="1200" dirty="0">
                        <a:solidFill>
                          <a:srgbClr val="EF520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+10.1%</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4.438</a:t>
                      </a:r>
                    </a:p>
                  </a:txBody>
                  <a:tcPr marL="9525" marR="9525" marT="9525" marB="0" anchor="ctr">
                    <a:lnL w="9525" cap="flat" cmpd="sng" algn="ctr">
                      <a:solidFill>
                        <a:srgbClr val="EF520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EF5205"/>
                          </a:solidFill>
                          <a:effectLst/>
                          <a:uLnTx/>
                          <a:uFillTx/>
                          <a:latin typeface="Verdana"/>
                          <a:ea typeface="+mn-ea"/>
                          <a:cs typeface="+mn-cs"/>
                        </a:rPr>
                        <a:t>4.516</a:t>
                      </a:r>
                      <a:endParaRPr lang="en-GB" sz="650" b="0" i="0" u="none" strike="noStrike" kern="1200" dirty="0">
                        <a:solidFill>
                          <a:srgbClr val="EF520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+1.8%</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tcPr>
                </a:tc>
                <a:extLst>
                  <a:ext uri="{0D108BD9-81ED-4DB2-BD59-A6C34878D82A}">
                    <a16:rowId xmlns:a16="http://schemas.microsoft.com/office/drawing/2014/main" val="10003"/>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lnSpc>
                          <a:spcPct val="80000"/>
                        </a:lnSpc>
                      </a:pPr>
                      <a:r>
                        <a:rPr lang="en-GB" sz="650" u="none" strike="noStrike" kern="1200" dirty="0">
                          <a:solidFill>
                            <a:schemeClr val="bg1"/>
                          </a:solidFill>
                          <a:effectLst/>
                          <a:latin typeface="+mn-lt"/>
                          <a:ea typeface="+mn-ea"/>
                          <a:cs typeface="+mn-cs"/>
                        </a:rPr>
                        <a:t> </a:t>
                      </a:r>
                    </a:p>
                  </a:txBody>
                  <a:tcPr marL="18000" marR="4655" marT="4655" marB="0" anchor="ctr">
                    <a:lnL w="9525" cap="flat" cmpd="sng" algn="ctr">
                      <a:solidFill>
                        <a:srgbClr val="EF5205"/>
                      </a:solidFill>
                      <a:prstDash val="solid"/>
                      <a:round/>
                      <a:headEnd type="none" w="med" len="med"/>
                      <a:tailEnd type="none" w="med" len="med"/>
                    </a:lnL>
                    <a:lnR w="12700" cap="flat" cmpd="sng" algn="ctr">
                      <a:solidFill>
                        <a:srgbClr val="EF5502"/>
                      </a:solidFill>
                      <a:prstDash val="solid"/>
                      <a:round/>
                      <a:headEnd type="none" w="med" len="med"/>
                      <a:tailEnd type="none" w="med" len="med"/>
                    </a:lnR>
                    <a:solidFill>
                      <a:srgbClr val="EF5205"/>
                    </a:solidFil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kern="1200" dirty="0">
                          <a:solidFill>
                            <a:schemeClr val="bg1"/>
                          </a:solidFill>
                          <a:effectLst/>
                          <a:latin typeface="+mn-lt"/>
                          <a:ea typeface="+mn-ea"/>
                          <a:cs typeface="+mn-cs"/>
                        </a:rPr>
                        <a:t>January</a:t>
                      </a:r>
                    </a:p>
                  </a:txBody>
                  <a:tcPr marL="4655" marR="4655" marT="4655" marB="0" anchor="ctr">
                    <a:lnL w="12700" cap="flat" cmpd="sng" algn="ctr">
                      <a:solidFill>
                        <a:srgbClr val="EF5502"/>
                      </a:solidFill>
                      <a:prstDash val="solid"/>
                      <a:round/>
                      <a:headEnd type="none" w="med" len="med"/>
                      <a:tailEnd type="none" w="med" len="med"/>
                    </a:lnL>
                    <a:lnR w="6350" cap="flat" cmpd="sng" algn="ctr">
                      <a:solidFill>
                        <a:srgbClr val="EF5502"/>
                      </a:solidFill>
                      <a:prstDash val="solid"/>
                      <a:round/>
                      <a:headEnd type="none" w="med" len="med"/>
                      <a:tailEnd type="none" w="med" len="med"/>
                    </a:lnR>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p>
                      <a:pPr algn="ctr" fontAlgn="b">
                        <a:lnSpc>
                          <a:spcPct val="80000"/>
                        </a:lnSpc>
                        <a:defRPr/>
                      </a:pPr>
                      <a:r>
                        <a:rPr lang="en-GB" sz="650" u="none" strike="noStrike" kern="1200" dirty="0">
                          <a:solidFill>
                            <a:schemeClr val="bg1"/>
                          </a:solidFill>
                          <a:effectLst/>
                          <a:latin typeface="+mn-lt"/>
                          <a:ea typeface="+mn-ea"/>
                          <a:cs typeface="+mn-cs"/>
                        </a:rPr>
                        <a:t>February</a:t>
                      </a:r>
                    </a:p>
                  </a:txBody>
                  <a:tcPr marL="9525" marR="9525" marT="9525" marB="0" anchor="ctr">
                    <a:lnL w="6350" cap="flat" cmpd="sng" algn="ctr">
                      <a:solidFill>
                        <a:srgbClr val="EF5502"/>
                      </a:solidFill>
                      <a:prstDash val="solid"/>
                      <a:round/>
                      <a:headEnd type="none" w="med" len="med"/>
                      <a:tailEnd type="none" w="med" len="med"/>
                    </a:lnL>
                    <a:lnR w="6350" cap="flat" cmpd="sng" algn="ctr">
                      <a:solidFill>
                        <a:srgbClr val="EF5502"/>
                      </a:solidFill>
                      <a:prstDash val="solid"/>
                      <a:round/>
                      <a:headEnd type="none" w="med" len="med"/>
                      <a:tailEnd type="none" w="med" len="med"/>
                    </a:lnR>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kern="1200" dirty="0">
                          <a:solidFill>
                            <a:schemeClr val="bg1"/>
                          </a:solidFill>
                          <a:effectLst/>
                          <a:latin typeface="+mn-lt"/>
                          <a:ea typeface="+mn-ea"/>
                          <a:cs typeface="+mn-cs"/>
                        </a:rPr>
                        <a:t>March</a:t>
                      </a:r>
                    </a:p>
                  </a:txBody>
                  <a:tcPr marL="4655" marR="4655" marT="4655" marB="0" anchor="ctr">
                    <a:lnL w="6350" cap="flat" cmpd="sng" algn="ctr">
                      <a:solidFill>
                        <a:srgbClr val="EF5502"/>
                      </a:solidFill>
                      <a:prstDash val="solid"/>
                      <a:round/>
                      <a:headEnd type="none" w="med" len="med"/>
                      <a:tailEnd type="none" w="med" len="med"/>
                    </a:lnL>
                    <a:lnR w="6350" cap="flat" cmpd="sng" algn="ctr">
                      <a:solidFill>
                        <a:srgbClr val="EF5502"/>
                      </a:solidFill>
                      <a:prstDash val="solid"/>
                      <a:round/>
                      <a:headEnd type="none" w="med" len="med"/>
                      <a:tailEnd type="none" w="med" len="med"/>
                    </a:lnR>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b="0" u="none" strike="noStrike" kern="1200" dirty="0">
                          <a:solidFill>
                            <a:schemeClr val="bg1"/>
                          </a:solidFill>
                          <a:effectLst/>
                          <a:latin typeface="+mj-lt"/>
                          <a:ea typeface="+mn-ea"/>
                          <a:cs typeface="+mn-cs"/>
                        </a:rPr>
                        <a:t>April</a:t>
                      </a:r>
                    </a:p>
                  </a:txBody>
                  <a:tcPr marL="4655" marR="4655" marT="4655" marB="0" anchor="ctr">
                    <a:lnL w="6350" cap="flat" cmpd="sng" algn="ctr">
                      <a:solidFill>
                        <a:srgbClr val="EF5502"/>
                      </a:solidFill>
                      <a:prstDash val="solid"/>
                      <a:round/>
                      <a:headEnd type="none" w="med" len="med"/>
                      <a:tailEnd type="none" w="med" len="med"/>
                    </a:lnL>
                    <a:lnR w="6350" cap="flat" cmpd="sng" algn="ctr">
                      <a:solidFill>
                        <a:srgbClr val="EF5502"/>
                      </a:solidFill>
                      <a:prstDash val="solid"/>
                      <a:round/>
                      <a:headEnd type="none" w="med" len="med"/>
                      <a:tailEnd type="none" w="med" len="med"/>
                    </a:lnR>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kern="1200" dirty="0">
                          <a:solidFill>
                            <a:schemeClr val="bg1"/>
                          </a:solidFill>
                          <a:effectLst/>
                          <a:latin typeface="+mn-lt"/>
                          <a:ea typeface="+mn-ea"/>
                          <a:cs typeface="+mn-cs"/>
                        </a:rPr>
                        <a:t>May</a:t>
                      </a:r>
                    </a:p>
                  </a:txBody>
                  <a:tcPr marL="4655" marR="4655" marT="4655" marB="0" anchor="ctr">
                    <a:lnL w="6350" cap="flat" cmpd="sng" algn="ctr">
                      <a:solidFill>
                        <a:srgbClr val="EF5502"/>
                      </a:solidFill>
                      <a:prstDash val="solid"/>
                      <a:round/>
                      <a:headEnd type="none" w="med" len="med"/>
                      <a:tailEnd type="none" w="med" len="med"/>
                    </a:lnL>
                    <a:lnR w="6350" cap="flat" cmpd="sng" algn="ctr">
                      <a:solidFill>
                        <a:srgbClr val="EF5502"/>
                      </a:solidFill>
                      <a:prstDash val="solid"/>
                      <a:round/>
                      <a:headEnd type="none" w="med" len="med"/>
                      <a:tailEnd type="none" w="med" len="med"/>
                    </a:lnR>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b="0" i="0" u="none" strike="noStrike" dirty="0">
                          <a:solidFill>
                            <a:schemeClr val="bg1"/>
                          </a:solidFill>
                          <a:effectLst/>
                          <a:latin typeface="+mn-lt"/>
                        </a:rPr>
                        <a:t>June</a:t>
                      </a:r>
                    </a:p>
                  </a:txBody>
                  <a:tcPr marL="4655" marR="4655" marT="4655" marB="0" anchor="ctr">
                    <a:lnL w="6350" cap="flat" cmpd="sng" algn="ctr">
                      <a:solidFill>
                        <a:srgbClr val="EF5502"/>
                      </a:solidFill>
                      <a:prstDash val="solid"/>
                      <a:round/>
                      <a:headEnd type="none" w="med" len="med"/>
                      <a:tailEnd type="none" w="med" len="med"/>
                    </a:lnL>
                    <a:lnR w="9525" cap="flat" cmpd="sng" algn="ctr">
                      <a:solidFill>
                        <a:srgbClr val="EF5205"/>
                      </a:solidFill>
                      <a:prstDash val="solid"/>
                      <a:round/>
                      <a:headEnd type="none" w="med" len="med"/>
                      <a:tailEnd type="none" w="med" len="med"/>
                    </a:lnR>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extLst>
                  <a:ext uri="{0D108BD9-81ED-4DB2-BD59-A6C34878D82A}">
                    <a16:rowId xmlns:a16="http://schemas.microsoft.com/office/drawing/2014/main" val="10006"/>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BEDNIGHTS</a:t>
                      </a:r>
                    </a:p>
                  </a:txBody>
                  <a:tcPr marL="18000" marR="4655" marT="4655" marB="0" anchor="ctr">
                    <a:lnL w="9525" cap="flat" cmpd="sng" algn="ctr">
                      <a:solidFill>
                        <a:srgbClr val="EF5205"/>
                      </a:solidFill>
                      <a:prstDash val="solid"/>
                      <a:round/>
                      <a:headEnd type="none" w="med" len="med"/>
                      <a:tailEnd type="none" w="med" len="med"/>
                    </a:lnL>
                    <a:lnR w="12700" cap="flat" cmpd="sng" algn="ctr">
                      <a:solidFill>
                        <a:srgbClr val="EF5502"/>
                      </a:solidFill>
                      <a:prstDash val="solid"/>
                      <a:round/>
                      <a:headEnd type="none" w="med" len="med"/>
                      <a:tailEnd type="none" w="med" len="med"/>
                    </a:lnR>
                    <a:lnB w="9525" cap="flat" cmpd="sng" algn="ctr">
                      <a:solidFill>
                        <a:srgbClr val="EF5205"/>
                      </a:solidFill>
                      <a:prstDash val="solid"/>
                      <a:round/>
                      <a:headEnd type="none" w="med" len="med"/>
                      <a:tailEnd type="none" w="med" len="med"/>
                    </a:lnB>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dirty="0">
                          <a:solidFill>
                            <a:schemeClr val="bg1"/>
                          </a:solidFill>
                          <a:effectLst/>
                          <a:latin typeface="+mn-lt"/>
                        </a:rPr>
                        <a:t>2017</a:t>
                      </a:r>
                      <a:endParaRPr lang="en-GB" sz="650" b="1" i="0" u="none" strike="noStrike" dirty="0">
                        <a:solidFill>
                          <a:schemeClr val="bg1"/>
                        </a:solidFill>
                        <a:effectLst/>
                        <a:latin typeface="+mn-lt"/>
                      </a:endParaRPr>
                    </a:p>
                  </a:txBody>
                  <a:tcPr marL="4655" marR="4655" marT="4655" marB="0" anchor="ctr">
                    <a:lnL w="12700" cap="flat" cmpd="sng" algn="ctr">
                      <a:solidFill>
                        <a:srgbClr val="EF5502"/>
                      </a:solidFill>
                      <a:prstDash val="solid"/>
                      <a:round/>
                      <a:headEnd type="none" w="med" len="med"/>
                      <a:tailEnd type="none" w="med" len="med"/>
                    </a:lnL>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EF5502"/>
                      </a:solidFill>
                      <a:prstDash val="solid"/>
                      <a:round/>
                      <a:headEnd type="none" w="med" len="med"/>
                      <a:tailEnd type="none" w="med" len="med"/>
                    </a:lnR>
                    <a:lnB w="9525" cap="flat" cmpd="sng" algn="ctr">
                      <a:solidFill>
                        <a:srgbClr val="EF5205"/>
                      </a:solidFill>
                      <a:prstDash val="solid"/>
                      <a:round/>
                      <a:headEnd type="none" w="med" len="med"/>
                      <a:tailEnd type="none" w="med" len="med"/>
                    </a:lnB>
                    <a:solidFill>
                      <a:srgbClr val="EF5205"/>
                    </a:solidFill>
                  </a:tcPr>
                </a:tc>
                <a:tc>
                  <a:txBody>
                    <a:bodyPr/>
                    <a:lstStyle/>
                    <a:p>
                      <a:pPr algn="ctr" fontAlgn="b">
                        <a:defRPr/>
                      </a:pPr>
                      <a:r>
                        <a:rPr lang="en-GB" sz="650" u="none" strike="noStrike" kern="1200" dirty="0">
                          <a:solidFill>
                            <a:schemeClr val="bg1"/>
                          </a:solidFill>
                          <a:effectLst/>
                          <a:latin typeface="+mn-lt"/>
                          <a:ea typeface="+mn-ea"/>
                          <a:cs typeface="+mn-cs"/>
                        </a:rPr>
                        <a:t>2017</a:t>
                      </a:r>
                    </a:p>
                  </a:txBody>
                  <a:tcPr marL="9525" marR="9525" marT="9525" marB="0" anchor="ctr">
                    <a:lnL w="6350" cap="flat" cmpd="sng" algn="ctr">
                      <a:solidFill>
                        <a:srgbClr val="EF5502"/>
                      </a:solidFill>
                      <a:prstDash val="solid"/>
                      <a:round/>
                      <a:headEnd type="none" w="med" len="med"/>
                      <a:tailEnd type="none" w="med" len="med"/>
                    </a:lnL>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EF5502"/>
                      </a:solidFill>
                      <a:prstDash val="solid"/>
                      <a:round/>
                      <a:headEnd type="none" w="med" len="med"/>
                      <a:tailEnd type="none" w="med" len="med"/>
                    </a:lnR>
                    <a:lnB w="9525" cap="flat" cmpd="sng" algn="ctr">
                      <a:solidFill>
                        <a:srgbClr val="EF5205"/>
                      </a:solidFill>
                      <a:prstDash val="solid"/>
                      <a:round/>
                      <a:headEnd type="none" w="med" len="med"/>
                      <a:tailEnd type="none" w="med" len="med"/>
                    </a:lnB>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EF5502"/>
                      </a:solidFill>
                      <a:prstDash val="solid"/>
                      <a:round/>
                      <a:headEnd type="none" w="med" len="med"/>
                      <a:tailEnd type="none" w="med" len="med"/>
                    </a:lnL>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EF5502"/>
                      </a:solidFill>
                      <a:prstDash val="solid"/>
                      <a:round/>
                      <a:headEnd type="none" w="med" len="med"/>
                      <a:tailEnd type="none" w="med" len="med"/>
                    </a:lnR>
                    <a:lnB w="9525" cap="flat" cmpd="sng" algn="ctr">
                      <a:solidFill>
                        <a:srgbClr val="EF5205"/>
                      </a:solidFill>
                      <a:prstDash val="solid"/>
                      <a:round/>
                      <a:headEnd type="none" w="med" len="med"/>
                      <a:tailEnd type="none" w="med" len="med"/>
                    </a:lnB>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EF5502"/>
                      </a:solidFill>
                      <a:prstDash val="solid"/>
                      <a:round/>
                      <a:headEnd type="none" w="med" len="med"/>
                      <a:tailEnd type="none" w="med" len="med"/>
                    </a:lnL>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EF5502"/>
                      </a:solidFill>
                      <a:prstDash val="solid"/>
                      <a:round/>
                      <a:headEnd type="none" w="med" len="med"/>
                      <a:tailEnd type="none" w="med" len="med"/>
                    </a:lnR>
                    <a:lnB w="9525" cap="flat" cmpd="sng" algn="ctr">
                      <a:solidFill>
                        <a:srgbClr val="EF5205"/>
                      </a:solidFill>
                      <a:prstDash val="solid"/>
                      <a:round/>
                      <a:headEnd type="none" w="med" len="med"/>
                      <a:tailEnd type="none" w="med" len="med"/>
                    </a:lnB>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EF5502"/>
                      </a:solidFill>
                      <a:prstDash val="solid"/>
                      <a:round/>
                      <a:headEnd type="none" w="med" len="med"/>
                      <a:tailEnd type="none" w="med" len="med"/>
                    </a:lnL>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EF5502"/>
                      </a:solidFill>
                      <a:prstDash val="solid"/>
                      <a:round/>
                      <a:headEnd type="none" w="med" len="med"/>
                      <a:tailEnd type="none" w="med" len="med"/>
                    </a:lnR>
                    <a:lnB w="9525" cap="flat" cmpd="sng" algn="ctr">
                      <a:solidFill>
                        <a:srgbClr val="EF5205"/>
                      </a:solidFill>
                      <a:prstDash val="solid"/>
                      <a:round/>
                      <a:headEnd type="none" w="med" len="med"/>
                      <a:tailEnd type="none" w="med" len="med"/>
                    </a:lnB>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EF5502"/>
                      </a:solidFill>
                      <a:prstDash val="solid"/>
                      <a:round/>
                      <a:headEnd type="none" w="med" len="med"/>
                      <a:tailEnd type="none" w="med" len="med"/>
                    </a:lnL>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9525" cap="flat" cmpd="sng" algn="ctr">
                      <a:solidFill>
                        <a:srgbClr val="EF5205"/>
                      </a:solidFill>
                      <a:prstDash val="solid"/>
                      <a:round/>
                      <a:headEnd type="none" w="med" len="med"/>
                      <a:tailEnd type="none" w="med" len="med"/>
                    </a:lnR>
                    <a:lnB w="9525" cap="flat" cmpd="sng" algn="ctr">
                      <a:solidFill>
                        <a:srgbClr val="EF5205"/>
                      </a:solidFill>
                      <a:prstDash val="solid"/>
                      <a:round/>
                      <a:headEnd type="none" w="med" len="med"/>
                      <a:tailEnd type="none" w="med" len="med"/>
                    </a:lnB>
                    <a:solidFill>
                      <a:srgbClr val="EF5205"/>
                    </a:solidFill>
                  </a:tcPr>
                </a:tc>
                <a:extLst>
                  <a:ext uri="{0D108BD9-81ED-4DB2-BD59-A6C34878D82A}">
                    <a16:rowId xmlns:a16="http://schemas.microsoft.com/office/drawing/2014/main" val="10007"/>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EF5205"/>
                      </a:solidFill>
                      <a:prstDash val="solid"/>
                      <a:round/>
                      <a:headEnd type="none" w="med" len="med"/>
                      <a:tailEnd type="none" w="med" len="med"/>
                    </a:lnL>
                    <a:lnR w="12700" cap="flat" cmpd="sng" algn="ctr">
                      <a:solidFill>
                        <a:srgbClr val="EF5502"/>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n-lt"/>
                        </a:rPr>
                        <a:t>4.786</a:t>
                      </a:r>
                    </a:p>
                  </a:txBody>
                  <a:tcPr marL="9525" marR="9525" marT="9525" marB="0" anchor="ctr">
                    <a:lnL w="12700" cap="flat" cmpd="sng" algn="ctr">
                      <a:solidFill>
                        <a:srgbClr val="EF5502"/>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5.592</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+16.8%</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n-lt"/>
                        </a:rPr>
                        <a:t>6.913</a:t>
                      </a:r>
                    </a:p>
                  </a:txBody>
                  <a:tcPr marL="9525" marR="9525" marT="9525" marB="0" anchor="ctr">
                    <a:lnL w="9525" cap="flat" cmpd="sng" algn="ctr">
                      <a:solidFill>
                        <a:srgbClr val="EF5205"/>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7.895</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+14.2%</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10.318</a:t>
                      </a:r>
                    </a:p>
                  </a:txBody>
                  <a:tcPr marL="9525" marR="9525" marT="9525" marB="0" anchor="ctr">
                    <a:lnL w="9525" cap="flat" cmpd="sng" algn="ctr">
                      <a:solidFill>
                        <a:srgbClr val="EF5205"/>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12.323</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+19.4%</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18.686</a:t>
                      </a:r>
                    </a:p>
                  </a:txBody>
                  <a:tcPr marL="9525" marR="9525" marT="9525" marB="0" anchor="ctr">
                    <a:lnL w="9525" cap="flat" cmpd="sng" algn="ctr">
                      <a:solidFill>
                        <a:srgbClr val="EF5205"/>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15.106</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-19.2%</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19.570</a:t>
                      </a:r>
                    </a:p>
                  </a:txBody>
                  <a:tcPr marL="9525" marR="9525" marT="9525" marB="0" anchor="ctr">
                    <a:lnL w="9525" cap="flat" cmpd="sng" algn="ctr">
                      <a:solidFill>
                        <a:srgbClr val="EF5205"/>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21.446</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+9.6%</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19.265</a:t>
                      </a:r>
                    </a:p>
                  </a:txBody>
                  <a:tcPr marL="9525" marR="9525" marT="9525" marB="0" anchor="ctr">
                    <a:lnL w="9525" cap="flat" cmpd="sng" algn="ctr">
                      <a:solidFill>
                        <a:srgbClr val="EF5205"/>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EF5205"/>
                          </a:solidFill>
                          <a:effectLst/>
                          <a:latin typeface="+mj-lt"/>
                          <a:ea typeface="+mn-ea"/>
                          <a:cs typeface="+mn-cs"/>
                        </a:rPr>
                        <a:t>22.221</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+15.3%</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extLst>
                  <a:ext uri="{0D108BD9-81ED-4DB2-BD59-A6C34878D82A}">
                    <a16:rowId xmlns:a16="http://schemas.microsoft.com/office/drawing/2014/main" val="10008"/>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EF5205"/>
                      </a:solidFill>
                      <a:prstDash val="solid"/>
                      <a:round/>
                      <a:headEnd type="none" w="med" len="med"/>
                      <a:tailEnd type="none" w="med" len="med"/>
                    </a:lnL>
                    <a:lnR w="12700" cap="flat" cmpd="sng" algn="ctr">
                      <a:solidFill>
                        <a:srgbClr val="EF5502"/>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n-lt"/>
                        </a:rPr>
                        <a:t>3.910</a:t>
                      </a:r>
                    </a:p>
                  </a:txBody>
                  <a:tcPr marL="9525" marR="9525" marT="9525" marB="0" anchor="ctr">
                    <a:lnL w="12700" cap="flat" cmpd="sng" algn="ctr">
                      <a:solidFill>
                        <a:srgbClr val="EF5502"/>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4.145</a:t>
                      </a:r>
                      <a:endParaRPr lang="en-GB" sz="650" b="0" i="0" u="none" strike="noStrike" kern="1200" dirty="0">
                        <a:solidFill>
                          <a:srgbClr val="EF520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+6.0%</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n-lt"/>
                        </a:rPr>
                        <a:t>5.369</a:t>
                      </a:r>
                    </a:p>
                  </a:txBody>
                  <a:tcPr marL="9525" marR="9525" marT="9525" marB="0" anchor="ctr">
                    <a:lnL w="9525" cap="flat" cmpd="sng" algn="ctr">
                      <a:solidFill>
                        <a:srgbClr val="EF520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EF5205"/>
                          </a:solidFill>
                          <a:effectLst/>
                          <a:uLnTx/>
                          <a:uFillTx/>
                          <a:latin typeface="Verdana"/>
                          <a:ea typeface="+mn-ea"/>
                          <a:cs typeface="+mn-cs"/>
                        </a:rPr>
                        <a:t>6.030</a:t>
                      </a:r>
                      <a:endParaRPr lang="en-GB" sz="650" b="0" i="0" u="none" strike="noStrike" kern="1200" dirty="0">
                        <a:solidFill>
                          <a:srgbClr val="EF520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+12.3%</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8.118</a:t>
                      </a:r>
                    </a:p>
                  </a:txBody>
                  <a:tcPr marL="9525" marR="9525" marT="9525" marB="0" anchor="ctr">
                    <a:lnL w="9525" cap="flat" cmpd="sng" algn="ctr">
                      <a:solidFill>
                        <a:srgbClr val="EF520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EF5205"/>
                          </a:solidFill>
                          <a:effectLst/>
                          <a:uLnTx/>
                          <a:uFillTx/>
                          <a:latin typeface="Verdana"/>
                          <a:ea typeface="+mn-ea"/>
                          <a:cs typeface="+mn-cs"/>
                        </a:rPr>
                        <a:t>9.796</a:t>
                      </a:r>
                      <a:endParaRPr lang="en-GB" sz="650" b="0" i="0" u="none" strike="noStrike" kern="1200" dirty="0">
                        <a:solidFill>
                          <a:srgbClr val="EF520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+20.7%</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14.173</a:t>
                      </a:r>
                    </a:p>
                  </a:txBody>
                  <a:tcPr marL="9525" marR="9525" marT="9525" marB="0" anchor="ctr">
                    <a:lnL w="9525" cap="flat" cmpd="sng" algn="ctr">
                      <a:solidFill>
                        <a:srgbClr val="EF520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EF5205"/>
                          </a:solidFill>
                          <a:effectLst/>
                          <a:uLnTx/>
                          <a:uFillTx/>
                          <a:latin typeface="Verdana"/>
                          <a:ea typeface="+mn-ea"/>
                          <a:cs typeface="+mn-cs"/>
                        </a:rPr>
                        <a:t>10.981</a:t>
                      </a:r>
                      <a:endParaRPr lang="en-GB" sz="650" b="0" i="0" u="none" strike="noStrike" kern="1200" dirty="0">
                        <a:solidFill>
                          <a:srgbClr val="EF520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-22.5%</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14.985</a:t>
                      </a:r>
                    </a:p>
                  </a:txBody>
                  <a:tcPr marL="9525" marR="9525" marT="9525" marB="0" anchor="ctr">
                    <a:lnL w="9525" cap="flat" cmpd="sng" algn="ctr">
                      <a:solidFill>
                        <a:srgbClr val="EF520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EF5205"/>
                          </a:solidFill>
                          <a:effectLst/>
                          <a:uLnTx/>
                          <a:uFillTx/>
                          <a:latin typeface="Verdana"/>
                          <a:ea typeface="+mn-ea"/>
                          <a:cs typeface="+mn-cs"/>
                        </a:rPr>
                        <a:t>16.886</a:t>
                      </a:r>
                      <a:endParaRPr lang="en-GB" sz="650" b="0" i="0" u="none" strike="noStrike" kern="1200" dirty="0">
                        <a:solidFill>
                          <a:srgbClr val="EF520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+12.7%</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tcPr>
                </a:tc>
                <a:tc>
                  <a:txBody>
                    <a:bodyPr/>
                    <a:lstStyle/>
                    <a:p>
                      <a:pPr algn="ctr" fontAlgn="b">
                        <a:defRPr/>
                      </a:pPr>
                      <a:r>
                        <a:rPr lang="en-GB" sz="650" b="0" i="0" u="none" strike="noStrike" dirty="0">
                          <a:solidFill>
                            <a:schemeClr val="accent2"/>
                          </a:solidFill>
                          <a:effectLst/>
                          <a:latin typeface="+mj-lt"/>
                        </a:rPr>
                        <a:t>14.985</a:t>
                      </a:r>
                    </a:p>
                  </a:txBody>
                  <a:tcPr marL="9525" marR="9525" marT="9525" marB="0" anchor="ctr">
                    <a:lnL w="9525" cap="flat" cmpd="sng" algn="ctr">
                      <a:solidFill>
                        <a:srgbClr val="EF5205"/>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EF5205"/>
                          </a:solidFill>
                          <a:effectLst/>
                          <a:uLnTx/>
                          <a:uFillTx/>
                          <a:latin typeface="Verdana"/>
                          <a:ea typeface="+mn-ea"/>
                          <a:cs typeface="+mn-cs"/>
                        </a:rPr>
                        <a:t>15.774</a:t>
                      </a:r>
                      <a:endParaRPr lang="en-GB" sz="650" b="0" i="0" u="none" strike="noStrike" kern="1200" dirty="0">
                        <a:solidFill>
                          <a:srgbClr val="EF5205"/>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+5.3%</a:t>
                      </a:r>
                      <a:endParaRPr kumimoji="0" lang="en-GB" sz="650" b="0" i="0" u="none" strike="noStrike" kern="1200" cap="none" spc="0" normalizeH="0" baseline="0" dirty="0">
                        <a:ln>
                          <a:noFill/>
                        </a:ln>
                        <a:solidFill>
                          <a:srgbClr val="EF5205"/>
                        </a:solidFill>
                        <a:effectLst/>
                        <a:uLnTx/>
                        <a:uFillTx/>
                        <a:latin typeface="Verdana"/>
                        <a:ea typeface="+mn-ea"/>
                        <a:cs typeface="+mn-cs"/>
                      </a:endParaRPr>
                    </a:p>
                  </a:txBody>
                  <a:tcPr marL="9525" marR="9525" marT="9525" marB="0" anchor="ctr">
                    <a:lnR w="9525" cap="flat" cmpd="sng" algn="ctr">
                      <a:solidFill>
                        <a:srgbClr val="EF5205"/>
                      </a:solidFill>
                      <a:prstDash val="solid"/>
                      <a:round/>
                      <a:headEnd type="none" w="med" len="med"/>
                      <a:tailEnd type="none" w="med" len="med"/>
                    </a:lnR>
                  </a:tcPr>
                </a:tc>
                <a:extLst>
                  <a:ext uri="{0D108BD9-81ED-4DB2-BD59-A6C34878D82A}">
                    <a16:rowId xmlns:a16="http://schemas.microsoft.com/office/drawing/2014/main" val="10009"/>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lnSpc>
                          <a:spcPct val="80000"/>
                        </a:lnSpc>
                      </a:pPr>
                      <a:r>
                        <a:rPr lang="en-GB" sz="650" u="none" strike="noStrike" kern="1200" dirty="0">
                          <a:solidFill>
                            <a:schemeClr val="bg1"/>
                          </a:solidFill>
                          <a:effectLst/>
                          <a:latin typeface="+mn-lt"/>
                          <a:ea typeface="+mn-ea"/>
                          <a:cs typeface="+mn-cs"/>
                        </a:rPr>
                        <a:t> </a:t>
                      </a:r>
                    </a:p>
                  </a:txBody>
                  <a:tcPr marL="18000" marR="4655" marT="4655" marB="0" anchor="ctr">
                    <a:lnL w="9525" cap="flat" cmpd="sng" algn="ctr">
                      <a:solidFill>
                        <a:srgbClr val="EF5205"/>
                      </a:solidFill>
                      <a:prstDash val="solid"/>
                      <a:round/>
                      <a:headEnd type="none" w="med" len="med"/>
                      <a:tailEnd type="none" w="med" len="med"/>
                    </a:lnL>
                    <a:lnR w="12700" cap="flat" cmpd="sng" algn="ctr">
                      <a:solidFill>
                        <a:srgbClr val="EF5502"/>
                      </a:solidFill>
                      <a:prstDash val="solid"/>
                      <a:round/>
                      <a:headEnd type="none" w="med" len="med"/>
                      <a:tailEnd type="none" w="med" len="med"/>
                    </a:lnR>
                    <a:solidFill>
                      <a:srgbClr val="EF5205"/>
                    </a:solidFil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lnSpc>
                          <a:spcPct val="80000"/>
                        </a:lnSpc>
                        <a:defRPr/>
                      </a:pPr>
                      <a:r>
                        <a:rPr lang="en-GB" sz="650" b="0" i="0" u="none" strike="noStrike" kern="1200" dirty="0">
                          <a:solidFill>
                            <a:schemeClr val="bg1"/>
                          </a:solidFill>
                          <a:latin typeface="+mj-lt"/>
                          <a:ea typeface="+mn-ea"/>
                          <a:cs typeface="+mn-cs"/>
                        </a:rPr>
                        <a:t>January</a:t>
                      </a:r>
                    </a:p>
                  </a:txBody>
                  <a:tcPr marL="4655" marR="4655" marT="4655" marB="0" anchor="ctr">
                    <a:lnL w="12700" cap="flat" cmpd="sng" algn="ctr">
                      <a:solidFill>
                        <a:srgbClr val="EF5502"/>
                      </a:solidFill>
                      <a:prstDash val="solid"/>
                      <a:round/>
                      <a:headEnd type="none" w="med" len="med"/>
                      <a:tailEnd type="none" w="med" len="med"/>
                    </a:lnL>
                    <a:lnR w="6350" cap="flat" cmpd="sng" algn="ctr">
                      <a:solidFill>
                        <a:srgbClr val="EF5502"/>
                      </a:solidFill>
                      <a:prstDash val="solid"/>
                      <a:round/>
                      <a:headEnd type="none" w="med" len="med"/>
                      <a:tailEnd type="none" w="med" len="med"/>
                    </a:lnR>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p>
                      <a:pPr algn="ctr" fontAlgn="b">
                        <a:lnSpc>
                          <a:spcPct val="80000"/>
                        </a:lnSpc>
                        <a:defRPr/>
                      </a:pPr>
                      <a:r>
                        <a:rPr lang="en-GB" sz="650" b="0" i="0" u="none" strike="noStrike" kern="1200" dirty="0">
                          <a:solidFill>
                            <a:schemeClr val="bg1"/>
                          </a:solidFill>
                          <a:latin typeface="+mj-lt"/>
                          <a:ea typeface="+mn-ea"/>
                          <a:cs typeface="+mn-cs"/>
                        </a:rPr>
                        <a:t>February</a:t>
                      </a:r>
                    </a:p>
                  </a:txBody>
                  <a:tcPr marL="9525" marR="9525" marT="9525" marB="0" anchor="ctr">
                    <a:lnL w="6350" cap="flat" cmpd="sng" algn="ctr">
                      <a:solidFill>
                        <a:srgbClr val="EF5502"/>
                      </a:solidFill>
                      <a:prstDash val="solid"/>
                      <a:round/>
                      <a:headEnd type="none" w="med" len="med"/>
                      <a:tailEnd type="none" w="med" len="med"/>
                    </a:lnL>
                    <a:lnR w="6350" cap="flat" cmpd="sng" algn="ctr">
                      <a:solidFill>
                        <a:srgbClr val="EF5502"/>
                      </a:solidFill>
                      <a:prstDash val="solid"/>
                      <a:round/>
                      <a:headEnd type="none" w="med" len="med"/>
                      <a:tailEnd type="none" w="med" len="med"/>
                    </a:lnR>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lnSpc>
                          <a:spcPct val="80000"/>
                        </a:lnSpc>
                        <a:defRPr/>
                      </a:pPr>
                      <a:r>
                        <a:rPr lang="en-GB" sz="650" b="0" i="0" u="none" strike="noStrike" kern="1200" dirty="0">
                          <a:solidFill>
                            <a:schemeClr val="bg1"/>
                          </a:solidFill>
                          <a:latin typeface="+mj-lt"/>
                          <a:ea typeface="+mn-ea"/>
                          <a:cs typeface="+mn-cs"/>
                        </a:rPr>
                        <a:t>March</a:t>
                      </a:r>
                    </a:p>
                  </a:txBody>
                  <a:tcPr marL="4655" marR="4655" marT="4655" marB="0" anchor="ctr">
                    <a:lnL w="6350" cap="flat" cmpd="sng" algn="ctr">
                      <a:solidFill>
                        <a:srgbClr val="EF5502"/>
                      </a:solidFill>
                      <a:prstDash val="solid"/>
                      <a:round/>
                      <a:headEnd type="none" w="med" len="med"/>
                      <a:tailEnd type="none" w="med" len="med"/>
                    </a:lnL>
                    <a:lnR w="6350" cap="flat" cmpd="sng" algn="ctr">
                      <a:solidFill>
                        <a:srgbClr val="EF5502"/>
                      </a:solidFill>
                      <a:prstDash val="solid"/>
                      <a:round/>
                      <a:headEnd type="none" w="med" len="med"/>
                      <a:tailEnd type="none" w="med" len="med"/>
                    </a:lnR>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lnSpc>
                          <a:spcPct val="80000"/>
                        </a:lnSpc>
                        <a:defRPr/>
                      </a:pPr>
                      <a:r>
                        <a:rPr lang="en-GB" sz="650" b="0" i="0" u="none" strike="noStrike" kern="1200" dirty="0">
                          <a:solidFill>
                            <a:schemeClr val="bg1"/>
                          </a:solidFill>
                          <a:latin typeface="+mj-lt"/>
                          <a:ea typeface="+mn-ea"/>
                          <a:cs typeface="+mn-cs"/>
                        </a:rPr>
                        <a:t>April</a:t>
                      </a:r>
                    </a:p>
                  </a:txBody>
                  <a:tcPr marL="4655" marR="4655" marT="4655" marB="0" anchor="ctr">
                    <a:lnL w="6350" cap="flat" cmpd="sng" algn="ctr">
                      <a:solidFill>
                        <a:srgbClr val="EF5502"/>
                      </a:solidFill>
                      <a:prstDash val="solid"/>
                      <a:round/>
                      <a:headEnd type="none" w="med" len="med"/>
                      <a:tailEnd type="none" w="med" len="med"/>
                    </a:lnL>
                    <a:lnR w="6350" cap="flat" cmpd="sng" algn="ctr">
                      <a:solidFill>
                        <a:srgbClr val="EF5502"/>
                      </a:solidFill>
                      <a:prstDash val="solid"/>
                      <a:round/>
                      <a:headEnd type="none" w="med" len="med"/>
                      <a:tailEnd type="none" w="med" len="med"/>
                    </a:lnR>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b="0" i="0" u="none" strike="noStrike" kern="1200" dirty="0">
                          <a:solidFill>
                            <a:schemeClr val="bg1"/>
                          </a:solidFill>
                          <a:latin typeface="+mj-lt"/>
                          <a:ea typeface="+mn-ea"/>
                          <a:cs typeface="+mn-cs"/>
                        </a:rPr>
                        <a:t>May</a:t>
                      </a:r>
                    </a:p>
                  </a:txBody>
                  <a:tcPr marL="4655" marR="4655" marT="4655" marB="0" anchor="ctr">
                    <a:lnL w="6350" cap="flat" cmpd="sng" algn="ctr">
                      <a:solidFill>
                        <a:srgbClr val="EF5502"/>
                      </a:solidFill>
                      <a:prstDash val="solid"/>
                      <a:round/>
                      <a:headEnd type="none" w="med" len="med"/>
                      <a:tailEnd type="none" w="med" len="med"/>
                    </a:lnL>
                    <a:lnR w="6350" cap="flat" cmpd="sng" algn="ctr">
                      <a:solidFill>
                        <a:srgbClr val="EF5502"/>
                      </a:solidFill>
                      <a:prstDash val="solid"/>
                      <a:round/>
                      <a:headEnd type="none" w="med" len="med"/>
                      <a:tailEnd type="none" w="med" len="med"/>
                    </a:lnR>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b="0" i="0" u="none" strike="noStrike" kern="1200" dirty="0">
                          <a:solidFill>
                            <a:schemeClr val="bg1"/>
                          </a:solidFill>
                          <a:latin typeface="+mj-lt"/>
                          <a:ea typeface="+mn-ea"/>
                          <a:cs typeface="+mn-cs"/>
                        </a:rPr>
                        <a:t>June</a:t>
                      </a:r>
                    </a:p>
                  </a:txBody>
                  <a:tcPr marL="4655" marR="4655" marT="4655" marB="0" anchor="ctr">
                    <a:lnL w="6350" cap="flat" cmpd="sng" algn="ctr">
                      <a:solidFill>
                        <a:srgbClr val="EF5502"/>
                      </a:solidFill>
                      <a:prstDash val="solid"/>
                      <a:round/>
                      <a:headEnd type="none" w="med" len="med"/>
                      <a:tailEnd type="none" w="med" len="med"/>
                    </a:lnL>
                    <a:lnR w="9525" cap="flat" cmpd="sng" algn="ctr">
                      <a:solidFill>
                        <a:srgbClr val="EF5205"/>
                      </a:solidFill>
                      <a:prstDash val="solid"/>
                      <a:round/>
                      <a:headEnd type="none" w="med" len="med"/>
                      <a:tailEnd type="none" w="med" len="med"/>
                    </a:lnR>
                    <a:solidFill>
                      <a:srgbClr val="EF5205"/>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extLst>
                  <a:ext uri="{0D108BD9-81ED-4DB2-BD59-A6C34878D82A}">
                    <a16:rowId xmlns:a16="http://schemas.microsoft.com/office/drawing/2014/main" val="10012"/>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EXPENDITURE</a:t>
                      </a:r>
                    </a:p>
                  </a:txBody>
                  <a:tcPr marL="18000" marR="4655" marT="4655" marB="0" anchor="ctr">
                    <a:lnL w="9525" cap="flat" cmpd="sng" algn="ctr">
                      <a:solidFill>
                        <a:srgbClr val="EF5205"/>
                      </a:solidFill>
                      <a:prstDash val="solid"/>
                      <a:round/>
                      <a:headEnd type="none" w="med" len="med"/>
                      <a:tailEnd type="none" w="med" len="med"/>
                    </a:lnL>
                    <a:lnR w="12700" cap="flat" cmpd="sng" algn="ctr">
                      <a:solidFill>
                        <a:srgbClr val="EF5502"/>
                      </a:solidFill>
                      <a:prstDash val="solid"/>
                      <a:round/>
                      <a:headEnd type="none" w="med" len="med"/>
                      <a:tailEnd type="none" w="med" len="med"/>
                    </a:lnR>
                    <a:lnB w="9525" cap="flat" cmpd="sng" algn="ctr">
                      <a:solidFill>
                        <a:srgbClr val="EF5205"/>
                      </a:solidFill>
                      <a:prstDash val="solid"/>
                      <a:round/>
                      <a:headEnd type="none" w="med" len="med"/>
                      <a:tailEnd type="none" w="med" len="med"/>
                    </a:lnB>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12700" cap="flat" cmpd="sng" algn="ctr">
                      <a:solidFill>
                        <a:srgbClr val="EF5502"/>
                      </a:solidFill>
                      <a:prstDash val="solid"/>
                      <a:round/>
                      <a:headEnd type="none" w="med" len="med"/>
                      <a:tailEnd type="none" w="med" len="med"/>
                    </a:lnL>
                    <a:lnB w="9525" cap="flat" cmpd="sng" algn="ctr">
                      <a:solidFill>
                        <a:srgbClr val="EF5205"/>
                      </a:solidFill>
                      <a:prstDash val="solid"/>
                      <a:round/>
                      <a:headEnd type="none" w="med" len="med"/>
                      <a:tailEnd type="none" w="med" len="med"/>
                    </a:lnB>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EF5502"/>
                      </a:solidFill>
                      <a:prstDash val="solid"/>
                      <a:round/>
                      <a:headEnd type="none" w="med" len="med"/>
                      <a:tailEnd type="none" w="med" len="med"/>
                    </a:lnR>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9525" marR="9525" marT="9525" marB="0" anchor="ctr">
                    <a:lnL w="6350" cap="flat" cmpd="sng" algn="ctr">
                      <a:solidFill>
                        <a:srgbClr val="EF5502"/>
                      </a:solidFill>
                      <a:prstDash val="solid"/>
                      <a:round/>
                      <a:headEnd type="none" w="med" len="med"/>
                      <a:tailEnd type="none" w="med" len="med"/>
                    </a:lnL>
                    <a:lnB w="9525" cap="flat" cmpd="sng" algn="ctr">
                      <a:solidFill>
                        <a:srgbClr val="EF5205"/>
                      </a:solidFill>
                      <a:prstDash val="solid"/>
                      <a:round/>
                      <a:headEnd type="none" w="med" len="med"/>
                      <a:tailEnd type="none" w="med" len="med"/>
                    </a:lnB>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EF5502"/>
                      </a:solidFill>
                      <a:prstDash val="solid"/>
                      <a:round/>
                      <a:headEnd type="none" w="med" len="med"/>
                      <a:tailEnd type="none" w="med" len="med"/>
                    </a:lnR>
                    <a:lnB w="9525" cap="flat" cmpd="sng" algn="ctr">
                      <a:solidFill>
                        <a:srgbClr val="EF5205"/>
                      </a:solidFill>
                      <a:prstDash val="solid"/>
                      <a:round/>
                      <a:headEnd type="none" w="med" len="med"/>
                      <a:tailEnd type="none" w="med" len="med"/>
                    </a:lnB>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EF5502"/>
                      </a:solidFill>
                      <a:prstDash val="solid"/>
                      <a:round/>
                      <a:headEnd type="none" w="med" len="med"/>
                      <a:tailEnd type="none" w="med" len="med"/>
                    </a:lnL>
                    <a:lnB w="9525" cap="flat" cmpd="sng" algn="ctr">
                      <a:solidFill>
                        <a:srgbClr val="EF5205"/>
                      </a:solidFill>
                      <a:prstDash val="solid"/>
                      <a:round/>
                      <a:headEnd type="none" w="med" len="med"/>
                      <a:tailEnd type="none" w="med" len="med"/>
                    </a:lnB>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EF5502"/>
                      </a:solidFill>
                      <a:prstDash val="solid"/>
                      <a:round/>
                      <a:headEnd type="none" w="med" len="med"/>
                      <a:tailEnd type="none" w="med" len="med"/>
                    </a:lnR>
                    <a:lnB w="9525" cap="flat" cmpd="sng" algn="ctr">
                      <a:solidFill>
                        <a:srgbClr val="EF5205"/>
                      </a:solidFill>
                      <a:prstDash val="solid"/>
                      <a:round/>
                      <a:headEnd type="none" w="med" len="med"/>
                      <a:tailEnd type="none" w="med" len="med"/>
                    </a:lnB>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EF5502"/>
                      </a:solidFill>
                      <a:prstDash val="solid"/>
                      <a:round/>
                      <a:headEnd type="none" w="med" len="med"/>
                      <a:tailEnd type="none" w="med" len="med"/>
                    </a:lnL>
                    <a:lnB w="9525" cap="flat" cmpd="sng" algn="ctr">
                      <a:solidFill>
                        <a:srgbClr val="EF5205"/>
                      </a:solidFill>
                      <a:prstDash val="solid"/>
                      <a:round/>
                      <a:headEnd type="none" w="med" len="med"/>
                      <a:tailEnd type="none" w="med" len="med"/>
                    </a:lnB>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EF5502"/>
                      </a:solidFill>
                      <a:prstDash val="solid"/>
                      <a:round/>
                      <a:headEnd type="none" w="med" len="med"/>
                      <a:tailEnd type="none" w="med" len="med"/>
                    </a:lnR>
                    <a:lnB w="9525" cap="flat" cmpd="sng" algn="ctr">
                      <a:solidFill>
                        <a:srgbClr val="EF5205"/>
                      </a:solidFill>
                      <a:prstDash val="solid"/>
                      <a:round/>
                      <a:headEnd type="none" w="med" len="med"/>
                      <a:tailEnd type="none" w="med" len="med"/>
                    </a:lnB>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EF5502"/>
                      </a:solidFill>
                      <a:prstDash val="solid"/>
                      <a:round/>
                      <a:headEnd type="none" w="med" len="med"/>
                      <a:tailEnd type="none" w="med" len="med"/>
                    </a:lnL>
                    <a:lnB w="9525" cap="flat" cmpd="sng" algn="ctr">
                      <a:solidFill>
                        <a:srgbClr val="EF5205"/>
                      </a:solidFill>
                      <a:prstDash val="solid"/>
                      <a:round/>
                      <a:headEnd type="none" w="med" len="med"/>
                      <a:tailEnd type="none" w="med" len="med"/>
                    </a:lnB>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EF5502"/>
                      </a:solidFill>
                      <a:prstDash val="solid"/>
                      <a:round/>
                      <a:headEnd type="none" w="med" len="med"/>
                      <a:tailEnd type="none" w="med" len="med"/>
                    </a:lnR>
                    <a:lnB w="9525" cap="flat" cmpd="sng" algn="ctr">
                      <a:solidFill>
                        <a:srgbClr val="EF5205"/>
                      </a:solidFill>
                      <a:prstDash val="solid"/>
                      <a:round/>
                      <a:headEnd type="none" w="med" len="med"/>
                      <a:tailEnd type="none" w="med" len="med"/>
                    </a:lnB>
                    <a:solidFill>
                      <a:srgbClr val="EF5205"/>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EF5502"/>
                      </a:solidFill>
                      <a:prstDash val="solid"/>
                      <a:round/>
                      <a:headEnd type="none" w="med" len="med"/>
                      <a:tailEnd type="none" w="med" len="med"/>
                    </a:lnL>
                    <a:lnB w="9525" cap="flat" cmpd="sng" algn="ctr">
                      <a:solidFill>
                        <a:srgbClr val="EF5205"/>
                      </a:solidFill>
                      <a:prstDash val="solid"/>
                      <a:round/>
                      <a:headEnd type="none" w="med" len="med"/>
                      <a:tailEnd type="none" w="med" len="med"/>
                    </a:lnB>
                    <a:solidFill>
                      <a:srgbClr val="EF5205"/>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EF5205"/>
                      </a:solidFill>
                      <a:prstDash val="solid"/>
                      <a:round/>
                      <a:headEnd type="none" w="med" len="med"/>
                      <a:tailEnd type="none" w="med" len="med"/>
                    </a:lnB>
                    <a:solidFill>
                      <a:srgbClr val="EF5205"/>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9525" cap="flat" cmpd="sng" algn="ctr">
                      <a:solidFill>
                        <a:srgbClr val="EF5205"/>
                      </a:solidFill>
                      <a:prstDash val="solid"/>
                      <a:round/>
                      <a:headEnd type="none" w="med" len="med"/>
                      <a:tailEnd type="none" w="med" len="med"/>
                    </a:lnR>
                    <a:lnB w="9525" cap="flat" cmpd="sng" algn="ctr">
                      <a:solidFill>
                        <a:srgbClr val="EF5205"/>
                      </a:solidFill>
                      <a:prstDash val="solid"/>
                      <a:round/>
                      <a:headEnd type="none" w="med" len="med"/>
                      <a:tailEnd type="none" w="med" len="med"/>
                    </a:lnB>
                    <a:solidFill>
                      <a:srgbClr val="EF5205"/>
                    </a:solidFill>
                  </a:tcPr>
                </a:tc>
                <a:extLst>
                  <a:ext uri="{0D108BD9-81ED-4DB2-BD59-A6C34878D82A}">
                    <a16:rowId xmlns:a16="http://schemas.microsoft.com/office/drawing/2014/main" val="10013"/>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EF5205"/>
                      </a:solidFill>
                      <a:prstDash val="solid"/>
                      <a:round/>
                      <a:headEnd type="none" w="med" len="med"/>
                      <a:tailEnd type="none" w="med" len="med"/>
                    </a:lnL>
                    <a:lnR w="12700" cap="flat" cmpd="sng" algn="ctr">
                      <a:solidFill>
                        <a:srgbClr val="EF5502"/>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n-lt"/>
                        </a:rPr>
                        <a:t>£494</a:t>
                      </a:r>
                    </a:p>
                  </a:txBody>
                  <a:tcPr marL="9525" marR="9525" marT="9525" marB="0" anchor="ctr">
                    <a:lnL w="12700" cap="flat" cmpd="sng" algn="ctr">
                      <a:solidFill>
                        <a:srgbClr val="EF5502"/>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EF5205"/>
                          </a:solidFill>
                          <a:effectLst/>
                          <a:latin typeface="+mj-lt"/>
                        </a:rPr>
                        <a:t>£536</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+8.5%</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n-lt"/>
                        </a:rPr>
                        <a:t>£531</a:t>
                      </a:r>
                    </a:p>
                  </a:txBody>
                  <a:tcPr marL="9525" marR="9525" marT="9525" marB="0" anchor="ctr">
                    <a:lnL w="9525" cap="flat" cmpd="sng" algn="ctr">
                      <a:solidFill>
                        <a:srgbClr val="EF5205"/>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EF5205"/>
                          </a:solidFill>
                          <a:effectLst/>
                          <a:latin typeface="+mj-lt"/>
                        </a:rPr>
                        <a:t>£665</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+25.2%</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£838</a:t>
                      </a:r>
                    </a:p>
                  </a:txBody>
                  <a:tcPr marL="9525" marR="9525" marT="9525" marB="0" anchor="ctr">
                    <a:lnL w="9525" cap="flat" cmpd="sng" algn="ctr">
                      <a:solidFill>
                        <a:srgbClr val="EF5205"/>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EF5205"/>
                          </a:solidFill>
                          <a:effectLst/>
                          <a:latin typeface="+mj-lt"/>
                        </a:rPr>
                        <a:t>£896</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+6.9%</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£1,247</a:t>
                      </a:r>
                    </a:p>
                  </a:txBody>
                  <a:tcPr marL="9525" marR="9525" marT="9525" marB="0" anchor="ctr">
                    <a:lnL w="9525" cap="flat" cmpd="sng" algn="ctr">
                      <a:solidFill>
                        <a:srgbClr val="EF5205"/>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EF5205"/>
                          </a:solidFill>
                          <a:effectLst/>
                          <a:latin typeface="+mj-lt"/>
                        </a:rPr>
                        <a:t>£1,163</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-6.7%</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£1,319</a:t>
                      </a:r>
                    </a:p>
                  </a:txBody>
                  <a:tcPr marL="9525" marR="9525" marT="9525" marB="0" anchor="ctr">
                    <a:lnL w="9525" cap="flat" cmpd="sng" algn="ctr">
                      <a:solidFill>
                        <a:srgbClr val="EF5205"/>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EF5205"/>
                          </a:solidFill>
                          <a:effectLst/>
                          <a:latin typeface="+mj-lt"/>
                        </a:rPr>
                        <a:t>£1,438</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+9.0%</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tc>
                  <a:txBody>
                    <a:bodyPr/>
                    <a:lstStyle/>
                    <a:p>
                      <a:pPr algn="ctr" fontAlgn="b">
                        <a:defRPr/>
                      </a:pPr>
                      <a:r>
                        <a:rPr lang="en-GB" sz="650" b="0" i="0" u="none" strike="noStrike" dirty="0">
                          <a:solidFill>
                            <a:schemeClr val="accent2"/>
                          </a:solidFill>
                          <a:effectLst/>
                          <a:latin typeface="+mj-lt"/>
                        </a:rPr>
                        <a:t>£1,419</a:t>
                      </a:r>
                    </a:p>
                  </a:txBody>
                  <a:tcPr marL="9525" marR="9525" marT="9525" marB="0" anchor="ctr">
                    <a:lnL w="9525" cap="flat" cmpd="sng" algn="ctr">
                      <a:solidFill>
                        <a:srgbClr val="EF5205"/>
                      </a:solidFill>
                      <a:prstDash val="solid"/>
                      <a:round/>
                      <a:headEnd type="none" w="med" len="med"/>
                      <a:tailEnd type="none" w="med" len="med"/>
                    </a:lnL>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EF5205"/>
                          </a:solidFill>
                          <a:effectLst/>
                          <a:latin typeface="+mj-lt"/>
                        </a:rPr>
                        <a:t>£1,468</a:t>
                      </a:r>
                    </a:p>
                  </a:txBody>
                  <a:tcPr marL="9525" marR="9525" marT="9525" marB="0" anchor="ctr">
                    <a:lnT w="9525" cap="flat" cmpd="sng" algn="ctr">
                      <a:solidFill>
                        <a:srgbClr val="EF5205"/>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+3.5%</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T w="9525" cap="flat" cmpd="sng" algn="ctr">
                      <a:solidFill>
                        <a:srgbClr val="EF5205"/>
                      </a:solidFill>
                      <a:prstDash val="solid"/>
                      <a:round/>
                      <a:headEnd type="none" w="med" len="med"/>
                      <a:tailEnd type="none" w="med" len="med"/>
                    </a:lnT>
                  </a:tcPr>
                </a:tc>
                <a:extLst>
                  <a:ext uri="{0D108BD9-81ED-4DB2-BD59-A6C34878D82A}">
                    <a16:rowId xmlns:a16="http://schemas.microsoft.com/office/drawing/2014/main" val="10014"/>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EF5205"/>
                      </a:solidFill>
                      <a:prstDash val="solid"/>
                      <a:round/>
                      <a:headEnd type="none" w="med" len="med"/>
                      <a:tailEnd type="none" w="med" len="med"/>
                    </a:lnL>
                    <a:lnR w="12700" cap="flat" cmpd="sng" algn="ctr">
                      <a:solidFill>
                        <a:srgbClr val="EF5502"/>
                      </a:solidFill>
                      <a:prstDash val="solid"/>
                      <a:round/>
                      <a:headEnd type="none" w="med" len="med"/>
                      <a:tailEnd type="none" w="med" len="med"/>
                    </a:lnR>
                    <a:lnB w="12700" cap="flat" cmpd="sng" algn="ctr">
                      <a:solidFill>
                        <a:schemeClr val="accent2"/>
                      </a:solidFill>
                      <a:prstDash val="solid"/>
                      <a:round/>
                      <a:headEnd type="none" w="med" len="med"/>
                      <a:tailEnd type="none" w="med" len="med"/>
                    </a:lnB>
                  </a:tcPr>
                </a:tc>
                <a:tc>
                  <a:txBody>
                    <a:bodyPr/>
                    <a:lstStyle/>
                    <a:p>
                      <a:pPr algn="ctr" fontAlgn="b">
                        <a:defRPr/>
                      </a:pPr>
                      <a:r>
                        <a:rPr lang="en-GB" sz="650" b="0" i="0" u="none" strike="noStrike" dirty="0">
                          <a:solidFill>
                            <a:schemeClr val="accent2"/>
                          </a:solidFill>
                          <a:effectLst/>
                          <a:latin typeface="+mn-lt"/>
                        </a:rPr>
                        <a:t>£421</a:t>
                      </a:r>
                    </a:p>
                  </a:txBody>
                  <a:tcPr marL="9525" marR="9525" marT="9525" marB="0" anchor="ctr">
                    <a:lnL w="12700" cap="flat" cmpd="sng" algn="ctr">
                      <a:solidFill>
                        <a:srgbClr val="EF5502"/>
                      </a:solidFill>
                      <a:prstDash val="solid"/>
                      <a:round/>
                      <a:headEnd type="none" w="med" len="med"/>
                      <a:tailEnd type="none" w="med" len="med"/>
                    </a:lnL>
                    <a:lnB w="12700" cap="flat" cmpd="sng" algn="ctr">
                      <a:solidFill>
                        <a:schemeClr val="accent2"/>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£404</a:t>
                      </a:r>
                    </a:p>
                  </a:txBody>
                  <a:tcPr marL="9525" marR="9525" marT="9525" marB="0" anchor="ctr">
                    <a:lnB w="12700" cap="flat" cmpd="sng" algn="ctr">
                      <a:solidFill>
                        <a:schemeClr val="accent2"/>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-4.0%</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B w="12700" cap="flat" cmpd="sng" algn="ctr">
                      <a:solidFill>
                        <a:schemeClr val="accent2"/>
                      </a:solidFill>
                      <a:prstDash val="solid"/>
                      <a:round/>
                      <a:headEnd type="none" w="med" len="med"/>
                      <a:tailEnd type="none" w="med" len="med"/>
                    </a:lnB>
                  </a:tcPr>
                </a:tc>
                <a:tc>
                  <a:txBody>
                    <a:bodyPr/>
                    <a:lstStyle/>
                    <a:p>
                      <a:pPr algn="ctr" fontAlgn="b">
                        <a:defRPr/>
                      </a:pPr>
                      <a:r>
                        <a:rPr lang="en-GB" sz="650" b="0" i="0" u="none" strike="noStrike" dirty="0">
                          <a:solidFill>
                            <a:schemeClr val="accent2"/>
                          </a:solidFill>
                          <a:effectLst/>
                          <a:latin typeface="+mn-lt"/>
                        </a:rPr>
                        <a:t>£414</a:t>
                      </a:r>
                    </a:p>
                  </a:txBody>
                  <a:tcPr marL="9525" marR="9525" marT="9525" marB="0" anchor="ctr">
                    <a:lnL w="9525" cap="flat" cmpd="sng" algn="ctr">
                      <a:solidFill>
                        <a:srgbClr val="EF5205"/>
                      </a:solidFill>
                      <a:prstDash val="solid"/>
                      <a:round/>
                      <a:headEnd type="none" w="med" len="med"/>
                      <a:tailEnd type="none" w="med" len="med"/>
                    </a:lnL>
                    <a:lnB w="12700" cap="flat" cmpd="sng" algn="ctr">
                      <a:solidFill>
                        <a:schemeClr val="accent2"/>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£502</a:t>
                      </a:r>
                    </a:p>
                  </a:txBody>
                  <a:tcPr marL="9525" marR="9525" marT="9525" marB="0" anchor="ctr">
                    <a:lnB w="12700" cap="flat" cmpd="sng" algn="ctr">
                      <a:solidFill>
                        <a:schemeClr val="accent2"/>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+21.3%</a:t>
                      </a:r>
                      <a:endParaRPr kumimoji="0" lang="en-GB" sz="650" b="0" i="0" u="none" strike="noStrike" kern="1200" cap="none" spc="0" normalizeH="0" baseline="0" dirty="0">
                        <a:ln>
                          <a:noFill/>
                        </a:ln>
                        <a:solidFill>
                          <a:srgbClr val="EF5205"/>
                        </a:solidFill>
                        <a:effectLst/>
                        <a:uLnTx/>
                        <a:uFillTx/>
                        <a:latin typeface="Verdana"/>
                        <a:ea typeface="+mn-ea"/>
                        <a:cs typeface="+mn-cs"/>
                      </a:endParaRPr>
                    </a:p>
                  </a:txBody>
                  <a:tcPr marL="9525" marR="9525" marT="9525" marB="0" anchor="ctr">
                    <a:lnR w="9525" cap="flat" cmpd="sng" algn="ctr">
                      <a:solidFill>
                        <a:srgbClr val="EF5205"/>
                      </a:solidFill>
                      <a:prstDash val="solid"/>
                      <a:round/>
                      <a:headEnd type="none" w="med" len="med"/>
                      <a:tailEnd type="none" w="med" len="med"/>
                    </a:lnR>
                    <a:lnB w="12700" cap="flat" cmpd="sng" algn="ctr">
                      <a:solidFill>
                        <a:schemeClr val="accent2"/>
                      </a:solidFill>
                      <a:prstDash val="solid"/>
                      <a:round/>
                      <a:headEnd type="none" w="med" len="med"/>
                      <a:tailEnd type="none" w="med" len="med"/>
                    </a:lnB>
                  </a:tcPr>
                </a:tc>
                <a:tc>
                  <a:txBody>
                    <a:bodyPr/>
                    <a:lstStyle/>
                    <a:p>
                      <a:pPr algn="ctr" fontAlgn="b">
                        <a:defRPr/>
                      </a:pPr>
                      <a:r>
                        <a:rPr lang="en-GB" sz="650" b="0" i="0" u="none" strike="noStrike" dirty="0">
                          <a:solidFill>
                            <a:schemeClr val="accent2"/>
                          </a:solidFill>
                          <a:effectLst/>
                          <a:latin typeface="+mj-lt"/>
                        </a:rPr>
                        <a:t>£665</a:t>
                      </a:r>
                    </a:p>
                  </a:txBody>
                  <a:tcPr marL="9525" marR="9525" marT="9525" marB="0" anchor="ctr">
                    <a:lnL w="9525" cap="flat" cmpd="sng" algn="ctr">
                      <a:solidFill>
                        <a:srgbClr val="EF5205"/>
                      </a:solidFill>
                      <a:prstDash val="solid"/>
                      <a:round/>
                      <a:headEnd type="none" w="med" len="med"/>
                      <a:tailEnd type="none" w="med" len="med"/>
                    </a:lnL>
                    <a:lnB w="12700" cap="flat" cmpd="sng" algn="ctr">
                      <a:solidFill>
                        <a:schemeClr val="accent2"/>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£708</a:t>
                      </a:r>
                    </a:p>
                  </a:txBody>
                  <a:tcPr marL="9525" marR="9525" marT="9525" marB="0" anchor="ctr">
                    <a:lnB w="12700" cap="flat" cmpd="sng" algn="ctr">
                      <a:solidFill>
                        <a:schemeClr val="accent2"/>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+6.5%</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B w="12700" cap="flat" cmpd="sng" algn="ctr">
                      <a:solidFill>
                        <a:schemeClr val="accent2"/>
                      </a:solidFill>
                      <a:prstDash val="solid"/>
                      <a:round/>
                      <a:headEnd type="none" w="med" len="med"/>
                      <a:tailEnd type="none" w="med" len="med"/>
                    </a:lnB>
                  </a:tcPr>
                </a:tc>
                <a:tc>
                  <a:txBody>
                    <a:bodyPr/>
                    <a:lstStyle/>
                    <a:p>
                      <a:pPr algn="ctr" fontAlgn="b">
                        <a:defRPr/>
                      </a:pPr>
                      <a:r>
                        <a:rPr lang="en-GB" sz="650" b="0" i="0" u="none" strike="noStrike" dirty="0">
                          <a:solidFill>
                            <a:schemeClr val="accent2"/>
                          </a:solidFill>
                          <a:effectLst/>
                          <a:latin typeface="+mj-lt"/>
                        </a:rPr>
                        <a:t>£928</a:t>
                      </a:r>
                    </a:p>
                  </a:txBody>
                  <a:tcPr marL="9525" marR="9525" marT="9525" marB="0" anchor="ctr">
                    <a:lnL w="9525" cap="flat" cmpd="sng" algn="ctr">
                      <a:solidFill>
                        <a:srgbClr val="EF5205"/>
                      </a:solidFill>
                      <a:prstDash val="solid"/>
                      <a:round/>
                      <a:headEnd type="none" w="med" len="med"/>
                      <a:tailEnd type="none" w="med" len="med"/>
                    </a:lnL>
                    <a:lnB w="12700" cap="flat" cmpd="sng" algn="ctr">
                      <a:solidFill>
                        <a:schemeClr val="accent2"/>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£874</a:t>
                      </a:r>
                    </a:p>
                  </a:txBody>
                  <a:tcPr marL="9525" marR="9525" marT="9525" marB="0" anchor="ctr">
                    <a:lnB w="12700" cap="flat" cmpd="sng" algn="ctr">
                      <a:solidFill>
                        <a:schemeClr val="accent2"/>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-5.8%</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B w="12700" cap="flat" cmpd="sng" algn="ctr">
                      <a:solidFill>
                        <a:schemeClr val="accent2"/>
                      </a:solidFill>
                      <a:prstDash val="solid"/>
                      <a:round/>
                      <a:headEnd type="none" w="med" len="med"/>
                      <a:tailEnd type="none" w="med" len="med"/>
                    </a:lnB>
                  </a:tcPr>
                </a:tc>
                <a:tc>
                  <a:txBody>
                    <a:bodyPr/>
                    <a:lstStyle/>
                    <a:p>
                      <a:pPr algn="ctr" fontAlgn="b">
                        <a:defRPr/>
                      </a:pPr>
                      <a:r>
                        <a:rPr lang="en-GB" sz="650" b="0" i="0" u="none" strike="noStrike" dirty="0">
                          <a:solidFill>
                            <a:schemeClr val="accent2"/>
                          </a:solidFill>
                          <a:effectLst/>
                          <a:latin typeface="+mj-lt"/>
                        </a:rPr>
                        <a:t>£1,038</a:t>
                      </a:r>
                    </a:p>
                  </a:txBody>
                  <a:tcPr marL="9525" marR="9525" marT="9525" marB="0" anchor="ctr">
                    <a:lnL w="9525" cap="flat" cmpd="sng" algn="ctr">
                      <a:solidFill>
                        <a:srgbClr val="EF5205"/>
                      </a:solidFill>
                      <a:prstDash val="solid"/>
                      <a:round/>
                      <a:headEnd type="none" w="med" len="med"/>
                      <a:tailEnd type="none" w="med" len="med"/>
                    </a:lnL>
                    <a:lnB w="12700" cap="flat" cmpd="sng" algn="ctr">
                      <a:solidFill>
                        <a:schemeClr val="accent2"/>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£1,126</a:t>
                      </a:r>
                    </a:p>
                  </a:txBody>
                  <a:tcPr marL="9525" marR="9525" marT="9525" marB="0" anchor="ctr">
                    <a:lnB w="12700" cap="flat" cmpd="sng" algn="ctr">
                      <a:solidFill>
                        <a:schemeClr val="accent2"/>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+8.5%</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B w="12700" cap="flat" cmpd="sng" algn="ctr">
                      <a:solidFill>
                        <a:schemeClr val="accent2"/>
                      </a:solidFill>
                      <a:prstDash val="solid"/>
                      <a:round/>
                      <a:headEnd type="none" w="med" len="med"/>
                      <a:tailEnd type="none" w="med" len="med"/>
                    </a:lnB>
                  </a:tcPr>
                </a:tc>
                <a:tc>
                  <a:txBody>
                    <a:bodyPr/>
                    <a:lstStyle/>
                    <a:p>
                      <a:pPr algn="ctr" fontAlgn="b">
                        <a:defRPr/>
                      </a:pPr>
                      <a:r>
                        <a:rPr lang="en-GB" sz="650" b="0" i="0" u="none" strike="noStrike" dirty="0">
                          <a:solidFill>
                            <a:schemeClr val="accent2"/>
                          </a:solidFill>
                          <a:effectLst/>
                          <a:latin typeface="+mj-lt"/>
                        </a:rPr>
                        <a:t>£1,115</a:t>
                      </a:r>
                    </a:p>
                  </a:txBody>
                  <a:tcPr marL="9525" marR="9525" marT="9525" marB="0" anchor="ctr">
                    <a:lnL w="9525" cap="flat" cmpd="sng" algn="ctr">
                      <a:solidFill>
                        <a:srgbClr val="EF5205"/>
                      </a:solidFill>
                      <a:prstDash val="solid"/>
                      <a:round/>
                      <a:headEnd type="none" w="med" len="med"/>
                      <a:tailEnd type="none" w="med" len="med"/>
                    </a:lnL>
                    <a:lnB w="12700" cap="flat" cmpd="sng" algn="ctr">
                      <a:solidFill>
                        <a:schemeClr val="accent2"/>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£1,124</a:t>
                      </a:r>
                    </a:p>
                  </a:txBody>
                  <a:tcPr marL="9525" marR="9525" marT="9525" marB="0" anchor="ctr">
                    <a:lnB w="12700" cap="flat" cmpd="sng" algn="ctr">
                      <a:solidFill>
                        <a:schemeClr val="accent2"/>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EF5205"/>
                          </a:solidFill>
                          <a:effectLst/>
                          <a:uLnTx/>
                          <a:uFillTx/>
                          <a:latin typeface="Verdana"/>
                          <a:ea typeface="+mn-ea"/>
                          <a:cs typeface="+mn-cs"/>
                        </a:rPr>
                        <a:t>+0.8%</a:t>
                      </a:r>
                      <a:endParaRPr lang="en-GB" sz="650" b="0" i="0" u="none" strike="noStrike" dirty="0">
                        <a:solidFill>
                          <a:srgbClr val="EF5205"/>
                        </a:solidFill>
                        <a:effectLst/>
                        <a:latin typeface="+mj-lt"/>
                      </a:endParaRPr>
                    </a:p>
                  </a:txBody>
                  <a:tcPr marL="9525" marR="9525" marT="9525" marB="0" anchor="ctr">
                    <a:lnR w="9525" cap="flat" cmpd="sng" algn="ctr">
                      <a:solidFill>
                        <a:srgbClr val="EF5205"/>
                      </a:solidFill>
                      <a:prstDash val="solid"/>
                      <a:round/>
                      <a:headEnd type="none" w="med" len="med"/>
                      <a:tailEnd type="none" w="med" len="med"/>
                    </a:lnR>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0015"/>
                  </a:ext>
                </a:extLst>
              </a:tr>
            </a:tbl>
          </a:graphicData>
        </a:graphic>
      </p:graphicFrame>
      <p:sp>
        <p:nvSpPr>
          <p:cNvPr id="8" name="TextBox 7">
            <a:extLst>
              <a:ext uri="{FF2B5EF4-FFF2-40B4-BE49-F238E27FC236}">
                <a16:creationId xmlns:a16="http://schemas.microsoft.com/office/drawing/2014/main" id="{D418A458-B94E-4F15-95A2-543FE00A9CBE}"/>
              </a:ext>
            </a:extLst>
          </p:cNvPr>
          <p:cNvSpPr txBox="1"/>
          <p:nvPr/>
        </p:nvSpPr>
        <p:spPr>
          <a:xfrm>
            <a:off x="738524" y="5966657"/>
            <a:ext cx="9005976" cy="369332"/>
          </a:xfrm>
          <a:prstGeom prst="rect">
            <a:avLst/>
          </a:prstGeom>
          <a:noFill/>
        </p:spPr>
        <p:txBody>
          <a:bodyPr wrap="square" rtlCol="0">
            <a:spAutoFit/>
          </a:bodyPr>
          <a:lstStyle/>
          <a:p>
            <a:pPr>
              <a:buFont typeface="Arial" pitchFamily="34" charset="0"/>
              <a:buChar char="•"/>
            </a:pPr>
            <a:r>
              <a:rPr lang="en-GB" sz="450" b="0" dirty="0">
                <a:solidFill>
                  <a:schemeClr val="tx1">
                    <a:lumMod val="65000"/>
                    <a:lumOff val="35000"/>
                  </a:schemeClr>
                </a:solidFill>
              </a:rPr>
              <a:t>Please note that the latest 2018 results are provisional and subject to minor changes in subsequent months due to the inclusion of trip-takers returning from late trips.  Pre-2018 results are based on full-year data so will not change.</a:t>
            </a:r>
          </a:p>
          <a:p>
            <a:pPr>
              <a:buFont typeface="Arial" pitchFamily="34" charset="0"/>
              <a:buChar char="•"/>
            </a:pPr>
            <a:r>
              <a:rPr lang="en-GB" sz="450" b="0" dirty="0">
                <a:solidFill>
                  <a:schemeClr val="tx1">
                    <a:lumMod val="65000"/>
                    <a:lumOff val="35000"/>
                  </a:schemeClr>
                </a:solidFill>
              </a:rPr>
              <a:t>All expenditure figures are in HISTORIC PRICES.</a:t>
            </a:r>
          </a:p>
          <a:p>
            <a:pPr>
              <a:buFont typeface="Arial" pitchFamily="34" charset="0"/>
              <a:buChar char="•"/>
            </a:pPr>
            <a:r>
              <a:rPr lang="en-GB" sz="450" b="0" dirty="0">
                <a:solidFill>
                  <a:schemeClr val="tx1">
                    <a:lumMod val="65000"/>
                    <a:lumOff val="35000"/>
                  </a:schemeClr>
                </a:solidFill>
              </a:rPr>
              <a:t> NB. TRIPS, NIGHTS and EXPENDITURE are all shown in units of millions</a:t>
            </a:r>
          </a:p>
          <a:p>
            <a:pPr>
              <a:buFont typeface="Arial" pitchFamily="34" charset="0"/>
              <a:buChar char="•"/>
            </a:pPr>
            <a:endParaRPr lang="en-GB" sz="450" b="0" dirty="0">
              <a:solidFill>
                <a:srgbClr val="333333"/>
              </a:solidFill>
            </a:endParaRPr>
          </a:p>
        </p:txBody>
      </p:sp>
      <p:sp>
        <p:nvSpPr>
          <p:cNvPr id="11" name="Rectangle 10">
            <a:extLst>
              <a:ext uri="{FF2B5EF4-FFF2-40B4-BE49-F238E27FC236}">
                <a16:creationId xmlns:a16="http://schemas.microsoft.com/office/drawing/2014/main" id="{0A9674C1-AD60-4B03-BF97-BF7A20948296}"/>
              </a:ext>
            </a:extLst>
          </p:cNvPr>
          <p:cNvSpPr/>
          <p:nvPr/>
        </p:nvSpPr>
        <p:spPr>
          <a:xfrm>
            <a:off x="730025" y="6181417"/>
            <a:ext cx="5812971" cy="338554"/>
          </a:xfrm>
          <a:prstGeom prst="rect">
            <a:avLst/>
          </a:prstGeom>
        </p:spPr>
        <p:txBody>
          <a:bodyPr wrap="square">
            <a:spAutoFit/>
          </a:bodyPr>
          <a:lstStyle/>
          <a:p>
            <a:r>
              <a:rPr lang="en-GB" sz="800" b="0" dirty="0"/>
              <a:t>Fieldwork: 7 Nov 2018 – 16 Dec 2018</a:t>
            </a:r>
          </a:p>
          <a:p>
            <a:r>
              <a:rPr lang="en-GB" sz="800" b="0" dirty="0"/>
              <a:t>TNS Face-to-Face Omnibus Survey</a:t>
            </a:r>
          </a:p>
        </p:txBody>
      </p:sp>
    </p:spTree>
    <p:extLst>
      <p:ext uri="{BB962C8B-B14F-4D97-AF65-F5344CB8AC3E}">
        <p14:creationId xmlns:p14="http://schemas.microsoft.com/office/powerpoint/2010/main" val="1112220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5</a:t>
            </a:fld>
            <a:endParaRPr lang="en-AU" dirty="0"/>
          </a:p>
        </p:txBody>
      </p:sp>
      <p:sp>
        <p:nvSpPr>
          <p:cNvPr id="3" name="Title 2"/>
          <p:cNvSpPr>
            <a:spLocks noGrp="1"/>
          </p:cNvSpPr>
          <p:nvPr>
            <p:ph type="title"/>
          </p:nvPr>
        </p:nvSpPr>
        <p:spPr>
          <a:xfrm>
            <a:off x="0" y="0"/>
            <a:ext cx="9143999" cy="1284971"/>
          </a:xfrm>
        </p:spPr>
        <p:txBody>
          <a:bodyPr/>
          <a:lstStyle/>
          <a:p>
            <a:pPr>
              <a:defRPr/>
            </a:pPr>
            <a:r>
              <a:rPr lang="en-US" dirty="0"/>
              <a:t>GB Domestic Tourism: Monthly Volume &amp; Value 2018</a:t>
            </a:r>
            <a:br>
              <a:rPr lang="en-US" dirty="0"/>
            </a:br>
            <a:r>
              <a:rPr lang="en-US" dirty="0">
                <a:solidFill>
                  <a:schemeClr val="accent3"/>
                </a:solidFill>
              </a:rPr>
              <a:t>VISITING FRIENDS &amp; RELATIVES</a:t>
            </a:r>
            <a:endParaRPr lang="en-GB" dirty="0">
              <a:solidFill>
                <a:schemeClr val="accent3"/>
              </a:solidFill>
            </a:endParaRPr>
          </a:p>
        </p:txBody>
      </p:sp>
      <p:graphicFrame>
        <p:nvGraphicFramePr>
          <p:cNvPr id="12" name="Table 11">
            <a:extLst>
              <a:ext uri="{FF2B5EF4-FFF2-40B4-BE49-F238E27FC236}">
                <a16:creationId xmlns:a16="http://schemas.microsoft.com/office/drawing/2014/main" id="{FC11D26F-0E15-4FEB-B420-936632EB4ACC}"/>
              </a:ext>
            </a:extLst>
          </p:cNvPr>
          <p:cNvGraphicFramePr>
            <a:graphicFrameLocks noGrp="1"/>
          </p:cNvGraphicFramePr>
          <p:nvPr>
            <p:custDataLst>
              <p:tags r:id="rId1"/>
            </p:custDataLst>
            <p:extLst>
              <p:ext uri="{D42A27DB-BD31-4B8C-83A1-F6EECF244321}">
                <p14:modId xmlns:p14="http://schemas.microsoft.com/office/powerpoint/2010/main" val="2445812661"/>
              </p:ext>
            </p:extLst>
          </p:nvPr>
        </p:nvGraphicFramePr>
        <p:xfrm>
          <a:off x="109632" y="3383284"/>
          <a:ext cx="8766000" cy="1555200"/>
        </p:xfrm>
        <a:graphic>
          <a:graphicData uri="http://schemas.openxmlformats.org/drawingml/2006/table">
            <a:tbl>
              <a:tblPr>
                <a:tableStyleId>{5A111915-BE36-4E01-A7E5-04B1672EAD32}</a:tableStyleId>
              </a:tblPr>
              <a:tblGrid>
                <a:gridCol w="633600">
                  <a:extLst>
                    <a:ext uri="{9D8B030D-6E8A-4147-A177-3AD203B41FA5}">
                      <a16:colId xmlns:a16="http://schemas.microsoft.com/office/drawing/2014/main" val="20000"/>
                    </a:ext>
                  </a:extLst>
                </a:gridCol>
                <a:gridCol w="378000">
                  <a:extLst>
                    <a:ext uri="{9D8B030D-6E8A-4147-A177-3AD203B41FA5}">
                      <a16:colId xmlns:a16="http://schemas.microsoft.com/office/drawing/2014/main" val="20002"/>
                    </a:ext>
                  </a:extLst>
                </a:gridCol>
                <a:gridCol w="378000">
                  <a:extLst>
                    <a:ext uri="{9D8B030D-6E8A-4147-A177-3AD203B41FA5}">
                      <a16:colId xmlns:a16="http://schemas.microsoft.com/office/drawing/2014/main" val="2716474440"/>
                    </a:ext>
                  </a:extLst>
                </a:gridCol>
                <a:gridCol w="378000">
                  <a:extLst>
                    <a:ext uri="{9D8B030D-6E8A-4147-A177-3AD203B41FA5}">
                      <a16:colId xmlns:a16="http://schemas.microsoft.com/office/drawing/2014/main" val="20003"/>
                    </a:ext>
                  </a:extLst>
                </a:gridCol>
                <a:gridCol w="378000">
                  <a:extLst>
                    <a:ext uri="{9D8B030D-6E8A-4147-A177-3AD203B41FA5}">
                      <a16:colId xmlns:a16="http://schemas.microsoft.com/office/drawing/2014/main" val="20005"/>
                    </a:ext>
                  </a:extLst>
                </a:gridCol>
                <a:gridCol w="378000">
                  <a:extLst>
                    <a:ext uri="{9D8B030D-6E8A-4147-A177-3AD203B41FA5}">
                      <a16:colId xmlns:a16="http://schemas.microsoft.com/office/drawing/2014/main" val="2525427573"/>
                    </a:ext>
                  </a:extLst>
                </a:gridCol>
                <a:gridCol w="378000">
                  <a:extLst>
                    <a:ext uri="{9D8B030D-6E8A-4147-A177-3AD203B41FA5}">
                      <a16:colId xmlns:a16="http://schemas.microsoft.com/office/drawing/2014/main" val="20006"/>
                    </a:ext>
                  </a:extLst>
                </a:gridCol>
                <a:gridCol w="378000">
                  <a:extLst>
                    <a:ext uri="{9D8B030D-6E8A-4147-A177-3AD203B41FA5}">
                      <a16:colId xmlns:a16="http://schemas.microsoft.com/office/drawing/2014/main" val="20008"/>
                    </a:ext>
                  </a:extLst>
                </a:gridCol>
                <a:gridCol w="378000">
                  <a:extLst>
                    <a:ext uri="{9D8B030D-6E8A-4147-A177-3AD203B41FA5}">
                      <a16:colId xmlns:a16="http://schemas.microsoft.com/office/drawing/2014/main" val="599800153"/>
                    </a:ext>
                  </a:extLst>
                </a:gridCol>
                <a:gridCol w="378000">
                  <a:extLst>
                    <a:ext uri="{9D8B030D-6E8A-4147-A177-3AD203B41FA5}">
                      <a16:colId xmlns:a16="http://schemas.microsoft.com/office/drawing/2014/main" val="20009"/>
                    </a:ext>
                  </a:extLst>
                </a:gridCol>
                <a:gridCol w="378000">
                  <a:extLst>
                    <a:ext uri="{9D8B030D-6E8A-4147-A177-3AD203B41FA5}">
                      <a16:colId xmlns:a16="http://schemas.microsoft.com/office/drawing/2014/main" val="20011"/>
                    </a:ext>
                  </a:extLst>
                </a:gridCol>
                <a:gridCol w="378000">
                  <a:extLst>
                    <a:ext uri="{9D8B030D-6E8A-4147-A177-3AD203B41FA5}">
                      <a16:colId xmlns:a16="http://schemas.microsoft.com/office/drawing/2014/main" val="2128387303"/>
                    </a:ext>
                  </a:extLst>
                </a:gridCol>
                <a:gridCol w="378000">
                  <a:extLst>
                    <a:ext uri="{9D8B030D-6E8A-4147-A177-3AD203B41FA5}">
                      <a16:colId xmlns:a16="http://schemas.microsoft.com/office/drawing/2014/main" val="20012"/>
                    </a:ext>
                  </a:extLst>
                </a:gridCol>
                <a:gridCol w="378000">
                  <a:extLst>
                    <a:ext uri="{9D8B030D-6E8A-4147-A177-3AD203B41FA5}">
                      <a16:colId xmlns:a16="http://schemas.microsoft.com/office/drawing/2014/main" val="20014"/>
                    </a:ext>
                  </a:extLst>
                </a:gridCol>
                <a:gridCol w="378000">
                  <a:extLst>
                    <a:ext uri="{9D8B030D-6E8A-4147-A177-3AD203B41FA5}">
                      <a16:colId xmlns:a16="http://schemas.microsoft.com/office/drawing/2014/main" val="3199239180"/>
                    </a:ext>
                  </a:extLst>
                </a:gridCol>
                <a:gridCol w="378000">
                  <a:extLst>
                    <a:ext uri="{9D8B030D-6E8A-4147-A177-3AD203B41FA5}">
                      <a16:colId xmlns:a16="http://schemas.microsoft.com/office/drawing/2014/main" val="20015"/>
                    </a:ext>
                  </a:extLst>
                </a:gridCol>
                <a:gridCol w="378000">
                  <a:extLst>
                    <a:ext uri="{9D8B030D-6E8A-4147-A177-3AD203B41FA5}">
                      <a16:colId xmlns:a16="http://schemas.microsoft.com/office/drawing/2014/main" val="20017"/>
                    </a:ext>
                  </a:extLst>
                </a:gridCol>
                <a:gridCol w="378000">
                  <a:extLst>
                    <a:ext uri="{9D8B030D-6E8A-4147-A177-3AD203B41FA5}">
                      <a16:colId xmlns:a16="http://schemas.microsoft.com/office/drawing/2014/main" val="2937459200"/>
                    </a:ext>
                  </a:extLst>
                </a:gridCol>
                <a:gridCol w="378000">
                  <a:extLst>
                    <a:ext uri="{9D8B030D-6E8A-4147-A177-3AD203B41FA5}">
                      <a16:colId xmlns:a16="http://schemas.microsoft.com/office/drawing/2014/main" val="20018"/>
                    </a:ext>
                  </a:extLst>
                </a:gridCol>
                <a:gridCol w="442800">
                  <a:extLst>
                    <a:ext uri="{9D8B030D-6E8A-4147-A177-3AD203B41FA5}">
                      <a16:colId xmlns:a16="http://schemas.microsoft.com/office/drawing/2014/main" val="20019"/>
                    </a:ext>
                  </a:extLst>
                </a:gridCol>
                <a:gridCol w="442800">
                  <a:extLst>
                    <a:ext uri="{9D8B030D-6E8A-4147-A177-3AD203B41FA5}">
                      <a16:colId xmlns:a16="http://schemas.microsoft.com/office/drawing/2014/main" val="20020"/>
                    </a:ext>
                  </a:extLst>
                </a:gridCol>
                <a:gridCol w="442800">
                  <a:extLst>
                    <a:ext uri="{9D8B030D-6E8A-4147-A177-3AD203B41FA5}">
                      <a16:colId xmlns:a16="http://schemas.microsoft.com/office/drawing/2014/main" val="20021"/>
                    </a:ext>
                  </a:extLst>
                </a:gridCol>
              </a:tblGrid>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650" u="none" strike="noStrike" kern="1200" dirty="0">
                          <a:solidFill>
                            <a:schemeClr val="bg1"/>
                          </a:solidFill>
                          <a:effectLst/>
                          <a:latin typeface="+mn-lt"/>
                          <a:ea typeface="+mn-ea"/>
                          <a:cs typeface="+mn-cs"/>
                        </a:rPr>
                        <a:t> </a:t>
                      </a:r>
                    </a:p>
                  </a:txBody>
                  <a:tcPr marL="4655"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w="12700"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July</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October</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December</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algn="ctr" rtl="0" fontAlgn="b"/>
                      <a:r>
                        <a:rPr lang="en-GB" sz="650" u="none" strike="noStrike" kern="1200" dirty="0">
                          <a:solidFill>
                            <a:schemeClr val="bg1"/>
                          </a:solidFill>
                          <a:effectLst/>
                          <a:latin typeface="+mn-lt"/>
                          <a:ea typeface="+mn-ea"/>
                          <a:cs typeface="+mn-cs"/>
                        </a:rPr>
                        <a:t>YTD</a:t>
                      </a:r>
                    </a:p>
                  </a:txBody>
                  <a:tcPr marL="4655" marR="4655" marT="4655" marB="0" anchor="ctr">
                    <a:lnL w="6350" cap="flat" cmpd="sng" algn="ctr">
                      <a:solidFill>
                        <a:srgbClr val="C50017"/>
                      </a:solid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solidFill>
                      <a:schemeClr val="accent5"/>
                    </a:solidFill>
                  </a:tcPr>
                </a:tc>
                <a:tc hMerge="1">
                  <a:txBody>
                    <a:bodyPr/>
                    <a:lstStyle/>
                    <a:p>
                      <a:endParaRPr lang="en-GB"/>
                    </a:p>
                  </a:txBody>
                  <a:tcPr/>
                </a:tc>
                <a:extLst>
                  <a:ext uri="{0D108BD9-81ED-4DB2-BD59-A6C34878D82A}">
                    <a16:rowId xmlns:a16="http://schemas.microsoft.com/office/drawing/2014/main" val="10000"/>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TRIPS</a:t>
                      </a: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solidFill>
                        <a:srgbClr val="C50017"/>
                      </a:solid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pPr>
                      <a:r>
                        <a:rPr lang="en-GB" sz="60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extLst>
                  <a:ext uri="{0D108BD9-81ED-4DB2-BD59-A6C34878D82A}">
                    <a16:rowId xmlns:a16="http://schemas.microsoft.com/office/drawing/2014/main" val="10001"/>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3.380</a:t>
                      </a:r>
                    </a:p>
                  </a:txBody>
                  <a:tcPr marL="9525" marR="9525" marT="9525" marB="0" anchor="ctr">
                    <a:lnL w="6350"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3.392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+0.4%</a:t>
                      </a: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3"/>
                          </a:solidFill>
                          <a:effectLst/>
                          <a:latin typeface="+mj-lt"/>
                        </a:rPr>
                        <a:t>4.187</a:t>
                      </a:r>
                    </a:p>
                  </a:txBody>
                  <a:tcPr marL="9525" marR="9525" marT="9525"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3.996</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-4.6%</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3.354</a:t>
                      </a:r>
                    </a:p>
                  </a:txBody>
                  <a:tcPr marL="9525" marR="9525" marT="9525"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2.557</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-23.8%</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3.167</a:t>
                      </a:r>
                    </a:p>
                  </a:txBody>
                  <a:tcPr marL="9525" marR="9525" marT="9525"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3.063</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-3.3%</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3.319</a:t>
                      </a:r>
                    </a:p>
                  </a:txBody>
                  <a:tcPr marL="7620" marR="7620" marT="7620"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3.199</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-3.6%</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6.346</a:t>
                      </a:r>
                    </a:p>
                  </a:txBody>
                  <a:tcPr marL="7620" marR="7620" marT="7620"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 </a:t>
                      </a: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 </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C50017"/>
                          </a:solidFill>
                          <a:effectLst/>
                          <a:latin typeface="+mj-lt"/>
                        </a:rPr>
                        <a:t>35.459</a:t>
                      </a:r>
                    </a:p>
                  </a:txBody>
                  <a:tcPr marL="7620" marR="7620" marT="7620" marB="0" anchor="ctr">
                    <a:lnL w="9525"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solidFill>
                      <a:srgbClr val="FFC0C8"/>
                    </a:solidFill>
                  </a:tcPr>
                </a:tc>
                <a:tc>
                  <a:txBody>
                    <a:bodyPr/>
                    <a:lstStyle/>
                    <a:p>
                      <a:pPr algn="ctr" fontAlgn="b">
                        <a:lnSpc>
                          <a:spcPct val="80000"/>
                        </a:lnSpc>
                        <a:defRPr/>
                      </a:pPr>
                      <a:r>
                        <a:rPr lang="en-GB" sz="650" b="0" i="0" u="none" strike="noStrike" dirty="0">
                          <a:solidFill>
                            <a:srgbClr val="C50017"/>
                          </a:solidFill>
                          <a:effectLst/>
                          <a:latin typeface="+mj-lt"/>
                        </a:rPr>
                        <a:t>35.055</a:t>
                      </a:r>
                    </a:p>
                  </a:txBody>
                  <a:tcPr marL="7620" marR="7620" marT="7620" marB="0" anchor="ctr">
                    <a:lnL w="6350" cap="flat" cmpd="sng" algn="ctr">
                      <a:noFill/>
                      <a:prstDash val="solid"/>
                      <a:round/>
                      <a:headEnd type="none" w="med" len="med"/>
                      <a:tailEnd type="none" w="med" len="med"/>
                    </a:lnL>
                    <a:lnR>
                      <a:noFill/>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solidFill>
                      <a:srgbClr val="FFC0C8"/>
                    </a:solidFill>
                  </a:tcPr>
                </a:tc>
                <a:tc>
                  <a:txBody>
                    <a:bodyPr/>
                    <a:lstStyle/>
                    <a:p>
                      <a:pPr algn="ctr" fontAlgn="b">
                        <a:lnSpc>
                          <a:spcPct val="80000"/>
                        </a:lnSpc>
                        <a:defRPr/>
                      </a:pPr>
                      <a:r>
                        <a:rPr lang="en-GB" sz="650" b="0" i="0" u="none" strike="noStrike" kern="1200" dirty="0">
                          <a:solidFill>
                            <a:srgbClr val="C50017"/>
                          </a:solidFill>
                          <a:effectLst/>
                          <a:latin typeface="+mn-lt"/>
                          <a:ea typeface="+mn-ea"/>
                          <a:cs typeface="+mn-cs"/>
                        </a:rPr>
                        <a:t>-1.1%</a:t>
                      </a:r>
                      <a:endParaRPr lang="en-GB" sz="650" b="0" i="0" u="none" strike="noStrike" dirty="0">
                        <a:solidFill>
                          <a:srgbClr val="C50017"/>
                        </a:solidFill>
                        <a:effectLst/>
                        <a:latin typeface="+mj-lt"/>
                      </a:endParaRPr>
                    </a:p>
                  </a:txBody>
                  <a:tcPr marL="7620" marR="7620" marT="7620" marB="0" anchor="ctr">
                    <a:lnL>
                      <a:noFill/>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solidFill>
                      <a:srgbClr val="FFC0C8"/>
                    </a:solidFill>
                  </a:tcPr>
                </a:tc>
                <a:extLst>
                  <a:ext uri="{0D108BD9-81ED-4DB2-BD59-A6C34878D82A}">
                    <a16:rowId xmlns:a16="http://schemas.microsoft.com/office/drawing/2014/main" val="10002"/>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3.001</a:t>
                      </a:r>
                    </a:p>
                  </a:txBody>
                  <a:tcPr marL="9525" marR="9525" marT="9525" marB="0" anchor="ctr">
                    <a:lnL w="6350"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2.817</a:t>
                      </a:r>
                      <a:endParaRPr lang="en-GB" sz="650" b="0" i="0" u="none" strike="noStrike" kern="1200" dirty="0">
                        <a:solidFill>
                          <a:srgbClr val="C50017"/>
                        </a:solidFill>
                        <a:effectLst/>
                        <a:latin typeface="+mj-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-6.1%</a:t>
                      </a: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a:noFill/>
                    </a:lnT>
                  </a:tcPr>
                </a:tc>
                <a:tc>
                  <a:txBody>
                    <a:bodyPr/>
                    <a:lstStyle/>
                    <a:p>
                      <a:pPr algn="ctr" fontAlgn="b">
                        <a:defRPr/>
                      </a:pPr>
                      <a:r>
                        <a:rPr lang="en-GB" sz="650" b="0" i="0" u="none" strike="noStrike" dirty="0">
                          <a:solidFill>
                            <a:schemeClr val="accent3"/>
                          </a:solidFill>
                          <a:effectLst/>
                          <a:latin typeface="+mj-lt"/>
                        </a:rPr>
                        <a:t>3.688</a:t>
                      </a:r>
                    </a:p>
                  </a:txBody>
                  <a:tcPr marL="9525" marR="9525" marT="9525"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3.391</a:t>
                      </a:r>
                      <a:endParaRPr lang="en-GB" sz="650" b="0" i="0" u="none" strike="noStrike" kern="1200" dirty="0">
                        <a:solidFill>
                          <a:srgbClr val="C50017"/>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-8.1%</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2.884</a:t>
                      </a:r>
                    </a:p>
                  </a:txBody>
                  <a:tcPr marL="9525" marR="9525" marT="9525"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2.158</a:t>
                      </a:r>
                      <a:endParaRPr lang="en-GB" sz="650" b="0" i="0" u="none" strike="noStrike" kern="1200" dirty="0">
                        <a:solidFill>
                          <a:srgbClr val="C50017"/>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-25.2%</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2.758</a:t>
                      </a:r>
                    </a:p>
                  </a:txBody>
                  <a:tcPr marL="9525" marR="9525" marT="9525"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2.745</a:t>
                      </a:r>
                      <a:endParaRPr lang="en-GB" sz="650" b="0" i="0" u="none" strike="noStrike" kern="1200" dirty="0">
                        <a:solidFill>
                          <a:srgbClr val="C50017"/>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-0.5%</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2.937</a:t>
                      </a:r>
                    </a:p>
                  </a:txBody>
                  <a:tcPr marL="7620" marR="7620" marT="7620"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2.760</a:t>
                      </a:r>
                      <a:endParaRPr lang="en-GB" sz="650" b="0" i="0" u="none" strike="noStrike" kern="1200" dirty="0">
                        <a:solidFill>
                          <a:srgbClr val="C50017"/>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-6.0%</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5.539</a:t>
                      </a:r>
                    </a:p>
                  </a:txBody>
                  <a:tcPr marL="7620" marR="7620" marT="7620"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 </a:t>
                      </a:r>
                      <a:endParaRPr lang="en-GB" sz="650" b="0" i="0" u="none" strike="noStrike" kern="1200" dirty="0">
                        <a:solidFill>
                          <a:srgbClr val="C50017"/>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 </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rgbClr val="C50017"/>
                          </a:solidFill>
                          <a:effectLst/>
                          <a:latin typeface="+mj-lt"/>
                        </a:rPr>
                        <a:t>31.067</a:t>
                      </a:r>
                    </a:p>
                  </a:txBody>
                  <a:tcPr marL="7620" marR="7620" marT="7620" marB="0" anchor="ctr">
                    <a:lnL w="9525"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C0C8"/>
                    </a:solidFill>
                  </a:tcPr>
                </a:tc>
                <a:tc>
                  <a:txBody>
                    <a:bodyPr/>
                    <a:lstStyle/>
                    <a:p>
                      <a:pPr algn="ctr" fontAlgn="b">
                        <a:lnSpc>
                          <a:spcPct val="80000"/>
                        </a:lnSpc>
                        <a:defRPr/>
                      </a:pPr>
                      <a:r>
                        <a:rPr lang="en-GB" sz="650" b="0" i="0" u="none" strike="noStrike" dirty="0">
                          <a:solidFill>
                            <a:srgbClr val="C50017"/>
                          </a:solidFill>
                          <a:effectLst/>
                          <a:latin typeface="+mj-lt"/>
                        </a:rPr>
                        <a:t>30.163</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FC0C8"/>
                    </a:solidFill>
                  </a:tcPr>
                </a:tc>
                <a:tc>
                  <a:txBody>
                    <a:bodyPr/>
                    <a:lstStyle/>
                    <a:p>
                      <a:pPr algn="ctr" fontAlgn="b">
                        <a:lnSpc>
                          <a:spcPct val="80000"/>
                        </a:lnSpc>
                        <a:defRPr/>
                      </a:pPr>
                      <a:r>
                        <a:rPr lang="en-GB" sz="650" b="0" i="0" u="none" strike="noStrike" kern="1200" dirty="0">
                          <a:solidFill>
                            <a:srgbClr val="C50017"/>
                          </a:solidFill>
                          <a:effectLst/>
                          <a:latin typeface="+mn-lt"/>
                          <a:ea typeface="+mn-ea"/>
                          <a:cs typeface="+mn-cs"/>
                        </a:rPr>
                        <a:t>-2.9%</a:t>
                      </a:r>
                      <a:endParaRPr lang="en-GB" sz="650" b="0" i="0" u="none" strike="noStrike" dirty="0">
                        <a:solidFill>
                          <a:srgbClr val="C50017"/>
                        </a:solidFill>
                        <a:effectLst/>
                        <a:latin typeface="+mj-lt"/>
                      </a:endParaRPr>
                    </a:p>
                  </a:txBody>
                  <a:tcPr marL="7620" marR="7620" marT="7620" marB="0" anchor="ctr">
                    <a:lnL>
                      <a:noFill/>
                    </a:lnL>
                    <a:lnR w="9525" cap="flat" cmpd="sng" algn="ctr">
                      <a:solidFill>
                        <a:srgbClr val="C50017"/>
                      </a:solidFill>
                      <a:prstDash val="solid"/>
                      <a:round/>
                      <a:headEnd type="none" w="med" len="med"/>
                      <a:tailEnd type="none" w="med" len="med"/>
                    </a:lnR>
                    <a:lnT>
                      <a:noFill/>
                    </a:lnT>
                    <a:solidFill>
                      <a:srgbClr val="FFC0C8"/>
                    </a:solidFill>
                  </a:tcPr>
                </a:tc>
                <a:extLst>
                  <a:ext uri="{0D108BD9-81ED-4DB2-BD59-A6C34878D82A}">
                    <a16:rowId xmlns:a16="http://schemas.microsoft.com/office/drawing/2014/main" val="10003"/>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lnSpc>
                          <a:spcPct val="80000"/>
                        </a:lnSpc>
                      </a:pPr>
                      <a:r>
                        <a:rPr lang="en-GB" sz="650" u="none" strike="noStrike" kern="1200" dirty="0">
                          <a:solidFill>
                            <a:schemeClr val="bg1"/>
                          </a:solidFill>
                          <a:effectLst/>
                          <a:latin typeface="+mn-lt"/>
                          <a:ea typeface="+mn-ea"/>
                          <a:cs typeface="+mn-cs"/>
                        </a:rPr>
                        <a:t> </a:t>
                      </a: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July</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pPr marL="0" algn="ctr" defTabSz="914400" rtl="0" eaLnBrk="1" fontAlgn="b" latinLnBrk="0" hangingPunct="1">
                        <a:lnSpc>
                          <a:spcPct val="80000"/>
                        </a:lnSpc>
                      </a:pPr>
                      <a:endParaRPr lang="en-GB" sz="650" u="none" strike="noStrike" kern="1200" dirty="0">
                        <a:solidFill>
                          <a:schemeClr val="bg1"/>
                        </a:solidFill>
                        <a:effectLst/>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pPr marL="0" algn="ctr" defTabSz="914400" rtl="0" eaLnBrk="1" fontAlgn="b" latinLnBrk="0" hangingPunct="1">
                        <a:lnSpc>
                          <a:spcPct val="80000"/>
                        </a:lnSpc>
                      </a:pPr>
                      <a:endParaRPr lang="en-GB" sz="650" u="none" strike="noStrike" kern="1200" dirty="0">
                        <a:solidFill>
                          <a:schemeClr val="bg1"/>
                        </a:solidFill>
                        <a:effectLst/>
                        <a:latin typeface="+mj-lt"/>
                        <a:ea typeface="+mn-ea"/>
                        <a:cs typeface="+mn-cs"/>
                      </a:endParaRP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gridSpan="3">
                  <a:txBody>
                    <a:body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indent="0" algn="ctr" defTabSz="914400" rtl="0" eaLnBrk="1" fontAlgn="b" latinLnBrk="0" hangingPunct="1">
                        <a:lnSpc>
                          <a:spcPct val="80000"/>
                        </a:lnSpc>
                        <a:spcBef>
                          <a:spcPts val="0"/>
                        </a:spcBef>
                        <a:spcAft>
                          <a:spcPts val="0"/>
                        </a:spcAft>
                        <a:buClrTx/>
                        <a:buSzTx/>
                        <a:buFontTx/>
                        <a:buNone/>
                        <a:tabLst/>
                        <a:defRPr/>
                      </a:pPr>
                      <a:endParaRPr lang="en-GB" sz="650" u="none" strike="noStrike" kern="1200" dirty="0">
                        <a:solidFill>
                          <a:schemeClr val="bg1"/>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j-lt"/>
                          <a:ea typeface="+mn-ea"/>
                          <a:cs typeface="+mn-cs"/>
                        </a:rPr>
                        <a:t>October</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j-lt"/>
                          <a:ea typeface="+mn-ea"/>
                          <a:cs typeface="+mn-cs"/>
                        </a:rPr>
                        <a:t>December</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YTD</a:t>
                      </a:r>
                    </a:p>
                  </a:txBody>
                  <a:tcPr marL="7620" marR="7620" marT="7620" marB="0" anchor="ctr">
                    <a:lnL w="6350" cap="flat" cmpd="sng" algn="ctr">
                      <a:solidFill>
                        <a:srgbClr val="C50017"/>
                      </a:solid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pPr algn="l" fontAlgn="b"/>
                      <a:endParaRPr lang="en-GB" sz="650" b="0" i="0" u="none" strike="noStrike" dirty="0">
                        <a:solidFill>
                          <a:schemeClr val="accent5"/>
                        </a:solidFill>
                        <a:effectLst/>
                        <a:latin typeface="+mj-lt"/>
                      </a:endParaRPr>
                    </a:p>
                  </a:txBody>
                  <a:tcPr marL="7620" marR="7620" marT="7620" marB="0" anchor="b">
                    <a:lnL w="6350" cap="flat" cmpd="sng" algn="ctr">
                      <a:noFill/>
                      <a:prstDash val="solid"/>
                      <a:round/>
                      <a:headEnd type="none" w="med" len="med"/>
                      <a:tailEnd type="none" w="med" len="med"/>
                    </a:lnL>
                    <a:lnT>
                      <a:noFill/>
                    </a:lnT>
                    <a:solidFill>
                      <a:schemeClr val="accent5"/>
                    </a:solidFill>
                  </a:tcPr>
                </a:tc>
                <a:tc hMerge="1">
                  <a:txBody>
                    <a:bodyPr/>
                    <a:lstStyle/>
                    <a:p>
                      <a:pPr algn="ctr" fontAlgn="b"/>
                      <a:endParaRPr lang="en-GB" sz="650" b="0" i="0" u="none" strike="noStrike" dirty="0">
                        <a:solidFill>
                          <a:schemeClr val="accent5"/>
                        </a:solidFill>
                        <a:effectLst/>
                        <a:latin typeface="+mj-lt"/>
                      </a:endParaRPr>
                    </a:p>
                  </a:txBody>
                  <a:tcPr marL="7620" marR="7620" marT="7620" marB="0" anchor="ctr">
                    <a:lnT>
                      <a:noFill/>
                    </a:lnT>
                  </a:tcPr>
                </a:tc>
                <a:extLst>
                  <a:ext uri="{0D108BD9-81ED-4DB2-BD59-A6C34878D82A}">
                    <a16:rowId xmlns:a16="http://schemas.microsoft.com/office/drawing/2014/main" val="10006"/>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BEDNIGHTS</a:t>
                      </a: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j-lt"/>
                          <a:ea typeface="+mn-ea"/>
                          <a:cs typeface="+mn-cs"/>
                        </a:rPr>
                        <a:t>%</a:t>
                      </a:r>
                      <a:r>
                        <a:rPr lang="en-GB" sz="650" u="none" strike="noStrike" kern="1200" dirty="0" err="1">
                          <a:solidFill>
                            <a:schemeClr val="bg1"/>
                          </a:solidFill>
                          <a:effectLst/>
                          <a:latin typeface="+mj-lt"/>
                          <a:ea typeface="+mn-ea"/>
                          <a:cs typeface="+mn-cs"/>
                        </a:rPr>
                        <a:t>ch</a:t>
                      </a:r>
                      <a:endParaRPr lang="en-GB" sz="650" u="none" strike="noStrike" kern="1200" dirty="0">
                        <a:solidFill>
                          <a:schemeClr val="bg1"/>
                        </a:solidFill>
                        <a:effectLst/>
                        <a:latin typeface="+mj-lt"/>
                        <a:ea typeface="+mn-ea"/>
                        <a:cs typeface="+mn-cs"/>
                      </a:endParaRP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j-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0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extLst>
                  <a:ext uri="{0D108BD9-81ED-4DB2-BD59-A6C34878D82A}">
                    <a16:rowId xmlns:a16="http://schemas.microsoft.com/office/drawing/2014/main" val="10007"/>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10.068</a:t>
                      </a:r>
                    </a:p>
                  </a:txBody>
                  <a:tcPr marL="9525" marR="9525" marT="9525" marB="0" anchor="ctr">
                    <a:lnL w="6350"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11.405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+13.3%</a:t>
                      </a: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14.238</a:t>
                      </a:r>
                    </a:p>
                  </a:txBody>
                  <a:tcPr marL="9525" marR="9525" marT="9525"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13.290</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-6.7%</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8.620</a:t>
                      </a:r>
                    </a:p>
                  </a:txBody>
                  <a:tcPr marL="9525" marR="9525" marT="9525"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7.485</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-13.2%</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8.278</a:t>
                      </a:r>
                    </a:p>
                  </a:txBody>
                  <a:tcPr marL="9525" marR="9525" marT="9525"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8.178</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-1.2%</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8.055</a:t>
                      </a:r>
                    </a:p>
                  </a:txBody>
                  <a:tcPr marL="7620" marR="7620" marT="7620"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7.463</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-7.3%</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23.650</a:t>
                      </a:r>
                    </a:p>
                  </a:txBody>
                  <a:tcPr marL="7620" marR="7620" marT="7620"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 </a:t>
                      </a: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 </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C50017"/>
                          </a:solidFill>
                          <a:effectLst/>
                          <a:latin typeface="+mj-lt"/>
                        </a:rPr>
                        <a:t>95.578</a:t>
                      </a:r>
                    </a:p>
                  </a:txBody>
                  <a:tcPr marL="7620" marR="7620" marT="7620" marB="0" anchor="ctr">
                    <a:lnL w="9525"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solidFill>
                      <a:srgbClr val="FFC0C8"/>
                    </a:solidFil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b="0" i="0" u="none" strike="noStrike" kern="1200" dirty="0">
                          <a:solidFill>
                            <a:srgbClr val="C50017"/>
                          </a:solidFill>
                          <a:effectLst/>
                          <a:latin typeface="+mn-lt"/>
                          <a:ea typeface="+mn-ea"/>
                          <a:cs typeface="+mn-cs"/>
                        </a:rPr>
                        <a:t>100.741</a:t>
                      </a:r>
                    </a:p>
                  </a:txBody>
                  <a:tcPr marL="7620" marR="7620" marT="7620" marB="0" anchor="ctr">
                    <a:lnL w="6350" cap="flat" cmpd="sng" algn="ctr">
                      <a:noFill/>
                      <a:prstDash val="solid"/>
                      <a:round/>
                      <a:headEnd type="none" w="med" len="med"/>
                      <a:tailEnd type="none" w="med" len="med"/>
                    </a:lnL>
                    <a:lnR>
                      <a:noFill/>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solidFill>
                      <a:srgbClr val="FFC0C8"/>
                    </a:solidFill>
                  </a:tcPr>
                </a:tc>
                <a:tc>
                  <a:txBody>
                    <a:bodyPr/>
                    <a:lstStyle/>
                    <a:p>
                      <a:pPr algn="ctr" fontAlgn="b">
                        <a:lnSpc>
                          <a:spcPct val="80000"/>
                        </a:lnSpc>
                        <a:defRPr/>
                      </a:pPr>
                      <a:r>
                        <a:rPr lang="en-GB" sz="650" b="0" i="0" u="none" strike="noStrike" kern="1200" dirty="0">
                          <a:solidFill>
                            <a:srgbClr val="C50017"/>
                          </a:solidFill>
                          <a:effectLst/>
                          <a:latin typeface="+mn-lt"/>
                          <a:ea typeface="+mn-ea"/>
                          <a:cs typeface="+mn-cs"/>
                        </a:rPr>
                        <a:t>+5.4%</a:t>
                      </a:r>
                      <a:endParaRPr lang="en-GB" sz="650" b="0" i="0" u="none" strike="noStrike" dirty="0">
                        <a:solidFill>
                          <a:srgbClr val="C50017"/>
                        </a:solidFill>
                        <a:effectLst/>
                        <a:latin typeface="+mj-lt"/>
                      </a:endParaRPr>
                    </a:p>
                  </a:txBody>
                  <a:tcPr marL="7620" marR="7620" marT="7620" marB="0" anchor="ctr">
                    <a:lnL>
                      <a:noFill/>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solidFill>
                      <a:srgbClr val="FFC0C8"/>
                    </a:solidFill>
                  </a:tcPr>
                </a:tc>
                <a:extLst>
                  <a:ext uri="{0D108BD9-81ED-4DB2-BD59-A6C34878D82A}">
                    <a16:rowId xmlns:a16="http://schemas.microsoft.com/office/drawing/2014/main" val="10008"/>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8.522</a:t>
                      </a:r>
                    </a:p>
                  </a:txBody>
                  <a:tcPr marL="9525" marR="9525" marT="9525" marB="0" anchor="ctr">
                    <a:lnL w="6350"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9.428</a:t>
                      </a:r>
                      <a:endParaRPr lang="en-GB" sz="650" b="0" i="0" u="none" strike="noStrike" kern="1200" dirty="0">
                        <a:solidFill>
                          <a:srgbClr val="C50017"/>
                        </a:solidFill>
                        <a:effectLst/>
                        <a:latin typeface="+mj-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+10.6%</a:t>
                      </a: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12.350</a:t>
                      </a:r>
                    </a:p>
                  </a:txBody>
                  <a:tcPr marL="9525" marR="9525" marT="9525"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10.654</a:t>
                      </a:r>
                      <a:endParaRPr lang="en-GB" sz="650" b="0" i="0" u="none" strike="noStrike" kern="1200" dirty="0">
                        <a:solidFill>
                          <a:srgbClr val="C50017"/>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-13.7%</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7.255</a:t>
                      </a:r>
                    </a:p>
                  </a:txBody>
                  <a:tcPr marL="9525" marR="9525" marT="9525"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6.179</a:t>
                      </a:r>
                      <a:endParaRPr lang="en-GB" sz="650" b="0" i="0" u="none" strike="noStrike" kern="1200" dirty="0">
                        <a:solidFill>
                          <a:srgbClr val="C50017"/>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-14.8%</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7.056</a:t>
                      </a:r>
                    </a:p>
                  </a:txBody>
                  <a:tcPr marL="9525" marR="9525" marT="9525"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7.230</a:t>
                      </a:r>
                      <a:endParaRPr lang="en-GB" sz="650" b="0" i="0" u="none" strike="noStrike" kern="1200" dirty="0">
                        <a:solidFill>
                          <a:srgbClr val="C50017"/>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+2.5%</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7.160</a:t>
                      </a:r>
                    </a:p>
                  </a:txBody>
                  <a:tcPr marL="7620" marR="7620" marT="7620"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6.493</a:t>
                      </a:r>
                      <a:endParaRPr lang="en-GB" sz="650" b="0" i="0" u="none" strike="noStrike" kern="1200" dirty="0">
                        <a:solidFill>
                          <a:srgbClr val="C50017"/>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-9.3%</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20.570</a:t>
                      </a:r>
                    </a:p>
                  </a:txBody>
                  <a:tcPr marL="7620" marR="7620" marT="7620"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 </a:t>
                      </a:r>
                      <a:endParaRPr lang="en-GB" sz="650" b="0" i="0" u="none" strike="noStrike" kern="1200" dirty="0">
                        <a:solidFill>
                          <a:srgbClr val="C50017"/>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 </a:t>
                      </a:r>
                      <a:endParaRPr lang="en-GB" sz="650" b="0" i="0" u="none" strike="noStrike" dirty="0">
                        <a:solidFill>
                          <a:srgbClr val="C50017"/>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tcPr>
                </a:tc>
                <a:tc>
                  <a:txBody>
                    <a:bodyPr/>
                    <a:lstStyle/>
                    <a:p>
                      <a:pPr algn="ctr" fontAlgn="b">
                        <a:lnSpc>
                          <a:spcPct val="80000"/>
                        </a:lnSpc>
                        <a:defRPr/>
                      </a:pPr>
                      <a:r>
                        <a:rPr lang="en-GB" sz="650" b="0" i="0" u="none" strike="noStrike" dirty="0">
                          <a:solidFill>
                            <a:srgbClr val="C50017"/>
                          </a:solidFill>
                          <a:effectLst/>
                          <a:latin typeface="+mj-lt"/>
                        </a:rPr>
                        <a:t>81.772</a:t>
                      </a:r>
                    </a:p>
                  </a:txBody>
                  <a:tcPr marL="7620" marR="7620" marT="7620" marB="0" anchor="ctr">
                    <a:lnL w="9525"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C0C8"/>
                    </a:solidFill>
                  </a:tcPr>
                </a:tc>
                <a:tc>
                  <a:txBody>
                    <a:bodyPr/>
                    <a:lstStyle/>
                    <a:p>
                      <a:pPr algn="ctr" fontAlgn="b">
                        <a:lnSpc>
                          <a:spcPct val="80000"/>
                        </a:lnSpc>
                        <a:defRPr/>
                      </a:pPr>
                      <a:r>
                        <a:rPr lang="en-GB" sz="650" b="0" i="0" u="none" strike="noStrike" dirty="0">
                          <a:solidFill>
                            <a:srgbClr val="C50017"/>
                          </a:solidFill>
                          <a:effectLst/>
                          <a:latin typeface="+mj-lt"/>
                        </a:rPr>
                        <a:t>85.026</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FC0C8"/>
                    </a:solidFill>
                  </a:tcPr>
                </a:tc>
                <a:tc>
                  <a:txBody>
                    <a:bodyPr/>
                    <a:lstStyle/>
                    <a:p>
                      <a:pPr algn="ctr" fontAlgn="b">
                        <a:lnSpc>
                          <a:spcPct val="80000"/>
                        </a:lnSpc>
                        <a:defRPr/>
                      </a:pPr>
                      <a:r>
                        <a:rPr lang="en-GB" sz="650" b="0" i="0" u="none" strike="noStrike" kern="1200" dirty="0">
                          <a:solidFill>
                            <a:srgbClr val="C50017"/>
                          </a:solidFill>
                          <a:effectLst/>
                          <a:latin typeface="+mn-lt"/>
                          <a:ea typeface="+mn-ea"/>
                          <a:cs typeface="+mn-cs"/>
                        </a:rPr>
                        <a:t>+4.0%</a:t>
                      </a:r>
                      <a:endParaRPr lang="en-GB" sz="650" b="0" i="0" u="none" strike="noStrike" dirty="0">
                        <a:solidFill>
                          <a:srgbClr val="C50017"/>
                        </a:solidFill>
                        <a:effectLst/>
                        <a:latin typeface="+mj-lt"/>
                      </a:endParaRPr>
                    </a:p>
                  </a:txBody>
                  <a:tcPr marL="7620" marR="7620" marT="7620" marB="0" anchor="ctr">
                    <a:lnL>
                      <a:noFill/>
                    </a:lnL>
                    <a:lnR w="9525" cap="flat" cmpd="sng" algn="ctr">
                      <a:solidFill>
                        <a:srgbClr val="C50017"/>
                      </a:solidFill>
                      <a:prstDash val="solid"/>
                      <a:round/>
                      <a:headEnd type="none" w="med" len="med"/>
                      <a:tailEnd type="none" w="med" len="med"/>
                    </a:lnR>
                    <a:solidFill>
                      <a:srgbClr val="FFC0C8"/>
                    </a:solidFill>
                  </a:tcPr>
                </a:tc>
                <a:extLst>
                  <a:ext uri="{0D108BD9-81ED-4DB2-BD59-A6C34878D82A}">
                    <a16:rowId xmlns:a16="http://schemas.microsoft.com/office/drawing/2014/main" val="10009"/>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lnSpc>
                          <a:spcPct val="80000"/>
                        </a:lnSpc>
                      </a:pPr>
                      <a:r>
                        <a:rPr lang="en-GB" sz="650" u="none" strike="noStrike" kern="1200" dirty="0">
                          <a:solidFill>
                            <a:schemeClr val="bg1"/>
                          </a:solidFill>
                          <a:effectLst/>
                          <a:latin typeface="+mn-lt"/>
                          <a:ea typeface="+mn-ea"/>
                          <a:cs typeface="+mn-cs"/>
                        </a:rPr>
                        <a:t> </a:t>
                      </a: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July</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pPr marL="0" algn="ctr" defTabSz="914400" rtl="0" eaLnBrk="1" fontAlgn="b" latinLnBrk="0" hangingPunct="1">
                        <a:lnSpc>
                          <a:spcPct val="80000"/>
                        </a:lnSpc>
                      </a:pPr>
                      <a:endParaRPr lang="en-GB" sz="650" u="none" strike="noStrike" kern="1200" dirty="0">
                        <a:solidFill>
                          <a:schemeClr val="bg1"/>
                        </a:solidFill>
                        <a:effectLst/>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pPr marL="0" algn="ctr" defTabSz="914400" rtl="0" eaLnBrk="1" fontAlgn="b" latinLnBrk="0" hangingPunct="1">
                        <a:lnSpc>
                          <a:spcPct val="80000"/>
                        </a:lnSpc>
                      </a:pPr>
                      <a:endParaRPr lang="en-GB" sz="650" u="none" strike="noStrike" kern="1200" dirty="0">
                        <a:solidFill>
                          <a:schemeClr val="bg1"/>
                        </a:solidFill>
                        <a:effectLst/>
                        <a:latin typeface="+mj-lt"/>
                        <a:ea typeface="+mn-ea"/>
                        <a:cs typeface="+mn-cs"/>
                      </a:endParaRP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gridSpan="3">
                  <a:txBody>
                    <a:body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indent="0" algn="ctr" defTabSz="914400" rtl="0" eaLnBrk="1" fontAlgn="b" latinLnBrk="0" hangingPunct="1">
                        <a:lnSpc>
                          <a:spcPct val="80000"/>
                        </a:lnSpc>
                        <a:spcBef>
                          <a:spcPts val="0"/>
                        </a:spcBef>
                        <a:spcAft>
                          <a:spcPts val="0"/>
                        </a:spcAft>
                        <a:buClrTx/>
                        <a:buSzTx/>
                        <a:buFontTx/>
                        <a:buNone/>
                        <a:tabLst/>
                        <a:defRPr/>
                      </a:pPr>
                      <a:r>
                        <a:rPr lang="en-GB" sz="650" b="0" i="0" u="none" strike="noStrike" kern="1200" dirty="0">
                          <a:solidFill>
                            <a:schemeClr val="bg1"/>
                          </a:solidFill>
                          <a:latin typeface="+mj-lt"/>
                          <a:ea typeface="+mn-ea"/>
                          <a:cs typeface="+mn-cs"/>
                        </a:rPr>
                        <a:t>October</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j-lt"/>
                          <a:ea typeface="+mn-ea"/>
                          <a:cs typeface="+mn-cs"/>
                        </a:rPr>
                        <a:t>December</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YTD</a:t>
                      </a:r>
                    </a:p>
                  </a:txBody>
                  <a:tcPr marL="7620" marR="7620" marT="7620" marB="0" anchor="ctr">
                    <a:lnL w="6350" cap="flat" cmpd="sng" algn="ctr">
                      <a:solidFill>
                        <a:srgbClr val="C50017"/>
                      </a:solid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50017"/>
                    </a:solidFill>
                  </a:tcPr>
                </a:tc>
                <a:tc hMerge="1">
                  <a:txBody>
                    <a:bodyPr/>
                    <a:lstStyle/>
                    <a:p>
                      <a:pPr algn="l" fontAlgn="b"/>
                      <a:endParaRPr lang="en-GB" sz="650" b="0" i="0" u="none" strike="noStrike">
                        <a:solidFill>
                          <a:schemeClr val="accent5"/>
                        </a:solidFill>
                        <a:effectLst/>
                        <a:latin typeface="+mj-lt"/>
                      </a:endParaRPr>
                    </a:p>
                  </a:txBody>
                  <a:tcPr marL="7620" marR="7620" marT="7620" marB="0" anchor="b">
                    <a:lnL w="6350" cap="flat" cmpd="sng" algn="ctr">
                      <a:noFill/>
                      <a:prstDash val="solid"/>
                      <a:round/>
                      <a:headEnd type="none" w="med" len="med"/>
                      <a:tailEnd type="none" w="med" len="med"/>
                    </a:lnL>
                    <a:lnT>
                      <a:noFill/>
                    </a:lnT>
                    <a:solidFill>
                      <a:schemeClr val="accent5"/>
                    </a:solidFill>
                  </a:tcPr>
                </a:tc>
                <a:tc hMerge="1">
                  <a:txBody>
                    <a:bodyPr/>
                    <a:lstStyle/>
                    <a:p>
                      <a:pPr algn="ctr" fontAlgn="b"/>
                      <a:endParaRPr lang="en-GB" sz="650" b="0" i="0" u="none" strike="noStrike" dirty="0">
                        <a:solidFill>
                          <a:schemeClr val="accent5"/>
                        </a:solidFill>
                        <a:effectLst/>
                        <a:latin typeface="+mj-lt"/>
                      </a:endParaRPr>
                    </a:p>
                  </a:txBody>
                  <a:tcPr marL="7620" marR="7620" marT="7620" marB="0" anchor="ctr">
                    <a:lnT>
                      <a:noFill/>
                    </a:lnT>
                  </a:tcPr>
                </a:tc>
                <a:extLst>
                  <a:ext uri="{0D108BD9-81ED-4DB2-BD59-A6C34878D82A}">
                    <a16:rowId xmlns:a16="http://schemas.microsoft.com/office/drawing/2014/main" val="10012"/>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EXPENDITURE</a:t>
                      </a: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j-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tc>
                  <a:txBody>
                    <a:bodyPr/>
                    <a:lstStyle/>
                    <a:p>
                      <a:pPr algn="ctr" rtl="0" fontAlgn="b">
                        <a:lnSpc>
                          <a:spcPct val="80000"/>
                        </a:lnSpc>
                        <a:defRPr/>
                      </a:pPr>
                      <a:r>
                        <a:rPr lang="en-GB" sz="60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C50017"/>
                      </a:solidFill>
                      <a:prstDash val="solid"/>
                      <a:round/>
                      <a:headEnd type="none" w="med" len="med"/>
                      <a:tailEnd type="none" w="med" len="med"/>
                    </a:lnB>
                    <a:lnTlToBr w="12700" cmpd="sng">
                      <a:noFill/>
                      <a:prstDash val="solid"/>
                    </a:lnTlToBr>
                    <a:lnBlToTr w="12700" cmpd="sng">
                      <a:noFill/>
                      <a:prstDash val="solid"/>
                    </a:lnBlToTr>
                    <a:solidFill>
                      <a:srgbClr val="C50017"/>
                    </a:solidFill>
                  </a:tcPr>
                </a:tc>
                <a:extLst>
                  <a:ext uri="{0D108BD9-81ED-4DB2-BD59-A6C34878D82A}">
                    <a16:rowId xmlns:a16="http://schemas.microsoft.com/office/drawing/2014/main" val="10013"/>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£458</a:t>
                      </a:r>
                    </a:p>
                  </a:txBody>
                  <a:tcPr marL="9525" marR="9525" marT="9525" marB="0" anchor="ctr">
                    <a:lnL w="6350"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C50017"/>
                          </a:solidFill>
                          <a:effectLst/>
                          <a:latin typeface="+mj-lt"/>
                        </a:rPr>
                        <a:t>£458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0.0%</a:t>
                      </a: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3"/>
                          </a:solidFill>
                          <a:effectLst/>
                          <a:latin typeface="+mj-lt"/>
                        </a:rPr>
                        <a:t>£501</a:t>
                      </a:r>
                    </a:p>
                  </a:txBody>
                  <a:tcPr marL="9525" marR="9525" marT="9525" marB="0" anchor="ctr">
                    <a:lnL w="9525"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C50017"/>
                          </a:solidFill>
                          <a:effectLst/>
                          <a:latin typeface="+mj-lt"/>
                        </a:rPr>
                        <a:t>£536</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+7.0%</a:t>
                      </a: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3"/>
                          </a:solidFill>
                          <a:effectLst/>
                          <a:latin typeface="+mj-lt"/>
                        </a:rPr>
                        <a:t>£435</a:t>
                      </a:r>
                    </a:p>
                  </a:txBody>
                  <a:tcPr marL="9525" marR="9525" marT="9525" marB="0" anchor="ctr">
                    <a:lnL w="9525"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C50017"/>
                          </a:solidFill>
                          <a:effectLst/>
                          <a:latin typeface="+mj-lt"/>
                        </a:rPr>
                        <a:t>£315</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-27.6%</a:t>
                      </a: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3"/>
                          </a:solidFill>
                          <a:effectLst/>
                          <a:latin typeface="+mj-lt"/>
                        </a:rPr>
                        <a:t>£335</a:t>
                      </a:r>
                    </a:p>
                  </a:txBody>
                  <a:tcPr marL="9525" marR="9525" marT="9525" marB="0" anchor="ctr">
                    <a:lnL w="9525"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C50017"/>
                          </a:solidFill>
                          <a:effectLst/>
                          <a:latin typeface="+mj-lt"/>
                        </a:rPr>
                        <a:t>£380</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+13.4%</a:t>
                      </a: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3"/>
                          </a:solidFill>
                          <a:effectLst/>
                          <a:latin typeface="+mj-lt"/>
                        </a:rPr>
                        <a:t>£387</a:t>
                      </a:r>
                    </a:p>
                  </a:txBody>
                  <a:tcPr marL="7620" marR="7620" marT="7620" marB="0" anchor="ctr">
                    <a:lnL w="9525"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C50017"/>
                          </a:solidFill>
                          <a:effectLst/>
                          <a:latin typeface="+mj-lt"/>
                        </a:rPr>
                        <a:t>£354</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-8.5%</a:t>
                      </a: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3"/>
                          </a:solidFill>
                          <a:effectLst/>
                          <a:latin typeface="+mj-lt"/>
                        </a:rPr>
                        <a:t>£612</a:t>
                      </a:r>
                    </a:p>
                  </a:txBody>
                  <a:tcPr marL="7620" marR="7620" marT="7620" marB="0" anchor="ctr">
                    <a:lnL w="9525"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 </a:t>
                      </a: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C50017"/>
                          </a:solidFill>
                          <a:effectLst/>
                          <a:latin typeface="+mj-lt"/>
                        </a:rPr>
                        <a:t>£4,040</a:t>
                      </a:r>
                    </a:p>
                  </a:txBody>
                  <a:tcPr marL="7620" marR="7620" marT="7620"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solidFill>
                      <a:srgbClr val="FFC0C8"/>
                    </a:solidFil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b="0" i="0" u="none" strike="noStrike" kern="1200" dirty="0">
                          <a:solidFill>
                            <a:srgbClr val="C50017"/>
                          </a:solidFill>
                          <a:effectLst/>
                          <a:latin typeface="+mn-lt"/>
                          <a:ea typeface="+mn-ea"/>
                          <a:cs typeface="+mn-cs"/>
                        </a:rPr>
                        <a:t>£4,106</a:t>
                      </a:r>
                    </a:p>
                  </a:txBody>
                  <a:tcPr marL="7620" marR="7620" marT="7620" marB="0" anchor="ctr">
                    <a:lnL w="3175" cap="flat" cmpd="sng" algn="ctr">
                      <a:noFill/>
                      <a:prstDash val="solid"/>
                      <a:round/>
                      <a:headEnd type="none" w="med" len="med"/>
                      <a:tailEnd type="none" w="med" len="med"/>
                    </a:lnL>
                    <a:lnR>
                      <a:noFill/>
                    </a:lnR>
                    <a:lnT w="9525" cap="flat" cmpd="sng" algn="ctr">
                      <a:solidFill>
                        <a:srgbClr val="C50017"/>
                      </a:solidFill>
                      <a:prstDash val="solid"/>
                      <a:round/>
                      <a:headEnd type="none" w="med" len="med"/>
                      <a:tailEnd type="none" w="med" len="med"/>
                    </a:lnT>
                    <a:lnB>
                      <a:noFill/>
                    </a:lnB>
                    <a:lnTlToBr w="12700" cmpd="sng">
                      <a:noFill/>
                      <a:prstDash val="solid"/>
                    </a:lnTlToBr>
                    <a:lnBlToTr w="12700" cmpd="sng">
                      <a:noFill/>
                      <a:prstDash val="solid"/>
                    </a:lnBlToTr>
                    <a:solidFill>
                      <a:srgbClr val="FFC0C8"/>
                    </a:solidFill>
                  </a:tcPr>
                </a:tc>
                <a:tc>
                  <a:txBody>
                    <a:bodyPr/>
                    <a:lstStyle/>
                    <a:p>
                      <a:pPr algn="ctr" fontAlgn="b">
                        <a:lnSpc>
                          <a:spcPct val="80000"/>
                        </a:lnSpc>
                        <a:defRPr/>
                      </a:pPr>
                      <a:r>
                        <a:rPr lang="en-GB" sz="650" b="0" i="0" u="none" strike="noStrike" kern="1200" dirty="0">
                          <a:solidFill>
                            <a:srgbClr val="C50017"/>
                          </a:solidFill>
                          <a:effectLst/>
                          <a:latin typeface="+mn-lt"/>
                          <a:ea typeface="+mn-ea"/>
                          <a:cs typeface="+mn-cs"/>
                        </a:rPr>
                        <a:t>+1.6%</a:t>
                      </a:r>
                      <a:endParaRPr lang="en-GB" sz="650" b="0" i="0" u="none" strike="noStrike" dirty="0">
                        <a:solidFill>
                          <a:srgbClr val="C50017"/>
                        </a:solidFill>
                        <a:effectLst/>
                        <a:latin typeface="+mj-lt"/>
                      </a:endParaRPr>
                    </a:p>
                  </a:txBody>
                  <a:tcPr marL="7620" marR="7620" marT="7620" marB="0" anchor="ctr">
                    <a:lnL>
                      <a:noFill/>
                    </a:lnL>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solidFill>
                      <a:srgbClr val="FFC0C8"/>
                    </a:solidFill>
                  </a:tcPr>
                </a:tc>
                <a:extLst>
                  <a:ext uri="{0D108BD9-81ED-4DB2-BD59-A6C34878D82A}">
                    <a16:rowId xmlns:a16="http://schemas.microsoft.com/office/drawing/2014/main" val="10014"/>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fontAlgn="b">
                        <a:defRPr/>
                      </a:pPr>
                      <a:r>
                        <a:rPr lang="en-GB" sz="650" b="0" i="0" u="none" strike="noStrike" dirty="0">
                          <a:solidFill>
                            <a:schemeClr val="accent3"/>
                          </a:solidFill>
                          <a:effectLst/>
                          <a:latin typeface="+mj-lt"/>
                        </a:rPr>
                        <a:t>£378</a:t>
                      </a:r>
                    </a:p>
                  </a:txBody>
                  <a:tcPr marL="9525" marR="9525" marT="9525" marB="0" anchor="ctr">
                    <a:lnL w="6350"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£380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+0.5%</a:t>
                      </a: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3"/>
                          </a:solidFill>
                          <a:effectLst/>
                          <a:latin typeface="+mj-lt"/>
                        </a:rPr>
                        <a:t>£428</a:t>
                      </a:r>
                    </a:p>
                  </a:txBody>
                  <a:tcPr marL="9525" marR="9525" marT="9525" marB="0" anchor="ctr">
                    <a:lnL w="9525"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£431</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+0.7%</a:t>
                      </a: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3"/>
                          </a:solidFill>
                          <a:effectLst/>
                          <a:latin typeface="+mj-lt"/>
                        </a:rPr>
                        <a:t>£374</a:t>
                      </a:r>
                    </a:p>
                  </a:txBody>
                  <a:tcPr marL="9525" marR="9525" marT="9525" marB="0" anchor="ctr">
                    <a:lnL w="9525"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£260</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-30.5%</a:t>
                      </a: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3"/>
                          </a:solidFill>
                          <a:effectLst/>
                          <a:latin typeface="+mj-lt"/>
                        </a:rPr>
                        <a:t>£275</a:t>
                      </a:r>
                    </a:p>
                  </a:txBody>
                  <a:tcPr marL="9525" marR="9525" marT="9525" marB="0" anchor="ctr">
                    <a:lnL w="9525"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£337</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+22.5%</a:t>
                      </a: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3"/>
                          </a:solidFill>
                          <a:effectLst/>
                          <a:latin typeface="+mj-lt"/>
                        </a:rPr>
                        <a:t>£343</a:t>
                      </a:r>
                    </a:p>
                  </a:txBody>
                  <a:tcPr marL="7620" marR="7620" marT="7620" marB="0" anchor="ctr">
                    <a:lnL w="9525"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£301</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-12.2%</a:t>
                      </a: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3"/>
                          </a:solidFill>
                          <a:effectLst/>
                          <a:latin typeface="+mj-lt"/>
                        </a:rPr>
                        <a:t>£534</a:t>
                      </a:r>
                    </a:p>
                  </a:txBody>
                  <a:tcPr marL="7620" marR="7620" marT="7620" marB="0" anchor="ctr">
                    <a:lnL w="9525" cap="flat" cmpd="sng" algn="ctr">
                      <a:solidFill>
                        <a:srgbClr val="C50017"/>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endParaRPr kumimoji="0" lang="en-GB" sz="650" b="0" i="0" u="none" strike="noStrike" kern="1200" cap="none" spc="0" normalizeH="0" baseline="0" noProof="0" dirty="0">
                        <a:ln>
                          <a:noFill/>
                        </a:ln>
                        <a:solidFill>
                          <a:srgbClr val="C50017"/>
                        </a:solidFill>
                        <a:effectLst/>
                        <a:uLnTx/>
                        <a:uFillTx/>
                        <a:latin typeface="Verdana"/>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 </a:t>
                      </a:r>
                      <a:endParaRPr lang="en-GB" sz="650" b="0" i="0" u="none" strike="noStrike" dirty="0">
                        <a:solidFill>
                          <a:srgbClr val="C50017"/>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C50017"/>
                      </a:solid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C50017"/>
                          </a:solidFill>
                          <a:effectLst/>
                          <a:latin typeface="+mj-lt"/>
                        </a:rPr>
                        <a:t>£3,417</a:t>
                      </a:r>
                    </a:p>
                  </a:txBody>
                  <a:tcPr marL="7620" marR="7620" marT="7620" marB="0" anchor="ctr">
                    <a:lnL w="9525" cap="flat" cmpd="sng" algn="ctr">
                      <a:solidFill>
                        <a:srgbClr val="C50017"/>
                      </a:solid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FFC0C8"/>
                    </a:solidFill>
                  </a:tcPr>
                </a:tc>
                <a:tc>
                  <a:txBody>
                    <a:bodyPr/>
                    <a:lstStyle/>
                    <a:p>
                      <a:pPr algn="ctr" fontAlgn="b">
                        <a:lnSpc>
                          <a:spcPct val="80000"/>
                        </a:lnSpc>
                        <a:defRPr/>
                      </a:pPr>
                      <a:r>
                        <a:rPr lang="en-GB" sz="650" b="0" i="0" u="none" strike="noStrike" dirty="0">
                          <a:solidFill>
                            <a:srgbClr val="C50017"/>
                          </a:solidFill>
                          <a:effectLst/>
                          <a:latin typeface="+mj-lt"/>
                        </a:rPr>
                        <a:t>£3,396</a:t>
                      </a:r>
                    </a:p>
                  </a:txBody>
                  <a:tcPr marL="7620" marR="7620" marT="7620" marB="0" anchor="ctr">
                    <a:lnL w="3175" cap="flat" cmpd="sng" algn="ctr">
                      <a:noFill/>
                      <a:prstDash val="solid"/>
                      <a:round/>
                      <a:headEnd type="none" w="med" len="med"/>
                      <a:tailEnd type="none" w="med" len="med"/>
                    </a:lnL>
                    <a:lnR>
                      <a:noFill/>
                    </a:lnR>
                    <a:lnT>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FFC0C8"/>
                    </a:solidFill>
                  </a:tcPr>
                </a:tc>
                <a:tc>
                  <a:txBody>
                    <a:bodyPr/>
                    <a:lstStyle/>
                    <a:p>
                      <a:pPr algn="ctr" fontAlgn="b">
                        <a:lnSpc>
                          <a:spcPct val="80000"/>
                        </a:lnSpc>
                        <a:defRPr/>
                      </a:pPr>
                      <a:r>
                        <a:rPr lang="en-GB" sz="650" b="0" i="0" u="none" strike="noStrike" kern="1200" dirty="0">
                          <a:solidFill>
                            <a:srgbClr val="C50017"/>
                          </a:solidFill>
                          <a:effectLst/>
                          <a:latin typeface="+mn-lt"/>
                          <a:ea typeface="+mn-ea"/>
                          <a:cs typeface="+mn-cs"/>
                        </a:rPr>
                        <a:t>-0.6%</a:t>
                      </a:r>
                      <a:endParaRPr lang="en-GB" sz="650" b="0" i="0" u="none" strike="noStrike" dirty="0">
                        <a:solidFill>
                          <a:srgbClr val="C50017"/>
                        </a:solidFill>
                        <a:effectLst/>
                        <a:latin typeface="+mj-lt"/>
                      </a:endParaRPr>
                    </a:p>
                  </a:txBody>
                  <a:tcPr marL="7620" marR="7620" marT="7620" marB="0" anchor="ctr">
                    <a:lnL>
                      <a:noFill/>
                    </a:lnL>
                    <a:lnR w="9525" cap="flat" cmpd="sng" algn="ctr">
                      <a:solidFill>
                        <a:srgbClr val="C50017"/>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rgbClr val="FFC0C8"/>
                    </a:solidFill>
                  </a:tcPr>
                </a:tc>
                <a:extLst>
                  <a:ext uri="{0D108BD9-81ED-4DB2-BD59-A6C34878D82A}">
                    <a16:rowId xmlns:a16="http://schemas.microsoft.com/office/drawing/2014/main" val="10015"/>
                  </a:ext>
                </a:extLst>
              </a:tr>
            </a:tbl>
          </a:graphicData>
        </a:graphic>
      </p:graphicFrame>
      <p:graphicFrame>
        <p:nvGraphicFramePr>
          <p:cNvPr id="13" name="Table 12">
            <a:extLst>
              <a:ext uri="{FF2B5EF4-FFF2-40B4-BE49-F238E27FC236}">
                <a16:creationId xmlns:a16="http://schemas.microsoft.com/office/drawing/2014/main" id="{47C5421A-BD5E-40CA-B715-4F17F6E85BB7}"/>
              </a:ext>
            </a:extLst>
          </p:cNvPr>
          <p:cNvGraphicFramePr>
            <a:graphicFrameLocks noGrp="1"/>
          </p:cNvGraphicFramePr>
          <p:nvPr>
            <p:custDataLst>
              <p:tags r:id="rId2"/>
            </p:custDataLst>
            <p:extLst>
              <p:ext uri="{D42A27DB-BD31-4B8C-83A1-F6EECF244321}">
                <p14:modId xmlns:p14="http://schemas.microsoft.com/office/powerpoint/2010/main" val="3544930618"/>
              </p:ext>
            </p:extLst>
          </p:nvPr>
        </p:nvGraphicFramePr>
        <p:xfrm>
          <a:off x="109632" y="915218"/>
          <a:ext cx="7437600" cy="1555200"/>
        </p:xfrm>
        <a:graphic>
          <a:graphicData uri="http://schemas.openxmlformats.org/drawingml/2006/table">
            <a:tbl>
              <a:tblPr>
                <a:tableStyleId>{5A111915-BE36-4E01-A7E5-04B1672EAD32}</a:tableStyleId>
              </a:tblPr>
              <a:tblGrid>
                <a:gridCol w="633600">
                  <a:extLst>
                    <a:ext uri="{9D8B030D-6E8A-4147-A177-3AD203B41FA5}">
                      <a16:colId xmlns:a16="http://schemas.microsoft.com/office/drawing/2014/main" val="20000"/>
                    </a:ext>
                  </a:extLst>
                </a:gridCol>
                <a:gridCol w="378000">
                  <a:extLst>
                    <a:ext uri="{9D8B030D-6E8A-4147-A177-3AD203B41FA5}">
                      <a16:colId xmlns:a16="http://schemas.microsoft.com/office/drawing/2014/main" val="20002"/>
                    </a:ext>
                  </a:extLst>
                </a:gridCol>
                <a:gridCol w="378000">
                  <a:extLst>
                    <a:ext uri="{9D8B030D-6E8A-4147-A177-3AD203B41FA5}">
                      <a16:colId xmlns:a16="http://schemas.microsoft.com/office/drawing/2014/main" val="3179150191"/>
                    </a:ext>
                  </a:extLst>
                </a:gridCol>
                <a:gridCol w="378000">
                  <a:extLst>
                    <a:ext uri="{9D8B030D-6E8A-4147-A177-3AD203B41FA5}">
                      <a16:colId xmlns:a16="http://schemas.microsoft.com/office/drawing/2014/main" val="20003"/>
                    </a:ext>
                  </a:extLst>
                </a:gridCol>
                <a:gridCol w="378000">
                  <a:extLst>
                    <a:ext uri="{9D8B030D-6E8A-4147-A177-3AD203B41FA5}">
                      <a16:colId xmlns:a16="http://schemas.microsoft.com/office/drawing/2014/main" val="20005"/>
                    </a:ext>
                  </a:extLst>
                </a:gridCol>
                <a:gridCol w="378000">
                  <a:extLst>
                    <a:ext uri="{9D8B030D-6E8A-4147-A177-3AD203B41FA5}">
                      <a16:colId xmlns:a16="http://schemas.microsoft.com/office/drawing/2014/main" val="3331148621"/>
                    </a:ext>
                  </a:extLst>
                </a:gridCol>
                <a:gridCol w="378000">
                  <a:extLst>
                    <a:ext uri="{9D8B030D-6E8A-4147-A177-3AD203B41FA5}">
                      <a16:colId xmlns:a16="http://schemas.microsoft.com/office/drawing/2014/main" val="20006"/>
                    </a:ext>
                  </a:extLst>
                </a:gridCol>
                <a:gridCol w="378000">
                  <a:extLst>
                    <a:ext uri="{9D8B030D-6E8A-4147-A177-3AD203B41FA5}">
                      <a16:colId xmlns:a16="http://schemas.microsoft.com/office/drawing/2014/main" val="20008"/>
                    </a:ext>
                  </a:extLst>
                </a:gridCol>
                <a:gridCol w="378000">
                  <a:extLst>
                    <a:ext uri="{9D8B030D-6E8A-4147-A177-3AD203B41FA5}">
                      <a16:colId xmlns:a16="http://schemas.microsoft.com/office/drawing/2014/main" val="2813054461"/>
                    </a:ext>
                  </a:extLst>
                </a:gridCol>
                <a:gridCol w="378000">
                  <a:extLst>
                    <a:ext uri="{9D8B030D-6E8A-4147-A177-3AD203B41FA5}">
                      <a16:colId xmlns:a16="http://schemas.microsoft.com/office/drawing/2014/main" val="20009"/>
                    </a:ext>
                  </a:extLst>
                </a:gridCol>
                <a:gridCol w="378000">
                  <a:extLst>
                    <a:ext uri="{9D8B030D-6E8A-4147-A177-3AD203B41FA5}">
                      <a16:colId xmlns:a16="http://schemas.microsoft.com/office/drawing/2014/main" val="20011"/>
                    </a:ext>
                  </a:extLst>
                </a:gridCol>
                <a:gridCol w="378000">
                  <a:extLst>
                    <a:ext uri="{9D8B030D-6E8A-4147-A177-3AD203B41FA5}">
                      <a16:colId xmlns:a16="http://schemas.microsoft.com/office/drawing/2014/main" val="606385313"/>
                    </a:ext>
                  </a:extLst>
                </a:gridCol>
                <a:gridCol w="378000">
                  <a:extLst>
                    <a:ext uri="{9D8B030D-6E8A-4147-A177-3AD203B41FA5}">
                      <a16:colId xmlns:a16="http://schemas.microsoft.com/office/drawing/2014/main" val="20012"/>
                    </a:ext>
                  </a:extLst>
                </a:gridCol>
                <a:gridCol w="378000">
                  <a:extLst>
                    <a:ext uri="{9D8B030D-6E8A-4147-A177-3AD203B41FA5}">
                      <a16:colId xmlns:a16="http://schemas.microsoft.com/office/drawing/2014/main" val="20014"/>
                    </a:ext>
                  </a:extLst>
                </a:gridCol>
                <a:gridCol w="378000">
                  <a:extLst>
                    <a:ext uri="{9D8B030D-6E8A-4147-A177-3AD203B41FA5}">
                      <a16:colId xmlns:a16="http://schemas.microsoft.com/office/drawing/2014/main" val="2027995948"/>
                    </a:ext>
                  </a:extLst>
                </a:gridCol>
                <a:gridCol w="378000">
                  <a:extLst>
                    <a:ext uri="{9D8B030D-6E8A-4147-A177-3AD203B41FA5}">
                      <a16:colId xmlns:a16="http://schemas.microsoft.com/office/drawing/2014/main" val="20015"/>
                    </a:ext>
                  </a:extLst>
                </a:gridCol>
                <a:gridCol w="378000">
                  <a:extLst>
                    <a:ext uri="{9D8B030D-6E8A-4147-A177-3AD203B41FA5}">
                      <a16:colId xmlns:a16="http://schemas.microsoft.com/office/drawing/2014/main" val="20017"/>
                    </a:ext>
                  </a:extLst>
                </a:gridCol>
                <a:gridCol w="378000">
                  <a:extLst>
                    <a:ext uri="{9D8B030D-6E8A-4147-A177-3AD203B41FA5}">
                      <a16:colId xmlns:a16="http://schemas.microsoft.com/office/drawing/2014/main" val="1594396976"/>
                    </a:ext>
                  </a:extLst>
                </a:gridCol>
                <a:gridCol w="378000">
                  <a:extLst>
                    <a:ext uri="{9D8B030D-6E8A-4147-A177-3AD203B41FA5}">
                      <a16:colId xmlns:a16="http://schemas.microsoft.com/office/drawing/2014/main" val="20018"/>
                    </a:ext>
                  </a:extLst>
                </a:gridCol>
              </a:tblGrid>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650" u="none" strike="noStrike" dirty="0">
                          <a:solidFill>
                            <a:schemeClr val="bg1"/>
                          </a:solidFill>
                          <a:effectLst/>
                          <a:latin typeface="+mn-lt"/>
                        </a:rPr>
                        <a:t> </a:t>
                      </a:r>
                      <a:endParaRPr lang="en-GB" sz="650" b="0" i="0" u="none" strike="noStrike" dirty="0">
                        <a:solidFill>
                          <a:schemeClr val="bg1"/>
                        </a:solidFill>
                        <a:effectLst/>
                        <a:latin typeface="+mn-lt"/>
                      </a:endParaRPr>
                    </a:p>
                  </a:txBody>
                  <a:tcPr marL="4655" marR="4655" marT="4655" marB="0" anchor="ctr">
                    <a:lnL w="9525" cap="flat" cmpd="sng" algn="ctr">
                      <a:solidFill>
                        <a:srgbClr val="C00000"/>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00000"/>
                      </a:solidFill>
                      <a:prstDash val="solid"/>
                      <a:round/>
                      <a:headEnd type="none" w="med" len="med"/>
                      <a:tailEnd type="none" w="med" len="med"/>
                    </a:lnT>
                    <a:lnB w="6350" cap="flat" cmpd="sng" algn="ctr">
                      <a:solidFill>
                        <a:srgbClr val="C50017"/>
                      </a:solidFill>
                      <a:prstDash val="solid"/>
                      <a:round/>
                      <a:headEnd type="none" w="med" len="med"/>
                      <a:tailEnd type="none" w="med" len="med"/>
                    </a:lnB>
                    <a:solidFill>
                      <a:srgbClr val="C50017"/>
                    </a:solidFil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January</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00000"/>
                      </a:solidFill>
                      <a:prstDash val="solid"/>
                      <a:round/>
                      <a:headEnd type="none" w="med" len="med"/>
                      <a:tailEnd type="none" w="med" len="med"/>
                    </a:lnT>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rPr>
                        <a:t>February</a:t>
                      </a:r>
                      <a:endParaRPr lang="en-GB" sz="650" b="1" i="0" u="none" strike="noStrike" kern="1200" dirty="0">
                        <a:solidFill>
                          <a:schemeClr val="bg1"/>
                        </a:solidFill>
                        <a:effectLst/>
                        <a:latin typeface="+mn-lt"/>
                        <a:ea typeface="+mn-ea"/>
                        <a:cs typeface="+mn-cs"/>
                      </a:endParaRP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00000"/>
                      </a:solidFill>
                      <a:prstDash val="solid"/>
                      <a:round/>
                      <a:headEnd type="none" w="med" len="med"/>
                      <a:tailEnd type="none" w="med" len="med"/>
                    </a:lnT>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March</a:t>
                      </a:r>
                      <a:endParaRPr lang="en-GB" sz="650" b="1" i="0" u="none" strike="noStrike" dirty="0">
                        <a:solidFill>
                          <a:schemeClr val="bg1"/>
                        </a:solidFill>
                        <a:effectLst/>
                        <a:latin typeface="+mn-lt"/>
                      </a:endParaRP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00000"/>
                      </a:solidFill>
                      <a:prstDash val="solid"/>
                      <a:round/>
                      <a:headEnd type="none" w="med" len="med"/>
                      <a:tailEnd type="none" w="med" len="med"/>
                    </a:lnT>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April</a:t>
                      </a:r>
                      <a:endParaRPr lang="en-GB" sz="650" b="1" i="0" u="none" strike="noStrike" dirty="0">
                        <a:solidFill>
                          <a:schemeClr val="bg1"/>
                        </a:solidFill>
                        <a:effectLst/>
                        <a:latin typeface="+mn-lt"/>
                      </a:endParaRP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00000"/>
                      </a:solidFill>
                      <a:prstDash val="solid"/>
                      <a:round/>
                      <a:headEnd type="none" w="med" len="med"/>
                      <a:tailEnd type="none" w="med" len="med"/>
                    </a:lnT>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May</a:t>
                      </a:r>
                      <a:endParaRPr lang="en-GB" sz="650" b="1" i="0" u="none" strike="noStrike" dirty="0">
                        <a:solidFill>
                          <a:schemeClr val="bg1"/>
                        </a:solidFill>
                        <a:effectLst/>
                        <a:latin typeface="+mn-lt"/>
                      </a:endParaRP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00000"/>
                      </a:solidFill>
                      <a:prstDash val="solid"/>
                      <a:round/>
                      <a:headEnd type="none" w="med" len="med"/>
                      <a:tailEnd type="none" w="med" len="med"/>
                    </a:lnT>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June</a:t>
                      </a:r>
                      <a:endParaRPr lang="en-GB" sz="650" b="1" i="0" u="none" strike="noStrike" dirty="0">
                        <a:solidFill>
                          <a:schemeClr val="bg1"/>
                        </a:solidFill>
                        <a:effectLst/>
                        <a:latin typeface="+mn-lt"/>
                      </a:endParaRPr>
                    </a:p>
                  </a:txBody>
                  <a:tcPr marL="4655" marR="4655" marT="4655" marB="0" anchor="ctr">
                    <a:lnL w="6350" cap="flat" cmpd="sng" algn="ctr">
                      <a:solidFill>
                        <a:srgbClr val="C50017"/>
                      </a:solidFill>
                      <a:prstDash val="solid"/>
                      <a:round/>
                      <a:headEnd type="none" w="med" len="med"/>
                      <a:tailEnd type="none" w="med" len="med"/>
                    </a:lnL>
                    <a:lnR w="9525" cap="flat" cmpd="sng" algn="ctr">
                      <a:solidFill>
                        <a:srgbClr val="C00000"/>
                      </a:solidFill>
                      <a:prstDash val="solid"/>
                      <a:round/>
                      <a:headEnd type="none" w="med" len="med"/>
                      <a:tailEnd type="none" w="med" len="med"/>
                    </a:lnR>
                    <a:lnT w="9525" cap="flat" cmpd="sng" algn="ctr">
                      <a:solidFill>
                        <a:srgbClr val="C00000"/>
                      </a:solidFill>
                      <a:prstDash val="solid"/>
                      <a:round/>
                      <a:headEnd type="none" w="med" len="med"/>
                      <a:tailEnd type="none" w="med" len="med"/>
                    </a:lnT>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extLst>
                  <a:ext uri="{0D108BD9-81ED-4DB2-BD59-A6C34878D82A}">
                    <a16:rowId xmlns:a16="http://schemas.microsoft.com/office/drawing/2014/main" val="10000"/>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TRIPS</a:t>
                      </a:r>
                    </a:p>
                  </a:txBody>
                  <a:tcPr marL="18000" marR="4655" marT="4655" marB="0" anchor="ctr">
                    <a:lnL w="9525" cap="flat" cmpd="sng" algn="ctr">
                      <a:solidFill>
                        <a:srgbClr val="C00000"/>
                      </a:solidFill>
                      <a:prstDash val="solid"/>
                      <a:round/>
                      <a:headEnd type="none" w="med" len="med"/>
                      <a:tailEnd type="none" w="med" len="med"/>
                    </a:lnL>
                    <a:lnR w="6350" cap="flat" cmpd="sng" algn="ctr">
                      <a:solidFill>
                        <a:srgbClr val="C50017"/>
                      </a:solidFill>
                      <a:prstDash val="solid"/>
                      <a:round/>
                      <a:headEnd type="none" w="med" len="med"/>
                      <a:tailEnd type="none" w="med" len="med"/>
                    </a:lnR>
                    <a:lnT w="6350" cap="flat" cmpd="sng" algn="ctr">
                      <a:solidFill>
                        <a:srgbClr val="C50017"/>
                      </a:solidFill>
                      <a:prstDash val="solid"/>
                      <a:round/>
                      <a:headEnd type="none" w="med" len="med"/>
                      <a:tailEnd type="none" w="med" len="med"/>
                    </a:lnT>
                    <a:lnB w="9525" cap="flat" cmpd="sng" algn="ctr">
                      <a:solidFill>
                        <a:srgbClr val="C00000"/>
                      </a:solidFill>
                      <a:prstDash val="solid"/>
                      <a:round/>
                      <a:headEnd type="none" w="med" len="med"/>
                      <a:tailEnd type="none" w="med" len="med"/>
                    </a:lnB>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00000"/>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00000"/>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C50017"/>
                      </a:solidFill>
                      <a:prstDash val="solid"/>
                      <a:round/>
                      <a:headEnd type="none" w="med" len="med"/>
                      <a:tailEnd type="none" w="med" len="med"/>
                    </a:lnR>
                    <a:lnB w="9525" cap="flat" cmpd="sng" algn="ctr">
                      <a:solidFill>
                        <a:srgbClr val="C00000"/>
                      </a:solidFill>
                      <a:prstDash val="solid"/>
                      <a:round/>
                      <a:headEnd type="none" w="med" len="med"/>
                      <a:tailEnd type="none" w="med" len="med"/>
                    </a:lnB>
                    <a:solidFill>
                      <a:srgbClr val="C50017"/>
                    </a:solidFill>
                  </a:tcPr>
                </a:tc>
                <a:tc>
                  <a:txBody>
                    <a:body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00000"/>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00000"/>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C50017"/>
                      </a:solidFill>
                      <a:prstDash val="solid"/>
                      <a:round/>
                      <a:headEnd type="none" w="med" len="med"/>
                      <a:tailEnd type="none" w="med" len="med"/>
                    </a:lnR>
                    <a:lnB w="9525" cap="flat" cmpd="sng" algn="ctr">
                      <a:solidFill>
                        <a:srgbClr val="C00000"/>
                      </a:solidFill>
                      <a:prstDash val="solid"/>
                      <a:round/>
                      <a:headEnd type="none" w="med" len="med"/>
                      <a:tailEnd type="none" w="med" len="med"/>
                    </a:lnB>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00000"/>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00000"/>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C50017"/>
                      </a:solidFill>
                      <a:prstDash val="solid"/>
                      <a:round/>
                      <a:headEnd type="none" w="med" len="med"/>
                      <a:tailEnd type="none" w="med" len="med"/>
                    </a:lnR>
                    <a:lnB w="9525" cap="flat" cmpd="sng" algn="ctr">
                      <a:solidFill>
                        <a:srgbClr val="C00000"/>
                      </a:solidFill>
                      <a:prstDash val="solid"/>
                      <a:round/>
                      <a:headEnd type="none" w="med" len="med"/>
                      <a:tailEnd type="none" w="med" len="med"/>
                    </a:lnB>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00000"/>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00000"/>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C50017"/>
                      </a:solidFill>
                      <a:prstDash val="solid"/>
                      <a:round/>
                      <a:headEnd type="none" w="med" len="med"/>
                      <a:tailEnd type="none" w="med" len="med"/>
                    </a:lnR>
                    <a:lnB w="9525" cap="flat" cmpd="sng" algn="ctr">
                      <a:solidFill>
                        <a:srgbClr val="C00000"/>
                      </a:solidFill>
                      <a:prstDash val="solid"/>
                      <a:round/>
                      <a:headEnd type="none" w="med" len="med"/>
                      <a:tailEnd type="none" w="med" len="med"/>
                    </a:lnB>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00000"/>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00000"/>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C50017"/>
                      </a:solidFill>
                      <a:prstDash val="solid"/>
                      <a:round/>
                      <a:headEnd type="none" w="med" len="med"/>
                      <a:tailEnd type="none" w="med" len="med"/>
                    </a:lnR>
                    <a:lnB w="9525" cap="flat" cmpd="sng" algn="ctr">
                      <a:solidFill>
                        <a:srgbClr val="C00000"/>
                      </a:solidFill>
                      <a:prstDash val="solid"/>
                      <a:round/>
                      <a:headEnd type="none" w="med" len="med"/>
                      <a:tailEnd type="none" w="med" len="med"/>
                    </a:lnB>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00000"/>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00000"/>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9525" cap="flat" cmpd="sng" algn="ctr">
                      <a:solidFill>
                        <a:srgbClr val="C00000"/>
                      </a:solidFill>
                      <a:prstDash val="solid"/>
                      <a:round/>
                      <a:headEnd type="none" w="med" len="med"/>
                      <a:tailEnd type="none" w="med" len="med"/>
                    </a:lnR>
                    <a:lnB w="9525" cap="flat" cmpd="sng" algn="ctr">
                      <a:solidFill>
                        <a:srgbClr val="C00000"/>
                      </a:solidFill>
                      <a:prstDash val="solid"/>
                      <a:round/>
                      <a:headEnd type="none" w="med" len="med"/>
                      <a:tailEnd type="none" w="med" len="med"/>
                    </a:lnB>
                    <a:solidFill>
                      <a:srgbClr val="C50017"/>
                    </a:solidFill>
                  </a:tcPr>
                </a:tc>
                <a:extLst>
                  <a:ext uri="{0D108BD9-81ED-4DB2-BD59-A6C34878D82A}">
                    <a16:rowId xmlns:a16="http://schemas.microsoft.com/office/drawing/2014/main" val="10001"/>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00000"/>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2.340</a:t>
                      </a:r>
                    </a:p>
                  </a:txBody>
                  <a:tcPr marL="9525" marR="9525" marT="9525" marB="0" anchor="ctr">
                    <a:lnL w="6350" cap="flat" cmpd="sng" algn="ctr">
                      <a:solidFill>
                        <a:srgbClr val="C50017"/>
                      </a:solidFill>
                      <a:prstDash val="solid"/>
                      <a:round/>
                      <a:headEnd type="none" w="med" len="med"/>
                      <a:tailEnd type="none" w="med" len="med"/>
                    </a:lnL>
                    <a:lnT w="9525" cap="flat" cmpd="sng" algn="ctr">
                      <a:solidFill>
                        <a:srgbClr val="C00000"/>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3.005</a:t>
                      </a:r>
                    </a:p>
                  </a:txBody>
                  <a:tcPr marL="9525" marR="9525" marT="9525" marB="0" anchor="ctr">
                    <a:lnT w="9525" cap="flat" cmpd="sng" algn="ctr">
                      <a:solidFill>
                        <a:srgbClr val="C00000"/>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+28.4%</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T w="9525" cap="flat" cmpd="sng" algn="ctr">
                      <a:solidFill>
                        <a:srgbClr val="C00000"/>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3.085</a:t>
                      </a:r>
                    </a:p>
                  </a:txBody>
                  <a:tcPr marL="9525" marR="9525" marT="9525" marB="0" anchor="ctr">
                    <a:lnL w="9525" cap="flat" cmpd="sng" algn="ctr">
                      <a:solidFill>
                        <a:srgbClr val="C50017"/>
                      </a:solidFill>
                      <a:prstDash val="solid"/>
                      <a:round/>
                      <a:headEnd type="none" w="med" len="med"/>
                      <a:tailEnd type="none" w="med" len="med"/>
                    </a:lnL>
                    <a:lnT w="9525" cap="flat" cmpd="sng" algn="ctr">
                      <a:solidFill>
                        <a:srgbClr val="C00000"/>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3.255</a:t>
                      </a:r>
                    </a:p>
                  </a:txBody>
                  <a:tcPr marL="9525" marR="9525" marT="9525" marB="0" anchor="ctr">
                    <a:lnT w="9525" cap="flat" cmpd="sng" algn="ctr">
                      <a:solidFill>
                        <a:srgbClr val="C00000"/>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+5.5%</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T w="9525" cap="flat" cmpd="sng" algn="ctr">
                      <a:solidFill>
                        <a:srgbClr val="C00000"/>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2.937</a:t>
                      </a:r>
                    </a:p>
                  </a:txBody>
                  <a:tcPr marL="9525" marR="9525" marT="9525" marB="0" anchor="ctr">
                    <a:lnL w="9525" cap="flat" cmpd="sng" algn="ctr">
                      <a:solidFill>
                        <a:srgbClr val="C50017"/>
                      </a:solidFill>
                      <a:prstDash val="solid"/>
                      <a:round/>
                      <a:headEnd type="none" w="med" len="med"/>
                      <a:tailEnd type="none" w="med" len="med"/>
                    </a:lnL>
                    <a:lnT w="9525" cap="flat" cmpd="sng" algn="ctr">
                      <a:solidFill>
                        <a:srgbClr val="C00000"/>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3.599</a:t>
                      </a:r>
                    </a:p>
                  </a:txBody>
                  <a:tcPr marL="9525" marR="9525" marT="9525" marB="0" anchor="ctr">
                    <a:lnT w="9525" cap="flat" cmpd="sng" algn="ctr">
                      <a:solidFill>
                        <a:srgbClr val="C00000"/>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+22.5%</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T w="9525" cap="flat" cmpd="sng" algn="ctr">
                      <a:solidFill>
                        <a:srgbClr val="C00000"/>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4.103</a:t>
                      </a:r>
                    </a:p>
                  </a:txBody>
                  <a:tcPr marL="9525" marR="9525" marT="9525" marB="0" anchor="ctr">
                    <a:lnL w="9525" cap="flat" cmpd="sng" algn="ctr">
                      <a:solidFill>
                        <a:srgbClr val="C50017"/>
                      </a:solidFill>
                      <a:prstDash val="solid"/>
                      <a:round/>
                      <a:headEnd type="none" w="med" len="med"/>
                      <a:tailEnd type="none" w="med" len="med"/>
                    </a:lnL>
                    <a:lnT w="9525" cap="flat" cmpd="sng" algn="ctr">
                      <a:solidFill>
                        <a:srgbClr val="C00000"/>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3.234</a:t>
                      </a:r>
                    </a:p>
                  </a:txBody>
                  <a:tcPr marL="9525" marR="9525" marT="9525" marB="0" anchor="ctr">
                    <a:lnT w="9525" cap="flat" cmpd="sng" algn="ctr">
                      <a:solidFill>
                        <a:srgbClr val="C00000"/>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-21.2%</a:t>
                      </a:r>
                      <a:endParaRPr lang="en-GB" sz="650" b="0" i="0" u="none" strike="noStrike" dirty="0">
                        <a:solidFill>
                          <a:srgbClr val="C50017"/>
                        </a:solidFill>
                        <a:effectLst/>
                        <a:latin typeface="+mj-lt"/>
                      </a:endParaRPr>
                    </a:p>
                  </a:txBody>
                  <a:tcPr marL="9525" marR="9525" marT="9525" marB="0" anchor="ctr">
                    <a:lnR w="6350" cap="flat" cmpd="sng" algn="ctr">
                      <a:solidFill>
                        <a:srgbClr val="C50017"/>
                      </a:solidFill>
                      <a:prstDash val="solid"/>
                      <a:round/>
                      <a:headEnd type="none" w="med" len="med"/>
                      <a:tailEnd type="none" w="med" len="med"/>
                    </a:lnR>
                    <a:lnT w="9525" cap="flat" cmpd="sng" algn="ctr">
                      <a:solidFill>
                        <a:srgbClr val="C00000"/>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2.889</a:t>
                      </a:r>
                    </a:p>
                  </a:txBody>
                  <a:tcPr marL="9525" marR="9525" marT="9525" marB="0" anchor="ctr">
                    <a:lnL w="6350" cap="flat" cmpd="sng" algn="ctr">
                      <a:solidFill>
                        <a:srgbClr val="C50017"/>
                      </a:solidFill>
                      <a:prstDash val="solid"/>
                      <a:round/>
                      <a:headEnd type="none" w="med" len="med"/>
                      <a:tailEnd type="none" w="med" len="med"/>
                    </a:lnL>
                    <a:lnT w="9525" cap="flat" cmpd="sng" algn="ctr">
                      <a:solidFill>
                        <a:srgbClr val="C00000"/>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3.202</a:t>
                      </a:r>
                    </a:p>
                  </a:txBody>
                  <a:tcPr marL="9525" marR="9525" marT="9525" marB="0" anchor="ctr">
                    <a:lnT w="9525" cap="flat" cmpd="sng" algn="ctr">
                      <a:solidFill>
                        <a:srgbClr val="C00000"/>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+10.8%</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T w="9525" cap="flat" cmpd="sng" algn="ctr">
                      <a:solidFill>
                        <a:srgbClr val="C00000"/>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2.698</a:t>
                      </a:r>
                    </a:p>
                  </a:txBody>
                  <a:tcPr marL="9525" marR="9525" marT="9525" marB="0" anchor="ctr">
                    <a:lnL w="9525" cap="flat" cmpd="sng" algn="ctr">
                      <a:solidFill>
                        <a:srgbClr val="C50017"/>
                      </a:solidFill>
                      <a:prstDash val="solid"/>
                      <a:round/>
                      <a:headEnd type="none" w="med" len="med"/>
                      <a:tailEnd type="none" w="med" len="med"/>
                    </a:lnL>
                    <a:lnT w="9525" cap="flat" cmpd="sng" algn="ctr">
                      <a:solidFill>
                        <a:srgbClr val="C00000"/>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2.553</a:t>
                      </a:r>
                    </a:p>
                  </a:txBody>
                  <a:tcPr marL="9525" marR="9525" marT="9525" marB="0" anchor="ctr">
                    <a:lnT w="9525" cap="flat" cmpd="sng" algn="ctr">
                      <a:solidFill>
                        <a:srgbClr val="C00000"/>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-5.4%</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T w="9525" cap="flat" cmpd="sng" algn="ctr">
                      <a:solidFill>
                        <a:srgbClr val="C00000"/>
                      </a:solidFill>
                      <a:prstDash val="solid"/>
                      <a:round/>
                      <a:headEnd type="none" w="med" len="med"/>
                      <a:tailEnd type="none" w="med" len="med"/>
                    </a:lnT>
                  </a:tcPr>
                </a:tc>
                <a:extLst>
                  <a:ext uri="{0D108BD9-81ED-4DB2-BD59-A6C34878D82A}">
                    <a16:rowId xmlns:a16="http://schemas.microsoft.com/office/drawing/2014/main" val="10002"/>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2.065</a:t>
                      </a:r>
                    </a:p>
                  </a:txBody>
                  <a:tcPr marL="9525" marR="9525" marT="9525" marB="0" anchor="ctr">
                    <a:lnL w="6350" cap="flat" cmpd="sng" algn="ctr">
                      <a:solidFill>
                        <a:srgbClr val="C50017"/>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C50017"/>
                          </a:solidFill>
                          <a:effectLst/>
                          <a:uLnTx/>
                          <a:uFillTx/>
                          <a:latin typeface="Verdana"/>
                          <a:ea typeface="+mn-ea"/>
                          <a:cs typeface="+mn-cs"/>
                        </a:rPr>
                        <a:t>2.616</a:t>
                      </a:r>
                      <a:endParaRPr lang="en-GB" sz="650" b="0" i="0" u="none" strike="noStrike" kern="1200" dirty="0">
                        <a:solidFill>
                          <a:srgbClr val="C50017"/>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+26.7%</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2.686</a:t>
                      </a:r>
                    </a:p>
                  </a:txBody>
                  <a:tcPr marL="9525" marR="9525" marT="9525" marB="0" anchor="ctr">
                    <a:lnL w="9525" cap="flat" cmpd="sng" algn="ctr">
                      <a:solidFill>
                        <a:srgbClr val="C50017"/>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C50017"/>
                          </a:solidFill>
                          <a:effectLst/>
                          <a:uLnTx/>
                          <a:uFillTx/>
                          <a:latin typeface="Verdana"/>
                          <a:ea typeface="+mn-ea"/>
                          <a:cs typeface="+mn-cs"/>
                        </a:rPr>
                        <a:t>2.844</a:t>
                      </a:r>
                      <a:endParaRPr lang="en-GB" sz="650" b="0" i="0" u="none" strike="noStrike" kern="1200" dirty="0">
                        <a:solidFill>
                          <a:srgbClr val="C50017"/>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+5.9%</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2.552</a:t>
                      </a:r>
                    </a:p>
                  </a:txBody>
                  <a:tcPr marL="9525" marR="9525" marT="9525" marB="0" anchor="ctr">
                    <a:lnL w="9525" cap="flat" cmpd="sng" algn="ctr">
                      <a:solidFill>
                        <a:srgbClr val="C50017"/>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C50017"/>
                          </a:solidFill>
                          <a:effectLst/>
                          <a:uLnTx/>
                          <a:uFillTx/>
                          <a:latin typeface="Verdana"/>
                          <a:ea typeface="+mn-ea"/>
                          <a:cs typeface="+mn-cs"/>
                        </a:rPr>
                        <a:t>3.161</a:t>
                      </a:r>
                      <a:endParaRPr lang="en-GB" sz="650" b="0" i="0" u="none" strike="noStrike" kern="1200" dirty="0">
                        <a:solidFill>
                          <a:srgbClr val="C50017"/>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+23.9%</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3.575</a:t>
                      </a:r>
                    </a:p>
                  </a:txBody>
                  <a:tcPr marL="9525" marR="9525" marT="9525" marB="0" anchor="ctr">
                    <a:lnL w="9525" cap="flat" cmpd="sng" algn="ctr">
                      <a:solidFill>
                        <a:srgbClr val="C50017"/>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2.694</a:t>
                      </a:r>
                      <a:endParaRPr lang="en-GB" sz="650" b="0" i="0" u="none" strike="noStrike" kern="1200" dirty="0">
                        <a:solidFill>
                          <a:srgbClr val="C50017"/>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-24.6%</a:t>
                      </a:r>
                      <a:endParaRPr lang="en-GB" sz="650" b="0" i="0" u="none" strike="noStrike" dirty="0">
                        <a:solidFill>
                          <a:srgbClr val="C50017"/>
                        </a:solidFill>
                        <a:effectLst/>
                        <a:latin typeface="+mj-lt"/>
                      </a:endParaRPr>
                    </a:p>
                  </a:txBody>
                  <a:tcPr marL="9525" marR="9525" marT="9525" marB="0" anchor="ctr">
                    <a:lnR w="6350"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2.463</a:t>
                      </a:r>
                    </a:p>
                  </a:txBody>
                  <a:tcPr marL="9525" marR="9525" marT="9525" marB="0" anchor="ctr">
                    <a:lnL w="6350" cap="flat" cmpd="sng" algn="ctr">
                      <a:solidFill>
                        <a:srgbClr val="C50017"/>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C50017"/>
                          </a:solidFill>
                          <a:effectLst/>
                          <a:uLnTx/>
                          <a:uFillTx/>
                          <a:latin typeface="Verdana"/>
                          <a:ea typeface="+mn-ea"/>
                          <a:cs typeface="+mn-cs"/>
                        </a:rPr>
                        <a:t>2.731</a:t>
                      </a:r>
                      <a:endParaRPr lang="en-GB" sz="650" b="0" i="0" u="none" strike="noStrike" kern="1200" dirty="0">
                        <a:solidFill>
                          <a:srgbClr val="C50017"/>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+10.9%</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2.458</a:t>
                      </a:r>
                    </a:p>
                  </a:txBody>
                  <a:tcPr marL="9525" marR="9525" marT="9525" marB="0" anchor="ctr">
                    <a:lnL w="9525" cap="flat" cmpd="sng" algn="ctr">
                      <a:solidFill>
                        <a:srgbClr val="C50017"/>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C50017"/>
                          </a:solidFill>
                          <a:effectLst/>
                          <a:uLnTx/>
                          <a:uFillTx/>
                          <a:latin typeface="Verdana"/>
                          <a:ea typeface="+mn-ea"/>
                          <a:cs typeface="+mn-cs"/>
                        </a:rPr>
                        <a:t>2.246</a:t>
                      </a:r>
                      <a:endParaRPr lang="en-GB" sz="650" b="0" i="0" u="none" strike="noStrike" kern="1200" dirty="0">
                        <a:solidFill>
                          <a:srgbClr val="C50017"/>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-8.6%</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tcPr>
                </a:tc>
                <a:extLst>
                  <a:ext uri="{0D108BD9-81ED-4DB2-BD59-A6C34878D82A}">
                    <a16:rowId xmlns:a16="http://schemas.microsoft.com/office/drawing/2014/main" val="10003"/>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lnSpc>
                          <a:spcPct val="80000"/>
                        </a:lnSpc>
                      </a:pPr>
                      <a:r>
                        <a:rPr lang="en-GB" sz="650" u="none" strike="noStrike" kern="1200" dirty="0">
                          <a:solidFill>
                            <a:schemeClr val="bg1"/>
                          </a:solidFill>
                          <a:effectLst/>
                          <a:latin typeface="+mn-lt"/>
                          <a:ea typeface="+mn-ea"/>
                          <a:cs typeface="+mn-cs"/>
                        </a:rPr>
                        <a:t> </a:t>
                      </a: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solidFill>
                      <a:srgbClr val="C50017"/>
                    </a:solidFil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kern="1200" dirty="0">
                          <a:solidFill>
                            <a:schemeClr val="bg1"/>
                          </a:solidFill>
                          <a:effectLst/>
                          <a:latin typeface="+mn-lt"/>
                          <a:ea typeface="+mn-ea"/>
                          <a:cs typeface="+mn-cs"/>
                        </a:rPr>
                        <a:t>January</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p>
                      <a:pPr algn="ctr" fontAlgn="b">
                        <a:lnSpc>
                          <a:spcPct val="80000"/>
                        </a:lnSpc>
                        <a:defRPr/>
                      </a:pPr>
                      <a:r>
                        <a:rPr lang="en-GB" sz="650" u="none" strike="noStrike" kern="1200" dirty="0">
                          <a:solidFill>
                            <a:schemeClr val="bg1"/>
                          </a:solidFill>
                          <a:effectLst/>
                          <a:latin typeface="+mn-lt"/>
                          <a:ea typeface="+mn-ea"/>
                          <a:cs typeface="+mn-cs"/>
                        </a:rPr>
                        <a:t>February</a:t>
                      </a:r>
                    </a:p>
                  </a:txBody>
                  <a:tcPr marL="9525" marR="9525" marT="952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kern="1200" dirty="0">
                          <a:solidFill>
                            <a:schemeClr val="bg1"/>
                          </a:solidFill>
                          <a:effectLst/>
                          <a:latin typeface="+mn-lt"/>
                          <a:ea typeface="+mn-ea"/>
                          <a:cs typeface="+mn-cs"/>
                        </a:rPr>
                        <a:t>March</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b="0" u="none" strike="noStrike" kern="1200" dirty="0">
                          <a:solidFill>
                            <a:schemeClr val="bg1"/>
                          </a:solidFill>
                          <a:effectLst/>
                          <a:latin typeface="+mj-lt"/>
                          <a:ea typeface="+mn-ea"/>
                          <a:cs typeface="+mn-cs"/>
                        </a:rPr>
                        <a:t>April</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kern="1200" dirty="0">
                          <a:solidFill>
                            <a:schemeClr val="bg1"/>
                          </a:solidFill>
                          <a:effectLst/>
                          <a:latin typeface="+mn-lt"/>
                          <a:ea typeface="+mn-ea"/>
                          <a:cs typeface="+mn-cs"/>
                        </a:rPr>
                        <a:t>May</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b="0" i="0" u="none" strike="noStrike" dirty="0">
                          <a:solidFill>
                            <a:schemeClr val="bg1"/>
                          </a:solidFill>
                          <a:effectLst/>
                          <a:latin typeface="+mn-lt"/>
                        </a:rPr>
                        <a:t>June</a:t>
                      </a:r>
                    </a:p>
                  </a:txBody>
                  <a:tcPr marL="4655" marR="4655" marT="4655" marB="0" anchor="ctr">
                    <a:lnL w="6350" cap="flat" cmpd="sng" algn="ctr">
                      <a:solidFill>
                        <a:srgbClr val="C50017"/>
                      </a:solidFill>
                      <a:prstDash val="solid"/>
                      <a:round/>
                      <a:headEnd type="none" w="med" len="med"/>
                      <a:tailEnd type="none" w="med" len="med"/>
                    </a:lnL>
                    <a:lnR w="9525" cap="flat" cmpd="sng" algn="ctr">
                      <a:solidFill>
                        <a:srgbClr val="C50017"/>
                      </a:solidFill>
                      <a:prstDash val="solid"/>
                      <a:round/>
                      <a:headEnd type="none" w="med" len="med"/>
                      <a:tailEnd type="none" w="med" len="med"/>
                    </a:lnR>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extLst>
                  <a:ext uri="{0D108BD9-81ED-4DB2-BD59-A6C34878D82A}">
                    <a16:rowId xmlns:a16="http://schemas.microsoft.com/office/drawing/2014/main" val="10006"/>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BEDNIGHTS</a:t>
                      </a: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B w="9525" cap="flat" cmpd="sng" algn="ctr">
                      <a:solidFill>
                        <a:srgbClr val="C50017"/>
                      </a:solidFill>
                      <a:prstDash val="solid"/>
                      <a:round/>
                      <a:headEnd type="none" w="med" len="med"/>
                      <a:tailEnd type="none" w="med" len="med"/>
                    </a:lnB>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C50017"/>
                      </a:solidFill>
                      <a:prstDash val="solid"/>
                      <a:round/>
                      <a:headEnd type="none" w="med" len="med"/>
                      <a:tailEnd type="none" w="med" len="med"/>
                    </a:lnR>
                    <a:lnB w="9525" cap="flat" cmpd="sng" algn="ctr">
                      <a:solidFill>
                        <a:srgbClr val="C50017"/>
                      </a:solidFill>
                      <a:prstDash val="solid"/>
                      <a:round/>
                      <a:headEnd type="none" w="med" len="med"/>
                      <a:tailEnd type="none" w="med" len="med"/>
                    </a:lnB>
                    <a:solidFill>
                      <a:srgbClr val="C50017"/>
                    </a:solidFill>
                  </a:tcPr>
                </a:tc>
                <a:tc>
                  <a:txBody>
                    <a:body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C50017"/>
                      </a:solidFill>
                      <a:prstDash val="solid"/>
                      <a:round/>
                      <a:headEnd type="none" w="med" len="med"/>
                      <a:tailEnd type="none" w="med" len="med"/>
                    </a:lnR>
                    <a:lnB w="9525" cap="flat" cmpd="sng" algn="ctr">
                      <a:solidFill>
                        <a:srgbClr val="C50017"/>
                      </a:solidFill>
                      <a:prstDash val="solid"/>
                      <a:round/>
                      <a:headEnd type="none" w="med" len="med"/>
                      <a:tailEnd type="none" w="med" len="med"/>
                    </a:lnB>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C50017"/>
                      </a:solidFill>
                      <a:prstDash val="solid"/>
                      <a:round/>
                      <a:headEnd type="none" w="med" len="med"/>
                      <a:tailEnd type="none" w="med" len="med"/>
                    </a:lnR>
                    <a:lnB w="9525" cap="flat" cmpd="sng" algn="ctr">
                      <a:solidFill>
                        <a:srgbClr val="C50017"/>
                      </a:solidFill>
                      <a:prstDash val="solid"/>
                      <a:round/>
                      <a:headEnd type="none" w="med" len="med"/>
                      <a:tailEnd type="none" w="med" len="med"/>
                    </a:lnB>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C50017"/>
                      </a:solidFill>
                      <a:prstDash val="solid"/>
                      <a:round/>
                      <a:headEnd type="none" w="med" len="med"/>
                      <a:tailEnd type="none" w="med" len="med"/>
                    </a:lnR>
                    <a:lnB w="9525" cap="flat" cmpd="sng" algn="ctr">
                      <a:solidFill>
                        <a:srgbClr val="C50017"/>
                      </a:solidFill>
                      <a:prstDash val="solid"/>
                      <a:round/>
                      <a:headEnd type="none" w="med" len="med"/>
                      <a:tailEnd type="none" w="med" len="med"/>
                    </a:lnB>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C50017"/>
                      </a:solidFill>
                      <a:prstDash val="solid"/>
                      <a:round/>
                      <a:headEnd type="none" w="med" len="med"/>
                      <a:tailEnd type="none" w="med" len="med"/>
                    </a:lnR>
                    <a:lnB w="9525" cap="flat" cmpd="sng" algn="ctr">
                      <a:solidFill>
                        <a:srgbClr val="C50017"/>
                      </a:solidFill>
                      <a:prstDash val="solid"/>
                      <a:round/>
                      <a:headEnd type="none" w="med" len="med"/>
                      <a:tailEnd type="none" w="med" len="med"/>
                    </a:lnB>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9525" cap="flat" cmpd="sng" algn="ctr">
                      <a:solidFill>
                        <a:srgbClr val="C50017"/>
                      </a:solidFill>
                      <a:prstDash val="solid"/>
                      <a:round/>
                      <a:headEnd type="none" w="med" len="med"/>
                      <a:tailEnd type="none" w="med" len="med"/>
                    </a:lnR>
                    <a:lnB w="9525" cap="flat" cmpd="sng" algn="ctr">
                      <a:solidFill>
                        <a:srgbClr val="C50017"/>
                      </a:solidFill>
                      <a:prstDash val="solid"/>
                      <a:round/>
                      <a:headEnd type="none" w="med" len="med"/>
                      <a:tailEnd type="none" w="med" len="med"/>
                    </a:lnB>
                    <a:solidFill>
                      <a:srgbClr val="C50017"/>
                    </a:solidFill>
                  </a:tcPr>
                </a:tc>
                <a:extLst>
                  <a:ext uri="{0D108BD9-81ED-4DB2-BD59-A6C34878D82A}">
                    <a16:rowId xmlns:a16="http://schemas.microsoft.com/office/drawing/2014/main" val="10007"/>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5.728</a:t>
                      </a:r>
                    </a:p>
                  </a:txBody>
                  <a:tcPr marL="9525" marR="9525" marT="9525" marB="0" anchor="ctr">
                    <a:lnL w="6350" cap="flat" cmpd="sng" algn="ctr">
                      <a:solidFill>
                        <a:srgbClr val="C50017"/>
                      </a:solidFill>
                      <a:prstDash val="solid"/>
                      <a:round/>
                      <a:headEnd type="none" w="med" len="med"/>
                      <a:tailEnd type="none" w="med" len="med"/>
                    </a:lnL>
                    <a:lnT w="9525" cap="flat" cmpd="sng" algn="ctr">
                      <a:solidFill>
                        <a:srgbClr val="C50017"/>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8.636</a:t>
                      </a:r>
                    </a:p>
                  </a:txBody>
                  <a:tcPr marL="9525" marR="9525" marT="9525" marB="0" anchor="ct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+50.8%</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7.525</a:t>
                      </a:r>
                    </a:p>
                  </a:txBody>
                  <a:tcPr marL="9525" marR="9525" marT="9525" marB="0" anchor="ctr">
                    <a:lnL w="9525" cap="flat" cmpd="sng" algn="ctr">
                      <a:solidFill>
                        <a:srgbClr val="C50017"/>
                      </a:solidFill>
                      <a:prstDash val="solid"/>
                      <a:round/>
                      <a:headEnd type="none" w="med" len="med"/>
                      <a:tailEnd type="none" w="med" len="med"/>
                    </a:lnL>
                    <a:lnT w="9525" cap="flat" cmpd="sng" algn="ctr">
                      <a:solidFill>
                        <a:srgbClr val="C50017"/>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9.061</a:t>
                      </a:r>
                    </a:p>
                  </a:txBody>
                  <a:tcPr marL="9525" marR="9525" marT="9525" marB="0" anchor="ct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+20.4%</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6.834</a:t>
                      </a:r>
                    </a:p>
                  </a:txBody>
                  <a:tcPr marL="9525" marR="9525" marT="9525" marB="0" anchor="ctr">
                    <a:lnL w="9525" cap="flat" cmpd="sng" algn="ctr">
                      <a:solidFill>
                        <a:srgbClr val="C50017"/>
                      </a:solidFill>
                      <a:prstDash val="solid"/>
                      <a:round/>
                      <a:headEnd type="none" w="med" len="med"/>
                      <a:tailEnd type="none" w="med" len="med"/>
                    </a:lnL>
                    <a:lnT w="9525" cap="flat" cmpd="sng" algn="ctr">
                      <a:solidFill>
                        <a:srgbClr val="C50017"/>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10.811</a:t>
                      </a:r>
                    </a:p>
                  </a:txBody>
                  <a:tcPr marL="9525" marR="9525" marT="9525" marB="0" anchor="ct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+58.2%</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11.884</a:t>
                      </a:r>
                    </a:p>
                  </a:txBody>
                  <a:tcPr marL="9525" marR="9525" marT="9525" marB="0" anchor="ctr">
                    <a:lnL w="9525" cap="flat" cmpd="sng" algn="ctr">
                      <a:solidFill>
                        <a:srgbClr val="C50017"/>
                      </a:solidFill>
                      <a:prstDash val="solid"/>
                      <a:round/>
                      <a:headEnd type="none" w="med" len="med"/>
                      <a:tailEnd type="none" w="med" len="med"/>
                    </a:lnL>
                    <a:lnT w="9525" cap="flat" cmpd="sng" algn="ctr">
                      <a:solidFill>
                        <a:srgbClr val="C50017"/>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9.079</a:t>
                      </a:r>
                    </a:p>
                  </a:txBody>
                  <a:tcPr marL="9525" marR="9525" marT="9525" marB="0" anchor="ct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-23.6%</a:t>
                      </a:r>
                      <a:endParaRPr lang="en-GB" sz="650" b="0" i="0" u="none" strike="noStrike" dirty="0">
                        <a:solidFill>
                          <a:srgbClr val="C50017"/>
                        </a:solidFill>
                        <a:effectLst/>
                        <a:latin typeface="+mj-lt"/>
                      </a:endParaRPr>
                    </a:p>
                  </a:txBody>
                  <a:tcPr marL="9525" marR="9525" marT="9525" marB="0" anchor="ctr">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7.728</a:t>
                      </a:r>
                    </a:p>
                  </a:txBody>
                  <a:tcPr marL="9525" marR="9525" marT="9525" marB="0" anchor="ctr">
                    <a:lnL w="6350" cap="flat" cmpd="sng" algn="ctr">
                      <a:solidFill>
                        <a:srgbClr val="C50017"/>
                      </a:solidFill>
                      <a:prstDash val="solid"/>
                      <a:round/>
                      <a:headEnd type="none" w="med" len="med"/>
                      <a:tailEnd type="none" w="med" len="med"/>
                    </a:lnL>
                    <a:lnT w="9525" cap="flat" cmpd="sng" algn="ctr">
                      <a:solidFill>
                        <a:srgbClr val="C50017"/>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8.857</a:t>
                      </a:r>
                    </a:p>
                  </a:txBody>
                  <a:tcPr marL="9525" marR="9525" marT="9525" marB="0" anchor="ct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+14.6%</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6.620</a:t>
                      </a:r>
                    </a:p>
                  </a:txBody>
                  <a:tcPr marL="9525" marR="9525" marT="9525" marB="0" anchor="ctr">
                    <a:lnL w="9525" cap="flat" cmpd="sng" algn="ctr">
                      <a:solidFill>
                        <a:srgbClr val="C50017"/>
                      </a:solidFill>
                      <a:prstDash val="solid"/>
                      <a:round/>
                      <a:headEnd type="none" w="med" len="med"/>
                      <a:tailEnd type="none" w="med" len="med"/>
                    </a:lnL>
                    <a:lnT w="9525" cap="flat" cmpd="sng" algn="ctr">
                      <a:solidFill>
                        <a:srgbClr val="C50017"/>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C50017"/>
                          </a:solidFill>
                          <a:effectLst/>
                          <a:latin typeface="+mj-lt"/>
                          <a:ea typeface="+mn-ea"/>
                          <a:cs typeface="+mn-cs"/>
                        </a:rPr>
                        <a:t>6.476</a:t>
                      </a:r>
                    </a:p>
                  </a:txBody>
                  <a:tcPr marL="9525" marR="9525" marT="9525" marB="0" anchor="ct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-2.2%</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extLst>
                  <a:ext uri="{0D108BD9-81ED-4DB2-BD59-A6C34878D82A}">
                    <a16:rowId xmlns:a16="http://schemas.microsoft.com/office/drawing/2014/main" val="10008"/>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4.828</a:t>
                      </a:r>
                    </a:p>
                  </a:txBody>
                  <a:tcPr marL="9525" marR="9525" marT="9525" marB="0" anchor="ctr">
                    <a:lnL w="6350" cap="flat" cmpd="sng" algn="ctr">
                      <a:solidFill>
                        <a:srgbClr val="C50017"/>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7.298</a:t>
                      </a:r>
                      <a:endParaRPr lang="en-GB" sz="650" b="0" i="0" u="none" strike="noStrike" kern="1200" dirty="0">
                        <a:solidFill>
                          <a:srgbClr val="C50017"/>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+51.2%</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6.270</a:t>
                      </a:r>
                    </a:p>
                  </a:txBody>
                  <a:tcPr marL="9525" marR="9525" marT="9525" marB="0" anchor="ctr">
                    <a:lnL w="9525" cap="flat" cmpd="sng" algn="ctr">
                      <a:solidFill>
                        <a:srgbClr val="C50017"/>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C50017"/>
                          </a:solidFill>
                          <a:effectLst/>
                          <a:uLnTx/>
                          <a:uFillTx/>
                          <a:latin typeface="Verdana"/>
                          <a:ea typeface="+mn-ea"/>
                          <a:cs typeface="+mn-cs"/>
                        </a:rPr>
                        <a:t>7.533</a:t>
                      </a:r>
                      <a:endParaRPr lang="en-GB" sz="650" b="0" i="0" u="none" strike="noStrike" kern="1200" dirty="0">
                        <a:solidFill>
                          <a:srgbClr val="C50017"/>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+20.1%</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5.890</a:t>
                      </a:r>
                    </a:p>
                  </a:txBody>
                  <a:tcPr marL="9525" marR="9525" marT="9525" marB="0" anchor="ctr">
                    <a:lnL w="9525" cap="flat" cmpd="sng" algn="ctr">
                      <a:solidFill>
                        <a:srgbClr val="C50017"/>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C50017"/>
                          </a:solidFill>
                          <a:effectLst/>
                          <a:uLnTx/>
                          <a:uFillTx/>
                          <a:latin typeface="Verdana"/>
                          <a:ea typeface="+mn-ea"/>
                          <a:cs typeface="+mn-cs"/>
                        </a:rPr>
                        <a:t>9.498</a:t>
                      </a:r>
                      <a:endParaRPr lang="en-GB" sz="650" b="0" i="0" u="none" strike="noStrike" kern="1200" dirty="0">
                        <a:solidFill>
                          <a:srgbClr val="C50017"/>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+61.3%</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10.161</a:t>
                      </a:r>
                    </a:p>
                  </a:txBody>
                  <a:tcPr marL="9525" marR="9525" marT="9525" marB="0" anchor="ctr">
                    <a:lnL w="9525" cap="flat" cmpd="sng" algn="ctr">
                      <a:solidFill>
                        <a:srgbClr val="C50017"/>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C50017"/>
                          </a:solidFill>
                          <a:effectLst/>
                          <a:uLnTx/>
                          <a:uFillTx/>
                          <a:latin typeface="Verdana"/>
                          <a:ea typeface="+mn-ea"/>
                          <a:cs typeface="+mn-cs"/>
                        </a:rPr>
                        <a:t>7.436</a:t>
                      </a:r>
                      <a:endParaRPr lang="en-GB" sz="650" b="0" i="0" u="none" strike="noStrike" kern="1200" dirty="0">
                        <a:solidFill>
                          <a:srgbClr val="C50017"/>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-26.8%</a:t>
                      </a:r>
                      <a:endParaRPr lang="en-GB" sz="650" b="0" i="0" u="none" strike="noStrike" dirty="0">
                        <a:solidFill>
                          <a:srgbClr val="C50017"/>
                        </a:solidFill>
                        <a:effectLst/>
                        <a:latin typeface="+mj-lt"/>
                      </a:endParaRPr>
                    </a:p>
                  </a:txBody>
                  <a:tcPr marL="9525" marR="9525" marT="9525" marB="0" anchor="ctr">
                    <a:lnR w="6350"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6.434</a:t>
                      </a:r>
                    </a:p>
                  </a:txBody>
                  <a:tcPr marL="9525" marR="9525" marT="9525" marB="0" anchor="ctr">
                    <a:lnL w="6350" cap="flat" cmpd="sng" algn="ctr">
                      <a:solidFill>
                        <a:srgbClr val="C50017"/>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C50017"/>
                          </a:solidFill>
                          <a:effectLst/>
                          <a:uLnTx/>
                          <a:uFillTx/>
                          <a:latin typeface="Verdana"/>
                          <a:ea typeface="+mn-ea"/>
                          <a:cs typeface="+mn-cs"/>
                        </a:rPr>
                        <a:t>7.670</a:t>
                      </a:r>
                      <a:endParaRPr lang="en-GB" sz="650" b="0" i="0" u="none" strike="noStrike" kern="1200" dirty="0">
                        <a:solidFill>
                          <a:srgbClr val="C50017"/>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+19.2%</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tcPr>
                </a:tc>
                <a:tc>
                  <a:txBody>
                    <a:bodyPr/>
                    <a:lstStyle/>
                    <a:p>
                      <a:pPr algn="ctr" fontAlgn="b">
                        <a:defRPr/>
                      </a:pPr>
                      <a:r>
                        <a:rPr lang="en-GB" sz="650" b="0" i="0" u="none" strike="noStrike" dirty="0">
                          <a:solidFill>
                            <a:schemeClr val="accent3"/>
                          </a:solidFill>
                          <a:effectLst/>
                          <a:latin typeface="+mj-lt"/>
                        </a:rPr>
                        <a:t>5.846</a:t>
                      </a:r>
                    </a:p>
                  </a:txBody>
                  <a:tcPr marL="9525" marR="9525" marT="9525" marB="0" anchor="ctr">
                    <a:lnL w="9525" cap="flat" cmpd="sng" algn="ctr">
                      <a:solidFill>
                        <a:srgbClr val="C50017"/>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C50017"/>
                          </a:solidFill>
                          <a:effectLst/>
                          <a:uLnTx/>
                          <a:uFillTx/>
                          <a:latin typeface="Verdana"/>
                          <a:ea typeface="+mn-ea"/>
                          <a:cs typeface="+mn-cs"/>
                        </a:rPr>
                        <a:t>5.607</a:t>
                      </a:r>
                      <a:endParaRPr lang="en-GB" sz="650" b="0" i="0" u="none" strike="noStrike" kern="1200" dirty="0">
                        <a:solidFill>
                          <a:srgbClr val="C50017"/>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-4.1%</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tcPr>
                </a:tc>
                <a:extLst>
                  <a:ext uri="{0D108BD9-81ED-4DB2-BD59-A6C34878D82A}">
                    <a16:rowId xmlns:a16="http://schemas.microsoft.com/office/drawing/2014/main" val="10009"/>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lnSpc>
                          <a:spcPct val="80000"/>
                        </a:lnSpc>
                      </a:pPr>
                      <a:r>
                        <a:rPr lang="en-GB" sz="650" u="none" strike="noStrike" kern="1200" dirty="0">
                          <a:solidFill>
                            <a:schemeClr val="bg1"/>
                          </a:solidFill>
                          <a:effectLst/>
                          <a:latin typeface="+mn-lt"/>
                          <a:ea typeface="+mn-ea"/>
                          <a:cs typeface="+mn-cs"/>
                        </a:rPr>
                        <a:t> </a:t>
                      </a: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solidFill>
                      <a:srgbClr val="C50017"/>
                    </a:solidFil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kern="1200" dirty="0">
                          <a:solidFill>
                            <a:schemeClr val="bg1"/>
                          </a:solidFill>
                          <a:effectLst/>
                          <a:latin typeface="+mn-lt"/>
                          <a:ea typeface="+mn-ea"/>
                          <a:cs typeface="+mn-cs"/>
                        </a:rPr>
                        <a:t>January</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p>
                      <a:pPr algn="ctr" fontAlgn="b">
                        <a:lnSpc>
                          <a:spcPct val="80000"/>
                        </a:lnSpc>
                        <a:defRPr/>
                      </a:pPr>
                      <a:r>
                        <a:rPr lang="en-GB" sz="650" u="none" strike="noStrike" kern="1200" dirty="0">
                          <a:solidFill>
                            <a:schemeClr val="bg1"/>
                          </a:solidFill>
                          <a:effectLst/>
                          <a:latin typeface="+mn-lt"/>
                          <a:ea typeface="+mn-ea"/>
                          <a:cs typeface="+mn-cs"/>
                        </a:rPr>
                        <a:t>February</a:t>
                      </a:r>
                    </a:p>
                  </a:txBody>
                  <a:tcPr marL="9525" marR="9525" marT="952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lnSpc>
                          <a:spcPct val="80000"/>
                        </a:lnSpc>
                        <a:defRPr/>
                      </a:pPr>
                      <a:r>
                        <a:rPr lang="en-GB" sz="650" b="0" i="0" u="none" strike="noStrike" kern="1200" dirty="0">
                          <a:solidFill>
                            <a:schemeClr val="bg1"/>
                          </a:solidFill>
                          <a:latin typeface="+mj-lt"/>
                          <a:ea typeface="+mn-ea"/>
                          <a:cs typeface="+mn-cs"/>
                        </a:rPr>
                        <a:t>March</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lnSpc>
                          <a:spcPct val="80000"/>
                        </a:lnSpc>
                        <a:defRPr/>
                      </a:pPr>
                      <a:r>
                        <a:rPr lang="en-GB" sz="650" b="0" i="0" u="none" strike="noStrike" kern="1200" dirty="0">
                          <a:solidFill>
                            <a:schemeClr val="bg1"/>
                          </a:solidFill>
                          <a:latin typeface="+mj-lt"/>
                          <a:ea typeface="+mn-ea"/>
                          <a:cs typeface="+mn-cs"/>
                        </a:rPr>
                        <a:t>April</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b="0" i="0" u="none" strike="noStrike" kern="1200" dirty="0">
                          <a:solidFill>
                            <a:schemeClr val="bg1"/>
                          </a:solidFill>
                          <a:latin typeface="+mj-lt"/>
                          <a:ea typeface="+mn-ea"/>
                          <a:cs typeface="+mn-cs"/>
                        </a:rPr>
                        <a:t>May</a:t>
                      </a:r>
                    </a:p>
                  </a:txBody>
                  <a:tcPr marL="4655" marR="4655" marT="4655" marB="0" anchor="ctr">
                    <a:lnL w="6350"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b="0" i="0" u="none" strike="noStrike" kern="1200" dirty="0">
                          <a:solidFill>
                            <a:schemeClr val="bg1"/>
                          </a:solidFill>
                          <a:latin typeface="+mj-lt"/>
                          <a:ea typeface="+mn-ea"/>
                          <a:cs typeface="+mn-cs"/>
                        </a:rPr>
                        <a:t>June</a:t>
                      </a:r>
                    </a:p>
                  </a:txBody>
                  <a:tcPr marL="4655" marR="4655" marT="4655" marB="0" anchor="ctr">
                    <a:lnL w="6350" cap="flat" cmpd="sng" algn="ctr">
                      <a:solidFill>
                        <a:srgbClr val="C50017"/>
                      </a:solidFill>
                      <a:prstDash val="solid"/>
                      <a:round/>
                      <a:headEnd type="none" w="med" len="med"/>
                      <a:tailEnd type="none" w="med" len="med"/>
                    </a:lnL>
                    <a:lnR w="9525" cap="flat" cmpd="sng" algn="ctr">
                      <a:solidFill>
                        <a:srgbClr val="C50017"/>
                      </a:solidFill>
                      <a:prstDash val="solid"/>
                      <a:round/>
                      <a:headEnd type="none" w="med" len="med"/>
                      <a:tailEnd type="none" w="med" len="med"/>
                    </a:lnR>
                    <a:solidFill>
                      <a:srgbClr val="C50017"/>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extLst>
                  <a:ext uri="{0D108BD9-81ED-4DB2-BD59-A6C34878D82A}">
                    <a16:rowId xmlns:a16="http://schemas.microsoft.com/office/drawing/2014/main" val="10012"/>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EXPENDITURE</a:t>
                      </a: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B w="9525" cap="flat" cmpd="sng" algn="ctr">
                      <a:solidFill>
                        <a:srgbClr val="C50017"/>
                      </a:solidFill>
                      <a:prstDash val="solid"/>
                      <a:round/>
                      <a:headEnd type="none" w="med" len="med"/>
                      <a:tailEnd type="none" w="med" len="med"/>
                    </a:lnB>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50017"/>
                      </a:solidFill>
                      <a:prstDash val="solid"/>
                      <a:round/>
                      <a:headEnd type="none" w="med" len="med"/>
                      <a:tailEnd type="none" w="med" len="med"/>
                    </a:lnB>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C50017"/>
                      </a:solidFill>
                      <a:prstDash val="solid"/>
                      <a:round/>
                      <a:headEnd type="none" w="med" len="med"/>
                      <a:tailEnd type="none" w="med" len="med"/>
                    </a:lnR>
                    <a:lnB w="9525" cap="flat" cmpd="sng" algn="ctr">
                      <a:solidFill>
                        <a:srgbClr val="C50017"/>
                      </a:solidFill>
                      <a:prstDash val="solid"/>
                      <a:round/>
                      <a:headEnd type="none" w="med" len="med"/>
                      <a:tailEnd type="none" w="med" len="med"/>
                    </a:lnB>
                    <a:solidFill>
                      <a:srgbClr val="C50017"/>
                    </a:solidFill>
                  </a:tcPr>
                </a:tc>
                <a:tc>
                  <a:txBody>
                    <a:body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50017"/>
                      </a:solidFill>
                      <a:prstDash val="solid"/>
                      <a:round/>
                      <a:headEnd type="none" w="med" len="med"/>
                      <a:tailEnd type="none" w="med" len="med"/>
                    </a:lnB>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C50017"/>
                      </a:solidFill>
                      <a:prstDash val="solid"/>
                      <a:round/>
                      <a:headEnd type="none" w="med" len="med"/>
                      <a:tailEnd type="none" w="med" len="med"/>
                    </a:lnR>
                    <a:lnB w="9525" cap="flat" cmpd="sng" algn="ctr">
                      <a:solidFill>
                        <a:srgbClr val="C50017"/>
                      </a:solidFill>
                      <a:prstDash val="solid"/>
                      <a:round/>
                      <a:headEnd type="none" w="med" len="med"/>
                      <a:tailEnd type="none" w="med" len="med"/>
                    </a:lnB>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50017"/>
                      </a:solidFill>
                      <a:prstDash val="solid"/>
                      <a:round/>
                      <a:headEnd type="none" w="med" len="med"/>
                      <a:tailEnd type="none" w="med" len="med"/>
                    </a:lnB>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C50017"/>
                      </a:solidFill>
                      <a:prstDash val="solid"/>
                      <a:round/>
                      <a:headEnd type="none" w="med" len="med"/>
                      <a:tailEnd type="none" w="med" len="med"/>
                    </a:lnR>
                    <a:lnB w="9525" cap="flat" cmpd="sng" algn="ctr">
                      <a:solidFill>
                        <a:srgbClr val="C50017"/>
                      </a:solidFill>
                      <a:prstDash val="solid"/>
                      <a:round/>
                      <a:headEnd type="none" w="med" len="med"/>
                      <a:tailEnd type="none" w="med" len="med"/>
                    </a:lnB>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50017"/>
                      </a:solidFill>
                      <a:prstDash val="solid"/>
                      <a:round/>
                      <a:headEnd type="none" w="med" len="med"/>
                      <a:tailEnd type="none" w="med" len="med"/>
                    </a:lnB>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C50017"/>
                      </a:solidFill>
                      <a:prstDash val="solid"/>
                      <a:round/>
                      <a:headEnd type="none" w="med" len="med"/>
                      <a:tailEnd type="none" w="med" len="med"/>
                    </a:lnR>
                    <a:lnB w="9525" cap="flat" cmpd="sng" algn="ctr">
                      <a:solidFill>
                        <a:srgbClr val="C50017"/>
                      </a:solidFill>
                      <a:prstDash val="solid"/>
                      <a:round/>
                      <a:headEnd type="none" w="med" len="med"/>
                      <a:tailEnd type="none" w="med" len="med"/>
                    </a:lnB>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50017"/>
                      </a:solidFill>
                      <a:prstDash val="solid"/>
                      <a:round/>
                      <a:headEnd type="none" w="med" len="med"/>
                      <a:tailEnd type="none" w="med" len="med"/>
                    </a:lnB>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C50017"/>
                      </a:solidFill>
                      <a:prstDash val="solid"/>
                      <a:round/>
                      <a:headEnd type="none" w="med" len="med"/>
                      <a:tailEnd type="none" w="med" len="med"/>
                    </a:lnR>
                    <a:lnB w="9525" cap="flat" cmpd="sng" algn="ctr">
                      <a:solidFill>
                        <a:srgbClr val="C50017"/>
                      </a:solidFill>
                      <a:prstDash val="solid"/>
                      <a:round/>
                      <a:headEnd type="none" w="med" len="med"/>
                      <a:tailEnd type="none" w="med" len="med"/>
                    </a:lnB>
                    <a:solidFill>
                      <a:srgbClr val="C50017"/>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C50017"/>
                      </a:solidFill>
                      <a:prstDash val="solid"/>
                      <a:round/>
                      <a:headEnd type="none" w="med" len="med"/>
                      <a:tailEnd type="none" w="med" len="med"/>
                    </a:lnL>
                    <a:lnB w="9525" cap="flat" cmpd="sng" algn="ctr">
                      <a:solidFill>
                        <a:srgbClr val="C50017"/>
                      </a:solidFill>
                      <a:prstDash val="solid"/>
                      <a:round/>
                      <a:headEnd type="none" w="med" len="med"/>
                      <a:tailEnd type="none" w="med" len="med"/>
                    </a:lnB>
                    <a:solidFill>
                      <a:srgbClr val="C50017"/>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C50017"/>
                      </a:solidFill>
                      <a:prstDash val="solid"/>
                      <a:round/>
                      <a:headEnd type="none" w="med" len="med"/>
                      <a:tailEnd type="none" w="med" len="med"/>
                    </a:lnB>
                    <a:solidFill>
                      <a:srgbClr val="C50017"/>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9525" cap="flat" cmpd="sng" algn="ctr">
                      <a:solidFill>
                        <a:srgbClr val="C50017"/>
                      </a:solidFill>
                      <a:prstDash val="solid"/>
                      <a:round/>
                      <a:headEnd type="none" w="med" len="med"/>
                      <a:tailEnd type="none" w="med" len="med"/>
                    </a:lnR>
                    <a:lnB w="9525" cap="flat" cmpd="sng" algn="ctr">
                      <a:solidFill>
                        <a:srgbClr val="C50017"/>
                      </a:solidFill>
                      <a:prstDash val="solid"/>
                      <a:round/>
                      <a:headEnd type="none" w="med" len="med"/>
                      <a:tailEnd type="none" w="med" len="med"/>
                    </a:lnB>
                    <a:solidFill>
                      <a:srgbClr val="C50017"/>
                    </a:solidFill>
                  </a:tcPr>
                </a:tc>
                <a:extLst>
                  <a:ext uri="{0D108BD9-81ED-4DB2-BD59-A6C34878D82A}">
                    <a16:rowId xmlns:a16="http://schemas.microsoft.com/office/drawing/2014/main" val="10013"/>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£238</a:t>
                      </a:r>
                    </a:p>
                  </a:txBody>
                  <a:tcPr marL="9525" marR="9525" marT="9525" marB="0" anchor="ctr">
                    <a:lnL w="6350" cap="flat" cmpd="sng" algn="ctr">
                      <a:solidFill>
                        <a:srgbClr val="C50017"/>
                      </a:solidFill>
                      <a:prstDash val="solid"/>
                      <a:round/>
                      <a:headEnd type="none" w="med" len="med"/>
                      <a:tailEnd type="none" w="med" len="med"/>
                    </a:lnL>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C50017"/>
                          </a:solidFill>
                          <a:effectLst/>
                          <a:latin typeface="+mj-lt"/>
                        </a:rPr>
                        <a:t>£339</a:t>
                      </a:r>
                    </a:p>
                  </a:txBody>
                  <a:tcPr marL="9525" marR="9525" marT="9525" marB="0" anchor="ct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+42.4%</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£314</a:t>
                      </a:r>
                    </a:p>
                  </a:txBody>
                  <a:tcPr marL="9525" marR="9525" marT="9525" marB="0" anchor="ctr">
                    <a:lnL w="9525" cap="flat" cmpd="sng" algn="ctr">
                      <a:solidFill>
                        <a:srgbClr val="C50017"/>
                      </a:solidFill>
                      <a:prstDash val="solid"/>
                      <a:round/>
                      <a:headEnd type="none" w="med" len="med"/>
                      <a:tailEnd type="none" w="med" len="med"/>
                    </a:lnL>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C50017"/>
                          </a:solidFill>
                          <a:effectLst/>
                          <a:latin typeface="+mj-lt"/>
                        </a:rPr>
                        <a:t>£306</a:t>
                      </a:r>
                    </a:p>
                  </a:txBody>
                  <a:tcPr marL="9525" marR="9525" marT="9525" marB="0" anchor="ct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-2.5%</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£288</a:t>
                      </a:r>
                    </a:p>
                  </a:txBody>
                  <a:tcPr marL="9525" marR="9525" marT="9525" marB="0" anchor="ctr">
                    <a:lnL w="9525" cap="flat" cmpd="sng" algn="ctr">
                      <a:solidFill>
                        <a:srgbClr val="C50017"/>
                      </a:solidFill>
                      <a:prstDash val="solid"/>
                      <a:round/>
                      <a:headEnd type="none" w="med" len="med"/>
                      <a:tailEnd type="none" w="med" len="med"/>
                    </a:lnL>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C50017"/>
                          </a:solidFill>
                          <a:effectLst/>
                          <a:latin typeface="+mj-lt"/>
                        </a:rPr>
                        <a:t>£386</a:t>
                      </a:r>
                    </a:p>
                  </a:txBody>
                  <a:tcPr marL="9525" marR="9525" marT="9525" marB="0" anchor="ct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+34.0%</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£431</a:t>
                      </a:r>
                    </a:p>
                  </a:txBody>
                  <a:tcPr marL="9525" marR="9525" marT="9525" marB="0" anchor="ctr">
                    <a:lnL w="9525" cap="flat" cmpd="sng" algn="ctr">
                      <a:solidFill>
                        <a:srgbClr val="C50017"/>
                      </a:solidFill>
                      <a:prstDash val="solid"/>
                      <a:round/>
                      <a:headEnd type="none" w="med" len="med"/>
                      <a:tailEnd type="none" w="med" len="med"/>
                    </a:lnL>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C50017"/>
                          </a:solidFill>
                          <a:effectLst/>
                          <a:latin typeface="+mj-lt"/>
                        </a:rPr>
                        <a:t>£367</a:t>
                      </a:r>
                    </a:p>
                  </a:txBody>
                  <a:tcPr marL="9525" marR="9525" marT="9525" marB="0" anchor="ct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-14.8%</a:t>
                      </a:r>
                      <a:endParaRPr lang="en-GB" sz="650" b="0" i="0" u="none" strike="noStrike" dirty="0">
                        <a:solidFill>
                          <a:srgbClr val="C50017"/>
                        </a:solidFill>
                        <a:effectLst/>
                        <a:latin typeface="+mj-lt"/>
                      </a:endParaRPr>
                    </a:p>
                  </a:txBody>
                  <a:tcPr marL="9525" marR="9525" marT="9525" marB="0" anchor="ctr">
                    <a:lnR w="6350"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£324</a:t>
                      </a:r>
                    </a:p>
                  </a:txBody>
                  <a:tcPr marL="9525" marR="9525" marT="9525" marB="0" anchor="ctr">
                    <a:lnL w="6350" cap="flat" cmpd="sng" algn="ctr">
                      <a:solidFill>
                        <a:srgbClr val="C50017"/>
                      </a:solidFill>
                      <a:prstDash val="solid"/>
                      <a:round/>
                      <a:headEnd type="none" w="med" len="med"/>
                      <a:tailEnd type="none" w="med" len="med"/>
                    </a:lnL>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C50017"/>
                          </a:solidFill>
                          <a:effectLst/>
                          <a:latin typeface="+mj-lt"/>
                        </a:rPr>
                        <a:t>£396</a:t>
                      </a:r>
                    </a:p>
                  </a:txBody>
                  <a:tcPr marL="9525" marR="9525" marT="9525" marB="0" anchor="ct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+22.2%</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tc>
                  <a:txBody>
                    <a:bodyPr/>
                    <a:lstStyle/>
                    <a:p>
                      <a:pPr algn="ctr" fontAlgn="b">
                        <a:defRPr/>
                      </a:pPr>
                      <a:r>
                        <a:rPr lang="en-GB" sz="650" b="0" i="0" u="none" strike="noStrike" dirty="0">
                          <a:solidFill>
                            <a:schemeClr val="accent3"/>
                          </a:solidFill>
                          <a:effectLst/>
                          <a:latin typeface="+mj-lt"/>
                        </a:rPr>
                        <a:t>£329</a:t>
                      </a:r>
                    </a:p>
                  </a:txBody>
                  <a:tcPr marL="9525" marR="9525" marT="9525" marB="0" anchor="ctr">
                    <a:lnL w="9525" cap="flat" cmpd="sng" algn="ctr">
                      <a:solidFill>
                        <a:srgbClr val="C50017"/>
                      </a:solidFill>
                      <a:prstDash val="solid"/>
                      <a:round/>
                      <a:headEnd type="none" w="med" len="med"/>
                      <a:tailEnd type="none" w="med" len="med"/>
                    </a:lnL>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C50017"/>
                          </a:solidFill>
                          <a:effectLst/>
                          <a:latin typeface="+mj-lt"/>
                        </a:rPr>
                        <a:t>£269</a:t>
                      </a:r>
                    </a:p>
                  </a:txBody>
                  <a:tcPr marL="9525" marR="9525" marT="9525" marB="0" anchor="ctr">
                    <a:lnT w="9525" cap="flat" cmpd="sng" algn="ctr">
                      <a:solidFill>
                        <a:srgbClr val="C50017"/>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-18.2%</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T w="9525" cap="flat" cmpd="sng" algn="ctr">
                      <a:solidFill>
                        <a:srgbClr val="C50017"/>
                      </a:solidFill>
                      <a:prstDash val="solid"/>
                      <a:round/>
                      <a:headEnd type="none" w="med" len="med"/>
                      <a:tailEnd type="none" w="med" len="med"/>
                    </a:lnT>
                  </a:tcPr>
                </a:tc>
                <a:extLst>
                  <a:ext uri="{0D108BD9-81ED-4DB2-BD59-A6C34878D82A}">
                    <a16:rowId xmlns:a16="http://schemas.microsoft.com/office/drawing/2014/main" val="10014"/>
                  </a:ext>
                </a:extLst>
              </a:tr>
              <a:tr h="12960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C50017"/>
                      </a:solidFill>
                      <a:prstDash val="solid"/>
                      <a:round/>
                      <a:headEnd type="none" w="med" len="med"/>
                      <a:tailEnd type="none" w="med" len="med"/>
                    </a:lnL>
                    <a:lnR w="6350" cap="flat" cmpd="sng" algn="ctr">
                      <a:solidFill>
                        <a:srgbClr val="C50017"/>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fontAlgn="b">
                        <a:defRPr/>
                      </a:pPr>
                      <a:r>
                        <a:rPr lang="en-GB" sz="650" b="0" i="0" u="none" strike="noStrike" dirty="0">
                          <a:solidFill>
                            <a:schemeClr val="accent3"/>
                          </a:solidFill>
                          <a:effectLst/>
                          <a:latin typeface="+mj-lt"/>
                        </a:rPr>
                        <a:t>£198</a:t>
                      </a:r>
                    </a:p>
                  </a:txBody>
                  <a:tcPr marL="9525" marR="9525" marT="9525" marB="0" anchor="ctr">
                    <a:lnL w="6350" cap="flat" cmpd="sng" algn="ctr">
                      <a:solidFill>
                        <a:srgbClr val="C50017"/>
                      </a:solidFill>
                      <a:prstDash val="solid"/>
                      <a:round/>
                      <a:headEnd type="none" w="med" len="med"/>
                      <a:tailEnd type="none" w="med" len="med"/>
                    </a:lnL>
                    <a:lnB w="12700" cap="flat" cmpd="sng" algn="ctr">
                      <a:solidFill>
                        <a:schemeClr val="accent3"/>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£262</a:t>
                      </a:r>
                    </a:p>
                  </a:txBody>
                  <a:tcPr marL="9525" marR="9525" marT="9525" marB="0" anchor="ctr">
                    <a:lnB w="12700" cap="flat" cmpd="sng" algn="ctr">
                      <a:solidFill>
                        <a:schemeClr val="accent3"/>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+32.3%</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fontAlgn="b">
                        <a:defRPr/>
                      </a:pPr>
                      <a:r>
                        <a:rPr lang="en-GB" sz="650" b="0" i="0" u="none" strike="noStrike" dirty="0">
                          <a:solidFill>
                            <a:schemeClr val="accent3"/>
                          </a:solidFill>
                          <a:effectLst/>
                          <a:latin typeface="+mj-lt"/>
                        </a:rPr>
                        <a:t>£277</a:t>
                      </a:r>
                    </a:p>
                  </a:txBody>
                  <a:tcPr marL="9525" marR="9525" marT="9525" marB="0" anchor="ctr">
                    <a:lnL w="9525" cap="flat" cmpd="sng" algn="ctr">
                      <a:solidFill>
                        <a:srgbClr val="C50017"/>
                      </a:solidFill>
                      <a:prstDash val="solid"/>
                      <a:round/>
                      <a:headEnd type="none" w="med" len="med"/>
                      <a:tailEnd type="none" w="med" len="med"/>
                    </a:lnL>
                    <a:lnB w="12700" cap="flat" cmpd="sng" algn="ctr">
                      <a:solidFill>
                        <a:schemeClr val="accent3"/>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£261</a:t>
                      </a:r>
                    </a:p>
                  </a:txBody>
                  <a:tcPr marL="9525" marR="9525" marT="9525" marB="0" anchor="ctr">
                    <a:lnB w="12700" cap="flat" cmpd="sng" algn="ctr">
                      <a:solidFill>
                        <a:schemeClr val="accent3"/>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-5.8%</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fontAlgn="b">
                        <a:defRPr/>
                      </a:pPr>
                      <a:r>
                        <a:rPr lang="en-GB" sz="650" b="0" i="0" u="none" strike="noStrike" dirty="0">
                          <a:solidFill>
                            <a:schemeClr val="accent3"/>
                          </a:solidFill>
                          <a:effectLst/>
                          <a:latin typeface="+mj-lt"/>
                        </a:rPr>
                        <a:t>£238</a:t>
                      </a:r>
                    </a:p>
                  </a:txBody>
                  <a:tcPr marL="9525" marR="9525" marT="9525" marB="0" anchor="ctr">
                    <a:lnL w="9525" cap="flat" cmpd="sng" algn="ctr">
                      <a:solidFill>
                        <a:srgbClr val="C50017"/>
                      </a:solidFill>
                      <a:prstDash val="solid"/>
                      <a:round/>
                      <a:headEnd type="none" w="med" len="med"/>
                      <a:tailEnd type="none" w="med" len="med"/>
                    </a:lnL>
                    <a:lnB w="12700" cap="flat" cmpd="sng" algn="ctr">
                      <a:solidFill>
                        <a:schemeClr val="accent3"/>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£322</a:t>
                      </a:r>
                    </a:p>
                  </a:txBody>
                  <a:tcPr marL="9525" marR="9525" marT="9525" marB="0" anchor="ctr">
                    <a:lnB w="12700" cap="flat" cmpd="sng" algn="ctr">
                      <a:solidFill>
                        <a:schemeClr val="accent3"/>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+35.3%</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fontAlgn="b">
                        <a:defRPr/>
                      </a:pPr>
                      <a:r>
                        <a:rPr lang="en-GB" sz="650" b="0" i="0" u="none" strike="noStrike" dirty="0">
                          <a:solidFill>
                            <a:schemeClr val="accent3"/>
                          </a:solidFill>
                          <a:effectLst/>
                          <a:latin typeface="+mj-lt"/>
                        </a:rPr>
                        <a:t>£366</a:t>
                      </a:r>
                    </a:p>
                  </a:txBody>
                  <a:tcPr marL="9525" marR="9525" marT="9525" marB="0" anchor="ctr">
                    <a:lnL w="9525" cap="flat" cmpd="sng" algn="ctr">
                      <a:solidFill>
                        <a:srgbClr val="C50017"/>
                      </a:solidFill>
                      <a:prstDash val="solid"/>
                      <a:round/>
                      <a:headEnd type="none" w="med" len="med"/>
                      <a:tailEnd type="none" w="med" len="med"/>
                    </a:lnL>
                    <a:lnB w="12700" cap="flat" cmpd="sng" algn="ctr">
                      <a:solidFill>
                        <a:schemeClr val="accent3"/>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£286</a:t>
                      </a:r>
                    </a:p>
                  </a:txBody>
                  <a:tcPr marL="9525" marR="9525" marT="9525" marB="0" anchor="ctr">
                    <a:lnB w="12700" cap="flat" cmpd="sng" algn="ctr">
                      <a:solidFill>
                        <a:schemeClr val="accent3"/>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-21.9%</a:t>
                      </a:r>
                      <a:endParaRPr lang="en-GB" sz="650" b="0" i="0" u="none" strike="noStrike" dirty="0">
                        <a:solidFill>
                          <a:srgbClr val="C50017"/>
                        </a:solidFill>
                        <a:effectLst/>
                        <a:latin typeface="+mj-lt"/>
                      </a:endParaRPr>
                    </a:p>
                  </a:txBody>
                  <a:tcPr marL="9525" marR="9525" marT="9525" marB="0" anchor="ctr">
                    <a:lnR w="6350" cap="flat" cmpd="sng" algn="ctr">
                      <a:solidFill>
                        <a:srgbClr val="C50017"/>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fontAlgn="b">
                        <a:defRPr/>
                      </a:pPr>
                      <a:r>
                        <a:rPr lang="en-GB" sz="650" b="0" i="0" u="none" strike="noStrike" dirty="0">
                          <a:solidFill>
                            <a:schemeClr val="accent3"/>
                          </a:solidFill>
                          <a:effectLst/>
                          <a:latin typeface="+mj-lt"/>
                        </a:rPr>
                        <a:t>£248</a:t>
                      </a:r>
                    </a:p>
                  </a:txBody>
                  <a:tcPr marL="9525" marR="9525" marT="9525" marB="0" anchor="ctr">
                    <a:lnL w="6350" cap="flat" cmpd="sng" algn="ctr">
                      <a:solidFill>
                        <a:srgbClr val="C50017"/>
                      </a:solidFill>
                      <a:prstDash val="solid"/>
                      <a:round/>
                      <a:headEnd type="none" w="med" len="med"/>
                      <a:tailEnd type="none" w="med" len="med"/>
                    </a:lnL>
                    <a:lnB w="12700" cap="flat" cmpd="sng" algn="ctr">
                      <a:solidFill>
                        <a:schemeClr val="accent3"/>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£336</a:t>
                      </a:r>
                    </a:p>
                  </a:txBody>
                  <a:tcPr marL="9525" marR="9525" marT="9525" marB="0" anchor="ctr">
                    <a:lnB w="12700" cap="flat" cmpd="sng" algn="ctr">
                      <a:solidFill>
                        <a:schemeClr val="accent3"/>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+35.5%</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fontAlgn="b">
                        <a:defRPr/>
                      </a:pPr>
                      <a:r>
                        <a:rPr lang="en-GB" sz="650" b="0" i="0" u="none" strike="noStrike" dirty="0">
                          <a:solidFill>
                            <a:schemeClr val="accent3"/>
                          </a:solidFill>
                          <a:effectLst/>
                          <a:latin typeface="+mj-lt"/>
                        </a:rPr>
                        <a:t>£292</a:t>
                      </a:r>
                    </a:p>
                  </a:txBody>
                  <a:tcPr marL="9525" marR="9525" marT="9525" marB="0" anchor="ctr">
                    <a:lnL w="9525" cap="flat" cmpd="sng" algn="ctr">
                      <a:solidFill>
                        <a:srgbClr val="C50017"/>
                      </a:solidFill>
                      <a:prstDash val="solid"/>
                      <a:round/>
                      <a:headEnd type="none" w="med" len="med"/>
                      <a:tailEnd type="none" w="med" len="med"/>
                    </a:lnL>
                    <a:lnB w="12700" cap="flat" cmpd="sng" algn="ctr">
                      <a:solidFill>
                        <a:schemeClr val="accent3"/>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£220</a:t>
                      </a:r>
                    </a:p>
                  </a:txBody>
                  <a:tcPr marL="9525" marR="9525" marT="9525" marB="0" anchor="ctr">
                    <a:lnB w="12700" cap="flat" cmpd="sng" algn="ctr">
                      <a:solidFill>
                        <a:schemeClr val="accent3"/>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C50017"/>
                          </a:solidFill>
                          <a:effectLst/>
                          <a:uLnTx/>
                          <a:uFillTx/>
                          <a:latin typeface="Verdana"/>
                          <a:ea typeface="+mn-ea"/>
                          <a:cs typeface="+mn-cs"/>
                        </a:rPr>
                        <a:t>-24.7%</a:t>
                      </a:r>
                      <a:endParaRPr lang="en-GB" sz="650" b="0" i="0" u="none" strike="noStrike" dirty="0">
                        <a:solidFill>
                          <a:srgbClr val="C50017"/>
                        </a:solidFill>
                        <a:effectLst/>
                        <a:latin typeface="+mj-lt"/>
                      </a:endParaRPr>
                    </a:p>
                  </a:txBody>
                  <a:tcPr marL="9525" marR="9525" marT="9525" marB="0" anchor="ctr">
                    <a:lnR w="9525" cap="flat" cmpd="sng" algn="ctr">
                      <a:solidFill>
                        <a:srgbClr val="C50017"/>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15"/>
                  </a:ext>
                </a:extLst>
              </a:tr>
            </a:tbl>
          </a:graphicData>
        </a:graphic>
      </p:graphicFrame>
      <p:sp>
        <p:nvSpPr>
          <p:cNvPr id="8" name="TextBox 7">
            <a:extLst>
              <a:ext uri="{FF2B5EF4-FFF2-40B4-BE49-F238E27FC236}">
                <a16:creationId xmlns:a16="http://schemas.microsoft.com/office/drawing/2014/main" id="{DE502465-9AF5-4413-83D5-5C77CC6D95DF}"/>
              </a:ext>
            </a:extLst>
          </p:cNvPr>
          <p:cNvSpPr txBox="1"/>
          <p:nvPr/>
        </p:nvSpPr>
        <p:spPr>
          <a:xfrm>
            <a:off x="738524" y="5966657"/>
            <a:ext cx="9005976" cy="369332"/>
          </a:xfrm>
          <a:prstGeom prst="rect">
            <a:avLst/>
          </a:prstGeom>
          <a:noFill/>
        </p:spPr>
        <p:txBody>
          <a:bodyPr wrap="square" rtlCol="0">
            <a:spAutoFit/>
          </a:bodyPr>
          <a:lstStyle/>
          <a:p>
            <a:pPr>
              <a:buFont typeface="Arial" pitchFamily="34" charset="0"/>
              <a:buChar char="•"/>
            </a:pPr>
            <a:r>
              <a:rPr lang="en-GB" sz="450" b="0" dirty="0">
                <a:solidFill>
                  <a:schemeClr val="tx1">
                    <a:lumMod val="65000"/>
                    <a:lumOff val="35000"/>
                  </a:schemeClr>
                </a:solidFill>
              </a:rPr>
              <a:t>Please note that the latest 2018 results are provisional and subject to minor changes in subsequent months due to the inclusion of trip-takers returning from late trips.  Pre-2018 results are based on full-year data so will not change.</a:t>
            </a:r>
          </a:p>
          <a:p>
            <a:pPr>
              <a:buFont typeface="Arial" pitchFamily="34" charset="0"/>
              <a:buChar char="•"/>
            </a:pPr>
            <a:r>
              <a:rPr lang="en-GB" sz="450" b="0" dirty="0">
                <a:solidFill>
                  <a:schemeClr val="tx1">
                    <a:lumMod val="65000"/>
                    <a:lumOff val="35000"/>
                  </a:schemeClr>
                </a:solidFill>
              </a:rPr>
              <a:t>All expenditure figures are in HISTORIC PRICES.</a:t>
            </a:r>
          </a:p>
          <a:p>
            <a:pPr>
              <a:buFont typeface="Arial" pitchFamily="34" charset="0"/>
              <a:buChar char="•"/>
            </a:pPr>
            <a:r>
              <a:rPr lang="en-GB" sz="450" b="0" dirty="0">
                <a:solidFill>
                  <a:schemeClr val="tx1">
                    <a:lumMod val="65000"/>
                    <a:lumOff val="35000"/>
                  </a:schemeClr>
                </a:solidFill>
              </a:rPr>
              <a:t> NB. TRIPS, NIGHTS and EXPENDITURE are all shown in units of millions</a:t>
            </a:r>
          </a:p>
          <a:p>
            <a:pPr>
              <a:buFont typeface="Arial" pitchFamily="34" charset="0"/>
              <a:buChar char="•"/>
            </a:pPr>
            <a:endParaRPr lang="en-GB" sz="450" b="0" dirty="0">
              <a:solidFill>
                <a:srgbClr val="333333"/>
              </a:solidFill>
            </a:endParaRPr>
          </a:p>
        </p:txBody>
      </p:sp>
      <p:sp>
        <p:nvSpPr>
          <p:cNvPr id="10" name="Rectangle 9">
            <a:extLst>
              <a:ext uri="{FF2B5EF4-FFF2-40B4-BE49-F238E27FC236}">
                <a16:creationId xmlns:a16="http://schemas.microsoft.com/office/drawing/2014/main" id="{4C633C5A-6B7D-4109-AEAC-C7905C199014}"/>
              </a:ext>
            </a:extLst>
          </p:cNvPr>
          <p:cNvSpPr/>
          <p:nvPr/>
        </p:nvSpPr>
        <p:spPr>
          <a:xfrm>
            <a:off x="730025" y="6181417"/>
            <a:ext cx="5812971" cy="338554"/>
          </a:xfrm>
          <a:prstGeom prst="rect">
            <a:avLst/>
          </a:prstGeom>
        </p:spPr>
        <p:txBody>
          <a:bodyPr wrap="square">
            <a:spAutoFit/>
          </a:bodyPr>
          <a:lstStyle/>
          <a:p>
            <a:r>
              <a:rPr lang="en-GB" sz="800" b="0" dirty="0"/>
              <a:t>Fieldwork: 7 Nov 2018 – 16 Dec 2018</a:t>
            </a:r>
          </a:p>
          <a:p>
            <a:r>
              <a:rPr lang="en-GB" sz="800" b="0" dirty="0"/>
              <a:t>TNS Face-to-Face Omnibus Survey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6</a:t>
            </a:fld>
            <a:endParaRPr lang="en-AU" dirty="0"/>
          </a:p>
        </p:txBody>
      </p:sp>
      <p:sp>
        <p:nvSpPr>
          <p:cNvPr id="3" name="Title 2"/>
          <p:cNvSpPr>
            <a:spLocks noGrp="1"/>
          </p:cNvSpPr>
          <p:nvPr>
            <p:ph type="title"/>
          </p:nvPr>
        </p:nvSpPr>
        <p:spPr>
          <a:xfrm>
            <a:off x="0" y="0"/>
            <a:ext cx="9143999" cy="1284971"/>
          </a:xfrm>
        </p:spPr>
        <p:txBody>
          <a:bodyPr/>
          <a:lstStyle/>
          <a:p>
            <a:pPr>
              <a:defRPr/>
            </a:pPr>
            <a:r>
              <a:rPr lang="en-US" dirty="0"/>
              <a:t>GB Domestic Tourism: Monthly Volume &amp; Value 2018</a:t>
            </a:r>
            <a:br>
              <a:rPr lang="en-US" dirty="0"/>
            </a:br>
            <a:r>
              <a:rPr lang="en-US" dirty="0">
                <a:solidFill>
                  <a:schemeClr val="accent4"/>
                </a:solidFill>
              </a:rPr>
              <a:t>BUSINESS TOURISM</a:t>
            </a:r>
            <a:endParaRPr lang="en-GB" dirty="0">
              <a:solidFill>
                <a:schemeClr val="accent4"/>
              </a:solidFill>
            </a:endParaRPr>
          </a:p>
        </p:txBody>
      </p:sp>
      <p:graphicFrame>
        <p:nvGraphicFramePr>
          <p:cNvPr id="12" name="Table 11">
            <a:extLst>
              <a:ext uri="{FF2B5EF4-FFF2-40B4-BE49-F238E27FC236}">
                <a16:creationId xmlns:a16="http://schemas.microsoft.com/office/drawing/2014/main" id="{DE944814-2162-44E8-863D-4EB9785224EA}"/>
              </a:ext>
            </a:extLst>
          </p:cNvPr>
          <p:cNvGraphicFramePr>
            <a:graphicFrameLocks noGrp="1"/>
          </p:cNvGraphicFramePr>
          <p:nvPr>
            <p:custDataLst>
              <p:tags r:id="rId1"/>
            </p:custDataLst>
            <p:extLst>
              <p:ext uri="{D42A27DB-BD31-4B8C-83A1-F6EECF244321}">
                <p14:modId xmlns:p14="http://schemas.microsoft.com/office/powerpoint/2010/main" val="3896870579"/>
              </p:ext>
            </p:extLst>
          </p:nvPr>
        </p:nvGraphicFramePr>
        <p:xfrm>
          <a:off x="109632" y="3381254"/>
          <a:ext cx="8766000" cy="1520169"/>
        </p:xfrm>
        <a:graphic>
          <a:graphicData uri="http://schemas.openxmlformats.org/drawingml/2006/table">
            <a:tbl>
              <a:tblPr>
                <a:tableStyleId>{5A111915-BE36-4E01-A7E5-04B1672EAD32}</a:tableStyleId>
              </a:tblPr>
              <a:tblGrid>
                <a:gridCol w="633600">
                  <a:extLst>
                    <a:ext uri="{9D8B030D-6E8A-4147-A177-3AD203B41FA5}">
                      <a16:colId xmlns:a16="http://schemas.microsoft.com/office/drawing/2014/main" val="20000"/>
                    </a:ext>
                  </a:extLst>
                </a:gridCol>
                <a:gridCol w="378000">
                  <a:extLst>
                    <a:ext uri="{9D8B030D-6E8A-4147-A177-3AD203B41FA5}">
                      <a16:colId xmlns:a16="http://schemas.microsoft.com/office/drawing/2014/main" val="20002"/>
                    </a:ext>
                  </a:extLst>
                </a:gridCol>
                <a:gridCol w="378000">
                  <a:extLst>
                    <a:ext uri="{9D8B030D-6E8A-4147-A177-3AD203B41FA5}">
                      <a16:colId xmlns:a16="http://schemas.microsoft.com/office/drawing/2014/main" val="2716474440"/>
                    </a:ext>
                  </a:extLst>
                </a:gridCol>
                <a:gridCol w="378000">
                  <a:extLst>
                    <a:ext uri="{9D8B030D-6E8A-4147-A177-3AD203B41FA5}">
                      <a16:colId xmlns:a16="http://schemas.microsoft.com/office/drawing/2014/main" val="20003"/>
                    </a:ext>
                  </a:extLst>
                </a:gridCol>
                <a:gridCol w="378000">
                  <a:extLst>
                    <a:ext uri="{9D8B030D-6E8A-4147-A177-3AD203B41FA5}">
                      <a16:colId xmlns:a16="http://schemas.microsoft.com/office/drawing/2014/main" val="20005"/>
                    </a:ext>
                  </a:extLst>
                </a:gridCol>
                <a:gridCol w="378000">
                  <a:extLst>
                    <a:ext uri="{9D8B030D-6E8A-4147-A177-3AD203B41FA5}">
                      <a16:colId xmlns:a16="http://schemas.microsoft.com/office/drawing/2014/main" val="2525427573"/>
                    </a:ext>
                  </a:extLst>
                </a:gridCol>
                <a:gridCol w="378000">
                  <a:extLst>
                    <a:ext uri="{9D8B030D-6E8A-4147-A177-3AD203B41FA5}">
                      <a16:colId xmlns:a16="http://schemas.microsoft.com/office/drawing/2014/main" val="20006"/>
                    </a:ext>
                  </a:extLst>
                </a:gridCol>
                <a:gridCol w="378000">
                  <a:extLst>
                    <a:ext uri="{9D8B030D-6E8A-4147-A177-3AD203B41FA5}">
                      <a16:colId xmlns:a16="http://schemas.microsoft.com/office/drawing/2014/main" val="20008"/>
                    </a:ext>
                  </a:extLst>
                </a:gridCol>
                <a:gridCol w="378000">
                  <a:extLst>
                    <a:ext uri="{9D8B030D-6E8A-4147-A177-3AD203B41FA5}">
                      <a16:colId xmlns:a16="http://schemas.microsoft.com/office/drawing/2014/main" val="599800153"/>
                    </a:ext>
                  </a:extLst>
                </a:gridCol>
                <a:gridCol w="378000">
                  <a:extLst>
                    <a:ext uri="{9D8B030D-6E8A-4147-A177-3AD203B41FA5}">
                      <a16:colId xmlns:a16="http://schemas.microsoft.com/office/drawing/2014/main" val="20009"/>
                    </a:ext>
                  </a:extLst>
                </a:gridCol>
                <a:gridCol w="378000">
                  <a:extLst>
                    <a:ext uri="{9D8B030D-6E8A-4147-A177-3AD203B41FA5}">
                      <a16:colId xmlns:a16="http://schemas.microsoft.com/office/drawing/2014/main" val="20011"/>
                    </a:ext>
                  </a:extLst>
                </a:gridCol>
                <a:gridCol w="378000">
                  <a:extLst>
                    <a:ext uri="{9D8B030D-6E8A-4147-A177-3AD203B41FA5}">
                      <a16:colId xmlns:a16="http://schemas.microsoft.com/office/drawing/2014/main" val="2128387303"/>
                    </a:ext>
                  </a:extLst>
                </a:gridCol>
                <a:gridCol w="378000">
                  <a:extLst>
                    <a:ext uri="{9D8B030D-6E8A-4147-A177-3AD203B41FA5}">
                      <a16:colId xmlns:a16="http://schemas.microsoft.com/office/drawing/2014/main" val="20012"/>
                    </a:ext>
                  </a:extLst>
                </a:gridCol>
                <a:gridCol w="378000">
                  <a:extLst>
                    <a:ext uri="{9D8B030D-6E8A-4147-A177-3AD203B41FA5}">
                      <a16:colId xmlns:a16="http://schemas.microsoft.com/office/drawing/2014/main" val="20014"/>
                    </a:ext>
                  </a:extLst>
                </a:gridCol>
                <a:gridCol w="378000">
                  <a:extLst>
                    <a:ext uri="{9D8B030D-6E8A-4147-A177-3AD203B41FA5}">
                      <a16:colId xmlns:a16="http://schemas.microsoft.com/office/drawing/2014/main" val="3199239180"/>
                    </a:ext>
                  </a:extLst>
                </a:gridCol>
                <a:gridCol w="378000">
                  <a:extLst>
                    <a:ext uri="{9D8B030D-6E8A-4147-A177-3AD203B41FA5}">
                      <a16:colId xmlns:a16="http://schemas.microsoft.com/office/drawing/2014/main" val="20015"/>
                    </a:ext>
                  </a:extLst>
                </a:gridCol>
                <a:gridCol w="378000">
                  <a:extLst>
                    <a:ext uri="{9D8B030D-6E8A-4147-A177-3AD203B41FA5}">
                      <a16:colId xmlns:a16="http://schemas.microsoft.com/office/drawing/2014/main" val="20017"/>
                    </a:ext>
                  </a:extLst>
                </a:gridCol>
                <a:gridCol w="378000">
                  <a:extLst>
                    <a:ext uri="{9D8B030D-6E8A-4147-A177-3AD203B41FA5}">
                      <a16:colId xmlns:a16="http://schemas.microsoft.com/office/drawing/2014/main" val="2937459200"/>
                    </a:ext>
                  </a:extLst>
                </a:gridCol>
                <a:gridCol w="378000">
                  <a:extLst>
                    <a:ext uri="{9D8B030D-6E8A-4147-A177-3AD203B41FA5}">
                      <a16:colId xmlns:a16="http://schemas.microsoft.com/office/drawing/2014/main" val="20018"/>
                    </a:ext>
                  </a:extLst>
                </a:gridCol>
                <a:gridCol w="442800">
                  <a:extLst>
                    <a:ext uri="{9D8B030D-6E8A-4147-A177-3AD203B41FA5}">
                      <a16:colId xmlns:a16="http://schemas.microsoft.com/office/drawing/2014/main" val="20019"/>
                    </a:ext>
                  </a:extLst>
                </a:gridCol>
                <a:gridCol w="442800">
                  <a:extLst>
                    <a:ext uri="{9D8B030D-6E8A-4147-A177-3AD203B41FA5}">
                      <a16:colId xmlns:a16="http://schemas.microsoft.com/office/drawing/2014/main" val="20020"/>
                    </a:ext>
                  </a:extLst>
                </a:gridCol>
                <a:gridCol w="442800">
                  <a:extLst>
                    <a:ext uri="{9D8B030D-6E8A-4147-A177-3AD203B41FA5}">
                      <a16:colId xmlns:a16="http://schemas.microsoft.com/office/drawing/2014/main" val="20021"/>
                    </a:ext>
                  </a:extLst>
                </a:gridCol>
              </a:tblGrid>
              <a:tr h="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650" u="none" strike="noStrike" kern="1200" dirty="0">
                          <a:solidFill>
                            <a:schemeClr val="bg1"/>
                          </a:solidFill>
                          <a:effectLst/>
                          <a:latin typeface="+mn-lt"/>
                          <a:ea typeface="+mn-ea"/>
                          <a:cs typeface="+mn-cs"/>
                        </a:rPr>
                        <a:t> </a:t>
                      </a:r>
                    </a:p>
                  </a:txBody>
                  <a:tcPr marL="4655" marR="4655" marT="4655" marB="0" anchor="ctr">
                    <a:lnL w="9525"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July</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October</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rgbClr val="3EB1CC"/>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December</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algn="ctr" rtl="0" fontAlgn="b"/>
                      <a:r>
                        <a:rPr lang="en-GB" sz="650" u="none" strike="noStrike" kern="1200" dirty="0">
                          <a:solidFill>
                            <a:schemeClr val="bg1"/>
                          </a:solidFill>
                          <a:effectLst/>
                          <a:latin typeface="+mn-lt"/>
                          <a:ea typeface="+mn-ea"/>
                          <a:cs typeface="+mn-cs"/>
                        </a:rPr>
                        <a:t>YTD</a:t>
                      </a:r>
                    </a:p>
                  </a:txBody>
                  <a:tcPr marL="4655" marR="4655" marT="4655" marB="0" anchor="ctr">
                    <a:lnL w="6350"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endParaRPr lang="en-GB" sz="650" u="none" strike="noStrike" kern="1200" dirty="0">
                        <a:solidFill>
                          <a:schemeClr val="bg1"/>
                        </a:solidFill>
                        <a:effectLst/>
                        <a:latin typeface="+mn-lt"/>
                        <a:ea typeface="+mn-ea"/>
                        <a:cs typeface="+mn-cs"/>
                      </a:endParaRPr>
                    </a:p>
                  </a:txBody>
                  <a:tcPr marL="4655" marR="4655" marT="4655" marB="0" anchor="ctr">
                    <a:lnL w="6350" cap="flat" cmpd="sng" algn="ctr">
                      <a:solidFill>
                        <a:schemeClr val="accent5"/>
                      </a:solidFill>
                      <a:prstDash val="solid"/>
                      <a:round/>
                      <a:headEnd type="none" w="med" len="med"/>
                      <a:tailEnd type="none" w="med" len="med"/>
                    </a:lnL>
                    <a:solidFill>
                      <a:schemeClr val="accent5"/>
                    </a:solidFill>
                  </a:tcPr>
                </a:tc>
                <a:tc hMerge="1">
                  <a:txBody>
                    <a:bodyPr/>
                    <a:lstStyle/>
                    <a:p>
                      <a:endParaRPr lang="en-GB"/>
                    </a:p>
                  </a:txBody>
                  <a:tcPr/>
                </a:tc>
                <a:extLst>
                  <a:ext uri="{0D108BD9-81ED-4DB2-BD59-A6C34878D82A}">
                    <a16:rowId xmlns:a16="http://schemas.microsoft.com/office/drawing/2014/main" val="10000"/>
                  </a:ext>
                </a:extLst>
              </a:tr>
              <a:tr h="10327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TRIPS</a:t>
                      </a:r>
                    </a:p>
                  </a:txBody>
                  <a:tcPr marL="18000" marR="4655" marT="4655" marB="0" anchor="ctr">
                    <a:lnL w="9525"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marL="0" algn="ctr" defTabSz="914400" rtl="0" eaLnBrk="1" fontAlgn="b" latinLnBrk="0" hangingPunct="1"/>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a:t>
                      </a:r>
                      <a:r>
                        <a:rPr lang="en-GB" sz="650" u="none" strike="noStrike" kern="1200" dirty="0" err="1">
                          <a:solidFill>
                            <a:schemeClr val="bg1"/>
                          </a:solidFill>
                          <a:effectLst/>
                          <a:latin typeface="+mn-lt"/>
                          <a:ea typeface="+mn-ea"/>
                          <a:cs typeface="+mn-cs"/>
                        </a:rPr>
                        <a:t>ch</a:t>
                      </a:r>
                      <a:endParaRPr lang="en-GB" sz="650" u="none" strike="noStrike" kern="1200" dirty="0">
                        <a:solidFill>
                          <a:schemeClr val="bg1"/>
                        </a:solidFill>
                        <a:effectLst/>
                        <a:latin typeface="+mn-lt"/>
                        <a:ea typeface="+mn-ea"/>
                        <a:cs typeface="+mn-cs"/>
                      </a:endParaRP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extLst>
                  <a:ext uri="{0D108BD9-81ED-4DB2-BD59-A6C34878D82A}">
                    <a16:rowId xmlns:a16="http://schemas.microsoft.com/office/drawing/2014/main" val="10001"/>
                  </a:ext>
                </a:extLst>
              </a:tr>
              <a:tr h="16324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1.483</a:t>
                      </a:r>
                    </a:p>
                  </a:txBody>
                  <a:tcPr marL="9525" marR="9525" marT="9525"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1.218</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-17.9%</a:t>
                      </a: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4"/>
                          </a:solidFill>
                          <a:effectLst/>
                          <a:latin typeface="+mj-lt"/>
                        </a:rPr>
                        <a:t>1.078</a:t>
                      </a:r>
                    </a:p>
                  </a:txBody>
                  <a:tcPr marL="9525" marR="9525" marT="9525"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1.375</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+27.6%</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1.326</a:t>
                      </a:r>
                    </a:p>
                  </a:txBody>
                  <a:tcPr marL="9525" marR="9525" marT="9525"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1.145</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-13.7%</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1.527</a:t>
                      </a:r>
                    </a:p>
                  </a:txBody>
                  <a:tcPr marL="9525" marR="9525" marT="9525"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1.210</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-20.8%</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2.377</a:t>
                      </a:r>
                    </a:p>
                  </a:txBody>
                  <a:tcPr marL="7620" marR="7620" marT="7620"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1.451</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-39.0%</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1.136</a:t>
                      </a:r>
                    </a:p>
                  </a:txBody>
                  <a:tcPr marL="7620" marR="7620" marT="7620"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 </a:t>
                      </a: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 </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650" b="0" i="0" u="none" strike="noStrike" kern="1200" dirty="0">
                          <a:solidFill>
                            <a:srgbClr val="3EB1CC"/>
                          </a:solidFill>
                          <a:effectLst/>
                          <a:latin typeface="+mn-lt"/>
                          <a:ea typeface="+mn-ea"/>
                          <a:cs typeface="+mn-cs"/>
                        </a:rPr>
                        <a:t>15.394</a:t>
                      </a:r>
                    </a:p>
                  </a:txBody>
                  <a:tcPr marL="7620" marR="7620" marT="7620"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solidFill>
                      <a:srgbClr val="D8EFF5"/>
                    </a:solidFill>
                  </a:tcPr>
                </a:tc>
                <a:tc>
                  <a:txBody>
                    <a:bodyPr/>
                    <a:lstStyle/>
                    <a:p>
                      <a:pPr algn="ctr" fontAlgn="b">
                        <a:lnSpc>
                          <a:spcPct val="80000"/>
                        </a:lnSpc>
                        <a:defRPr/>
                      </a:pPr>
                      <a:r>
                        <a:rPr lang="en-GB" sz="650" b="0" i="0" u="none" strike="noStrike" dirty="0">
                          <a:solidFill>
                            <a:srgbClr val="3EB1CC"/>
                          </a:solidFill>
                          <a:effectLst/>
                          <a:latin typeface="+mj-lt"/>
                        </a:rPr>
                        <a:t>14.970</a:t>
                      </a:r>
                    </a:p>
                  </a:txBody>
                  <a:tcPr marL="7620" marR="7620" marT="7620" marB="0" anchor="ctr">
                    <a:lnL w="6350" cap="flat" cmpd="sng" algn="ctr">
                      <a:noFill/>
                      <a:prstDash val="solid"/>
                      <a:round/>
                      <a:headEnd type="none" w="med" len="med"/>
                      <a:tailEnd type="none" w="med" len="med"/>
                    </a:lnL>
                    <a:lnR>
                      <a:noFill/>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solidFill>
                      <a:srgbClr val="D8EFF5"/>
                    </a:solidFill>
                  </a:tcPr>
                </a:tc>
                <a:tc>
                  <a:txBody>
                    <a:bodyPr/>
                    <a:lstStyle/>
                    <a:p>
                      <a:pPr algn="ctr" fontAlgn="b">
                        <a:lnSpc>
                          <a:spcPct val="80000"/>
                        </a:lnSpc>
                        <a:defRPr/>
                      </a:pPr>
                      <a:r>
                        <a:rPr lang="en-GB" sz="650" b="0" i="0" u="none" strike="noStrike" kern="1200" dirty="0">
                          <a:solidFill>
                            <a:srgbClr val="3EB1CC"/>
                          </a:solidFill>
                          <a:effectLst/>
                          <a:latin typeface="+mn-lt"/>
                          <a:ea typeface="+mn-ea"/>
                          <a:cs typeface="+mn-cs"/>
                        </a:rPr>
                        <a:t>-2.8%</a:t>
                      </a:r>
                    </a:p>
                  </a:txBody>
                  <a:tcPr marL="7620" marR="7620" marT="7620" marB="0" anchor="ctr">
                    <a:lnL>
                      <a:noFill/>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solidFill>
                      <a:srgbClr val="D8EFF5"/>
                    </a:solidFill>
                  </a:tcPr>
                </a:tc>
                <a:extLst>
                  <a:ext uri="{0D108BD9-81ED-4DB2-BD59-A6C34878D82A}">
                    <a16:rowId xmlns:a16="http://schemas.microsoft.com/office/drawing/2014/main" val="10002"/>
                  </a:ext>
                </a:extLst>
              </a:tr>
              <a:tr h="10327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1.211</a:t>
                      </a:r>
                    </a:p>
                  </a:txBody>
                  <a:tcPr marL="9525" marR="9525" marT="9525"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1.111</a:t>
                      </a:r>
                      <a:endParaRPr lang="en-GB" sz="650" b="0" i="0" u="none" strike="noStrike" kern="1200" dirty="0">
                        <a:solidFill>
                          <a:srgbClr val="3EB1CC"/>
                        </a:solidFill>
                        <a:effectLst/>
                        <a:latin typeface="+mj-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-8.3%</a:t>
                      </a: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a:noFill/>
                    </a:lnT>
                  </a:tcPr>
                </a:tc>
                <a:tc>
                  <a:txBody>
                    <a:bodyPr/>
                    <a:lstStyle/>
                    <a:p>
                      <a:pPr algn="ctr" fontAlgn="b">
                        <a:defRPr/>
                      </a:pPr>
                      <a:r>
                        <a:rPr lang="en-GB" sz="650" b="0" i="0" u="none" strike="noStrike" dirty="0">
                          <a:solidFill>
                            <a:schemeClr val="accent4"/>
                          </a:solidFill>
                          <a:effectLst/>
                          <a:latin typeface="+mj-lt"/>
                        </a:rPr>
                        <a:t>0.851</a:t>
                      </a:r>
                    </a:p>
                  </a:txBody>
                  <a:tcPr marL="9525" marR="9525" marT="9525"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1.184</a:t>
                      </a:r>
                      <a:endParaRPr lang="en-GB" sz="650" b="0" i="0" u="none" strike="noStrike" kern="1200" dirty="0">
                        <a:solidFill>
                          <a:srgbClr val="3EB1CC"/>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+39.1%</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1.041</a:t>
                      </a:r>
                    </a:p>
                  </a:txBody>
                  <a:tcPr marL="9525" marR="9525" marT="9525"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0.959</a:t>
                      </a:r>
                      <a:endParaRPr lang="en-GB" sz="650" b="0" i="0" u="none" strike="noStrike" kern="1200" dirty="0">
                        <a:solidFill>
                          <a:srgbClr val="3EB1CC"/>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-7.9%</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1.215</a:t>
                      </a:r>
                    </a:p>
                  </a:txBody>
                  <a:tcPr marL="9525" marR="9525" marT="9525"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1.078</a:t>
                      </a:r>
                      <a:endParaRPr lang="en-GB" sz="650" b="0" i="0" u="none" strike="noStrike" kern="1200" dirty="0">
                        <a:solidFill>
                          <a:srgbClr val="3EB1CC"/>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-11.3%</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2.092</a:t>
                      </a:r>
                    </a:p>
                  </a:txBody>
                  <a:tcPr marL="7620" marR="7620" marT="7620"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1.215</a:t>
                      </a:r>
                      <a:endParaRPr lang="en-GB" sz="650" b="0" i="0" u="none" strike="noStrike" kern="1200" dirty="0">
                        <a:solidFill>
                          <a:srgbClr val="3EB1CC"/>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-41.9%</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0.983</a:t>
                      </a:r>
                    </a:p>
                  </a:txBody>
                  <a:tcPr marL="7620" marR="7620" marT="7620"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 </a:t>
                      </a:r>
                      <a:endParaRPr lang="en-GB" sz="650" b="0" i="0" u="none" strike="noStrike" kern="1200" dirty="0">
                        <a:solidFill>
                          <a:srgbClr val="3EB1CC"/>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 </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13.183</a:t>
                      </a:r>
                    </a:p>
                  </a:txBody>
                  <a:tcPr marL="7620" marR="7620" marT="7620"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8EFF5"/>
                    </a:solidFill>
                  </a:tcPr>
                </a:tc>
                <a:tc>
                  <a:txBody>
                    <a:bodyPr/>
                    <a:lstStyle/>
                    <a:p>
                      <a:pPr algn="ctr" fontAlgn="b">
                        <a:lnSpc>
                          <a:spcPct val="80000"/>
                        </a:lnSpc>
                        <a:defRPr/>
                      </a:pPr>
                      <a:r>
                        <a:rPr lang="en-GB" sz="650" b="0" i="0" u="none" strike="noStrike" dirty="0">
                          <a:solidFill>
                            <a:srgbClr val="3EB1CC"/>
                          </a:solidFill>
                          <a:effectLst/>
                          <a:latin typeface="+mj-lt"/>
                        </a:rPr>
                        <a:t>12.800</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8EFF5"/>
                    </a:solidFill>
                  </a:tcPr>
                </a:tc>
                <a:tc>
                  <a:txBody>
                    <a:bodyPr/>
                    <a:lstStyle/>
                    <a:p>
                      <a:pPr algn="ctr" fontAlgn="b">
                        <a:lnSpc>
                          <a:spcPct val="80000"/>
                        </a:lnSpc>
                        <a:defRPr/>
                      </a:pPr>
                      <a:r>
                        <a:rPr lang="en-GB" sz="650" b="0" i="0" u="none" strike="noStrike" kern="1200" dirty="0">
                          <a:solidFill>
                            <a:srgbClr val="3EB1CC"/>
                          </a:solidFill>
                          <a:effectLst/>
                          <a:latin typeface="+mn-lt"/>
                          <a:ea typeface="+mn-ea"/>
                          <a:cs typeface="+mn-cs"/>
                        </a:rPr>
                        <a:t>-2.9%</a:t>
                      </a:r>
                    </a:p>
                  </a:txBody>
                  <a:tcPr marL="7620" marR="7620" marT="7620" marB="0" anchor="ctr">
                    <a:lnL>
                      <a:noFill/>
                    </a:lnL>
                    <a:lnR w="9525" cap="flat" cmpd="sng" algn="ctr">
                      <a:solidFill>
                        <a:srgbClr val="3EB1CC"/>
                      </a:solidFill>
                      <a:prstDash val="solid"/>
                      <a:round/>
                      <a:headEnd type="none" w="med" len="med"/>
                      <a:tailEnd type="none" w="med" len="med"/>
                    </a:lnR>
                    <a:lnT>
                      <a:noFill/>
                    </a:lnT>
                    <a:solidFill>
                      <a:srgbClr val="D8EFF5"/>
                    </a:solidFill>
                  </a:tcPr>
                </a:tc>
                <a:extLst>
                  <a:ext uri="{0D108BD9-81ED-4DB2-BD59-A6C34878D82A}">
                    <a16:rowId xmlns:a16="http://schemas.microsoft.com/office/drawing/2014/main" val="10003"/>
                  </a:ext>
                </a:extLst>
              </a:tr>
              <a:tr h="10327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lnSpc>
                          <a:spcPct val="80000"/>
                        </a:lnSpc>
                      </a:pPr>
                      <a:r>
                        <a:rPr lang="en-GB" sz="650" u="none" strike="noStrike" kern="1200" dirty="0">
                          <a:solidFill>
                            <a:schemeClr val="bg1"/>
                          </a:solidFill>
                          <a:effectLst/>
                          <a:latin typeface="+mn-lt"/>
                          <a:ea typeface="+mn-ea"/>
                          <a:cs typeface="+mn-cs"/>
                        </a:rPr>
                        <a:t> </a:t>
                      </a:r>
                    </a:p>
                  </a:txBody>
                  <a:tcPr marL="18000" marR="4655" marT="4655" marB="0" anchor="ctr">
                    <a:lnL w="9525"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July</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pPr marL="0" algn="ctr" defTabSz="914400" rtl="0" eaLnBrk="1" fontAlgn="b" latinLnBrk="0" hangingPunct="1">
                        <a:lnSpc>
                          <a:spcPct val="80000"/>
                        </a:lnSpc>
                      </a:pPr>
                      <a:endParaRPr lang="en-GB" sz="650" u="none" strike="noStrike" kern="1200" dirty="0">
                        <a:solidFill>
                          <a:schemeClr val="bg1"/>
                        </a:solidFill>
                        <a:effectLst/>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gridSpan="3">
                  <a:txBody>
                    <a:body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endParaRPr lang="en-US" dirty="0"/>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j-lt"/>
                          <a:ea typeface="+mn-ea"/>
                          <a:cs typeface="+mn-cs"/>
                        </a:rPr>
                        <a:t>October</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rgbClr val="3EB1CC"/>
                      </a:solid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j-lt"/>
                          <a:ea typeface="+mn-ea"/>
                          <a:cs typeface="+mn-cs"/>
                        </a:rPr>
                        <a:t>December</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YTD</a:t>
                      </a:r>
                    </a:p>
                  </a:txBody>
                  <a:tcPr marL="7620" marR="7620" marT="7620" marB="0" anchor="ctr">
                    <a:lnL w="6350"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pPr algn="l" fontAlgn="b"/>
                      <a:endParaRPr lang="en-GB" sz="650" b="0" i="0" u="none" strike="noStrike" dirty="0">
                        <a:solidFill>
                          <a:schemeClr val="accent5"/>
                        </a:solidFill>
                        <a:effectLst/>
                        <a:latin typeface="+mj-lt"/>
                      </a:endParaRPr>
                    </a:p>
                  </a:txBody>
                  <a:tcPr marL="7620" marR="7620" marT="7620" marB="0" anchor="b">
                    <a:lnL w="6350" cap="flat" cmpd="sng" algn="ctr">
                      <a:noFill/>
                      <a:prstDash val="solid"/>
                      <a:round/>
                      <a:headEnd type="none" w="med" len="med"/>
                      <a:tailEnd type="none" w="med" len="med"/>
                    </a:lnL>
                    <a:lnT>
                      <a:noFill/>
                    </a:lnT>
                    <a:solidFill>
                      <a:schemeClr val="accent5"/>
                    </a:solidFill>
                  </a:tcPr>
                </a:tc>
                <a:tc hMerge="1">
                  <a:txBody>
                    <a:bodyPr/>
                    <a:lstStyle/>
                    <a:p>
                      <a:pPr algn="ctr" fontAlgn="b"/>
                      <a:endParaRPr lang="en-GB" sz="650" b="0" i="0" u="none" strike="noStrike" dirty="0">
                        <a:solidFill>
                          <a:schemeClr val="accent5"/>
                        </a:solidFill>
                        <a:effectLst/>
                        <a:latin typeface="+mj-lt"/>
                      </a:endParaRPr>
                    </a:p>
                  </a:txBody>
                  <a:tcPr marL="7620" marR="7620" marT="7620" marB="0" anchor="ctr">
                    <a:lnT>
                      <a:noFill/>
                    </a:lnT>
                  </a:tcPr>
                </a:tc>
                <a:extLst>
                  <a:ext uri="{0D108BD9-81ED-4DB2-BD59-A6C34878D82A}">
                    <a16:rowId xmlns:a16="http://schemas.microsoft.com/office/drawing/2014/main" val="10006"/>
                  </a:ext>
                </a:extLst>
              </a:tr>
              <a:tr h="103279">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BEDNIGHTS</a:t>
                      </a:r>
                    </a:p>
                  </a:txBody>
                  <a:tcPr marL="18000" marR="4655" marT="4655" marB="0" anchor="ctr">
                    <a:lnL w="9525"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j-lt"/>
                          <a:ea typeface="+mn-ea"/>
                          <a:cs typeface="+mn-cs"/>
                        </a:rPr>
                        <a:t>%</a:t>
                      </a:r>
                      <a:r>
                        <a:rPr lang="en-GB" sz="650" u="none" strike="noStrike" kern="1200" dirty="0" err="1">
                          <a:solidFill>
                            <a:schemeClr val="bg1"/>
                          </a:solidFill>
                          <a:effectLst/>
                          <a:latin typeface="+mj-lt"/>
                          <a:ea typeface="+mn-ea"/>
                          <a:cs typeface="+mn-cs"/>
                        </a:rPr>
                        <a:t>ch</a:t>
                      </a:r>
                      <a:endParaRPr lang="en-GB" sz="650" u="none" strike="noStrike" kern="1200" dirty="0">
                        <a:solidFill>
                          <a:schemeClr val="bg1"/>
                        </a:solidFill>
                        <a:effectLst/>
                        <a:latin typeface="+mj-lt"/>
                        <a:ea typeface="+mn-ea"/>
                        <a:cs typeface="+mn-cs"/>
                      </a:endParaRP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9525"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extLst>
                  <a:ext uri="{0D108BD9-81ED-4DB2-BD59-A6C34878D82A}">
                    <a16:rowId xmlns:a16="http://schemas.microsoft.com/office/drawing/2014/main" val="10007"/>
                  </a:ext>
                </a:extLst>
              </a:tr>
              <a:tr h="14577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4.518</a:t>
                      </a:r>
                    </a:p>
                  </a:txBody>
                  <a:tcPr marL="9525" marR="9525" marT="9525"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3.102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-31.3%</a:t>
                      </a: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2.782</a:t>
                      </a:r>
                    </a:p>
                  </a:txBody>
                  <a:tcPr marL="9525" marR="9525" marT="9525"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3.522</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+26.6%</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2.976</a:t>
                      </a:r>
                    </a:p>
                  </a:txBody>
                  <a:tcPr marL="9525" marR="9525" marT="9525"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2.822</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-5.2%</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3.428</a:t>
                      </a:r>
                    </a:p>
                  </a:txBody>
                  <a:tcPr marL="9525" marR="9525" marT="9525"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2.813</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-17.9%</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4.552</a:t>
                      </a:r>
                    </a:p>
                  </a:txBody>
                  <a:tcPr marL="7620" marR="7620" marT="7620"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3.496</a:t>
                      </a: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-23.2%</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2.503</a:t>
                      </a:r>
                    </a:p>
                  </a:txBody>
                  <a:tcPr marL="7620" marR="7620" marT="7620"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 </a:t>
                      </a: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 </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650" b="0" i="0" u="none" strike="noStrike" kern="1200" dirty="0">
                          <a:solidFill>
                            <a:srgbClr val="3EB1CC"/>
                          </a:solidFill>
                          <a:effectLst/>
                          <a:latin typeface="+mn-lt"/>
                          <a:ea typeface="+mn-ea"/>
                          <a:cs typeface="+mn-cs"/>
                        </a:rPr>
                        <a:t>35.475</a:t>
                      </a:r>
                    </a:p>
                  </a:txBody>
                  <a:tcPr marL="7620" marR="7620" marT="7620"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solidFill>
                      <a:srgbClr val="D8EFF5"/>
                    </a:solidFil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b="0" i="0" u="none" strike="noStrike" kern="1200" dirty="0">
                          <a:solidFill>
                            <a:srgbClr val="3EB1CC"/>
                          </a:solidFill>
                          <a:effectLst/>
                          <a:latin typeface="+mn-lt"/>
                          <a:ea typeface="+mn-ea"/>
                          <a:cs typeface="+mn-cs"/>
                        </a:rPr>
                        <a:t>35.351</a:t>
                      </a:r>
                    </a:p>
                  </a:txBody>
                  <a:tcPr marL="7620" marR="7620" marT="7620" marB="0" anchor="ctr">
                    <a:lnL w="635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D8EFF5"/>
                    </a:solidFill>
                  </a:tcPr>
                </a:tc>
                <a:tc>
                  <a:txBody>
                    <a:bodyPr/>
                    <a:lstStyle/>
                    <a:p>
                      <a:pPr algn="ctr" fontAlgn="b">
                        <a:lnSpc>
                          <a:spcPct val="80000"/>
                        </a:lnSpc>
                        <a:defRPr/>
                      </a:pPr>
                      <a:r>
                        <a:rPr lang="en-GB" sz="650" b="0" i="0" u="none" strike="noStrike" kern="1200" dirty="0">
                          <a:solidFill>
                            <a:srgbClr val="3EB1CC"/>
                          </a:solidFill>
                          <a:effectLst/>
                          <a:latin typeface="+mn-lt"/>
                          <a:ea typeface="+mn-ea"/>
                          <a:cs typeface="+mn-cs"/>
                        </a:rPr>
                        <a:t>-0.3%</a:t>
                      </a:r>
                    </a:p>
                  </a:txBody>
                  <a:tcPr marL="7620" marR="7620" marT="7620" marB="0" anchor="ctr">
                    <a:lnL>
                      <a:noFill/>
                    </a:lnL>
                    <a:lnR w="9525"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solidFill>
                      <a:srgbClr val="D8EFF5"/>
                    </a:solidFill>
                  </a:tcPr>
                </a:tc>
                <a:extLst>
                  <a:ext uri="{0D108BD9-81ED-4DB2-BD59-A6C34878D82A}">
                    <a16:rowId xmlns:a16="http://schemas.microsoft.com/office/drawing/2014/main" val="10008"/>
                  </a:ext>
                </a:extLst>
              </a:tr>
              <a:tr h="14577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3.891</a:t>
                      </a:r>
                    </a:p>
                  </a:txBody>
                  <a:tcPr marL="9525" marR="9525" marT="9525"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3EB1CC"/>
                          </a:solidFill>
                          <a:effectLst/>
                          <a:uLnTx/>
                          <a:uFillTx/>
                          <a:latin typeface="Verdana"/>
                          <a:ea typeface="+mn-ea"/>
                          <a:cs typeface="+mn-cs"/>
                        </a:rPr>
                        <a:t>2.801</a:t>
                      </a:r>
                      <a:endParaRPr lang="en-GB" sz="650" b="0" i="0" u="none" strike="noStrike" kern="1200" dirty="0">
                        <a:solidFill>
                          <a:srgbClr val="3EB1CC"/>
                        </a:solidFill>
                        <a:effectLst/>
                        <a:latin typeface="+mj-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-28.0%</a:t>
                      </a: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2.200</a:t>
                      </a:r>
                    </a:p>
                  </a:txBody>
                  <a:tcPr marL="9525" marR="9525" marT="9525"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3.026</a:t>
                      </a:r>
                      <a:endParaRPr lang="en-GB" sz="650" b="0" i="0" u="none" strike="noStrike" kern="1200" dirty="0">
                        <a:solidFill>
                          <a:srgbClr val="3EB1CC"/>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+37.5%</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2.080</a:t>
                      </a:r>
                    </a:p>
                  </a:txBody>
                  <a:tcPr marL="9525" marR="9525" marT="9525"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2.339</a:t>
                      </a:r>
                      <a:endParaRPr lang="en-GB" sz="650" b="0" i="0" u="none" strike="noStrike" kern="1200" dirty="0">
                        <a:solidFill>
                          <a:srgbClr val="3EB1CC"/>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+12.5%</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2.390</a:t>
                      </a:r>
                    </a:p>
                  </a:txBody>
                  <a:tcPr marL="9525" marR="9525" marT="9525"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2.443</a:t>
                      </a:r>
                      <a:endParaRPr lang="en-GB" sz="650" b="0" i="0" u="none" strike="noStrike" kern="1200" dirty="0">
                        <a:solidFill>
                          <a:srgbClr val="3EB1CC"/>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+2.2%</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3.949</a:t>
                      </a:r>
                    </a:p>
                  </a:txBody>
                  <a:tcPr marL="7620" marR="7620" marT="7620"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2.895</a:t>
                      </a:r>
                      <a:endParaRPr lang="en-GB" sz="650" b="0" i="0" u="none" strike="noStrike" kern="1200" dirty="0">
                        <a:solidFill>
                          <a:srgbClr val="3EB1CC"/>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-26.7%</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2.073</a:t>
                      </a:r>
                    </a:p>
                  </a:txBody>
                  <a:tcPr marL="7620" marR="7620" marT="7620"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 </a:t>
                      </a:r>
                      <a:endParaRPr lang="en-GB" sz="650" b="0" i="0" u="none" strike="noStrike" kern="1200" dirty="0">
                        <a:solidFill>
                          <a:srgbClr val="3EB1CC"/>
                        </a:solidFill>
                        <a:effectLst/>
                        <a:latin typeface="+mj-lt"/>
                        <a:ea typeface="+mn-ea"/>
                        <a:cs typeface="+mn-cs"/>
                      </a:endParaRPr>
                    </a:p>
                  </a:txBody>
                  <a:tcPr marL="9525" marR="9525" marT="9525" marB="0" anchor="ctr">
                    <a:lnL w="3175" cap="flat" cmpd="sng" algn="ctr">
                      <a:noFill/>
                      <a:prstDash val="solid"/>
                      <a:round/>
                      <a:headEnd type="none" w="med" len="med"/>
                      <a:tailEnd type="none" w="med" len="med"/>
                    </a:lnL>
                    <a:lnR w="6350" cap="flat" cmpd="sng" algn="ctr">
                      <a:noFill/>
                      <a:prstDash val="solid"/>
                      <a:round/>
                      <a:headEnd type="none" w="med" len="med"/>
                      <a:tailEnd type="none" w="med" len="med"/>
                    </a:ln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 </a:t>
                      </a:r>
                      <a:endParaRPr lang="en-GB" sz="650" b="0" i="0" u="none" strike="noStrike" dirty="0">
                        <a:solidFill>
                          <a:srgbClr val="3EB1CC"/>
                        </a:solidFill>
                        <a:effectLst/>
                        <a:latin typeface="+mj-lt"/>
                      </a:endParaRPr>
                    </a:p>
                  </a:txBody>
                  <a:tcPr marL="9525" marR="9525" marT="9525" marB="0" anchor="ctr">
                    <a:lnL w="3175"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29.564</a:t>
                      </a:r>
                    </a:p>
                  </a:txBody>
                  <a:tcPr marL="7620" marR="7620" marT="7620"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8EFF5"/>
                    </a:solidFill>
                  </a:tcPr>
                </a:tc>
                <a:tc>
                  <a:txBody>
                    <a:bodyPr/>
                    <a:lstStyle/>
                    <a:p>
                      <a:pPr algn="ctr" fontAlgn="b">
                        <a:lnSpc>
                          <a:spcPct val="80000"/>
                        </a:lnSpc>
                        <a:defRPr/>
                      </a:pPr>
                      <a:r>
                        <a:rPr lang="en-GB" sz="650" b="0" i="0" u="none" strike="noStrike" dirty="0">
                          <a:solidFill>
                            <a:srgbClr val="3EB1CC"/>
                          </a:solidFill>
                          <a:effectLst/>
                          <a:latin typeface="+mj-lt"/>
                        </a:rPr>
                        <a:t>29.817</a:t>
                      </a:r>
                    </a:p>
                  </a:txBody>
                  <a:tcPr marL="7620" marR="7620" marT="762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8EFF5"/>
                    </a:solidFill>
                  </a:tcPr>
                </a:tc>
                <a:tc>
                  <a:txBody>
                    <a:bodyPr/>
                    <a:lstStyle/>
                    <a:p>
                      <a:pPr algn="ctr" fontAlgn="b">
                        <a:lnSpc>
                          <a:spcPct val="80000"/>
                        </a:lnSpc>
                        <a:defRPr/>
                      </a:pPr>
                      <a:r>
                        <a:rPr lang="en-GB" sz="650" b="0" i="0" u="none" strike="noStrike" kern="1200" dirty="0">
                          <a:solidFill>
                            <a:srgbClr val="3EB1CC"/>
                          </a:solidFill>
                          <a:effectLst/>
                          <a:latin typeface="+mn-lt"/>
                          <a:ea typeface="+mn-ea"/>
                          <a:cs typeface="+mn-cs"/>
                        </a:rPr>
                        <a:t>+0.9%</a:t>
                      </a:r>
                    </a:p>
                  </a:txBody>
                  <a:tcPr marL="7620" marR="7620" marT="7620" marB="0" anchor="ctr">
                    <a:lnL>
                      <a:noFill/>
                    </a:lnL>
                    <a:lnR w="9525" cap="flat" cmpd="sng" algn="ctr">
                      <a:solidFill>
                        <a:srgbClr val="3EB1CC"/>
                      </a:solidFill>
                      <a:prstDash val="solid"/>
                      <a:round/>
                      <a:headEnd type="none" w="med" len="med"/>
                      <a:tailEnd type="none" w="med" len="med"/>
                    </a:lnR>
                    <a:solidFill>
                      <a:srgbClr val="D8EFF5"/>
                    </a:solidFill>
                  </a:tcPr>
                </a:tc>
                <a:extLst>
                  <a:ext uri="{0D108BD9-81ED-4DB2-BD59-A6C34878D82A}">
                    <a16:rowId xmlns:a16="http://schemas.microsoft.com/office/drawing/2014/main" val="10009"/>
                  </a:ext>
                </a:extLst>
              </a:tr>
              <a:tr h="59087">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lnSpc>
                          <a:spcPct val="80000"/>
                        </a:lnSpc>
                      </a:pPr>
                      <a:r>
                        <a:rPr lang="en-GB" sz="650" u="none" strike="noStrike" kern="1200" dirty="0">
                          <a:solidFill>
                            <a:schemeClr val="bg1"/>
                          </a:solidFill>
                          <a:effectLst/>
                          <a:latin typeface="+mn-lt"/>
                          <a:ea typeface="+mn-ea"/>
                          <a:cs typeface="+mn-cs"/>
                        </a:rPr>
                        <a:t> </a:t>
                      </a:r>
                    </a:p>
                  </a:txBody>
                  <a:tcPr marL="18000" marR="4655" marT="4655" marB="0" anchor="ctr">
                    <a:lnL w="9525"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July</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pPr marL="0" algn="ctr" defTabSz="914400" rtl="0" eaLnBrk="1" fontAlgn="b" latinLnBrk="0" hangingPunct="1">
                        <a:lnSpc>
                          <a:spcPct val="80000"/>
                        </a:lnSpc>
                      </a:pPr>
                      <a:endParaRPr lang="en-GB" sz="650" u="none" strike="noStrike" kern="1200" dirty="0">
                        <a:solidFill>
                          <a:schemeClr val="bg1"/>
                        </a:solidFill>
                        <a:effectLst/>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pPr marL="0" algn="ctr" defTabSz="914400" rtl="0" eaLnBrk="1" fontAlgn="b" latinLnBrk="0" hangingPunct="1"/>
                      <a:endParaRPr lang="en-GB" sz="650" u="none" strike="noStrike" kern="1200" dirty="0">
                        <a:solidFill>
                          <a:schemeClr val="bg1"/>
                        </a:solidFill>
                        <a:effectLst/>
                        <a:latin typeface="+mn-lt"/>
                        <a:ea typeface="+mn-ea"/>
                        <a:cs typeface="+mn-cs"/>
                      </a:endParaRP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gridSpan="3">
                  <a:txBody>
                    <a:body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August</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September</a:t>
                      </a:r>
                    </a:p>
                  </a:txBody>
                  <a:tcPr marL="4655" marR="4655" marT="4655" marB="0" anchor="ctr">
                    <a:lnL w="635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indent="0" algn="ctr" defTabSz="914400" rtl="0" eaLnBrk="1" fontAlgn="b" latinLnBrk="0" hangingPunct="1">
                        <a:lnSpc>
                          <a:spcPct val="80000"/>
                        </a:lnSpc>
                        <a:spcBef>
                          <a:spcPts val="0"/>
                        </a:spcBef>
                        <a:spcAft>
                          <a:spcPts val="0"/>
                        </a:spcAft>
                        <a:buClrTx/>
                        <a:buSzTx/>
                        <a:buFontTx/>
                        <a:buNone/>
                        <a:tabLst/>
                        <a:defRPr/>
                      </a:pPr>
                      <a:r>
                        <a:rPr lang="en-GB" sz="650" b="0" i="0" u="none" strike="noStrike" kern="1200" dirty="0">
                          <a:solidFill>
                            <a:schemeClr val="bg1"/>
                          </a:solidFill>
                          <a:latin typeface="+mj-lt"/>
                          <a:ea typeface="+mn-ea"/>
                          <a:cs typeface="+mn-cs"/>
                        </a:rPr>
                        <a:t>October</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rgbClr val="3EB1CC"/>
                      </a:solidFill>
                      <a:prstDash val="solid"/>
                      <a:round/>
                      <a:headEnd type="none" w="med" len="med"/>
                      <a:tailEnd type="none" w="med" len="med"/>
                    </a:lnL>
                    <a:lnR w="6350" cap="flat" cmpd="sng" algn="ctr">
                      <a:solidFill>
                        <a:schemeClr val="accent5"/>
                      </a:solidFill>
                      <a:prstDash val="solid"/>
                      <a:round/>
                      <a:headEnd type="none" w="med" len="med"/>
                      <a:tailEnd type="none" w="med" len="med"/>
                    </a:lnR>
                    <a:lnT>
                      <a:noFill/>
                    </a:lnT>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November</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j-lt"/>
                          <a:ea typeface="+mn-ea"/>
                          <a:cs typeface="+mn-cs"/>
                        </a:rPr>
                        <a:t>December</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endParaRPr lang="en-US"/>
                    </a:p>
                  </a:txBody>
                  <a:tcPr/>
                </a:tc>
                <a:tc hMerge="1">
                  <a:txBody>
                    <a:bodyPr/>
                    <a:lstStyle/>
                    <a:p>
                      <a:pPr algn="ctr" rtl="0" fontAlgn="b"/>
                      <a:endParaRPr lang="en-GB" sz="650" b="1" i="0" u="none" strike="noStrike" dirty="0">
                        <a:solidFill>
                          <a:schemeClr val="bg1"/>
                        </a:solidFill>
                        <a:effectLst/>
                        <a:latin typeface="+mn-lt"/>
                      </a:endParaRPr>
                    </a:p>
                  </a:txBody>
                  <a:tcPr marL="4655" marR="4655" marT="4655"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solidFill>
                      <a:schemeClr val="accent5"/>
                    </a:solidFill>
                  </a:tcPr>
                </a:tc>
                <a:tc gridSpan="3">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u="none" strike="noStrike" kern="1200" dirty="0">
                          <a:solidFill>
                            <a:schemeClr val="bg1"/>
                          </a:solidFill>
                          <a:effectLst/>
                          <a:latin typeface="+mn-lt"/>
                          <a:ea typeface="+mn-ea"/>
                          <a:cs typeface="+mn-cs"/>
                        </a:rPr>
                        <a:t>YTD</a:t>
                      </a:r>
                    </a:p>
                  </a:txBody>
                  <a:tcPr marL="7620" marR="7620" marT="7620" marB="0" anchor="ctr">
                    <a:lnL w="6350"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EB1CC"/>
                    </a:solidFill>
                  </a:tcPr>
                </a:tc>
                <a:tc hMerge="1">
                  <a:txBody>
                    <a:bodyPr/>
                    <a:lstStyle/>
                    <a:p>
                      <a:pPr algn="l" fontAlgn="b"/>
                      <a:endParaRPr lang="en-GB" sz="650" b="0" i="0" u="none" strike="noStrike">
                        <a:solidFill>
                          <a:schemeClr val="accent5"/>
                        </a:solidFill>
                        <a:effectLst/>
                        <a:latin typeface="+mj-lt"/>
                      </a:endParaRPr>
                    </a:p>
                  </a:txBody>
                  <a:tcPr marL="7620" marR="7620" marT="7620" marB="0" anchor="b">
                    <a:lnL w="6350" cap="flat" cmpd="sng" algn="ctr">
                      <a:noFill/>
                      <a:prstDash val="solid"/>
                      <a:round/>
                      <a:headEnd type="none" w="med" len="med"/>
                      <a:tailEnd type="none" w="med" len="med"/>
                    </a:lnL>
                    <a:lnT>
                      <a:noFill/>
                    </a:lnT>
                    <a:solidFill>
                      <a:schemeClr val="accent5"/>
                    </a:solidFill>
                  </a:tcPr>
                </a:tc>
                <a:tc hMerge="1">
                  <a:txBody>
                    <a:bodyPr/>
                    <a:lstStyle/>
                    <a:p>
                      <a:pPr algn="ctr" fontAlgn="b"/>
                      <a:endParaRPr lang="en-GB" sz="650" b="0" i="0" u="none" strike="noStrike" dirty="0">
                        <a:solidFill>
                          <a:schemeClr val="accent5"/>
                        </a:solidFill>
                        <a:effectLst/>
                        <a:latin typeface="+mj-lt"/>
                      </a:endParaRPr>
                    </a:p>
                  </a:txBody>
                  <a:tcPr marL="7620" marR="7620" marT="7620" marB="0" anchor="ctr">
                    <a:lnT>
                      <a:noFill/>
                    </a:lnT>
                  </a:tcPr>
                </a:tc>
                <a:extLst>
                  <a:ext uri="{0D108BD9-81ED-4DB2-BD59-A6C34878D82A}">
                    <a16:rowId xmlns:a16="http://schemas.microsoft.com/office/drawing/2014/main" val="10012"/>
                  </a:ext>
                </a:extLst>
              </a:tr>
              <a:tr h="14667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EXPENDITURE</a:t>
                      </a:r>
                    </a:p>
                  </a:txBody>
                  <a:tcPr marL="18000" marR="4655" marT="4655" marB="0" anchor="ctr">
                    <a:lnL w="9525"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marL="0" algn="ctr" defTabSz="914400" rtl="0" eaLnBrk="1" fontAlgn="b" latinLnBrk="0" hangingPunct="1">
                        <a:defRPr/>
                      </a:pPr>
                      <a:r>
                        <a:rPr lang="en-GB" sz="650" b="0" i="0" u="none" strike="noStrike" kern="1200" dirty="0">
                          <a:solidFill>
                            <a:schemeClr val="bg1"/>
                          </a:solidFill>
                          <a:latin typeface="+mj-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b="0" i="0" u="none" strike="noStrike" kern="1200" dirty="0">
                          <a:solidFill>
                            <a:schemeClr val="bg1"/>
                          </a:solidFill>
                          <a:latin typeface="+mj-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b="0" i="0" u="none" strike="noStrike" kern="1200" dirty="0">
                          <a:solidFill>
                            <a:schemeClr val="bg1"/>
                          </a:solidFill>
                          <a:latin typeface="+mj-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b="0" i="0" u="none" strike="noStrike" kern="1200" dirty="0">
                          <a:solidFill>
                            <a:schemeClr val="bg1"/>
                          </a:solidFill>
                          <a:latin typeface="+mj-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b="0" i="0" u="none" strike="noStrike" kern="1200" dirty="0">
                          <a:solidFill>
                            <a:schemeClr val="bg1"/>
                          </a:solidFill>
                          <a:latin typeface="+mj-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b="0" i="0" u="none" strike="noStrike" kern="1200" dirty="0">
                          <a:solidFill>
                            <a:schemeClr val="bg1"/>
                          </a:solidFill>
                          <a:latin typeface="+mj-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6350"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1270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lnTlToBr w="12700" cmpd="sng">
                      <a:noFill/>
                      <a:prstDash val="solid"/>
                    </a:lnTlToBr>
                    <a:lnBlToTr w="12700" cmpd="sng">
                      <a:noFill/>
                      <a:prstDash val="solid"/>
                    </a:lnBlToTr>
                    <a:solidFill>
                      <a:srgbClr val="3EB1CC"/>
                    </a:solidFill>
                  </a:tcPr>
                </a:tc>
                <a:extLst>
                  <a:ext uri="{0D108BD9-81ED-4DB2-BD59-A6C34878D82A}">
                    <a16:rowId xmlns:a16="http://schemas.microsoft.com/office/drawing/2014/main" val="10013"/>
                  </a:ext>
                </a:extLst>
              </a:tr>
              <a:tr h="14577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£355</a:t>
                      </a:r>
                    </a:p>
                  </a:txBody>
                  <a:tcPr marL="9525" marR="9525" marT="9525"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3EB1CC"/>
                          </a:solidFill>
                          <a:effectLst/>
                          <a:latin typeface="+mj-lt"/>
                        </a:rPr>
                        <a:t>£339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-4.5%</a:t>
                      </a: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4"/>
                          </a:solidFill>
                          <a:effectLst/>
                          <a:latin typeface="+mj-lt"/>
                        </a:rPr>
                        <a:t>£303</a:t>
                      </a:r>
                    </a:p>
                  </a:txBody>
                  <a:tcPr marL="9525" marR="9525" marT="9525"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3EB1CC"/>
                          </a:solidFill>
                          <a:effectLst/>
                          <a:latin typeface="+mj-lt"/>
                        </a:rPr>
                        <a:t>£346</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+14.2%</a:t>
                      </a: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4"/>
                          </a:solidFill>
                          <a:effectLst/>
                          <a:latin typeface="+mj-lt"/>
                        </a:rPr>
                        <a:t>£392</a:t>
                      </a:r>
                    </a:p>
                  </a:txBody>
                  <a:tcPr marL="9525" marR="9525" marT="9525"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3EB1CC"/>
                          </a:solidFill>
                          <a:effectLst/>
                          <a:latin typeface="+mj-lt"/>
                        </a:rPr>
                        <a:t>£276</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-29.6%</a:t>
                      </a: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4"/>
                          </a:solidFill>
                          <a:effectLst/>
                          <a:latin typeface="+mj-lt"/>
                        </a:rPr>
                        <a:t>£357</a:t>
                      </a:r>
                    </a:p>
                  </a:txBody>
                  <a:tcPr marL="9525" marR="9525" marT="9525"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3EB1CC"/>
                          </a:solidFill>
                          <a:effectLst/>
                          <a:latin typeface="+mj-lt"/>
                        </a:rPr>
                        <a:t>£368</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+3.1%</a:t>
                      </a: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4"/>
                          </a:solidFill>
                          <a:effectLst/>
                          <a:latin typeface="+mj-lt"/>
                        </a:rPr>
                        <a:t>£507</a:t>
                      </a:r>
                    </a:p>
                  </a:txBody>
                  <a:tcPr marL="7620" marR="7620" marT="7620"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lang="en-GB" sz="650" b="0" i="0" u="none" strike="noStrike" dirty="0">
                          <a:solidFill>
                            <a:srgbClr val="3EB1CC"/>
                          </a:solidFill>
                          <a:effectLst/>
                          <a:latin typeface="+mj-lt"/>
                        </a:rPr>
                        <a:t>£373</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-26.4%</a:t>
                      </a: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4"/>
                          </a:solidFill>
                          <a:effectLst/>
                          <a:latin typeface="+mj-lt"/>
                        </a:rPr>
                        <a:t>£314</a:t>
                      </a:r>
                    </a:p>
                  </a:txBody>
                  <a:tcPr marL="7620" marR="7620" marT="7620"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 </a:t>
                      </a: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650" b="0" i="0" u="none" strike="noStrike" kern="1200" dirty="0">
                          <a:solidFill>
                            <a:srgbClr val="3EB1CC"/>
                          </a:solidFill>
                          <a:effectLst/>
                          <a:latin typeface="+mn-lt"/>
                          <a:ea typeface="+mn-ea"/>
                          <a:cs typeface="+mn-cs"/>
                        </a:rPr>
                        <a:t>£3,930</a:t>
                      </a:r>
                    </a:p>
                  </a:txBody>
                  <a:tcPr marL="7620" marR="7620" marT="7620"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solidFill>
                      <a:srgbClr val="D8EFF5"/>
                    </a:solidFill>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lang="en-GB" sz="650" b="0" i="0" u="none" strike="noStrike" kern="1200" dirty="0">
                          <a:solidFill>
                            <a:srgbClr val="3EB1CC"/>
                          </a:solidFill>
                          <a:effectLst/>
                          <a:latin typeface="+mn-lt"/>
                          <a:ea typeface="+mn-ea"/>
                          <a:cs typeface="+mn-cs"/>
                        </a:rPr>
                        <a:t>£4,004</a:t>
                      </a:r>
                    </a:p>
                  </a:txBody>
                  <a:tcPr marL="7620" marR="7620" marT="7620" marB="0" anchor="ctr">
                    <a:lnL w="3175" cap="flat" cmpd="sng" algn="ctr">
                      <a:noFill/>
                      <a:prstDash val="solid"/>
                      <a:round/>
                      <a:headEnd type="none" w="med" len="med"/>
                      <a:tailEnd type="none" w="med" len="med"/>
                    </a:lnL>
                    <a:lnR>
                      <a:noFill/>
                    </a:lnR>
                    <a:lnT w="9525" cap="flat" cmpd="sng" algn="ctr">
                      <a:solidFill>
                        <a:srgbClr val="3EB1CC"/>
                      </a:solidFill>
                      <a:prstDash val="solid"/>
                      <a:round/>
                      <a:headEnd type="none" w="med" len="med"/>
                      <a:tailEnd type="none" w="med" len="med"/>
                    </a:lnT>
                    <a:lnB>
                      <a:noFill/>
                    </a:lnB>
                    <a:lnTlToBr w="12700" cmpd="sng">
                      <a:noFill/>
                      <a:prstDash val="solid"/>
                    </a:lnTlToBr>
                    <a:lnBlToTr w="12700" cmpd="sng">
                      <a:noFill/>
                      <a:prstDash val="solid"/>
                    </a:lnBlToTr>
                    <a:solidFill>
                      <a:srgbClr val="D8EFF5"/>
                    </a:solidFill>
                  </a:tcPr>
                </a:tc>
                <a:tc>
                  <a:txBody>
                    <a:bodyPr/>
                    <a:lstStyle/>
                    <a:p>
                      <a:pPr algn="ctr" fontAlgn="b">
                        <a:lnSpc>
                          <a:spcPct val="80000"/>
                        </a:lnSpc>
                        <a:defRPr/>
                      </a:pPr>
                      <a:r>
                        <a:rPr lang="en-GB" sz="650" b="0" i="0" u="none" strike="noStrike" kern="1200" dirty="0">
                          <a:solidFill>
                            <a:srgbClr val="3EB1CC"/>
                          </a:solidFill>
                          <a:effectLst/>
                          <a:latin typeface="+mn-lt"/>
                          <a:ea typeface="+mn-ea"/>
                          <a:cs typeface="+mn-cs"/>
                        </a:rPr>
                        <a:t>+1.9%</a:t>
                      </a:r>
                    </a:p>
                  </a:txBody>
                  <a:tcPr marL="7620" marR="7620" marT="7620" marB="0" anchor="ctr">
                    <a:lnL>
                      <a:noFill/>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solidFill>
                      <a:srgbClr val="D8EFF5"/>
                    </a:solidFill>
                  </a:tcPr>
                </a:tc>
                <a:extLst>
                  <a:ext uri="{0D108BD9-81ED-4DB2-BD59-A6C34878D82A}">
                    <a16:rowId xmlns:a16="http://schemas.microsoft.com/office/drawing/2014/main" val="10014"/>
                  </a:ext>
                </a:extLst>
              </a:tr>
              <a:tr h="145772">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lnB w="12700" cap="flat" cmpd="sng" algn="ctr">
                      <a:solidFill>
                        <a:schemeClr val="accent4"/>
                      </a:solidFill>
                      <a:prstDash val="solid"/>
                      <a:round/>
                      <a:headEnd type="none" w="med" len="med"/>
                      <a:tailEnd type="none" w="med" len="med"/>
                    </a:lnB>
                  </a:tcPr>
                </a:tc>
                <a:tc>
                  <a:txBody>
                    <a:bodyPr/>
                    <a:lstStyle/>
                    <a:p>
                      <a:pPr algn="ctr" fontAlgn="b">
                        <a:defRPr/>
                      </a:pPr>
                      <a:r>
                        <a:rPr lang="en-GB" sz="650" b="0" i="0" u="none" strike="noStrike" dirty="0">
                          <a:solidFill>
                            <a:schemeClr val="accent4"/>
                          </a:solidFill>
                          <a:effectLst/>
                          <a:latin typeface="+mj-lt"/>
                        </a:rPr>
                        <a:t>£274</a:t>
                      </a:r>
                    </a:p>
                  </a:txBody>
                  <a:tcPr marL="9525" marR="9525" marT="9525"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+14.2%</a:t>
                      </a: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4"/>
                          </a:solidFill>
                          <a:effectLst/>
                          <a:latin typeface="+mj-lt"/>
                        </a:rPr>
                        <a:t>£235</a:t>
                      </a:r>
                    </a:p>
                  </a:txBody>
                  <a:tcPr marL="9525" marR="9525" marT="9525"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£298</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+26.8%</a:t>
                      </a: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4"/>
                          </a:solidFill>
                          <a:effectLst/>
                          <a:latin typeface="+mj-lt"/>
                        </a:rPr>
                        <a:t>£317</a:t>
                      </a:r>
                    </a:p>
                  </a:txBody>
                  <a:tcPr marL="9525" marR="9525" marT="9525"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£243</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-23.3%</a:t>
                      </a: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4"/>
                          </a:solidFill>
                          <a:effectLst/>
                          <a:latin typeface="+mj-lt"/>
                        </a:rPr>
                        <a:t>£274</a:t>
                      </a:r>
                    </a:p>
                  </a:txBody>
                  <a:tcPr marL="9525" marR="9525" marT="9525"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£345</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+25.9%</a:t>
                      </a: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4"/>
                          </a:solidFill>
                          <a:effectLst/>
                          <a:latin typeface="+mj-lt"/>
                        </a:rPr>
                        <a:t>£406</a:t>
                      </a:r>
                    </a:p>
                  </a:txBody>
                  <a:tcPr marL="7620" marR="7620" marT="7620"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£325</a:t>
                      </a:r>
                    </a:p>
                  </a:txBody>
                  <a:tcPr marL="9525" marR="9525" marT="9525" marB="0" anchor="ctr">
                    <a:lnL w="6350" cap="flat" cmpd="sng" algn="ctr">
                      <a:no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-20.0%</a:t>
                      </a: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4"/>
                          </a:solidFill>
                          <a:effectLst/>
                          <a:latin typeface="+mj-lt"/>
                        </a:rPr>
                        <a:t>£246</a:t>
                      </a:r>
                    </a:p>
                  </a:txBody>
                  <a:tcPr marL="7620" marR="7620" marT="7620" marB="0" anchor="ctr">
                    <a:lnL w="9525" cap="flat" cmpd="sng" algn="ctr">
                      <a:solidFill>
                        <a:srgbClr val="3EB1CC"/>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endParaRPr kumimoji="0" lang="en-GB" sz="650" b="0" i="0" u="none" strike="noStrike" kern="1200" cap="none" spc="0" normalizeH="0" baseline="0" noProof="0" dirty="0">
                        <a:ln>
                          <a:noFill/>
                        </a:ln>
                        <a:solidFill>
                          <a:srgbClr val="3EB1CC"/>
                        </a:solidFill>
                        <a:effectLst/>
                        <a:uLnTx/>
                        <a:uFillTx/>
                        <a:latin typeface="Verdana"/>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 </a:t>
                      </a:r>
                      <a:endParaRPr lang="en-GB" sz="650" b="0" i="0" u="none" strike="noStrike" dirty="0">
                        <a:solidFill>
                          <a:srgbClr val="3EB1CC"/>
                        </a:solidFill>
                        <a:effectLst/>
                        <a:latin typeface="+mj-lt"/>
                      </a:endParaRPr>
                    </a:p>
                  </a:txBody>
                  <a:tcPr marL="9525" marR="9525" marT="9525" marB="0" anchor="ctr">
                    <a:lnL w="6350" cap="flat" cmpd="sng" algn="ctr">
                      <a:noFill/>
                      <a:prstDash val="solid"/>
                      <a:round/>
                      <a:headEnd type="none" w="med" len="med"/>
                      <a:tailEnd type="none" w="med" len="med"/>
                    </a:lnL>
                    <a:lnR w="9525" cap="flat" cmpd="sng" algn="ctr">
                      <a:solidFill>
                        <a:srgbClr val="3EB1CC"/>
                      </a:solid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defRPr/>
                      </a:pPr>
                      <a:r>
                        <a:rPr lang="en-GB" sz="650" b="0" i="0" u="none" strike="noStrike" dirty="0">
                          <a:solidFill>
                            <a:schemeClr val="accent4"/>
                          </a:solidFill>
                          <a:effectLst/>
                          <a:latin typeface="+mj-lt"/>
                        </a:rPr>
                        <a:t>£3,311</a:t>
                      </a:r>
                    </a:p>
                  </a:txBody>
                  <a:tcPr marL="7620" marR="7620" marT="7620" marB="0" anchor="ctr">
                    <a:lnL w="9525" cap="flat" cmpd="sng" algn="ctr">
                      <a:solidFill>
                        <a:srgbClr val="3EB1CC"/>
                      </a:solidFill>
                      <a:prstDash val="solid"/>
                      <a:round/>
                      <a:headEnd type="none" w="med" len="med"/>
                      <a:tailEnd type="none" w="med" len="med"/>
                    </a:lnL>
                    <a:lnR w="3175" cap="flat" cmpd="sng" algn="ctr">
                      <a:noFill/>
                      <a:prstDash val="solid"/>
                      <a:round/>
                      <a:headEnd type="none" w="med" len="med"/>
                      <a:tailEnd type="none" w="med" len="med"/>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D8EFF5"/>
                    </a:solidFill>
                  </a:tcPr>
                </a:tc>
                <a:tc>
                  <a:txBody>
                    <a:bodyPr/>
                    <a:lstStyle/>
                    <a:p>
                      <a:pPr algn="ctr" fontAlgn="b">
                        <a:lnSpc>
                          <a:spcPct val="80000"/>
                        </a:lnSpc>
                        <a:defRPr/>
                      </a:pPr>
                      <a:r>
                        <a:rPr lang="en-GB" sz="650" b="0" i="0" u="none" strike="noStrike" dirty="0">
                          <a:solidFill>
                            <a:srgbClr val="3EB1CC"/>
                          </a:solidFill>
                          <a:effectLst/>
                          <a:latin typeface="+mj-lt"/>
                        </a:rPr>
                        <a:t>£3,514</a:t>
                      </a:r>
                    </a:p>
                  </a:txBody>
                  <a:tcPr marL="7620" marR="7620" marT="7620" marB="0" anchor="ctr">
                    <a:lnL w="3175" cap="flat" cmpd="sng" algn="ctr">
                      <a:noFill/>
                      <a:prstDash val="solid"/>
                      <a:round/>
                      <a:headEnd type="none" w="med" len="med"/>
                      <a:tailEnd type="none" w="med" len="med"/>
                    </a:lnL>
                    <a:lnR>
                      <a:noFill/>
                    </a:lnR>
                    <a:lnT>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D8EFF5"/>
                    </a:solidFill>
                  </a:tcPr>
                </a:tc>
                <a:tc>
                  <a:txBody>
                    <a:bodyPr/>
                    <a:lstStyle/>
                    <a:p>
                      <a:pPr algn="ctr" fontAlgn="b">
                        <a:lnSpc>
                          <a:spcPct val="80000"/>
                        </a:lnSpc>
                        <a:defRPr/>
                      </a:pPr>
                      <a:r>
                        <a:rPr lang="en-GB" sz="650" b="0" i="0" u="none" strike="noStrike" kern="1200" dirty="0">
                          <a:solidFill>
                            <a:srgbClr val="3EB1CC"/>
                          </a:solidFill>
                          <a:effectLst/>
                          <a:latin typeface="+mn-lt"/>
                          <a:ea typeface="+mn-ea"/>
                          <a:cs typeface="+mn-cs"/>
                        </a:rPr>
                        <a:t>+6.1%</a:t>
                      </a:r>
                    </a:p>
                  </a:txBody>
                  <a:tcPr marL="7620" marR="7620" marT="7620" marB="0" anchor="ctr">
                    <a:lnL>
                      <a:noFill/>
                    </a:lnL>
                    <a:lnR w="9525" cap="flat" cmpd="sng" algn="ctr">
                      <a:solidFill>
                        <a:srgbClr val="3EB1CC"/>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rgbClr val="D8EFF5"/>
                    </a:solidFill>
                  </a:tcPr>
                </a:tc>
                <a:extLst>
                  <a:ext uri="{0D108BD9-81ED-4DB2-BD59-A6C34878D82A}">
                    <a16:rowId xmlns:a16="http://schemas.microsoft.com/office/drawing/2014/main" val="10015"/>
                  </a:ext>
                </a:extLst>
              </a:tr>
            </a:tbl>
          </a:graphicData>
        </a:graphic>
      </p:graphicFrame>
      <p:graphicFrame>
        <p:nvGraphicFramePr>
          <p:cNvPr id="13" name="Table 12">
            <a:extLst>
              <a:ext uri="{FF2B5EF4-FFF2-40B4-BE49-F238E27FC236}">
                <a16:creationId xmlns:a16="http://schemas.microsoft.com/office/drawing/2014/main" id="{877BF142-953D-42A2-8F17-BAA9B74AA68A}"/>
              </a:ext>
            </a:extLst>
          </p:cNvPr>
          <p:cNvGraphicFramePr>
            <a:graphicFrameLocks noGrp="1"/>
          </p:cNvGraphicFramePr>
          <p:nvPr>
            <p:custDataLst>
              <p:tags r:id="rId2"/>
            </p:custDataLst>
            <p:extLst>
              <p:ext uri="{D42A27DB-BD31-4B8C-83A1-F6EECF244321}">
                <p14:modId xmlns:p14="http://schemas.microsoft.com/office/powerpoint/2010/main" val="1007514284"/>
              </p:ext>
            </p:extLst>
          </p:nvPr>
        </p:nvGraphicFramePr>
        <p:xfrm>
          <a:off x="109632" y="905693"/>
          <a:ext cx="7501403" cy="1479000"/>
        </p:xfrm>
        <a:graphic>
          <a:graphicData uri="http://schemas.openxmlformats.org/drawingml/2006/table">
            <a:tbl>
              <a:tblPr>
                <a:tableStyleId>{5A111915-BE36-4E01-A7E5-04B1672EAD32}</a:tableStyleId>
              </a:tblPr>
              <a:tblGrid>
                <a:gridCol w="633600">
                  <a:extLst>
                    <a:ext uri="{9D8B030D-6E8A-4147-A177-3AD203B41FA5}">
                      <a16:colId xmlns:a16="http://schemas.microsoft.com/office/drawing/2014/main" val="20000"/>
                    </a:ext>
                  </a:extLst>
                </a:gridCol>
                <a:gridCol w="378000">
                  <a:extLst>
                    <a:ext uri="{9D8B030D-6E8A-4147-A177-3AD203B41FA5}">
                      <a16:colId xmlns:a16="http://schemas.microsoft.com/office/drawing/2014/main" val="20002"/>
                    </a:ext>
                  </a:extLst>
                </a:gridCol>
                <a:gridCol w="378000">
                  <a:extLst>
                    <a:ext uri="{9D8B030D-6E8A-4147-A177-3AD203B41FA5}">
                      <a16:colId xmlns:a16="http://schemas.microsoft.com/office/drawing/2014/main" val="3179150191"/>
                    </a:ext>
                  </a:extLst>
                </a:gridCol>
                <a:gridCol w="392321">
                  <a:extLst>
                    <a:ext uri="{9D8B030D-6E8A-4147-A177-3AD203B41FA5}">
                      <a16:colId xmlns:a16="http://schemas.microsoft.com/office/drawing/2014/main" val="20003"/>
                    </a:ext>
                  </a:extLst>
                </a:gridCol>
                <a:gridCol w="363679">
                  <a:extLst>
                    <a:ext uri="{9D8B030D-6E8A-4147-A177-3AD203B41FA5}">
                      <a16:colId xmlns:a16="http://schemas.microsoft.com/office/drawing/2014/main" val="20005"/>
                    </a:ext>
                  </a:extLst>
                </a:gridCol>
                <a:gridCol w="378000">
                  <a:extLst>
                    <a:ext uri="{9D8B030D-6E8A-4147-A177-3AD203B41FA5}">
                      <a16:colId xmlns:a16="http://schemas.microsoft.com/office/drawing/2014/main" val="3331148621"/>
                    </a:ext>
                  </a:extLst>
                </a:gridCol>
                <a:gridCol w="378000">
                  <a:extLst>
                    <a:ext uri="{9D8B030D-6E8A-4147-A177-3AD203B41FA5}">
                      <a16:colId xmlns:a16="http://schemas.microsoft.com/office/drawing/2014/main" val="20006"/>
                    </a:ext>
                  </a:extLst>
                </a:gridCol>
                <a:gridCol w="378000">
                  <a:extLst>
                    <a:ext uri="{9D8B030D-6E8A-4147-A177-3AD203B41FA5}">
                      <a16:colId xmlns:a16="http://schemas.microsoft.com/office/drawing/2014/main" val="20008"/>
                    </a:ext>
                  </a:extLst>
                </a:gridCol>
                <a:gridCol w="378000">
                  <a:extLst>
                    <a:ext uri="{9D8B030D-6E8A-4147-A177-3AD203B41FA5}">
                      <a16:colId xmlns:a16="http://schemas.microsoft.com/office/drawing/2014/main" val="2813054461"/>
                    </a:ext>
                  </a:extLst>
                </a:gridCol>
                <a:gridCol w="378000">
                  <a:extLst>
                    <a:ext uri="{9D8B030D-6E8A-4147-A177-3AD203B41FA5}">
                      <a16:colId xmlns:a16="http://schemas.microsoft.com/office/drawing/2014/main" val="20009"/>
                    </a:ext>
                  </a:extLst>
                </a:gridCol>
                <a:gridCol w="378000">
                  <a:extLst>
                    <a:ext uri="{9D8B030D-6E8A-4147-A177-3AD203B41FA5}">
                      <a16:colId xmlns:a16="http://schemas.microsoft.com/office/drawing/2014/main" val="20011"/>
                    </a:ext>
                  </a:extLst>
                </a:gridCol>
                <a:gridCol w="378000">
                  <a:extLst>
                    <a:ext uri="{9D8B030D-6E8A-4147-A177-3AD203B41FA5}">
                      <a16:colId xmlns:a16="http://schemas.microsoft.com/office/drawing/2014/main" val="606385313"/>
                    </a:ext>
                  </a:extLst>
                </a:gridCol>
                <a:gridCol w="378000">
                  <a:extLst>
                    <a:ext uri="{9D8B030D-6E8A-4147-A177-3AD203B41FA5}">
                      <a16:colId xmlns:a16="http://schemas.microsoft.com/office/drawing/2014/main" val="20012"/>
                    </a:ext>
                  </a:extLst>
                </a:gridCol>
                <a:gridCol w="378000">
                  <a:extLst>
                    <a:ext uri="{9D8B030D-6E8A-4147-A177-3AD203B41FA5}">
                      <a16:colId xmlns:a16="http://schemas.microsoft.com/office/drawing/2014/main" val="20014"/>
                    </a:ext>
                  </a:extLst>
                </a:gridCol>
                <a:gridCol w="378000">
                  <a:extLst>
                    <a:ext uri="{9D8B030D-6E8A-4147-A177-3AD203B41FA5}">
                      <a16:colId xmlns:a16="http://schemas.microsoft.com/office/drawing/2014/main" val="2027995948"/>
                    </a:ext>
                  </a:extLst>
                </a:gridCol>
                <a:gridCol w="378000">
                  <a:extLst>
                    <a:ext uri="{9D8B030D-6E8A-4147-A177-3AD203B41FA5}">
                      <a16:colId xmlns:a16="http://schemas.microsoft.com/office/drawing/2014/main" val="20015"/>
                    </a:ext>
                  </a:extLst>
                </a:gridCol>
                <a:gridCol w="378000">
                  <a:extLst>
                    <a:ext uri="{9D8B030D-6E8A-4147-A177-3AD203B41FA5}">
                      <a16:colId xmlns:a16="http://schemas.microsoft.com/office/drawing/2014/main" val="20017"/>
                    </a:ext>
                  </a:extLst>
                </a:gridCol>
                <a:gridCol w="378000">
                  <a:extLst>
                    <a:ext uri="{9D8B030D-6E8A-4147-A177-3AD203B41FA5}">
                      <a16:colId xmlns:a16="http://schemas.microsoft.com/office/drawing/2014/main" val="1594396976"/>
                    </a:ext>
                  </a:extLst>
                </a:gridCol>
                <a:gridCol w="441803">
                  <a:extLst>
                    <a:ext uri="{9D8B030D-6E8A-4147-A177-3AD203B41FA5}">
                      <a16:colId xmlns:a16="http://schemas.microsoft.com/office/drawing/2014/main" val="20018"/>
                    </a:ext>
                  </a:extLst>
                </a:gridCol>
              </a:tblGrid>
              <a:tr h="12325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GB" sz="650" u="none" strike="noStrike" dirty="0">
                          <a:solidFill>
                            <a:schemeClr val="bg1"/>
                          </a:solidFill>
                          <a:effectLst/>
                          <a:latin typeface="+mn-lt"/>
                        </a:rPr>
                        <a:t> </a:t>
                      </a:r>
                      <a:endParaRPr lang="en-GB" sz="650" b="0" i="0" u="none" strike="noStrike" dirty="0">
                        <a:solidFill>
                          <a:schemeClr val="bg1"/>
                        </a:solidFill>
                        <a:effectLst/>
                        <a:latin typeface="+mn-lt"/>
                      </a:endParaRPr>
                    </a:p>
                  </a:txBody>
                  <a:tcPr marL="4655" marR="4655" marT="4655" marB="0" anchor="ctr">
                    <a:lnL w="9525"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w="6350" cap="flat" cmpd="sng" algn="ctr">
                      <a:noFill/>
                      <a:prstDash val="solid"/>
                      <a:round/>
                      <a:headEnd type="none" w="med" len="med"/>
                      <a:tailEnd type="none" w="med" len="med"/>
                    </a:lnB>
                    <a:solidFill>
                      <a:srgbClr val="3EB1CC"/>
                    </a:solidFil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ea typeface="+mn-ea"/>
                          <a:cs typeface="+mn-cs"/>
                        </a:rPr>
                        <a:t>January</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kern="1200" dirty="0">
                          <a:solidFill>
                            <a:schemeClr val="bg1"/>
                          </a:solidFill>
                          <a:effectLst/>
                          <a:latin typeface="+mn-lt"/>
                        </a:rPr>
                        <a:t>February</a:t>
                      </a:r>
                      <a:endParaRPr lang="en-GB" sz="650" b="1" i="0" u="none" strike="noStrike" kern="1200" dirty="0">
                        <a:solidFill>
                          <a:schemeClr val="bg1"/>
                        </a:solidFill>
                        <a:effectLst/>
                        <a:latin typeface="+mn-lt"/>
                        <a:ea typeface="+mn-ea"/>
                        <a:cs typeface="+mn-cs"/>
                      </a:endParaRP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March</a:t>
                      </a:r>
                      <a:endParaRPr lang="en-GB" sz="650" b="1" i="0" u="none" strike="noStrike" dirty="0">
                        <a:solidFill>
                          <a:schemeClr val="bg1"/>
                        </a:solidFill>
                        <a:effectLst/>
                        <a:latin typeface="+mn-lt"/>
                      </a:endParaRP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April</a:t>
                      </a:r>
                      <a:endParaRPr lang="en-GB" sz="650" b="1" i="0" u="none" strike="noStrike" dirty="0">
                        <a:solidFill>
                          <a:schemeClr val="bg1"/>
                        </a:solidFill>
                        <a:effectLst/>
                        <a:latin typeface="+mn-lt"/>
                      </a:endParaRP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May</a:t>
                      </a:r>
                      <a:endParaRPr lang="en-GB" sz="650" b="1" i="0" u="none" strike="noStrike" dirty="0">
                        <a:solidFill>
                          <a:schemeClr val="bg1"/>
                        </a:solidFill>
                        <a:effectLst/>
                        <a:latin typeface="+mn-lt"/>
                      </a:endParaRP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r>
                        <a:rPr lang="en-GB" sz="650" u="none" strike="noStrike" dirty="0">
                          <a:solidFill>
                            <a:schemeClr val="bg1"/>
                          </a:solidFill>
                          <a:effectLst/>
                          <a:latin typeface="+mn-lt"/>
                        </a:rPr>
                        <a:t>June</a:t>
                      </a:r>
                      <a:endParaRPr lang="en-GB" sz="650" b="1" i="0" u="none" strike="noStrike" dirty="0">
                        <a:solidFill>
                          <a:schemeClr val="bg1"/>
                        </a:solidFill>
                        <a:effectLst/>
                        <a:latin typeface="+mn-lt"/>
                      </a:endParaRPr>
                    </a:p>
                  </a:txBody>
                  <a:tcPr marL="4655" marR="4655" marT="4655" marB="0" anchor="ctr">
                    <a:lnL w="6350"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extLst>
                  <a:ext uri="{0D108BD9-81ED-4DB2-BD59-A6C34878D82A}">
                    <a16:rowId xmlns:a16="http://schemas.microsoft.com/office/drawing/2014/main" val="10000"/>
                  </a:ext>
                </a:extLst>
              </a:tr>
              <a:tr h="12325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TRIPS</a:t>
                      </a:r>
                    </a:p>
                  </a:txBody>
                  <a:tcPr marL="18000" marR="4655" marT="4655" marB="0" anchor="ctr">
                    <a:lnL w="9525"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pPr>
                      <a:r>
                        <a:rPr lang="en-GB" sz="650" u="none" strike="noStrike" kern="1200" dirty="0">
                          <a:solidFill>
                            <a:schemeClr val="bg1"/>
                          </a:solidFill>
                          <a:effectLst/>
                          <a:latin typeface="+mn-lt"/>
                          <a:ea typeface="+mn-ea"/>
                          <a:cs typeface="+mn-cs"/>
                        </a:rPr>
                        <a:t>%ch</a:t>
                      </a:r>
                    </a:p>
                  </a:txBody>
                  <a:tcPr marL="4655" marR="4655" marT="4655" marB="0" anchor="ctr">
                    <a:lnR w="9525"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extLst>
                  <a:ext uri="{0D108BD9-81ED-4DB2-BD59-A6C34878D82A}">
                    <a16:rowId xmlns:a16="http://schemas.microsoft.com/office/drawing/2014/main" val="10001"/>
                  </a:ext>
                </a:extLst>
              </a:tr>
              <a:tr h="12325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0.946</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1.290</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+36.4%</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1.293</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1.500</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+16.0%</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1.253</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1.292</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+3.1%</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1.483</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1.529</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+3.1%</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1.192</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1.463</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+22.7%</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1.436</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1.497</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+4.2%</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extLst>
                  <a:ext uri="{0D108BD9-81ED-4DB2-BD59-A6C34878D82A}">
                    <a16:rowId xmlns:a16="http://schemas.microsoft.com/office/drawing/2014/main" val="10002"/>
                  </a:ext>
                </a:extLst>
              </a:tr>
              <a:tr h="12325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0.816</a:t>
                      </a:r>
                    </a:p>
                  </a:txBody>
                  <a:tcPr marL="9525" marR="9525" marT="9525" marB="0" anchor="ctr">
                    <a:lnL w="9525" cap="flat" cmpd="sng" algn="ctr">
                      <a:solidFill>
                        <a:srgbClr val="3EB1CC"/>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3EB1CC"/>
                          </a:solidFill>
                          <a:effectLst/>
                          <a:uLnTx/>
                          <a:uFillTx/>
                          <a:latin typeface="Verdana"/>
                          <a:ea typeface="+mn-ea"/>
                          <a:cs typeface="+mn-cs"/>
                        </a:rPr>
                        <a:t>1.028</a:t>
                      </a:r>
                      <a:endParaRPr lang="en-GB" sz="650" b="0" i="0" u="none" strike="noStrike" kern="1200" dirty="0">
                        <a:solidFill>
                          <a:srgbClr val="3EB1CC"/>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+26.0%</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1.203</a:t>
                      </a:r>
                    </a:p>
                  </a:txBody>
                  <a:tcPr marL="9525" marR="9525" marT="9525" marB="0" anchor="ctr">
                    <a:lnL w="9525" cap="flat" cmpd="sng" algn="ctr">
                      <a:solidFill>
                        <a:srgbClr val="3EB1CC"/>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3EB1CC"/>
                          </a:solidFill>
                          <a:effectLst/>
                          <a:uLnTx/>
                          <a:uFillTx/>
                          <a:latin typeface="Verdana"/>
                          <a:ea typeface="+mn-ea"/>
                          <a:cs typeface="+mn-cs"/>
                        </a:rPr>
                        <a:t>1.289</a:t>
                      </a:r>
                      <a:endParaRPr lang="en-GB" sz="650" b="0" i="0" u="none" strike="noStrike" kern="1200" dirty="0">
                        <a:solidFill>
                          <a:srgbClr val="3EB1CC"/>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+7.1%</a:t>
                      </a:r>
                      <a:endParaRPr kumimoji="0" lang="en-GB" sz="650" b="0" i="0" u="none" strike="noStrike" kern="1200" cap="none" spc="0" normalizeH="0" baseline="0" dirty="0">
                        <a:ln>
                          <a:noFill/>
                        </a:ln>
                        <a:solidFill>
                          <a:srgbClr val="3EB1CC"/>
                        </a:solidFill>
                        <a:effectLst/>
                        <a:uLnTx/>
                        <a:uFillTx/>
                        <a:latin typeface="Verdana"/>
                        <a:ea typeface="+mn-ea"/>
                        <a:cs typeface="+mn-cs"/>
                      </a:endParaRPr>
                    </a:p>
                  </a:txBody>
                  <a:tcPr marL="9525" marR="9525" marT="9525" marB="0" anchor="ctr">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1.089</a:t>
                      </a:r>
                    </a:p>
                  </a:txBody>
                  <a:tcPr marL="9525" marR="9525" marT="9525" marB="0" anchor="ctr">
                    <a:lnL w="9525" cap="flat" cmpd="sng" algn="ctr">
                      <a:solidFill>
                        <a:srgbClr val="3EB1CC"/>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3EB1CC"/>
                          </a:solidFill>
                          <a:effectLst/>
                          <a:uLnTx/>
                          <a:uFillTx/>
                          <a:latin typeface="Verdana"/>
                          <a:ea typeface="+mn-ea"/>
                          <a:cs typeface="+mn-cs"/>
                        </a:rPr>
                        <a:t>1.084</a:t>
                      </a:r>
                      <a:endParaRPr lang="en-GB" sz="650" b="0" i="0" u="none" strike="noStrike" kern="1200" dirty="0">
                        <a:solidFill>
                          <a:srgbClr val="3EB1CC"/>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-0.5%</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1.283</a:t>
                      </a:r>
                    </a:p>
                  </a:txBody>
                  <a:tcPr marL="9525" marR="9525" marT="9525" marB="0" anchor="ctr">
                    <a:lnL w="9525" cap="flat" cmpd="sng" algn="ctr">
                      <a:solidFill>
                        <a:srgbClr val="3EB1CC"/>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1.325</a:t>
                      </a:r>
                      <a:endParaRPr lang="en-GB" sz="650" b="0" i="0" u="none" strike="noStrike" kern="1200" dirty="0">
                        <a:solidFill>
                          <a:srgbClr val="3EB1CC"/>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+3.3%</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1.056</a:t>
                      </a:r>
                    </a:p>
                  </a:txBody>
                  <a:tcPr marL="9525" marR="9525" marT="9525" marB="0" anchor="ctr">
                    <a:lnL w="9525" cap="flat" cmpd="sng" algn="ctr">
                      <a:solidFill>
                        <a:srgbClr val="3EB1CC"/>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3EB1CC"/>
                          </a:solidFill>
                          <a:effectLst/>
                          <a:uLnTx/>
                          <a:uFillTx/>
                          <a:latin typeface="Verdana"/>
                          <a:ea typeface="+mn-ea"/>
                          <a:cs typeface="+mn-cs"/>
                        </a:rPr>
                        <a:t>1.244</a:t>
                      </a:r>
                      <a:endParaRPr lang="en-GB" sz="650" b="0" i="0" u="none" strike="noStrike" kern="1200" dirty="0">
                        <a:solidFill>
                          <a:srgbClr val="3EB1CC"/>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+17.8%</a:t>
                      </a:r>
                      <a:endParaRPr kumimoji="0" lang="en-GB" sz="650" b="0" i="0" u="none" strike="noStrike" kern="1200" cap="none" spc="0" normalizeH="0" baseline="0" dirty="0">
                        <a:ln>
                          <a:noFill/>
                        </a:ln>
                        <a:solidFill>
                          <a:srgbClr val="3EB1CC"/>
                        </a:solidFill>
                        <a:effectLst/>
                        <a:uLnTx/>
                        <a:uFillTx/>
                        <a:latin typeface="Verdana"/>
                        <a:ea typeface="+mn-ea"/>
                        <a:cs typeface="+mn-cs"/>
                      </a:endParaRPr>
                    </a:p>
                  </a:txBody>
                  <a:tcPr marL="9525" marR="9525" marT="9525" marB="0" anchor="ctr">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1.326</a:t>
                      </a:r>
                    </a:p>
                  </a:txBody>
                  <a:tcPr marL="9525" marR="9525" marT="9525" marB="0" anchor="ctr">
                    <a:lnL w="9525" cap="flat" cmpd="sng" algn="ctr">
                      <a:solidFill>
                        <a:srgbClr val="3EB1CC"/>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3EB1CC"/>
                          </a:solidFill>
                          <a:effectLst/>
                          <a:uLnTx/>
                          <a:uFillTx/>
                          <a:latin typeface="Verdana"/>
                          <a:ea typeface="+mn-ea"/>
                          <a:cs typeface="+mn-cs"/>
                        </a:rPr>
                        <a:t>1.283</a:t>
                      </a:r>
                      <a:endParaRPr lang="en-GB" sz="650" b="0" i="0" u="none" strike="noStrike" kern="1200" dirty="0">
                        <a:solidFill>
                          <a:srgbClr val="3EB1CC"/>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-3.2%</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tcPr>
                </a:tc>
                <a:extLst>
                  <a:ext uri="{0D108BD9-81ED-4DB2-BD59-A6C34878D82A}">
                    <a16:rowId xmlns:a16="http://schemas.microsoft.com/office/drawing/2014/main" val="10003"/>
                  </a:ext>
                </a:extLst>
              </a:tr>
              <a:tr h="12325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lnSpc>
                          <a:spcPct val="80000"/>
                        </a:lnSpc>
                      </a:pPr>
                      <a:r>
                        <a:rPr lang="en-GB" sz="650" u="none" strike="noStrike" kern="1200" dirty="0">
                          <a:solidFill>
                            <a:schemeClr val="bg1"/>
                          </a:solidFill>
                          <a:effectLst/>
                          <a:latin typeface="+mn-lt"/>
                          <a:ea typeface="+mn-ea"/>
                          <a:cs typeface="+mn-cs"/>
                        </a:rPr>
                        <a:t> </a:t>
                      </a:r>
                    </a:p>
                  </a:txBody>
                  <a:tcPr marL="18000" marR="4655" marT="4655" marB="0" anchor="ctr">
                    <a:lnL w="9525"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solidFill>
                      <a:srgbClr val="3EB1CC"/>
                    </a:solidFil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kern="1200" dirty="0">
                          <a:solidFill>
                            <a:schemeClr val="bg1"/>
                          </a:solidFill>
                          <a:effectLst/>
                          <a:latin typeface="+mn-lt"/>
                          <a:ea typeface="+mn-ea"/>
                          <a:cs typeface="+mn-cs"/>
                        </a:rPr>
                        <a:t>January</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p>
                      <a:pPr algn="ctr" fontAlgn="b">
                        <a:lnSpc>
                          <a:spcPct val="80000"/>
                        </a:lnSpc>
                        <a:defRPr/>
                      </a:pPr>
                      <a:r>
                        <a:rPr lang="en-GB" sz="650" u="none" strike="noStrike" kern="1200" dirty="0">
                          <a:solidFill>
                            <a:schemeClr val="bg1"/>
                          </a:solidFill>
                          <a:effectLst/>
                          <a:latin typeface="+mn-lt"/>
                          <a:ea typeface="+mn-ea"/>
                          <a:cs typeface="+mn-cs"/>
                        </a:rPr>
                        <a:t>February</a:t>
                      </a:r>
                    </a:p>
                  </a:txBody>
                  <a:tcPr marL="9525" marR="9525" marT="952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kern="1200" dirty="0">
                          <a:solidFill>
                            <a:schemeClr val="bg1"/>
                          </a:solidFill>
                          <a:effectLst/>
                          <a:latin typeface="+mn-lt"/>
                          <a:ea typeface="+mn-ea"/>
                          <a:cs typeface="+mn-cs"/>
                        </a:rPr>
                        <a:t>March</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b="0" u="none" strike="noStrike" kern="1200" dirty="0">
                          <a:solidFill>
                            <a:schemeClr val="bg1"/>
                          </a:solidFill>
                          <a:effectLst/>
                          <a:latin typeface="+mj-lt"/>
                          <a:ea typeface="+mn-ea"/>
                          <a:cs typeface="+mn-cs"/>
                        </a:rPr>
                        <a:t>April</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kern="1200" dirty="0">
                          <a:solidFill>
                            <a:schemeClr val="bg1"/>
                          </a:solidFill>
                          <a:effectLst/>
                          <a:latin typeface="+mn-lt"/>
                          <a:ea typeface="+mn-ea"/>
                          <a:cs typeface="+mn-cs"/>
                        </a:rPr>
                        <a:t>May</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b="0" i="0" u="none" strike="noStrike" dirty="0">
                          <a:solidFill>
                            <a:schemeClr val="bg1"/>
                          </a:solidFill>
                          <a:effectLst/>
                          <a:latin typeface="+mn-lt"/>
                        </a:rPr>
                        <a:t>June</a:t>
                      </a:r>
                    </a:p>
                  </a:txBody>
                  <a:tcPr marL="4655" marR="4655" marT="4655" marB="0" anchor="ctr">
                    <a:lnL w="6350"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extLst>
                  <a:ext uri="{0D108BD9-81ED-4DB2-BD59-A6C34878D82A}">
                    <a16:rowId xmlns:a16="http://schemas.microsoft.com/office/drawing/2014/main" val="10006"/>
                  </a:ext>
                </a:extLst>
              </a:tr>
              <a:tr h="12325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BEDNIGHTS</a:t>
                      </a:r>
                    </a:p>
                  </a:txBody>
                  <a:tcPr marL="18000" marR="4655" marT="4655" marB="0" anchor="ctr">
                    <a:lnL w="9525"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R w="9525"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L w="9525"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3EB1CC"/>
                    </a:solidFill>
                  </a:tcPr>
                </a:tc>
                <a:extLst>
                  <a:ext uri="{0D108BD9-81ED-4DB2-BD59-A6C34878D82A}">
                    <a16:rowId xmlns:a16="http://schemas.microsoft.com/office/drawing/2014/main" val="10007"/>
                  </a:ext>
                </a:extLst>
              </a:tr>
              <a:tr h="12325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1.975</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2.705</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+37.0%</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4.038</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3.290</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-18.5%</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2.492</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2.440</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-2.1%</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3.384</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4.280</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+26.5%</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2.341</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3.666</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+56.6%</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2.989</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marL="0" algn="ctr" defTabSz="914400" rtl="0" eaLnBrk="1" fontAlgn="b" latinLnBrk="0" hangingPunct="1">
                        <a:lnSpc>
                          <a:spcPct val="80000"/>
                        </a:lnSpc>
                        <a:defRPr/>
                      </a:pPr>
                      <a:r>
                        <a:rPr lang="en-GB" sz="650" b="0" i="0" u="none" strike="noStrike" kern="1200" dirty="0">
                          <a:solidFill>
                            <a:srgbClr val="3EB1CC"/>
                          </a:solidFill>
                          <a:effectLst/>
                          <a:latin typeface="+mj-lt"/>
                          <a:ea typeface="+mn-ea"/>
                          <a:cs typeface="+mn-cs"/>
                        </a:rPr>
                        <a:t>3.215</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+7.6%</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12700" cap="flat" cmpd="sng" algn="ctr">
                      <a:solidFill>
                        <a:schemeClr val="accent4"/>
                      </a:solidFill>
                      <a:prstDash val="solid"/>
                      <a:round/>
                      <a:headEnd type="none" w="med" len="med"/>
                      <a:tailEnd type="none" w="med" len="med"/>
                    </a:lnT>
                  </a:tcPr>
                </a:tc>
                <a:extLst>
                  <a:ext uri="{0D108BD9-81ED-4DB2-BD59-A6C34878D82A}">
                    <a16:rowId xmlns:a16="http://schemas.microsoft.com/office/drawing/2014/main" val="10008"/>
                  </a:ext>
                </a:extLst>
              </a:tr>
              <a:tr h="12325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1.596</a:t>
                      </a:r>
                    </a:p>
                  </a:txBody>
                  <a:tcPr marL="9525" marR="9525" marT="9525" marB="0" anchor="ctr">
                    <a:lnL w="9525" cap="flat" cmpd="sng" algn="ctr">
                      <a:solidFill>
                        <a:srgbClr val="3EB1CC"/>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2.150</a:t>
                      </a:r>
                      <a:endParaRPr lang="en-GB" sz="650" b="0" i="0" u="none" strike="noStrike" kern="1200" dirty="0">
                        <a:solidFill>
                          <a:srgbClr val="3EB1CC"/>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+34.7%</a:t>
                      </a:r>
                      <a:endParaRPr kumimoji="0" lang="en-GB" sz="650" b="0" i="0" u="none" strike="noStrike" kern="1200" cap="none" spc="0" normalizeH="0" baseline="0" dirty="0">
                        <a:ln>
                          <a:noFill/>
                        </a:ln>
                        <a:solidFill>
                          <a:srgbClr val="3EB1CC"/>
                        </a:solidFill>
                        <a:effectLst/>
                        <a:uLnTx/>
                        <a:uFillTx/>
                        <a:latin typeface="Verdana"/>
                        <a:ea typeface="+mn-ea"/>
                        <a:cs typeface="+mn-cs"/>
                      </a:endParaRPr>
                    </a:p>
                  </a:txBody>
                  <a:tcPr marL="9525" marR="9525" marT="9525" marB="0" anchor="ctr">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3.833</a:t>
                      </a:r>
                    </a:p>
                  </a:txBody>
                  <a:tcPr marL="9525" marR="9525" marT="9525" marB="0" anchor="ctr">
                    <a:lnL w="9525" cap="flat" cmpd="sng" algn="ctr">
                      <a:solidFill>
                        <a:srgbClr val="3EB1CC"/>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3EB1CC"/>
                          </a:solidFill>
                          <a:effectLst/>
                          <a:uLnTx/>
                          <a:uFillTx/>
                          <a:latin typeface="Verdana"/>
                          <a:ea typeface="+mn-ea"/>
                          <a:cs typeface="+mn-cs"/>
                        </a:rPr>
                        <a:t>2.905</a:t>
                      </a:r>
                      <a:endParaRPr lang="en-GB" sz="650" b="0" i="0" u="none" strike="noStrike" kern="1200" dirty="0">
                        <a:solidFill>
                          <a:srgbClr val="3EB1CC"/>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-24.2%</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2.123</a:t>
                      </a:r>
                    </a:p>
                  </a:txBody>
                  <a:tcPr marL="9525" marR="9525" marT="9525" marB="0" anchor="ctr">
                    <a:lnL w="9525" cap="flat" cmpd="sng" algn="ctr">
                      <a:solidFill>
                        <a:srgbClr val="3EB1CC"/>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3EB1CC"/>
                          </a:solidFill>
                          <a:effectLst/>
                          <a:uLnTx/>
                          <a:uFillTx/>
                          <a:latin typeface="Verdana"/>
                          <a:ea typeface="+mn-ea"/>
                          <a:cs typeface="+mn-cs"/>
                        </a:rPr>
                        <a:t>1.878</a:t>
                      </a:r>
                      <a:endParaRPr lang="en-GB" sz="650" b="0" i="0" u="none" strike="noStrike" kern="1200" dirty="0">
                        <a:solidFill>
                          <a:srgbClr val="3EB1CC"/>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-11.5%</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2.762</a:t>
                      </a:r>
                    </a:p>
                  </a:txBody>
                  <a:tcPr marL="9525" marR="9525" marT="9525" marB="0" anchor="ctr">
                    <a:lnL w="9525" cap="flat" cmpd="sng" algn="ctr">
                      <a:solidFill>
                        <a:srgbClr val="3EB1CC"/>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3EB1CC"/>
                          </a:solidFill>
                          <a:effectLst/>
                          <a:uLnTx/>
                          <a:uFillTx/>
                          <a:latin typeface="Verdana"/>
                          <a:ea typeface="+mn-ea"/>
                          <a:cs typeface="+mn-cs"/>
                        </a:rPr>
                        <a:t>3.364</a:t>
                      </a:r>
                      <a:endParaRPr lang="en-GB" sz="650" b="0" i="0" u="none" strike="noStrike" kern="1200" dirty="0">
                        <a:solidFill>
                          <a:srgbClr val="3EB1CC"/>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+21.8%</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1.953</a:t>
                      </a:r>
                    </a:p>
                  </a:txBody>
                  <a:tcPr marL="9525" marR="9525" marT="9525" marB="0" anchor="ctr">
                    <a:lnL w="9525" cap="flat" cmpd="sng" algn="ctr">
                      <a:solidFill>
                        <a:srgbClr val="3EB1CC"/>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a:ln>
                            <a:noFill/>
                          </a:ln>
                          <a:solidFill>
                            <a:srgbClr val="3EB1CC"/>
                          </a:solidFill>
                          <a:effectLst/>
                          <a:uLnTx/>
                          <a:uFillTx/>
                          <a:latin typeface="Verdana"/>
                          <a:ea typeface="+mn-ea"/>
                          <a:cs typeface="+mn-cs"/>
                        </a:rPr>
                        <a:t>3.317</a:t>
                      </a:r>
                      <a:endParaRPr lang="en-GB" sz="650" b="0" i="0" u="none" strike="noStrike" kern="1200" dirty="0">
                        <a:solidFill>
                          <a:srgbClr val="3EB1CC"/>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+69.8%</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tcPr>
                </a:tc>
                <a:tc>
                  <a:txBody>
                    <a:bodyPr/>
                    <a:lstStyle/>
                    <a:p>
                      <a:pPr algn="ctr" fontAlgn="b">
                        <a:defRPr/>
                      </a:pPr>
                      <a:r>
                        <a:rPr lang="en-GB" sz="650" b="0" i="0" u="none" strike="noStrike" dirty="0">
                          <a:solidFill>
                            <a:schemeClr val="accent4"/>
                          </a:solidFill>
                          <a:effectLst/>
                          <a:latin typeface="+mj-lt"/>
                        </a:rPr>
                        <a:t>2.787</a:t>
                      </a:r>
                    </a:p>
                  </a:txBody>
                  <a:tcPr marL="9525" marR="9525" marT="9525" marB="0" anchor="ctr">
                    <a:lnL w="9525" cap="flat" cmpd="sng" algn="ctr">
                      <a:solidFill>
                        <a:srgbClr val="3EB1CC"/>
                      </a:solidFill>
                      <a:prstDash val="solid"/>
                      <a:round/>
                      <a:headEnd type="none" w="med" len="med"/>
                      <a:tailEnd type="none" w="med" len="med"/>
                    </a:lnL>
                  </a:tcPr>
                </a:tc>
                <a:tc>
                  <a:txBody>
                    <a:bodyPr/>
                    <a:lstStyle/>
                    <a:p>
                      <a:pPr marL="0" algn="ctr" defTabSz="914400" rtl="0" eaLnBrk="1" fontAlgn="b" latinLnBrk="0" hangingPunct="1">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2.699</a:t>
                      </a:r>
                      <a:endParaRPr lang="en-GB" sz="650" b="0" i="0" u="none" strike="noStrike" kern="1200" dirty="0">
                        <a:solidFill>
                          <a:srgbClr val="3EB1CC"/>
                        </a:solidFill>
                        <a:effectLst/>
                        <a:latin typeface="+mj-lt"/>
                        <a:ea typeface="+mn-ea"/>
                        <a:cs typeface="+mn-cs"/>
                      </a:endParaRPr>
                    </a:p>
                  </a:txBody>
                  <a:tcPr marL="9525" marR="9525" marT="9525" marB="0" anchor="ct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-3.2%</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tcPr>
                </a:tc>
                <a:extLst>
                  <a:ext uri="{0D108BD9-81ED-4DB2-BD59-A6C34878D82A}">
                    <a16:rowId xmlns:a16="http://schemas.microsoft.com/office/drawing/2014/main" val="10009"/>
                  </a:ext>
                </a:extLst>
              </a:tr>
              <a:tr h="12325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lnSpc>
                          <a:spcPct val="80000"/>
                        </a:lnSpc>
                      </a:pPr>
                      <a:r>
                        <a:rPr lang="en-GB" sz="650" u="none" strike="noStrike" kern="1200" dirty="0">
                          <a:solidFill>
                            <a:schemeClr val="bg1"/>
                          </a:solidFill>
                          <a:effectLst/>
                          <a:latin typeface="+mn-lt"/>
                          <a:ea typeface="+mn-ea"/>
                          <a:cs typeface="+mn-cs"/>
                        </a:rPr>
                        <a:t> </a:t>
                      </a:r>
                    </a:p>
                  </a:txBody>
                  <a:tcPr marL="18000" marR="4655" marT="4655" marB="0" anchor="ctr">
                    <a:lnL w="9525"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solidFill>
                      <a:srgbClr val="3EB1CC"/>
                    </a:solidFil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u="none" strike="noStrike" kern="1200" dirty="0">
                          <a:solidFill>
                            <a:schemeClr val="bg1"/>
                          </a:solidFill>
                          <a:effectLst/>
                          <a:latin typeface="+mn-lt"/>
                          <a:ea typeface="+mn-ea"/>
                          <a:cs typeface="+mn-cs"/>
                        </a:rPr>
                        <a:t>January</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p>
                      <a:pPr algn="ctr" fontAlgn="b">
                        <a:lnSpc>
                          <a:spcPct val="80000"/>
                        </a:lnSpc>
                        <a:defRPr/>
                      </a:pPr>
                      <a:r>
                        <a:rPr lang="en-GB" sz="650" u="none" strike="noStrike" kern="1200" dirty="0">
                          <a:solidFill>
                            <a:schemeClr val="bg1"/>
                          </a:solidFill>
                          <a:effectLst/>
                          <a:latin typeface="+mn-lt"/>
                          <a:ea typeface="+mn-ea"/>
                          <a:cs typeface="+mn-cs"/>
                        </a:rPr>
                        <a:t>February</a:t>
                      </a:r>
                    </a:p>
                  </a:txBody>
                  <a:tcPr marL="9525" marR="9525" marT="952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lnSpc>
                          <a:spcPct val="80000"/>
                        </a:lnSpc>
                        <a:defRPr/>
                      </a:pPr>
                      <a:r>
                        <a:rPr lang="en-GB" sz="650" b="0" i="0" u="none" strike="noStrike" kern="1200" dirty="0">
                          <a:solidFill>
                            <a:schemeClr val="bg1"/>
                          </a:solidFill>
                          <a:latin typeface="+mj-lt"/>
                          <a:ea typeface="+mn-ea"/>
                          <a:cs typeface="+mn-cs"/>
                        </a:rPr>
                        <a:t>March</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lnSpc>
                          <a:spcPct val="80000"/>
                        </a:lnSpc>
                        <a:defRPr/>
                      </a:pPr>
                      <a:r>
                        <a:rPr lang="en-GB" sz="650" b="0" i="0" u="none" strike="noStrike" kern="1200" dirty="0">
                          <a:solidFill>
                            <a:schemeClr val="bg1"/>
                          </a:solidFill>
                          <a:latin typeface="+mj-lt"/>
                          <a:ea typeface="+mn-ea"/>
                          <a:cs typeface="+mn-cs"/>
                        </a:rPr>
                        <a:t>April</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b="0" i="0" u="none" strike="noStrike" kern="1200" dirty="0">
                          <a:solidFill>
                            <a:schemeClr val="bg1"/>
                          </a:solidFill>
                          <a:latin typeface="+mj-lt"/>
                          <a:ea typeface="+mn-ea"/>
                          <a:cs typeface="+mn-cs"/>
                        </a:rPr>
                        <a:t>May</a:t>
                      </a:r>
                    </a:p>
                  </a:txBody>
                  <a:tcPr marL="4655" marR="4655" marT="4655" marB="0" anchor="ctr">
                    <a:lnL w="6350"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tc gridSpan="3">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rtl="0" fontAlgn="b">
                        <a:lnSpc>
                          <a:spcPct val="80000"/>
                        </a:lnSpc>
                        <a:defRPr/>
                      </a:pPr>
                      <a:r>
                        <a:rPr lang="en-GB" sz="650" b="0" i="0" u="none" strike="noStrike" kern="1200" dirty="0">
                          <a:solidFill>
                            <a:schemeClr val="bg1"/>
                          </a:solidFill>
                          <a:latin typeface="+mj-lt"/>
                          <a:ea typeface="+mn-ea"/>
                          <a:cs typeface="+mn-cs"/>
                        </a:rPr>
                        <a:t>June</a:t>
                      </a:r>
                    </a:p>
                  </a:txBody>
                  <a:tcPr marL="4655" marR="4655" marT="4655" marB="0" anchor="ctr">
                    <a:lnL w="6350"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solidFill>
                      <a:srgbClr val="3EB1CC"/>
                    </a:solidFill>
                  </a:tcPr>
                </a:tc>
                <a:tc hMerge="1">
                  <a:txBody>
                    <a:bodyPr/>
                    <a:lstStyle/>
                    <a:p>
                      <a:endParaRPr lang="en-US"/>
                    </a:p>
                  </a:txBody>
                  <a:tcPr/>
                </a:tc>
                <a:tc hMerge="1">
                  <a:txBody>
                    <a:bodyPr/>
                    <a:lstStyle/>
                    <a:p>
                      <a:endParaRPr lang="en-GB"/>
                    </a:p>
                  </a:txBody>
                  <a:tcPr>
                    <a:lnL w="6350" cap="flat" cmpd="sng" algn="ctr">
                      <a:solidFill>
                        <a:schemeClr val="accent5"/>
                      </a:solidFill>
                      <a:prstDash val="solid"/>
                      <a:round/>
                      <a:headEnd type="none" w="med" len="med"/>
                      <a:tailEnd type="none" w="med" len="med"/>
                    </a:lnL>
                  </a:tcPr>
                </a:tc>
                <a:extLst>
                  <a:ext uri="{0D108BD9-81ED-4DB2-BD59-A6C34878D82A}">
                    <a16:rowId xmlns:a16="http://schemas.microsoft.com/office/drawing/2014/main" val="10012"/>
                  </a:ext>
                </a:extLst>
              </a:tr>
              <a:tr h="12325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650" u="none" strike="noStrike" kern="1200" dirty="0">
                          <a:solidFill>
                            <a:schemeClr val="bg1"/>
                          </a:solidFill>
                          <a:effectLst/>
                          <a:latin typeface="+mn-lt"/>
                          <a:ea typeface="+mn-ea"/>
                          <a:cs typeface="+mn-cs"/>
                        </a:rPr>
                        <a:t>EXPENDITURE</a:t>
                      </a:r>
                    </a:p>
                  </a:txBody>
                  <a:tcPr marL="18000" marR="4655" marT="4655" marB="0" anchor="ctr">
                    <a:lnL w="9525" cap="flat" cmpd="sng" algn="ctr">
                      <a:solidFill>
                        <a:srgbClr val="3EB1CC"/>
                      </a:solidFill>
                      <a:prstDash val="solid"/>
                      <a:round/>
                      <a:headEnd type="none" w="med" len="med"/>
                      <a:tailEnd type="none" w="med" len="med"/>
                    </a:lnL>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6350"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algn="ctr" defTabSz="914400" rtl="0" eaLnBrk="1" fontAlgn="b" latinLnBrk="0" hangingPunct="1">
                        <a:defRPr/>
                      </a:pPr>
                      <a:r>
                        <a:rPr lang="en-GB" sz="650" u="none" strike="noStrike" kern="1200" dirty="0">
                          <a:solidFill>
                            <a:schemeClr val="bg1"/>
                          </a:solidFill>
                          <a:effectLst/>
                          <a:latin typeface="+mn-lt"/>
                          <a:ea typeface="+mn-ea"/>
                          <a:cs typeface="+mn-cs"/>
                        </a:rPr>
                        <a:t>2017</a:t>
                      </a:r>
                    </a:p>
                  </a:txBody>
                  <a:tcPr marL="4655" marR="4655" marT="4655" marB="0" anchor="ctr">
                    <a:lnL w="6350" cap="flat" cmpd="sng" algn="ctr">
                      <a:solidFill>
                        <a:srgbClr val="3EB1CC"/>
                      </a:solidFill>
                      <a:prstDash val="solid"/>
                      <a:round/>
                      <a:headEnd type="none" w="med" len="med"/>
                      <a:tailEnd type="none" w="med" len="med"/>
                    </a:lnL>
                    <a:lnB w="9525" cap="flat" cmpd="sng" algn="ctr">
                      <a:solidFill>
                        <a:srgbClr val="3EB1CC"/>
                      </a:solidFill>
                      <a:prstDash val="solid"/>
                      <a:round/>
                      <a:headEnd type="none" w="med" len="med"/>
                      <a:tailEnd type="none" w="med" len="med"/>
                    </a:lnB>
                    <a:solidFill>
                      <a:srgbClr val="3EB1CC"/>
                    </a:solidFill>
                  </a:tcPr>
                </a:tc>
                <a:tc>
                  <a:txBody>
                    <a:bodyPr/>
                    <a:lstStyle/>
                    <a:p>
                      <a:pPr algn="ctr" rtl="0" fontAlgn="b">
                        <a:lnSpc>
                          <a:spcPct val="80000"/>
                        </a:lnSpc>
                        <a:defRPr/>
                      </a:pPr>
                      <a:r>
                        <a:rPr lang="en-GB" sz="650" u="none" strike="noStrike" kern="1200" dirty="0">
                          <a:solidFill>
                            <a:schemeClr val="bg1"/>
                          </a:solidFill>
                          <a:effectLst/>
                          <a:latin typeface="+mn-lt"/>
                          <a:ea typeface="+mn-ea"/>
                          <a:cs typeface="+mn-cs"/>
                        </a:rPr>
                        <a:t>2018</a:t>
                      </a:r>
                    </a:p>
                  </a:txBody>
                  <a:tcPr marL="4655" marR="4655" marT="4655" marB="0" anchor="ctr">
                    <a:lnB w="9525" cap="flat" cmpd="sng" algn="ctr">
                      <a:solidFill>
                        <a:srgbClr val="3EB1CC"/>
                      </a:solidFill>
                      <a:prstDash val="solid"/>
                      <a:round/>
                      <a:headEnd type="none" w="med" len="med"/>
                      <a:tailEnd type="none" w="med" len="med"/>
                    </a:lnB>
                    <a:solidFill>
                      <a:srgbClr val="3EB1CC"/>
                    </a:solidFill>
                  </a:tcPr>
                </a:tc>
                <a:tc>
                  <a:txBody>
                    <a:bodyPr/>
                    <a:lstStyle/>
                    <a:p>
                      <a:pPr marL="0" algn="ctr" defTabSz="914400" rtl="0" eaLnBrk="1" fontAlgn="b" latinLnBrk="0" hangingPunct="1">
                        <a:lnSpc>
                          <a:spcPct val="80000"/>
                        </a:lnSpc>
                        <a:defRPr/>
                      </a:pPr>
                      <a:r>
                        <a:rPr lang="en-GB" sz="650" u="none" strike="noStrike" kern="1200" dirty="0">
                          <a:solidFill>
                            <a:schemeClr val="bg1"/>
                          </a:solidFill>
                          <a:effectLst/>
                          <a:latin typeface="+mn-lt"/>
                          <a:ea typeface="+mn-ea"/>
                          <a:cs typeface="+mn-cs"/>
                        </a:rPr>
                        <a:t>%ch</a:t>
                      </a:r>
                    </a:p>
                  </a:txBody>
                  <a:tcPr marL="4655" marR="4655" marT="4655" marB="0" anchor="ctr">
                    <a:lnR w="9525" cap="flat" cmpd="sng" algn="ctr">
                      <a:solidFill>
                        <a:srgbClr val="3EB1CC"/>
                      </a:solidFill>
                      <a:prstDash val="solid"/>
                      <a:round/>
                      <a:headEnd type="none" w="med" len="med"/>
                      <a:tailEnd type="none" w="med" len="med"/>
                    </a:lnR>
                    <a:lnB w="9525" cap="flat" cmpd="sng" algn="ctr">
                      <a:solidFill>
                        <a:srgbClr val="3EB1CC"/>
                      </a:solidFill>
                      <a:prstDash val="solid"/>
                      <a:round/>
                      <a:headEnd type="none" w="med" len="med"/>
                      <a:tailEnd type="none" w="med" len="med"/>
                    </a:lnB>
                    <a:solidFill>
                      <a:srgbClr val="3EB1CC"/>
                    </a:solidFill>
                  </a:tcPr>
                </a:tc>
                <a:extLst>
                  <a:ext uri="{0D108BD9-81ED-4DB2-BD59-A6C34878D82A}">
                    <a16:rowId xmlns:a16="http://schemas.microsoft.com/office/drawing/2014/main" val="10013"/>
                  </a:ext>
                </a:extLst>
              </a:tr>
              <a:tr h="12325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GB</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£217</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3EB1CC"/>
                          </a:solidFill>
                          <a:effectLst/>
                          <a:latin typeface="+mj-lt"/>
                        </a:rPr>
                        <a:t>£367</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+69.1%</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£397</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3EB1CC"/>
                          </a:solidFill>
                          <a:effectLst/>
                          <a:latin typeface="+mj-lt"/>
                        </a:rPr>
                        <a:t>£433</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+9.1%</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£261</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3EB1CC"/>
                          </a:solidFill>
                          <a:effectLst/>
                          <a:latin typeface="+mj-lt"/>
                        </a:rPr>
                        <a:t>£330</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+26.4%</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£417</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3EB1CC"/>
                          </a:solidFill>
                          <a:effectLst/>
                          <a:latin typeface="+mj-lt"/>
                        </a:rPr>
                        <a:t>£367</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-12.0%</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£334</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3EB1CC"/>
                          </a:solidFill>
                          <a:effectLst/>
                          <a:latin typeface="+mj-lt"/>
                        </a:rPr>
                        <a:t>£460</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+37.7%</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tc>
                  <a:txBody>
                    <a:bodyPr/>
                    <a:lstStyle/>
                    <a:p>
                      <a:pPr algn="ctr" fontAlgn="b">
                        <a:defRPr/>
                      </a:pPr>
                      <a:r>
                        <a:rPr lang="en-GB" sz="650" b="0" i="0" u="none" strike="noStrike" dirty="0">
                          <a:solidFill>
                            <a:schemeClr val="accent4"/>
                          </a:solidFill>
                          <a:effectLst/>
                          <a:latin typeface="+mj-lt"/>
                        </a:rPr>
                        <a:t>£390</a:t>
                      </a:r>
                    </a:p>
                  </a:txBody>
                  <a:tcPr marL="9525" marR="9525" marT="9525" marB="0" anchor="ctr">
                    <a:lnL w="9525" cap="flat" cmpd="sng" algn="ctr">
                      <a:solidFill>
                        <a:srgbClr val="3EB1CC"/>
                      </a:solidFill>
                      <a:prstDash val="solid"/>
                      <a:round/>
                      <a:headEnd type="none" w="med" len="med"/>
                      <a:tailEnd type="none" w="med" len="med"/>
                    </a:lnL>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lang="en-GB" sz="650" b="0" i="0" u="none" strike="noStrike" dirty="0">
                          <a:solidFill>
                            <a:srgbClr val="3EB1CC"/>
                          </a:solidFill>
                          <a:effectLst/>
                          <a:latin typeface="+mj-lt"/>
                        </a:rPr>
                        <a:t>£345</a:t>
                      </a:r>
                    </a:p>
                  </a:txBody>
                  <a:tcPr marL="9525" marR="9525" marT="9525" marB="0" anchor="ctr">
                    <a:lnT w="9525" cap="flat" cmpd="sng" algn="ctr">
                      <a:solidFill>
                        <a:srgbClr val="3EB1CC"/>
                      </a:solidFill>
                      <a:prstDash val="solid"/>
                      <a:round/>
                      <a:headEnd type="none" w="med" len="med"/>
                      <a:tailEnd type="none" w="med" len="med"/>
                    </a:lnT>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-11.5%</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T w="9525" cap="flat" cmpd="sng" algn="ctr">
                      <a:solidFill>
                        <a:srgbClr val="3EB1CC"/>
                      </a:solidFill>
                      <a:prstDash val="solid"/>
                      <a:round/>
                      <a:headEnd type="none" w="med" len="med"/>
                      <a:tailEnd type="none" w="med" len="med"/>
                    </a:lnT>
                  </a:tcPr>
                </a:tc>
                <a:extLst>
                  <a:ext uri="{0D108BD9-81ED-4DB2-BD59-A6C34878D82A}">
                    <a16:rowId xmlns:a16="http://schemas.microsoft.com/office/drawing/2014/main" val="10014"/>
                  </a:ext>
                </a:extLst>
              </a:tr>
              <a:tr h="12325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rtl="0" fontAlgn="b">
                        <a:lnSpc>
                          <a:spcPct val="80000"/>
                        </a:lnSpc>
                      </a:pPr>
                      <a:r>
                        <a:rPr lang="en-GB" sz="700" u="none" strike="noStrike" dirty="0">
                          <a:effectLst/>
                          <a:latin typeface="+mn-lt"/>
                        </a:rPr>
                        <a:t>England</a:t>
                      </a:r>
                      <a:endParaRPr lang="en-GB" sz="700" b="0" i="0" u="none" strike="noStrike" dirty="0">
                        <a:solidFill>
                          <a:schemeClr val="tx1">
                            <a:lumMod val="65000"/>
                            <a:lumOff val="35000"/>
                          </a:schemeClr>
                        </a:solidFill>
                        <a:effectLst/>
                        <a:latin typeface="+mn-lt"/>
                      </a:endParaRPr>
                    </a:p>
                  </a:txBody>
                  <a:tcPr marL="18000" marR="4655" marT="4655" marB="0" anchor="ctr">
                    <a:lnL w="9525" cap="flat" cmpd="sng" algn="ctr">
                      <a:solidFill>
                        <a:srgbClr val="3EB1CC"/>
                      </a:solidFill>
                      <a:prstDash val="solid"/>
                      <a:round/>
                      <a:headEnd type="none" w="med" len="med"/>
                      <a:tailEnd type="none" w="med" len="med"/>
                    </a:lnL>
                    <a:lnR w="9525" cap="flat" cmpd="sng" algn="ctr">
                      <a:solidFill>
                        <a:srgbClr val="3EB1CC"/>
                      </a:solidFill>
                      <a:prstDash val="solid"/>
                      <a:round/>
                      <a:headEnd type="none" w="med" len="med"/>
                      <a:tailEnd type="none" w="med" len="med"/>
                    </a:lnR>
                    <a:lnB w="12700" cap="flat" cmpd="sng" algn="ctr">
                      <a:solidFill>
                        <a:schemeClr val="accent4"/>
                      </a:solidFill>
                      <a:prstDash val="solid"/>
                      <a:round/>
                      <a:headEnd type="none" w="med" len="med"/>
                      <a:tailEnd type="none" w="med" len="med"/>
                    </a:lnB>
                  </a:tcPr>
                </a:tc>
                <a:tc>
                  <a:txBody>
                    <a:bodyPr/>
                    <a:lstStyle/>
                    <a:p>
                      <a:pPr algn="ctr" fontAlgn="b">
                        <a:defRPr/>
                      </a:pPr>
                      <a:r>
                        <a:rPr lang="en-GB" sz="650" b="0" i="0" u="none" strike="noStrike" dirty="0">
                          <a:solidFill>
                            <a:schemeClr val="accent4"/>
                          </a:solidFill>
                          <a:effectLst/>
                          <a:latin typeface="+mj-lt"/>
                        </a:rPr>
                        <a:t>£185</a:t>
                      </a:r>
                    </a:p>
                  </a:txBody>
                  <a:tcPr marL="9525" marR="9525" marT="9525" marB="0" anchor="ctr">
                    <a:lnL w="9525" cap="flat" cmpd="sng" algn="ctr">
                      <a:solidFill>
                        <a:srgbClr val="3EB1CC"/>
                      </a:solidFill>
                      <a:prstDash val="solid"/>
                      <a:round/>
                      <a:headEnd type="none" w="med" len="med"/>
                      <a:tailEnd type="none" w="med" len="med"/>
                    </a:lnL>
                    <a:lnB w="12700" cap="flat" cmpd="sng" algn="ctr">
                      <a:solidFill>
                        <a:schemeClr val="accent4"/>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£298</a:t>
                      </a:r>
                    </a:p>
                  </a:txBody>
                  <a:tcPr marL="9525" marR="9525" marT="9525" marB="0" anchor="ctr">
                    <a:lnB w="12700" cap="flat" cmpd="sng" algn="ctr">
                      <a:solidFill>
                        <a:schemeClr val="accent4"/>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+61.1%</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B w="12700" cap="flat" cmpd="sng" algn="ctr">
                      <a:solidFill>
                        <a:schemeClr val="accent4"/>
                      </a:solidFill>
                      <a:prstDash val="solid"/>
                      <a:round/>
                      <a:headEnd type="none" w="med" len="med"/>
                      <a:tailEnd type="none" w="med" len="med"/>
                    </a:lnB>
                  </a:tcPr>
                </a:tc>
                <a:tc>
                  <a:txBody>
                    <a:bodyPr/>
                    <a:lstStyle/>
                    <a:p>
                      <a:pPr algn="ctr" fontAlgn="b">
                        <a:defRPr/>
                      </a:pPr>
                      <a:r>
                        <a:rPr lang="en-GB" sz="650" b="0" i="0" u="none" strike="noStrike" dirty="0">
                          <a:solidFill>
                            <a:schemeClr val="accent4"/>
                          </a:solidFill>
                          <a:effectLst/>
                          <a:latin typeface="+mj-lt"/>
                        </a:rPr>
                        <a:t>£372</a:t>
                      </a:r>
                    </a:p>
                  </a:txBody>
                  <a:tcPr marL="9525" marR="9525" marT="9525" marB="0" anchor="ctr">
                    <a:lnL w="9525" cap="flat" cmpd="sng" algn="ctr">
                      <a:solidFill>
                        <a:srgbClr val="3EB1CC"/>
                      </a:solidFill>
                      <a:prstDash val="solid"/>
                      <a:round/>
                      <a:headEnd type="none" w="med" len="med"/>
                      <a:tailEnd type="none" w="med" len="med"/>
                    </a:lnL>
                    <a:lnB w="12700" cap="flat" cmpd="sng" algn="ctr">
                      <a:solidFill>
                        <a:schemeClr val="accent4"/>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£370</a:t>
                      </a:r>
                    </a:p>
                  </a:txBody>
                  <a:tcPr marL="9525" marR="9525" marT="9525" marB="0" anchor="ctr">
                    <a:lnB w="12700" cap="flat" cmpd="sng" algn="ctr">
                      <a:solidFill>
                        <a:schemeClr val="accent4"/>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-0.5%</a:t>
                      </a:r>
                      <a:endParaRPr kumimoji="0" lang="en-GB" sz="650" b="0" i="0" u="none" strike="noStrike" kern="1200" cap="none" spc="0" normalizeH="0" baseline="0" dirty="0">
                        <a:ln>
                          <a:noFill/>
                        </a:ln>
                        <a:solidFill>
                          <a:srgbClr val="3EB1CC"/>
                        </a:solidFill>
                        <a:effectLst/>
                        <a:uLnTx/>
                        <a:uFillTx/>
                        <a:latin typeface="Verdana"/>
                        <a:ea typeface="+mn-ea"/>
                        <a:cs typeface="+mn-cs"/>
                      </a:endParaRPr>
                    </a:p>
                  </a:txBody>
                  <a:tcPr marL="9525" marR="9525" marT="9525" marB="0" anchor="ctr">
                    <a:lnR w="9525" cap="flat" cmpd="sng" algn="ctr">
                      <a:solidFill>
                        <a:srgbClr val="3EB1CC"/>
                      </a:solidFill>
                      <a:prstDash val="solid"/>
                      <a:round/>
                      <a:headEnd type="none" w="med" len="med"/>
                      <a:tailEnd type="none" w="med" len="med"/>
                    </a:lnR>
                    <a:lnB w="12700" cap="flat" cmpd="sng" algn="ctr">
                      <a:solidFill>
                        <a:schemeClr val="accent4"/>
                      </a:solidFill>
                      <a:prstDash val="solid"/>
                      <a:round/>
                      <a:headEnd type="none" w="med" len="med"/>
                      <a:tailEnd type="none" w="med" len="med"/>
                    </a:lnB>
                  </a:tcPr>
                </a:tc>
                <a:tc>
                  <a:txBody>
                    <a:bodyPr/>
                    <a:lstStyle/>
                    <a:p>
                      <a:pPr algn="ctr" fontAlgn="b">
                        <a:defRPr/>
                      </a:pPr>
                      <a:r>
                        <a:rPr lang="en-GB" sz="650" b="0" i="0" u="none" strike="noStrike" dirty="0">
                          <a:solidFill>
                            <a:schemeClr val="accent4"/>
                          </a:solidFill>
                          <a:effectLst/>
                          <a:latin typeface="+mj-lt"/>
                        </a:rPr>
                        <a:t>£225</a:t>
                      </a:r>
                    </a:p>
                  </a:txBody>
                  <a:tcPr marL="9525" marR="9525" marT="9525" marB="0" anchor="ctr">
                    <a:lnL w="9525" cap="flat" cmpd="sng" algn="ctr">
                      <a:solidFill>
                        <a:srgbClr val="3EB1CC"/>
                      </a:solidFill>
                      <a:prstDash val="solid"/>
                      <a:round/>
                      <a:headEnd type="none" w="med" len="med"/>
                      <a:tailEnd type="none" w="med" len="med"/>
                    </a:lnL>
                    <a:lnB w="12700" cap="flat" cmpd="sng" algn="ctr">
                      <a:solidFill>
                        <a:schemeClr val="accent4"/>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£273</a:t>
                      </a:r>
                    </a:p>
                  </a:txBody>
                  <a:tcPr marL="9525" marR="9525" marT="9525" marB="0" anchor="ctr">
                    <a:lnB w="12700" cap="flat" cmpd="sng" algn="ctr">
                      <a:solidFill>
                        <a:schemeClr val="accent4"/>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+21.3%</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B w="12700" cap="flat" cmpd="sng" algn="ctr">
                      <a:solidFill>
                        <a:schemeClr val="accent4"/>
                      </a:solidFill>
                      <a:prstDash val="solid"/>
                      <a:round/>
                      <a:headEnd type="none" w="med" len="med"/>
                      <a:tailEnd type="none" w="med" len="med"/>
                    </a:lnB>
                  </a:tcPr>
                </a:tc>
                <a:tc>
                  <a:txBody>
                    <a:bodyPr/>
                    <a:lstStyle/>
                    <a:p>
                      <a:pPr algn="ctr" fontAlgn="b">
                        <a:defRPr/>
                      </a:pPr>
                      <a:r>
                        <a:rPr lang="en-GB" sz="650" b="0" i="0" u="none" strike="noStrike" dirty="0">
                          <a:solidFill>
                            <a:schemeClr val="accent4"/>
                          </a:solidFill>
                          <a:effectLst/>
                          <a:latin typeface="+mj-lt"/>
                        </a:rPr>
                        <a:t>£355</a:t>
                      </a:r>
                    </a:p>
                  </a:txBody>
                  <a:tcPr marL="9525" marR="9525" marT="9525" marB="0" anchor="ctr">
                    <a:lnL w="9525" cap="flat" cmpd="sng" algn="ctr">
                      <a:solidFill>
                        <a:srgbClr val="3EB1CC"/>
                      </a:solidFill>
                      <a:prstDash val="solid"/>
                      <a:round/>
                      <a:headEnd type="none" w="med" len="med"/>
                      <a:tailEnd type="none" w="med" len="med"/>
                    </a:lnL>
                    <a:lnB w="12700" cap="flat" cmpd="sng" algn="ctr">
                      <a:solidFill>
                        <a:schemeClr val="accent4"/>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£322</a:t>
                      </a:r>
                    </a:p>
                  </a:txBody>
                  <a:tcPr marL="9525" marR="9525" marT="9525" marB="0" anchor="ctr">
                    <a:lnB w="12700" cap="flat" cmpd="sng" algn="ctr">
                      <a:solidFill>
                        <a:schemeClr val="accent4"/>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-9.3%</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B w="12700" cap="flat" cmpd="sng" algn="ctr">
                      <a:solidFill>
                        <a:schemeClr val="accent4"/>
                      </a:solidFill>
                      <a:prstDash val="solid"/>
                      <a:round/>
                      <a:headEnd type="none" w="med" len="med"/>
                      <a:tailEnd type="none" w="med" len="med"/>
                    </a:lnB>
                  </a:tcPr>
                </a:tc>
                <a:tc>
                  <a:txBody>
                    <a:bodyPr/>
                    <a:lstStyle/>
                    <a:p>
                      <a:pPr algn="ctr" fontAlgn="b">
                        <a:defRPr/>
                      </a:pPr>
                      <a:r>
                        <a:rPr lang="en-GB" sz="650" b="0" i="0" u="none" strike="noStrike" dirty="0">
                          <a:solidFill>
                            <a:schemeClr val="accent4"/>
                          </a:solidFill>
                          <a:effectLst/>
                          <a:latin typeface="+mj-lt"/>
                        </a:rPr>
                        <a:t>£301</a:t>
                      </a:r>
                    </a:p>
                  </a:txBody>
                  <a:tcPr marL="9525" marR="9525" marT="9525" marB="0" anchor="ctr">
                    <a:lnL w="9525" cap="flat" cmpd="sng" algn="ctr">
                      <a:solidFill>
                        <a:srgbClr val="3EB1CC"/>
                      </a:solidFill>
                      <a:prstDash val="solid"/>
                      <a:round/>
                      <a:headEnd type="none" w="med" len="med"/>
                      <a:tailEnd type="none" w="med" len="med"/>
                    </a:lnL>
                    <a:lnB w="12700" cap="flat" cmpd="sng" algn="ctr">
                      <a:solidFill>
                        <a:schemeClr val="accent4"/>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£420</a:t>
                      </a:r>
                    </a:p>
                  </a:txBody>
                  <a:tcPr marL="9525" marR="9525" marT="9525" marB="0" anchor="ctr">
                    <a:lnB w="12700" cap="flat" cmpd="sng" algn="ctr">
                      <a:solidFill>
                        <a:schemeClr val="accent4"/>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+39.5%</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B w="12700" cap="flat" cmpd="sng" algn="ctr">
                      <a:solidFill>
                        <a:schemeClr val="accent4"/>
                      </a:solidFill>
                      <a:prstDash val="solid"/>
                      <a:round/>
                      <a:headEnd type="none" w="med" len="med"/>
                      <a:tailEnd type="none" w="med" len="med"/>
                    </a:lnB>
                  </a:tcPr>
                </a:tc>
                <a:tc>
                  <a:txBody>
                    <a:bodyPr/>
                    <a:lstStyle/>
                    <a:p>
                      <a:pPr algn="ctr" fontAlgn="b">
                        <a:defRPr/>
                      </a:pPr>
                      <a:r>
                        <a:rPr lang="en-GB" sz="650" b="0" i="0" u="none" strike="noStrike" dirty="0">
                          <a:solidFill>
                            <a:schemeClr val="accent4"/>
                          </a:solidFill>
                          <a:effectLst/>
                          <a:latin typeface="+mj-lt"/>
                        </a:rPr>
                        <a:t>£367</a:t>
                      </a:r>
                    </a:p>
                  </a:txBody>
                  <a:tcPr marL="9525" marR="9525" marT="9525" marB="0" anchor="ctr">
                    <a:lnL w="9525" cap="flat" cmpd="sng" algn="ctr">
                      <a:solidFill>
                        <a:srgbClr val="3EB1CC"/>
                      </a:solidFill>
                      <a:prstDash val="solid"/>
                      <a:round/>
                      <a:headEnd type="none" w="med" len="med"/>
                      <a:tailEnd type="none" w="med" len="med"/>
                    </a:lnL>
                    <a:lnB w="12700" cap="flat" cmpd="sng" algn="ctr">
                      <a:solidFill>
                        <a:schemeClr val="accent4"/>
                      </a:solidFill>
                      <a:prstDash val="solid"/>
                      <a:round/>
                      <a:headEnd type="none" w="med" len="med"/>
                      <a:tailEnd type="none" w="med" len="med"/>
                    </a:lnB>
                  </a:tcPr>
                </a:tc>
                <a:tc>
                  <a:txBody>
                    <a:bodyPr/>
                    <a:lstStyle/>
                    <a:p>
                      <a:pPr marL="0" marR="0" lvl="0" indent="0" algn="ctr" defTabSz="914400" rtl="0" eaLnBrk="1" fontAlgn="b" latinLnBrk="0" hangingPunct="1">
                        <a:lnSpc>
                          <a:spcPct val="80000"/>
                        </a:lnSpc>
                        <a:spcBef>
                          <a:spcPts val="0"/>
                        </a:spcBef>
                        <a:spcAft>
                          <a:spcPts val="0"/>
                        </a:spcAft>
                        <a:buClrTx/>
                        <a:buSzTx/>
                        <a:buFontTx/>
                        <a:buNone/>
                        <a:tabLst/>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£307</a:t>
                      </a:r>
                    </a:p>
                  </a:txBody>
                  <a:tcPr marL="9525" marR="9525" marT="9525" marB="0" anchor="ctr">
                    <a:lnB w="12700" cap="flat" cmpd="sng" algn="ctr">
                      <a:solidFill>
                        <a:schemeClr val="accent4"/>
                      </a:solidFill>
                      <a:prstDash val="solid"/>
                      <a:round/>
                      <a:headEnd type="none" w="med" len="med"/>
                      <a:tailEnd type="none" w="med" len="med"/>
                    </a:lnB>
                  </a:tcPr>
                </a:tc>
                <a:tc>
                  <a:txBody>
                    <a:bodyPr/>
                    <a:lstStyle/>
                    <a:p>
                      <a:pPr algn="ctr" fontAlgn="b">
                        <a:lnSpc>
                          <a:spcPct val="80000"/>
                        </a:lnSpc>
                        <a:defRPr/>
                      </a:pPr>
                      <a:r>
                        <a:rPr kumimoji="0" lang="en-GB" sz="650" b="0" i="0" u="none" strike="noStrike" kern="1200" cap="none" spc="0" normalizeH="0" baseline="0" noProof="0" dirty="0">
                          <a:ln>
                            <a:noFill/>
                          </a:ln>
                          <a:solidFill>
                            <a:srgbClr val="3EB1CC"/>
                          </a:solidFill>
                          <a:effectLst/>
                          <a:uLnTx/>
                          <a:uFillTx/>
                          <a:latin typeface="Verdana"/>
                          <a:ea typeface="+mn-ea"/>
                          <a:cs typeface="+mn-cs"/>
                        </a:rPr>
                        <a:t>-16.3%</a:t>
                      </a:r>
                      <a:endParaRPr lang="en-GB" sz="650" b="0" i="0" u="none" strike="noStrike" dirty="0">
                        <a:solidFill>
                          <a:srgbClr val="3EB1CC"/>
                        </a:solidFill>
                        <a:effectLst/>
                        <a:latin typeface="+mj-lt"/>
                      </a:endParaRPr>
                    </a:p>
                  </a:txBody>
                  <a:tcPr marL="9525" marR="9525" marT="9525" marB="0" anchor="ctr">
                    <a:lnR w="9525" cap="flat" cmpd="sng" algn="ctr">
                      <a:solidFill>
                        <a:srgbClr val="3EB1CC"/>
                      </a:solidFill>
                      <a:prstDash val="solid"/>
                      <a:round/>
                      <a:headEnd type="none" w="med" len="med"/>
                      <a:tailEnd type="none" w="med" len="med"/>
                    </a:lnR>
                    <a:lnB w="12700"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0015"/>
                  </a:ext>
                </a:extLst>
              </a:tr>
            </a:tbl>
          </a:graphicData>
        </a:graphic>
      </p:graphicFrame>
      <p:sp>
        <p:nvSpPr>
          <p:cNvPr id="10" name="TextBox 9">
            <a:extLst>
              <a:ext uri="{FF2B5EF4-FFF2-40B4-BE49-F238E27FC236}">
                <a16:creationId xmlns:a16="http://schemas.microsoft.com/office/drawing/2014/main" id="{D4679B00-F2AF-49A7-A719-EAA1C79CFF3D}"/>
              </a:ext>
            </a:extLst>
          </p:cNvPr>
          <p:cNvSpPr txBox="1"/>
          <p:nvPr/>
        </p:nvSpPr>
        <p:spPr>
          <a:xfrm>
            <a:off x="738524" y="5966657"/>
            <a:ext cx="9005976" cy="369332"/>
          </a:xfrm>
          <a:prstGeom prst="rect">
            <a:avLst/>
          </a:prstGeom>
          <a:noFill/>
        </p:spPr>
        <p:txBody>
          <a:bodyPr wrap="square" rtlCol="0">
            <a:spAutoFit/>
          </a:bodyPr>
          <a:lstStyle/>
          <a:p>
            <a:pPr>
              <a:buFont typeface="Arial" pitchFamily="34" charset="0"/>
              <a:buChar char="•"/>
            </a:pPr>
            <a:r>
              <a:rPr lang="en-GB" sz="450" b="0" dirty="0">
                <a:solidFill>
                  <a:schemeClr val="tx1">
                    <a:lumMod val="65000"/>
                    <a:lumOff val="35000"/>
                  </a:schemeClr>
                </a:solidFill>
              </a:rPr>
              <a:t>Please note that the latest 2018 results are provisional and subject to minor changes in subsequent months due to the inclusion of trip-takers returning from late trips.  Pre-2018 results are based on full-year data so will not change.</a:t>
            </a:r>
          </a:p>
          <a:p>
            <a:pPr>
              <a:buFont typeface="Arial" pitchFamily="34" charset="0"/>
              <a:buChar char="•"/>
            </a:pPr>
            <a:r>
              <a:rPr lang="en-GB" sz="450" b="0" dirty="0">
                <a:solidFill>
                  <a:schemeClr val="tx1">
                    <a:lumMod val="65000"/>
                    <a:lumOff val="35000"/>
                  </a:schemeClr>
                </a:solidFill>
              </a:rPr>
              <a:t>All expenditure figures are in HISTORIC PRICES.</a:t>
            </a:r>
          </a:p>
          <a:p>
            <a:pPr>
              <a:buFont typeface="Arial" pitchFamily="34" charset="0"/>
              <a:buChar char="•"/>
            </a:pPr>
            <a:r>
              <a:rPr lang="en-GB" sz="450" b="0" dirty="0">
                <a:solidFill>
                  <a:schemeClr val="tx1">
                    <a:lumMod val="65000"/>
                    <a:lumOff val="35000"/>
                  </a:schemeClr>
                </a:solidFill>
              </a:rPr>
              <a:t> NB. TRIPS, NIGHTS and EXPENDITURE are all shown in units of millions</a:t>
            </a:r>
          </a:p>
          <a:p>
            <a:pPr>
              <a:buFont typeface="Arial" pitchFamily="34" charset="0"/>
              <a:buChar char="•"/>
            </a:pPr>
            <a:endParaRPr lang="en-GB" sz="450" b="0" dirty="0">
              <a:solidFill>
                <a:srgbClr val="333333"/>
              </a:solidFill>
            </a:endParaRPr>
          </a:p>
        </p:txBody>
      </p:sp>
      <p:sp>
        <p:nvSpPr>
          <p:cNvPr id="11" name="Rectangle 10">
            <a:extLst>
              <a:ext uri="{FF2B5EF4-FFF2-40B4-BE49-F238E27FC236}">
                <a16:creationId xmlns:a16="http://schemas.microsoft.com/office/drawing/2014/main" id="{AEF057B6-C827-4B84-AFCB-4CF0EE6EF565}"/>
              </a:ext>
            </a:extLst>
          </p:cNvPr>
          <p:cNvSpPr/>
          <p:nvPr/>
        </p:nvSpPr>
        <p:spPr>
          <a:xfrm>
            <a:off x="730025" y="6181417"/>
            <a:ext cx="5812971" cy="338554"/>
          </a:xfrm>
          <a:prstGeom prst="rect">
            <a:avLst/>
          </a:prstGeom>
        </p:spPr>
        <p:txBody>
          <a:bodyPr wrap="square">
            <a:spAutoFit/>
          </a:bodyPr>
          <a:lstStyle/>
          <a:p>
            <a:r>
              <a:rPr lang="en-GB" sz="800" b="0" dirty="0"/>
              <a:t>Fieldwork: 7 Nov 2018 – 16 Dec 2018</a:t>
            </a:r>
          </a:p>
          <a:p>
            <a:r>
              <a:rPr lang="en-GB" sz="800" b="0" dirty="0"/>
              <a:t>TNS Face-to-Face Omnibus Survey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84CBA3-D598-4B1F-BAA3-EE14B5154290}" type="slidenum">
              <a:rPr lang="en-AU" smtClean="0"/>
              <a:pPr/>
              <a:t>7</a:t>
            </a:fld>
            <a:endParaRPr lang="en-AU" dirty="0"/>
          </a:p>
        </p:txBody>
      </p:sp>
      <p:sp>
        <p:nvSpPr>
          <p:cNvPr id="3" name="Title 2"/>
          <p:cNvSpPr>
            <a:spLocks noGrp="1"/>
          </p:cNvSpPr>
          <p:nvPr>
            <p:ph type="title"/>
          </p:nvPr>
        </p:nvSpPr>
        <p:spPr>
          <a:xfrm>
            <a:off x="1" y="13123"/>
            <a:ext cx="9143999" cy="1284971"/>
          </a:xfrm>
        </p:spPr>
        <p:txBody>
          <a:bodyPr/>
          <a:lstStyle/>
          <a:p>
            <a:pPr>
              <a:defRPr/>
            </a:pPr>
            <a:r>
              <a:rPr lang="en-US" dirty="0"/>
              <a:t>GB Domestic Tourism: Year to Date – 2013-2018</a:t>
            </a:r>
            <a:br>
              <a:rPr lang="en-US" dirty="0"/>
            </a:br>
            <a:r>
              <a:rPr lang="en-US" dirty="0"/>
              <a:t>Trips, </a:t>
            </a:r>
            <a:r>
              <a:rPr lang="en-US" dirty="0" err="1"/>
              <a:t>Bednights</a:t>
            </a:r>
            <a:r>
              <a:rPr lang="en-US" dirty="0"/>
              <a:t> &amp; Expenditure, Jan-Nov </a:t>
            </a:r>
            <a:r>
              <a:rPr lang="en-US" dirty="0" smtClean="0"/>
              <a:t>period*</a:t>
            </a:r>
            <a:endParaRPr lang="en-GB" dirty="0"/>
          </a:p>
        </p:txBody>
      </p:sp>
      <p:graphicFrame>
        <p:nvGraphicFramePr>
          <p:cNvPr id="20" name="Table 19">
            <a:extLst>
              <a:ext uri="{FF2B5EF4-FFF2-40B4-BE49-F238E27FC236}">
                <a16:creationId xmlns:a16="http://schemas.microsoft.com/office/drawing/2014/main" id="{3BE72AD1-0E85-490B-A43B-289D85CE38B2}"/>
              </a:ext>
            </a:extLst>
          </p:cNvPr>
          <p:cNvGraphicFramePr>
            <a:graphicFrameLocks noGrp="1"/>
          </p:cNvGraphicFramePr>
          <p:nvPr>
            <p:custDataLst>
              <p:tags r:id="rId1"/>
            </p:custDataLst>
            <p:extLst>
              <p:ext uri="{D42A27DB-BD31-4B8C-83A1-F6EECF244321}">
                <p14:modId xmlns:p14="http://schemas.microsoft.com/office/powerpoint/2010/main" val="337272957"/>
              </p:ext>
            </p:extLst>
          </p:nvPr>
        </p:nvGraphicFramePr>
        <p:xfrm>
          <a:off x="111125" y="1113019"/>
          <a:ext cx="8897139" cy="3004215"/>
        </p:xfrm>
        <a:graphic>
          <a:graphicData uri="http://schemas.openxmlformats.org/drawingml/2006/table">
            <a:tbl>
              <a:tblPr/>
              <a:tblGrid>
                <a:gridCol w="850723">
                  <a:extLst>
                    <a:ext uri="{9D8B030D-6E8A-4147-A177-3AD203B41FA5}">
                      <a16:colId xmlns:a16="http://schemas.microsoft.com/office/drawing/2014/main" val="20000"/>
                    </a:ext>
                  </a:extLst>
                </a:gridCol>
                <a:gridCol w="360000">
                  <a:extLst>
                    <a:ext uri="{9D8B030D-6E8A-4147-A177-3AD203B41FA5}">
                      <a16:colId xmlns:a16="http://schemas.microsoft.com/office/drawing/2014/main" val="20002"/>
                    </a:ext>
                  </a:extLst>
                </a:gridCol>
                <a:gridCol w="252000">
                  <a:extLst>
                    <a:ext uri="{9D8B030D-6E8A-4147-A177-3AD203B41FA5}">
                      <a16:colId xmlns:a16="http://schemas.microsoft.com/office/drawing/2014/main" val="20003"/>
                    </a:ext>
                  </a:extLst>
                </a:gridCol>
                <a:gridCol w="360000">
                  <a:extLst>
                    <a:ext uri="{9D8B030D-6E8A-4147-A177-3AD203B41FA5}">
                      <a16:colId xmlns:a16="http://schemas.microsoft.com/office/drawing/2014/main" val="20004"/>
                    </a:ext>
                  </a:extLst>
                </a:gridCol>
                <a:gridCol w="360000">
                  <a:extLst>
                    <a:ext uri="{9D8B030D-6E8A-4147-A177-3AD203B41FA5}">
                      <a16:colId xmlns:a16="http://schemas.microsoft.com/office/drawing/2014/main" val="20005"/>
                    </a:ext>
                  </a:extLst>
                </a:gridCol>
                <a:gridCol w="360000">
                  <a:extLst>
                    <a:ext uri="{9D8B030D-6E8A-4147-A177-3AD203B41FA5}">
                      <a16:colId xmlns:a16="http://schemas.microsoft.com/office/drawing/2014/main" val="20006"/>
                    </a:ext>
                  </a:extLst>
                </a:gridCol>
                <a:gridCol w="360000">
                  <a:extLst>
                    <a:ext uri="{9D8B030D-6E8A-4147-A177-3AD203B41FA5}">
                      <a16:colId xmlns:a16="http://schemas.microsoft.com/office/drawing/2014/main" val="20025"/>
                    </a:ext>
                  </a:extLst>
                </a:gridCol>
                <a:gridCol w="360000">
                  <a:extLst>
                    <a:ext uri="{9D8B030D-6E8A-4147-A177-3AD203B41FA5}">
                      <a16:colId xmlns:a16="http://schemas.microsoft.com/office/drawing/2014/main" val="20008"/>
                    </a:ext>
                  </a:extLst>
                </a:gridCol>
                <a:gridCol w="252000">
                  <a:extLst>
                    <a:ext uri="{9D8B030D-6E8A-4147-A177-3AD203B41FA5}">
                      <a16:colId xmlns:a16="http://schemas.microsoft.com/office/drawing/2014/main" val="20009"/>
                    </a:ext>
                  </a:extLst>
                </a:gridCol>
                <a:gridCol w="360000">
                  <a:extLst>
                    <a:ext uri="{9D8B030D-6E8A-4147-A177-3AD203B41FA5}">
                      <a16:colId xmlns:a16="http://schemas.microsoft.com/office/drawing/2014/main" val="20010"/>
                    </a:ext>
                  </a:extLst>
                </a:gridCol>
                <a:gridCol w="360000">
                  <a:extLst>
                    <a:ext uri="{9D8B030D-6E8A-4147-A177-3AD203B41FA5}">
                      <a16:colId xmlns:a16="http://schemas.microsoft.com/office/drawing/2014/main" val="20011"/>
                    </a:ext>
                  </a:extLst>
                </a:gridCol>
                <a:gridCol w="360000">
                  <a:extLst>
                    <a:ext uri="{9D8B030D-6E8A-4147-A177-3AD203B41FA5}">
                      <a16:colId xmlns:a16="http://schemas.microsoft.com/office/drawing/2014/main" val="20012"/>
                    </a:ext>
                  </a:extLst>
                </a:gridCol>
                <a:gridCol w="360000">
                  <a:extLst>
                    <a:ext uri="{9D8B030D-6E8A-4147-A177-3AD203B41FA5}">
                      <a16:colId xmlns:a16="http://schemas.microsoft.com/office/drawing/2014/main" val="20026"/>
                    </a:ext>
                  </a:extLst>
                </a:gridCol>
                <a:gridCol w="360000">
                  <a:extLst>
                    <a:ext uri="{9D8B030D-6E8A-4147-A177-3AD203B41FA5}">
                      <a16:colId xmlns:a16="http://schemas.microsoft.com/office/drawing/2014/main" val="20014"/>
                    </a:ext>
                  </a:extLst>
                </a:gridCol>
                <a:gridCol w="252000">
                  <a:extLst>
                    <a:ext uri="{9D8B030D-6E8A-4147-A177-3AD203B41FA5}">
                      <a16:colId xmlns:a16="http://schemas.microsoft.com/office/drawing/2014/main" val="20015"/>
                    </a:ext>
                  </a:extLst>
                </a:gridCol>
                <a:gridCol w="339802">
                  <a:extLst>
                    <a:ext uri="{9D8B030D-6E8A-4147-A177-3AD203B41FA5}">
                      <a16:colId xmlns:a16="http://schemas.microsoft.com/office/drawing/2014/main" val="20016"/>
                    </a:ext>
                  </a:extLst>
                </a:gridCol>
                <a:gridCol w="339802">
                  <a:extLst>
                    <a:ext uri="{9D8B030D-6E8A-4147-A177-3AD203B41FA5}">
                      <a16:colId xmlns:a16="http://schemas.microsoft.com/office/drawing/2014/main" val="20017"/>
                    </a:ext>
                  </a:extLst>
                </a:gridCol>
                <a:gridCol w="339802">
                  <a:extLst>
                    <a:ext uri="{9D8B030D-6E8A-4147-A177-3AD203B41FA5}">
                      <a16:colId xmlns:a16="http://schemas.microsoft.com/office/drawing/2014/main" val="20018"/>
                    </a:ext>
                  </a:extLst>
                </a:gridCol>
                <a:gridCol w="360000">
                  <a:extLst>
                    <a:ext uri="{9D8B030D-6E8A-4147-A177-3AD203B41FA5}">
                      <a16:colId xmlns:a16="http://schemas.microsoft.com/office/drawing/2014/main" val="20027"/>
                    </a:ext>
                  </a:extLst>
                </a:gridCol>
                <a:gridCol w="339802">
                  <a:extLst>
                    <a:ext uri="{9D8B030D-6E8A-4147-A177-3AD203B41FA5}">
                      <a16:colId xmlns:a16="http://schemas.microsoft.com/office/drawing/2014/main" val="20020"/>
                    </a:ext>
                  </a:extLst>
                </a:gridCol>
                <a:gridCol w="252000">
                  <a:extLst>
                    <a:ext uri="{9D8B030D-6E8A-4147-A177-3AD203B41FA5}">
                      <a16:colId xmlns:a16="http://schemas.microsoft.com/office/drawing/2014/main" val="20021"/>
                    </a:ext>
                  </a:extLst>
                </a:gridCol>
                <a:gridCol w="339802">
                  <a:extLst>
                    <a:ext uri="{9D8B030D-6E8A-4147-A177-3AD203B41FA5}">
                      <a16:colId xmlns:a16="http://schemas.microsoft.com/office/drawing/2014/main" val="20022"/>
                    </a:ext>
                  </a:extLst>
                </a:gridCol>
                <a:gridCol w="339802">
                  <a:extLst>
                    <a:ext uri="{9D8B030D-6E8A-4147-A177-3AD203B41FA5}">
                      <a16:colId xmlns:a16="http://schemas.microsoft.com/office/drawing/2014/main" val="20023"/>
                    </a:ext>
                  </a:extLst>
                </a:gridCol>
                <a:gridCol w="339802">
                  <a:extLst>
                    <a:ext uri="{9D8B030D-6E8A-4147-A177-3AD203B41FA5}">
                      <a16:colId xmlns:a16="http://schemas.microsoft.com/office/drawing/2014/main" val="20024"/>
                    </a:ext>
                  </a:extLst>
                </a:gridCol>
                <a:gridCol w="339802">
                  <a:extLst>
                    <a:ext uri="{9D8B030D-6E8A-4147-A177-3AD203B41FA5}">
                      <a16:colId xmlns:a16="http://schemas.microsoft.com/office/drawing/2014/main" val="20028"/>
                    </a:ext>
                  </a:extLst>
                </a:gridCol>
              </a:tblGrid>
              <a:tr h="192885">
                <a:tc>
                  <a:txBody>
                    <a:bodyPr/>
                    <a:lstStyle/>
                    <a:p>
                      <a:pPr algn="l" rtl="0" fontAlgn="b"/>
                      <a:endParaRPr lang="en-GB" sz="800" b="1" i="0" u="none" strike="noStrike" dirty="0">
                        <a:solidFill>
                          <a:schemeClr val="tx1">
                            <a:lumMod val="65000"/>
                            <a:lumOff val="35000"/>
                          </a:schemeClr>
                        </a:solidFill>
                        <a:effectLst/>
                        <a:latin typeface="+mj-lt"/>
                      </a:endParaRP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5"/>
                          </a:solidFill>
                          <a:latin typeface="+mj-lt"/>
                          <a:ea typeface="+mn-ea"/>
                          <a:cs typeface="+mn-cs"/>
                        </a:rPr>
                        <a:t>ALL TOURISM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algn="ctr" defTabSz="914400" rtl="0" eaLnBrk="1" fontAlgn="ctr" latinLnBrk="0" hangingPunct="1"/>
                      <a:endParaRPr lang="en-GB" sz="800" b="1" i="0" u="none" strike="noStrike" kern="1200" dirty="0">
                        <a:solidFill>
                          <a:schemeClr val="accent5"/>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2"/>
                          </a:solidFill>
                          <a:latin typeface="+mj-lt"/>
                          <a:ea typeface="+mn-ea"/>
                          <a:cs typeface="+mn-cs"/>
                        </a:rPr>
                        <a:t>HOLIDAYS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algn="ctr" defTabSz="914400" rtl="0" eaLnBrk="1" fontAlgn="ctr" latinLnBrk="0" hangingPunct="1"/>
                      <a:endParaRPr lang="en-GB" sz="800" b="1" i="0" u="none" strike="noStrike" kern="1200" dirty="0">
                        <a:solidFill>
                          <a:schemeClr val="accent2"/>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3"/>
                          </a:solidFill>
                          <a:latin typeface="+mj-lt"/>
                          <a:ea typeface="+mn-ea"/>
                          <a:cs typeface="+mn-cs"/>
                        </a:rPr>
                        <a:t>VFR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algn="ctr" defTabSz="914400" rtl="0" eaLnBrk="1" fontAlgn="ctr" latinLnBrk="0" hangingPunct="1"/>
                      <a:endParaRPr lang="en-GB" sz="800" b="1" i="0" u="none" strike="noStrike" kern="1200" dirty="0">
                        <a:solidFill>
                          <a:schemeClr val="accent3"/>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4"/>
                          </a:solidFill>
                          <a:latin typeface="+mj-lt"/>
                          <a:ea typeface="+mn-ea"/>
                          <a:cs typeface="+mn-cs"/>
                        </a:rPr>
                        <a:t>BUSINESS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algn="ctr" defTabSz="914400" rtl="0" eaLnBrk="1" fontAlgn="ctr" latinLnBrk="0" hangingPunct="1"/>
                      <a:endParaRPr lang="en-GB" sz="800" b="1" i="0" u="none" strike="noStrike" kern="1200" dirty="0">
                        <a:solidFill>
                          <a:schemeClr val="accent4"/>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6406">
                <a:tc>
                  <a:txBody>
                    <a:bodyPr/>
                    <a:lstStyle/>
                    <a:p>
                      <a:pPr marL="0" indent="85725" algn="l" rtl="0" fontAlgn="b"/>
                      <a:r>
                        <a:rPr lang="en-GB" sz="700" b="1" i="0" u="none" strike="noStrike" dirty="0">
                          <a:solidFill>
                            <a:schemeClr val="tx1">
                              <a:lumMod val="65000"/>
                              <a:lumOff val="35000"/>
                            </a:schemeClr>
                          </a:solidFill>
                          <a:effectLst/>
                          <a:latin typeface="+mj-lt"/>
                        </a:rPr>
                        <a:t>TRIPS</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5"/>
                          </a:solidFill>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a:solidFill>
                            <a:schemeClr val="accent5"/>
                          </a:solidFill>
                          <a:latin typeface="+mj-lt"/>
                          <a:ea typeface="+mn-ea"/>
                          <a:cs typeface="+mn-cs"/>
                        </a:rPr>
                        <a:t>2014</a:t>
                      </a:r>
                      <a:endParaRPr lang="en-GB" sz="600" b="1" i="0" u="none" strike="noStrike" kern="1200" dirty="0">
                        <a:solidFill>
                          <a:schemeClr val="accent5"/>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600" b="1" i="0" u="none" strike="noStrike" kern="1200" dirty="0">
                          <a:solidFill>
                            <a:schemeClr val="accent5"/>
                          </a:solidFill>
                          <a:latin typeface="+mj-lt"/>
                          <a:ea typeface="+mn-ea"/>
                          <a:cs typeface="+mn-cs"/>
                        </a:rPr>
                        <a:t>2015</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5"/>
                          </a:solidFill>
                          <a:latin typeface="+mj-lt"/>
                          <a:ea typeface="+mn-ea"/>
                          <a:cs typeface="+mn-cs"/>
                        </a:rPr>
                        <a:t>2016</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5"/>
                          </a:solidFill>
                          <a:latin typeface="+mj-lt"/>
                          <a:ea typeface="+mn-ea"/>
                          <a:cs typeface="+mn-cs"/>
                        </a:rPr>
                        <a:t>2017</a:t>
                      </a:r>
                      <a:endParaRPr lang="en-GB" sz="600" b="1" dirty="0">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5"/>
                          </a:solidFill>
                          <a:latin typeface="+mn-lt"/>
                          <a:ea typeface="+mn-ea"/>
                          <a:cs typeface="+mn-cs"/>
                        </a:rPr>
                        <a:t>2018</a:t>
                      </a:r>
                      <a:endParaRPr lang="en-GB" sz="600" b="1" kern="1200" dirty="0">
                        <a:solidFill>
                          <a:schemeClr val="tx1"/>
                        </a:solidFill>
                        <a:latin typeface="+mn-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2"/>
                          </a:solidFill>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2"/>
                          </a:solidFill>
                          <a:latin typeface="+mj-lt"/>
                          <a:ea typeface="+mn-ea"/>
                          <a:cs typeface="+mn-cs"/>
                        </a:rPr>
                        <a:t>2014</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600" b="1" i="0" u="none" strike="noStrike" kern="1200" dirty="0">
                          <a:solidFill>
                            <a:schemeClr val="accent2"/>
                          </a:solidFill>
                          <a:latin typeface="+mj-lt"/>
                          <a:ea typeface="+mn-ea"/>
                          <a:cs typeface="+mn-cs"/>
                        </a:rPr>
                        <a:t>2015</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600" b="1" i="0" u="none" strike="noStrike" kern="1200" dirty="0">
                          <a:solidFill>
                            <a:schemeClr val="accent2"/>
                          </a:solidFill>
                          <a:latin typeface="+mj-lt"/>
                          <a:ea typeface="+mn-ea"/>
                          <a:cs typeface="+mn-cs"/>
                        </a:rPr>
                        <a:t>2016</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srgbClr val="EF5205"/>
                          </a:solidFill>
                          <a:effectLst/>
                          <a:uLnTx/>
                          <a:uFillTx/>
                          <a:latin typeface="+mj-lt"/>
                          <a:ea typeface="+mn-ea"/>
                          <a:cs typeface="+mn-cs"/>
                        </a:rPr>
                        <a:t>2017</a:t>
                      </a:r>
                      <a:endParaRPr lang="en-GB" sz="600" b="1" dirty="0">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srgbClr val="EF5205"/>
                          </a:solidFill>
                          <a:effectLst/>
                          <a:uLnTx/>
                          <a:uFillTx/>
                          <a:latin typeface="+mn-lt"/>
                          <a:ea typeface="+mn-ea"/>
                          <a:cs typeface="+mn-cs"/>
                        </a:rPr>
                        <a:t>2018</a:t>
                      </a:r>
                      <a:endParaRPr lang="en-GB" sz="600" b="1" kern="1200" dirty="0">
                        <a:solidFill>
                          <a:schemeClr val="tx1"/>
                        </a:solidFill>
                        <a:latin typeface="+mn-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3"/>
                          </a:solidFill>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600" b="1" i="0" u="none" strike="noStrike" kern="1200" dirty="0">
                          <a:solidFill>
                            <a:schemeClr val="accent3"/>
                          </a:solidFill>
                          <a:latin typeface="+mj-lt"/>
                          <a:ea typeface="+mn-ea"/>
                          <a:cs typeface="+mn-cs"/>
                        </a:rPr>
                        <a:t>2014</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600" b="1" i="0" u="none" strike="noStrike" kern="1200" dirty="0">
                          <a:solidFill>
                            <a:schemeClr val="accent3"/>
                          </a:solidFill>
                          <a:latin typeface="+mj-lt"/>
                          <a:ea typeface="+mn-ea"/>
                          <a:cs typeface="+mn-cs"/>
                        </a:rPr>
                        <a:t>2015</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3"/>
                          </a:solidFill>
                          <a:effectLst/>
                          <a:latin typeface="+mj-lt"/>
                          <a:ea typeface="+mn-ea"/>
                          <a:cs typeface="+mn-cs"/>
                        </a:rPr>
                        <a:t>2016</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3"/>
                          </a:solidFill>
                          <a:effectLst/>
                          <a:latin typeface="+mj-lt"/>
                          <a:ea typeface="+mn-ea"/>
                          <a:cs typeface="+mn-cs"/>
                        </a:rPr>
                        <a:t>2017</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600" b="1" i="0" u="none" strike="noStrike" kern="1200" dirty="0">
                          <a:solidFill>
                            <a:schemeClr val="accent3"/>
                          </a:solidFill>
                          <a:effectLst/>
                          <a:latin typeface="+mn-lt"/>
                          <a:ea typeface="+mn-ea"/>
                          <a:cs typeface="+mn-cs"/>
                        </a:rPr>
                        <a:t>2018</a:t>
                      </a:r>
                      <a:endParaRPr lang="en-GB" sz="600" b="1" kern="1200" dirty="0">
                        <a:solidFill>
                          <a:schemeClr val="tx1"/>
                        </a:solidFill>
                        <a:latin typeface="+mn-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4"/>
                          </a:solidFill>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4"/>
                          </a:solidFill>
                          <a:latin typeface="+mj-lt"/>
                          <a:ea typeface="+mn-ea"/>
                          <a:cs typeface="+mn-cs"/>
                        </a:rPr>
                        <a:t>2014</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4"/>
                          </a:solidFill>
                          <a:latin typeface="+mj-lt"/>
                          <a:ea typeface="+mn-ea"/>
                          <a:cs typeface="+mn-cs"/>
                        </a:rPr>
                        <a:t>2015</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1" dirty="0">
                          <a:solidFill>
                            <a:schemeClr val="accent4"/>
                          </a:solidFill>
                          <a:latin typeface="+mj-lt"/>
                        </a:rPr>
                        <a:t>2016</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1" i="0" u="none" strike="noStrike" kern="1200" dirty="0">
                          <a:solidFill>
                            <a:schemeClr val="accent4"/>
                          </a:solidFill>
                          <a:effectLst/>
                          <a:latin typeface="+mj-lt"/>
                          <a:ea typeface="+mn-ea"/>
                          <a:cs typeface="+mn-cs"/>
                        </a:rPr>
                        <a:t>2017</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4"/>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71057">
                <a:tc>
                  <a:txBody>
                    <a:bodyPr/>
                    <a:lstStyle/>
                    <a:p>
                      <a:pPr marL="0" indent="85725" algn="l" rtl="0" fontAlgn="b"/>
                      <a:r>
                        <a:rPr lang="en-GB" sz="700" b="0" i="0" u="none" strike="noStrike" dirty="0">
                          <a:solidFill>
                            <a:schemeClr val="tx1">
                              <a:lumMod val="65000"/>
                              <a:lumOff val="35000"/>
                            </a:schemeClr>
                          </a:solidFill>
                          <a:effectLst/>
                          <a:latin typeface="+mj-lt"/>
                        </a:rPr>
                        <a:t>GB</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0" i="0" u="none" strike="noStrike" kern="1200" dirty="0">
                          <a:solidFill>
                            <a:schemeClr val="accent5"/>
                          </a:solidFill>
                          <a:effectLst/>
                          <a:latin typeface="+mn-lt"/>
                          <a:ea typeface="+mn-ea"/>
                          <a:cs typeface="+mn-cs"/>
                        </a:rPr>
                        <a:t>112.571</a:t>
                      </a: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600" b="0" i="0" u="none" strike="noStrike" kern="1200" dirty="0">
                          <a:solidFill>
                            <a:schemeClr val="accent5"/>
                          </a:solidFill>
                          <a:effectLst/>
                          <a:latin typeface="+mn-lt"/>
                          <a:ea typeface="+mn-ea"/>
                          <a:cs typeface="+mn-cs"/>
                        </a:rPr>
                        <a:t>N/A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5"/>
                          </a:solidFill>
                          <a:effectLst/>
                          <a:latin typeface="+mn-lt"/>
                          <a:ea typeface="+mn-ea"/>
                          <a:cs typeface="+mn-cs"/>
                        </a:rPr>
                        <a:t>111.922</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5"/>
                          </a:solidFill>
                          <a:effectLst/>
                          <a:latin typeface="+mn-lt"/>
                          <a:ea typeface="+mn-ea"/>
                          <a:cs typeface="+mn-cs"/>
                        </a:rPr>
                        <a:t>109.096</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5"/>
                          </a:solidFill>
                          <a:effectLst/>
                          <a:latin typeface="+mn-lt"/>
                          <a:ea typeface="+mn-ea"/>
                          <a:cs typeface="+mn-cs"/>
                        </a:rPr>
                        <a:t>109.838</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5"/>
                          </a:solidFill>
                          <a:effectLst/>
                          <a:latin typeface="+mn-lt"/>
                          <a:ea typeface="+mn-ea"/>
                          <a:cs typeface="+mn-cs"/>
                        </a:rPr>
                        <a:t>108.107</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0" i="0" u="none" strike="noStrike" kern="1200" dirty="0">
                          <a:solidFill>
                            <a:schemeClr val="accent2"/>
                          </a:solidFill>
                          <a:effectLst/>
                          <a:latin typeface="+mn-lt"/>
                          <a:ea typeface="+mn-ea"/>
                          <a:cs typeface="+mn-cs"/>
                        </a:rPr>
                        <a:t>54.223</a:t>
                      </a: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600" b="0" i="0" u="none" strike="noStrike" kern="1200" dirty="0">
                          <a:solidFill>
                            <a:schemeClr val="accent2"/>
                          </a:solidFill>
                          <a:effectLst/>
                          <a:latin typeface="+mn-lt"/>
                          <a:ea typeface="+mn-ea"/>
                          <a:cs typeface="+mn-cs"/>
                        </a:rPr>
                        <a:t>N/A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2"/>
                          </a:solidFill>
                          <a:effectLst/>
                          <a:latin typeface="+mn-lt"/>
                          <a:ea typeface="+mn-ea"/>
                          <a:cs typeface="+mn-cs"/>
                        </a:rPr>
                        <a:t>52.376</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2"/>
                          </a:solidFill>
                          <a:effectLst/>
                          <a:latin typeface="+mn-lt"/>
                          <a:ea typeface="+mn-ea"/>
                          <a:cs typeface="+mn-cs"/>
                        </a:rPr>
                        <a:t>52.740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2"/>
                          </a:solidFill>
                          <a:effectLst/>
                          <a:latin typeface="+mn-lt"/>
                          <a:ea typeface="+mn-ea"/>
                          <a:cs typeface="+mn-cs"/>
                        </a:rPr>
                        <a:t>55.945</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2"/>
                          </a:solidFill>
                          <a:effectLst/>
                          <a:latin typeface="+mn-lt"/>
                          <a:ea typeface="+mn-ea"/>
                          <a:cs typeface="+mn-cs"/>
                        </a:rPr>
                        <a:t>54.906</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0" i="0" u="none" strike="noStrike" kern="1200" dirty="0">
                          <a:solidFill>
                            <a:schemeClr val="accent3"/>
                          </a:solidFill>
                          <a:effectLst/>
                          <a:latin typeface="+mn-lt"/>
                          <a:ea typeface="+mn-ea"/>
                          <a:cs typeface="+mn-cs"/>
                        </a:rPr>
                        <a:t>37.879</a:t>
                      </a: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600" b="0" i="0" u="none" strike="noStrike" kern="1200" dirty="0">
                          <a:solidFill>
                            <a:schemeClr val="accent3"/>
                          </a:solidFill>
                          <a:effectLst/>
                          <a:latin typeface="+mn-lt"/>
                          <a:ea typeface="+mn-ea"/>
                          <a:cs typeface="+mn-cs"/>
                        </a:rPr>
                        <a:t>N/A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3"/>
                          </a:solidFill>
                          <a:effectLst/>
                          <a:latin typeface="+mn-lt"/>
                          <a:ea typeface="+mn-ea"/>
                          <a:cs typeface="+mn-cs"/>
                        </a:rPr>
                        <a:t>38.665</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3"/>
                          </a:solidFill>
                          <a:effectLst/>
                          <a:latin typeface="+mn-lt"/>
                          <a:ea typeface="+mn-ea"/>
                          <a:cs typeface="+mn-cs"/>
                        </a:rPr>
                        <a:t>36.446</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3"/>
                          </a:solidFill>
                          <a:effectLst/>
                          <a:latin typeface="+mn-lt"/>
                          <a:ea typeface="+mn-ea"/>
                          <a:cs typeface="+mn-cs"/>
                        </a:rPr>
                        <a:t>35.459</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3"/>
                          </a:solidFill>
                          <a:effectLst/>
                          <a:latin typeface="+mn-lt"/>
                          <a:ea typeface="+mn-ea"/>
                          <a:cs typeface="+mn-cs"/>
                        </a:rPr>
                        <a:t>35.055</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0" i="0" u="none" strike="noStrike" kern="1200" dirty="0">
                          <a:solidFill>
                            <a:schemeClr val="accent4"/>
                          </a:solidFill>
                          <a:effectLst/>
                          <a:latin typeface="+mn-lt"/>
                          <a:ea typeface="+mn-ea"/>
                          <a:cs typeface="+mn-cs"/>
                        </a:rPr>
                        <a:t>16.680</a:t>
                      </a: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600" b="0" i="0" u="none" strike="noStrike" kern="1200" dirty="0">
                          <a:solidFill>
                            <a:schemeClr val="accent4"/>
                          </a:solidFill>
                          <a:effectLst/>
                          <a:latin typeface="+mn-lt"/>
                          <a:ea typeface="+mn-ea"/>
                          <a:cs typeface="+mn-cs"/>
                        </a:rPr>
                        <a:t>N/A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4"/>
                          </a:solidFill>
                          <a:effectLst/>
                          <a:latin typeface="+mn-lt"/>
                          <a:ea typeface="+mn-ea"/>
                          <a:cs typeface="+mn-cs"/>
                        </a:rPr>
                        <a:t>15.647</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4"/>
                          </a:solidFill>
                          <a:effectLst/>
                          <a:latin typeface="+mn-lt"/>
                          <a:ea typeface="+mn-ea"/>
                          <a:cs typeface="+mn-cs"/>
                        </a:rPr>
                        <a:t>15.750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4"/>
                          </a:solidFill>
                          <a:effectLst/>
                          <a:latin typeface="+mn-lt"/>
                          <a:ea typeface="+mn-ea"/>
                          <a:cs typeface="+mn-cs"/>
                        </a:rPr>
                        <a:t>15.394</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4"/>
                          </a:solidFill>
                          <a:effectLst/>
                          <a:latin typeface="+mn-lt"/>
                          <a:ea typeface="+mn-ea"/>
                          <a:cs typeface="+mn-cs"/>
                        </a:rPr>
                        <a:t>14.970</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71057">
                <a:tc>
                  <a:txBody>
                    <a:bodyPr/>
                    <a:lstStyle/>
                    <a:p>
                      <a:pPr marL="0" indent="85725" algn="l" rtl="0" fontAlgn="b"/>
                      <a:r>
                        <a:rPr lang="en-GB" sz="700" b="0" i="0" u="none" strike="noStrike" dirty="0">
                          <a:solidFill>
                            <a:schemeClr val="tx1">
                              <a:lumMod val="65000"/>
                              <a:lumOff val="35000"/>
                            </a:schemeClr>
                          </a:solidFill>
                          <a:effectLst/>
                          <a:latin typeface="+mj-lt"/>
                        </a:rPr>
                        <a:t>England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0" i="0" u="none" strike="noStrike" kern="1200" dirty="0">
                          <a:solidFill>
                            <a:schemeClr val="accent5"/>
                          </a:solidFill>
                          <a:effectLst/>
                          <a:latin typeface="+mn-lt"/>
                          <a:ea typeface="+mn-ea"/>
                          <a:cs typeface="+mn-cs"/>
                        </a:rPr>
                        <a:t>92.849</a:t>
                      </a: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600" b="0" i="0" u="none" strike="noStrike" kern="1200" dirty="0">
                          <a:solidFill>
                            <a:schemeClr val="accent5"/>
                          </a:solidFill>
                          <a:effectLst/>
                          <a:latin typeface="+mn-lt"/>
                          <a:ea typeface="+mn-ea"/>
                          <a:cs typeface="+mn-cs"/>
                        </a:rPr>
                        <a:t>N/A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5"/>
                          </a:solidFill>
                          <a:effectLst/>
                          <a:latin typeface="+mj-lt"/>
                        </a:rPr>
                        <a:t>92.028</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5"/>
                          </a:solidFill>
                          <a:effectLst/>
                          <a:latin typeface="+mj-lt"/>
                        </a:rPr>
                        <a:t>90.602</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5"/>
                          </a:solidFill>
                          <a:effectLst/>
                          <a:latin typeface="+mj-lt"/>
                        </a:rPr>
                        <a:t>91.338</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5"/>
                          </a:solidFill>
                          <a:effectLst/>
                          <a:latin typeface="+mj-lt"/>
                        </a:rPr>
                        <a:t>88.295</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0" i="0" u="none" strike="noStrike" kern="1200" dirty="0">
                          <a:solidFill>
                            <a:schemeClr val="accent2"/>
                          </a:solidFill>
                          <a:effectLst/>
                          <a:latin typeface="+mn-lt"/>
                          <a:ea typeface="+mn-ea"/>
                          <a:cs typeface="+mn-cs"/>
                        </a:rPr>
                        <a:t>42.733</a:t>
                      </a: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600" b="0" i="0" u="none" strike="noStrike" kern="1200" dirty="0">
                          <a:solidFill>
                            <a:schemeClr val="accent2"/>
                          </a:solidFill>
                          <a:effectLst/>
                          <a:latin typeface="+mn-lt"/>
                          <a:ea typeface="+mn-ea"/>
                          <a:cs typeface="+mn-cs"/>
                        </a:rPr>
                        <a:t>N/A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2"/>
                          </a:solidFill>
                          <a:effectLst/>
                          <a:latin typeface="+mj-lt"/>
                        </a:rPr>
                        <a:t>40.890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2"/>
                          </a:solidFill>
                          <a:effectLst/>
                          <a:latin typeface="+mj-lt"/>
                        </a:rPr>
                        <a:t>42.392</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2"/>
                          </a:solidFill>
                          <a:effectLst/>
                          <a:latin typeface="+mj-lt"/>
                        </a:rPr>
                        <a:t>44.626</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2"/>
                          </a:solidFill>
                          <a:effectLst/>
                          <a:latin typeface="+mj-lt"/>
                        </a:rPr>
                        <a:t>42.717</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0" i="0" u="none" strike="noStrike" kern="1200" dirty="0">
                          <a:solidFill>
                            <a:schemeClr val="accent3"/>
                          </a:solidFill>
                          <a:effectLst/>
                          <a:latin typeface="+mn-lt"/>
                          <a:ea typeface="+mn-ea"/>
                          <a:cs typeface="+mn-cs"/>
                        </a:rPr>
                        <a:t>32.544</a:t>
                      </a: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600" b="0" i="0" u="none" strike="noStrike" kern="1200" dirty="0">
                          <a:solidFill>
                            <a:schemeClr val="accent3"/>
                          </a:solidFill>
                          <a:effectLst/>
                          <a:latin typeface="+mn-lt"/>
                          <a:ea typeface="+mn-ea"/>
                          <a:cs typeface="+mn-cs"/>
                        </a:rPr>
                        <a:t>N/A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3"/>
                          </a:solidFill>
                          <a:effectLst/>
                          <a:latin typeface="+mj-lt"/>
                        </a:rPr>
                        <a:t>33.652</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3"/>
                          </a:solidFill>
                          <a:effectLst/>
                          <a:latin typeface="+mj-lt"/>
                        </a:rPr>
                        <a:t>31.702</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3"/>
                          </a:solidFill>
                          <a:effectLst/>
                          <a:latin typeface="+mj-lt"/>
                        </a:rPr>
                        <a:t>31.067</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3"/>
                          </a:solidFill>
                          <a:effectLst/>
                          <a:latin typeface="+mj-lt"/>
                        </a:rPr>
                        <a:t>30.163</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0" i="0" u="none" strike="noStrike" kern="1200" dirty="0">
                          <a:solidFill>
                            <a:schemeClr val="accent4"/>
                          </a:solidFill>
                          <a:effectLst/>
                          <a:latin typeface="+mn-lt"/>
                          <a:ea typeface="+mn-ea"/>
                          <a:cs typeface="+mn-cs"/>
                        </a:rPr>
                        <a:t>14.221</a:t>
                      </a: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600" b="0" i="0" u="none" strike="noStrike" kern="1200" dirty="0">
                          <a:solidFill>
                            <a:schemeClr val="accent4"/>
                          </a:solidFill>
                          <a:effectLst/>
                          <a:latin typeface="+mn-lt"/>
                          <a:ea typeface="+mn-ea"/>
                          <a:cs typeface="+mn-cs"/>
                        </a:rPr>
                        <a:t>N/A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4"/>
                          </a:solidFill>
                          <a:effectLst/>
                          <a:latin typeface="+mj-lt"/>
                        </a:rPr>
                        <a:t>13.063</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4"/>
                          </a:solidFill>
                          <a:effectLst/>
                          <a:latin typeface="+mj-lt"/>
                        </a:rPr>
                        <a:t>13.215</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4"/>
                          </a:solidFill>
                          <a:effectLst/>
                          <a:latin typeface="+mj-lt"/>
                        </a:rPr>
                        <a:t>13.183</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4"/>
                          </a:solidFill>
                          <a:effectLst/>
                          <a:latin typeface="+mj-lt"/>
                        </a:rPr>
                        <a:t>12.800</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92885">
                <a:tc>
                  <a:txBody>
                    <a:bodyPr/>
                    <a:lstStyle/>
                    <a:p>
                      <a:pPr algn="l" fontAlgn="ctr"/>
                      <a:r>
                        <a:rPr lang="en-GB" sz="800" b="0" i="0" u="none" strike="noStrike" dirty="0">
                          <a:solidFill>
                            <a:schemeClr val="tx1">
                              <a:lumMod val="65000"/>
                              <a:lumOff val="35000"/>
                            </a:schemeClr>
                          </a:solidFill>
                          <a:effectLst/>
                          <a:latin typeface="+mj-lt"/>
                        </a:rPr>
                        <a:t> </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5"/>
                          </a:solidFill>
                          <a:latin typeface="+mj-lt"/>
                          <a:ea typeface="+mn-ea"/>
                          <a:cs typeface="+mn-cs"/>
                        </a:rPr>
                        <a:t>ALL TOURISM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marL="0" algn="ctr" defTabSz="914400" rtl="0" eaLnBrk="1" fontAlgn="ctr" latinLnBrk="0" hangingPunct="1"/>
                      <a:endParaRPr lang="en-GB" sz="800" b="1" i="0" u="none" strike="noStrike" kern="1200" dirty="0">
                        <a:solidFill>
                          <a:schemeClr val="accent5"/>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2"/>
                          </a:solidFill>
                          <a:latin typeface="+mj-lt"/>
                          <a:ea typeface="+mn-ea"/>
                          <a:cs typeface="+mn-cs"/>
                        </a:rPr>
                        <a:t>HOLIDAYS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marL="0" algn="ctr" defTabSz="914400" rtl="0" eaLnBrk="1" fontAlgn="ctr" latinLnBrk="0" hangingPunct="1"/>
                      <a:endParaRPr lang="en-GB" sz="800" b="1" i="0" u="none" strike="noStrike" kern="1200" dirty="0">
                        <a:solidFill>
                          <a:schemeClr val="accent2"/>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3"/>
                          </a:solidFill>
                          <a:latin typeface="+mj-lt"/>
                          <a:ea typeface="+mn-ea"/>
                          <a:cs typeface="+mn-cs"/>
                        </a:rPr>
                        <a:t>VFR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marL="0" algn="ctr" defTabSz="914400" rtl="0" eaLnBrk="1" fontAlgn="ctr" latinLnBrk="0" hangingPunct="1"/>
                      <a:endParaRPr lang="en-GB" sz="800" b="1" i="0" u="none" strike="noStrike" kern="1200" dirty="0">
                        <a:solidFill>
                          <a:schemeClr val="accent3"/>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4"/>
                          </a:solidFill>
                          <a:latin typeface="+mj-lt"/>
                          <a:ea typeface="+mn-ea"/>
                          <a:cs typeface="+mn-cs"/>
                        </a:rPr>
                        <a:t>BUSINESS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marL="0" algn="ctr" defTabSz="914400" rtl="0" eaLnBrk="1" fontAlgn="ctr" latinLnBrk="0" hangingPunct="1"/>
                      <a:endParaRPr lang="en-GB" sz="800" b="1" i="0" u="none" strike="noStrike" kern="1200" dirty="0">
                        <a:solidFill>
                          <a:schemeClr val="accent4"/>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66406">
                <a:tc>
                  <a:txBody>
                    <a:bodyPr/>
                    <a:lstStyle/>
                    <a:p>
                      <a:pPr marL="0" indent="85725" algn="l" rtl="0" fontAlgn="b"/>
                      <a:r>
                        <a:rPr lang="en-GB" sz="700" b="1" i="0" u="none" strike="noStrike" dirty="0">
                          <a:solidFill>
                            <a:schemeClr val="tx1">
                              <a:lumMod val="65000"/>
                              <a:lumOff val="35000"/>
                            </a:schemeClr>
                          </a:solidFill>
                          <a:effectLst/>
                          <a:latin typeface="+mj-lt"/>
                        </a:rPr>
                        <a:t>BEDNIGHTS</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5"/>
                          </a:solidFill>
                          <a:latin typeface="+mj-lt"/>
                          <a:ea typeface="+mn-ea"/>
                          <a:cs typeface="+mn-cs"/>
                        </a:rPr>
                        <a:t>2013</a:t>
                      </a: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5"/>
                          </a:solidFill>
                          <a:latin typeface="+mj-lt"/>
                          <a:ea typeface="+mn-ea"/>
                          <a:cs typeface="+mn-cs"/>
                        </a:rPr>
                        <a:t>2014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600" b="1" i="0" u="none" strike="noStrike" kern="1200" dirty="0">
                          <a:solidFill>
                            <a:schemeClr val="accent5"/>
                          </a:solidFill>
                          <a:latin typeface="+mj-lt"/>
                          <a:ea typeface="+mn-ea"/>
                          <a:cs typeface="+mn-cs"/>
                        </a:rPr>
                        <a:t>2015</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5"/>
                          </a:solidFill>
                          <a:latin typeface="+mj-lt"/>
                          <a:ea typeface="+mn-ea"/>
                          <a:cs typeface="+mn-cs"/>
                        </a:rPr>
                        <a:t>2016</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5"/>
                          </a:solidFill>
                          <a:latin typeface="+mj-lt"/>
                          <a:ea typeface="+mn-ea"/>
                          <a:cs typeface="+mn-cs"/>
                        </a:rPr>
                        <a:t>2017</a:t>
                      </a:r>
                      <a:endParaRPr lang="en-GB" sz="600" b="1" dirty="0">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5"/>
                          </a:solidFill>
                          <a:latin typeface="+mn-lt"/>
                          <a:ea typeface="+mn-ea"/>
                          <a:cs typeface="+mn-cs"/>
                        </a:rPr>
                        <a:t>2018</a:t>
                      </a:r>
                      <a:endParaRPr lang="en-GB" sz="600" b="1" kern="1200" dirty="0">
                        <a:solidFill>
                          <a:schemeClr val="tx1"/>
                        </a:solidFill>
                        <a:latin typeface="+mn-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2"/>
                          </a:solidFill>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2"/>
                          </a:solidFill>
                          <a:latin typeface="+mj-lt"/>
                          <a:ea typeface="+mn-ea"/>
                          <a:cs typeface="+mn-cs"/>
                        </a:rPr>
                        <a:t>2014</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600" b="1" i="0" u="none" strike="noStrike" kern="1200" dirty="0">
                          <a:solidFill>
                            <a:schemeClr val="accent2"/>
                          </a:solidFill>
                          <a:latin typeface="+mj-lt"/>
                          <a:ea typeface="+mn-ea"/>
                          <a:cs typeface="+mn-cs"/>
                        </a:rPr>
                        <a:t>2015</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600" b="1" i="0" u="none" strike="noStrike" kern="1200" dirty="0">
                          <a:solidFill>
                            <a:schemeClr val="accent2"/>
                          </a:solidFill>
                          <a:latin typeface="+mj-lt"/>
                          <a:ea typeface="+mn-ea"/>
                          <a:cs typeface="+mn-cs"/>
                        </a:rPr>
                        <a:t>2016</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srgbClr val="EF5205"/>
                          </a:solidFill>
                          <a:effectLst/>
                          <a:uLnTx/>
                          <a:uFillTx/>
                          <a:latin typeface="+mj-lt"/>
                          <a:ea typeface="+mn-ea"/>
                          <a:cs typeface="+mn-cs"/>
                        </a:rPr>
                        <a:t>2017</a:t>
                      </a:r>
                      <a:endParaRPr lang="en-GB" sz="600" b="1" dirty="0">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srgbClr val="EF5205"/>
                          </a:solidFill>
                          <a:effectLst/>
                          <a:uLnTx/>
                          <a:uFillTx/>
                          <a:latin typeface="+mn-lt"/>
                          <a:ea typeface="+mn-ea"/>
                          <a:cs typeface="+mn-cs"/>
                        </a:rPr>
                        <a:t>2018</a:t>
                      </a:r>
                      <a:endParaRPr lang="en-GB" sz="600" b="1" kern="1200" dirty="0">
                        <a:solidFill>
                          <a:schemeClr val="tx1"/>
                        </a:solidFill>
                        <a:latin typeface="+mn-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3"/>
                          </a:solidFill>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600" b="1" i="0" u="none" strike="noStrike" kern="1200" dirty="0">
                          <a:solidFill>
                            <a:schemeClr val="accent3"/>
                          </a:solidFill>
                          <a:latin typeface="+mj-lt"/>
                          <a:ea typeface="+mn-ea"/>
                          <a:cs typeface="+mn-cs"/>
                        </a:rPr>
                        <a:t>2014</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600" b="1" i="0" u="none" strike="noStrike" kern="1200" dirty="0">
                          <a:solidFill>
                            <a:schemeClr val="accent3"/>
                          </a:solidFill>
                          <a:latin typeface="+mj-lt"/>
                          <a:ea typeface="+mn-ea"/>
                          <a:cs typeface="+mn-cs"/>
                        </a:rPr>
                        <a:t>2015</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3"/>
                          </a:solidFill>
                          <a:effectLst/>
                          <a:latin typeface="+mj-lt"/>
                          <a:ea typeface="+mn-ea"/>
                          <a:cs typeface="+mn-cs"/>
                        </a:rPr>
                        <a:t>2016</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3"/>
                          </a:solidFill>
                          <a:effectLst/>
                          <a:latin typeface="+mj-lt"/>
                          <a:ea typeface="+mn-ea"/>
                          <a:cs typeface="+mn-cs"/>
                        </a:rPr>
                        <a:t>2017</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3"/>
                          </a:solidFill>
                          <a:effectLst/>
                          <a:latin typeface="+mn-lt"/>
                          <a:ea typeface="+mn-ea"/>
                          <a:cs typeface="+mn-cs"/>
                        </a:rPr>
                        <a:t>2018</a:t>
                      </a:r>
                      <a:endParaRPr lang="en-GB" sz="600" b="1" i="0" u="none" strike="noStrike" kern="1200" dirty="0">
                        <a:solidFill>
                          <a:schemeClr val="accent3"/>
                        </a:solidFill>
                        <a:effectLst/>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4"/>
                          </a:solidFill>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4"/>
                          </a:solidFill>
                          <a:latin typeface="+mj-lt"/>
                          <a:ea typeface="+mn-ea"/>
                          <a:cs typeface="+mn-cs"/>
                        </a:rPr>
                        <a:t>2014</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4"/>
                          </a:solidFill>
                          <a:latin typeface="+mj-lt"/>
                          <a:ea typeface="+mn-ea"/>
                          <a:cs typeface="+mn-cs"/>
                        </a:rPr>
                        <a:t>2015</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1" dirty="0">
                          <a:solidFill>
                            <a:schemeClr val="accent4"/>
                          </a:solidFill>
                          <a:latin typeface="+mj-lt"/>
                        </a:rPr>
                        <a:t>2016</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1" i="0" u="none" strike="noStrike" kern="1200" dirty="0">
                          <a:solidFill>
                            <a:schemeClr val="accent4"/>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4"/>
                          </a:solidFill>
                          <a:effectLst/>
                          <a:latin typeface="+mn-lt"/>
                          <a:ea typeface="+mn-ea"/>
                          <a:cs typeface="+mn-cs"/>
                        </a:rPr>
                        <a:t>2018</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71057">
                <a:tc>
                  <a:txBody>
                    <a:bodyPr/>
                    <a:lstStyle/>
                    <a:p>
                      <a:pPr marL="0" indent="85725" algn="l" rtl="0" fontAlgn="b"/>
                      <a:r>
                        <a:rPr lang="en-GB" sz="700" b="0" i="0" u="none" strike="noStrike" dirty="0">
                          <a:solidFill>
                            <a:schemeClr val="tx1">
                              <a:lumMod val="65000"/>
                              <a:lumOff val="35000"/>
                            </a:schemeClr>
                          </a:solidFill>
                          <a:effectLst/>
                          <a:latin typeface="+mj-lt"/>
                        </a:rPr>
                        <a:t>GB</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dirty="0">
                          <a:solidFill>
                            <a:srgbClr val="4655A5"/>
                          </a:solidFill>
                          <a:effectLst/>
                          <a:latin typeface="Verdana" panose="020B0604030504040204" pitchFamily="34" charset="0"/>
                        </a:rPr>
                        <a:t>341.100</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dirty="0">
                          <a:solidFill>
                            <a:srgbClr val="4655A5"/>
                          </a:solidFill>
                          <a:effectLst/>
                          <a:latin typeface="Verdana" panose="020B0604030504040204" pitchFamily="34" charset="0"/>
                        </a:rPr>
                        <a:t>N/A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dirty="0">
                          <a:solidFill>
                            <a:srgbClr val="4655A5"/>
                          </a:solidFill>
                          <a:effectLst/>
                          <a:latin typeface="Verdana" panose="020B0604030504040204" pitchFamily="34" charset="0"/>
                        </a:rPr>
                        <a:t>337.069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dirty="0">
                          <a:solidFill>
                            <a:srgbClr val="4655A5"/>
                          </a:solidFill>
                          <a:effectLst/>
                          <a:latin typeface="Verdana" panose="020B0604030504040204" pitchFamily="34" charset="0"/>
                        </a:rPr>
                        <a:t>328.373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5"/>
                          </a:solidFill>
                          <a:effectLst/>
                          <a:latin typeface="+mn-lt"/>
                          <a:ea typeface="+mn-ea"/>
                          <a:cs typeface="+mn-cs"/>
                        </a:rPr>
                        <a:t>334.416</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5"/>
                          </a:solidFill>
                          <a:effectLst/>
                          <a:latin typeface="+mn-lt"/>
                          <a:ea typeface="+mn-ea"/>
                          <a:cs typeface="+mn-cs"/>
                        </a:rPr>
                        <a:t>337.266</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EF5205"/>
                          </a:solidFill>
                          <a:effectLst/>
                          <a:latin typeface="Verdana" panose="020B0604030504040204" pitchFamily="34" charset="0"/>
                        </a:rPr>
                        <a:t>190.751</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EF5205"/>
                          </a:solidFill>
                          <a:effectLst/>
                          <a:latin typeface="Verdana" panose="020B0604030504040204" pitchFamily="34" charset="0"/>
                        </a:rPr>
                        <a:t>N/A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EF5205"/>
                          </a:solidFill>
                          <a:effectLst/>
                          <a:latin typeface="Verdana" panose="020B0604030504040204" pitchFamily="34" charset="0"/>
                        </a:rPr>
                        <a:t>183.954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EF5205"/>
                          </a:solidFill>
                          <a:effectLst/>
                          <a:latin typeface="Verdana" panose="020B0604030504040204" pitchFamily="34" charset="0"/>
                        </a:rPr>
                        <a:t>182.342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2"/>
                          </a:solidFill>
                          <a:effectLst/>
                          <a:latin typeface="+mn-lt"/>
                          <a:ea typeface="+mn-ea"/>
                          <a:cs typeface="+mn-cs"/>
                        </a:rPr>
                        <a:t>193.658</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2"/>
                          </a:solidFill>
                          <a:effectLst/>
                          <a:latin typeface="+mn-lt"/>
                          <a:ea typeface="+mn-ea"/>
                          <a:cs typeface="+mn-cs"/>
                        </a:rPr>
                        <a:t>191.526</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C50017"/>
                          </a:solidFill>
                          <a:effectLst/>
                          <a:latin typeface="Verdana" panose="020B0604030504040204" pitchFamily="34" charset="0"/>
                        </a:rPr>
                        <a:t>102.666</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C50017"/>
                          </a:solidFill>
                          <a:effectLst/>
                          <a:latin typeface="Verdana" panose="020B0604030504040204" pitchFamily="34" charset="0"/>
                        </a:rPr>
                        <a:t>N/A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C50017"/>
                          </a:solidFill>
                          <a:effectLst/>
                          <a:latin typeface="Verdana" panose="020B0604030504040204" pitchFamily="34" charset="0"/>
                        </a:rPr>
                        <a:t>104.736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dirty="0">
                          <a:solidFill>
                            <a:srgbClr val="C50017"/>
                          </a:solidFill>
                          <a:effectLst/>
                          <a:latin typeface="Verdana" panose="020B0604030504040204" pitchFamily="34" charset="0"/>
                        </a:rPr>
                        <a:t>96.259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3"/>
                          </a:solidFill>
                          <a:effectLst/>
                          <a:latin typeface="+mn-lt"/>
                          <a:ea typeface="+mn-ea"/>
                          <a:cs typeface="+mn-cs"/>
                        </a:rPr>
                        <a:t>95.578</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3"/>
                          </a:solidFill>
                          <a:effectLst/>
                          <a:latin typeface="+mn-lt"/>
                          <a:ea typeface="+mn-ea"/>
                          <a:cs typeface="+mn-cs"/>
                        </a:rPr>
                        <a:t>100.741</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3EB1CC"/>
                          </a:solidFill>
                          <a:effectLst/>
                          <a:latin typeface="Verdana" panose="020B0604030504040204" pitchFamily="34" charset="0"/>
                        </a:rPr>
                        <a:t>37.642</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3EB1CC"/>
                          </a:solidFill>
                          <a:effectLst/>
                          <a:latin typeface="Verdana" panose="020B0604030504040204" pitchFamily="34" charset="0"/>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3EB1CC"/>
                          </a:solidFill>
                          <a:effectLst/>
                          <a:latin typeface="Verdana" panose="020B0604030504040204" pitchFamily="34" charset="0"/>
                        </a:rPr>
                        <a:t>35.728</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3EB1CC"/>
                          </a:solidFill>
                          <a:effectLst/>
                          <a:latin typeface="Verdana" panose="020B0604030504040204" pitchFamily="34" charset="0"/>
                        </a:rPr>
                        <a:t>36.573</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4"/>
                          </a:solidFill>
                          <a:effectLst/>
                          <a:latin typeface="+mn-lt"/>
                          <a:ea typeface="+mn-ea"/>
                          <a:cs typeface="+mn-cs"/>
                        </a:rPr>
                        <a:t>35.475</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4"/>
                          </a:solidFill>
                          <a:effectLst/>
                          <a:latin typeface="+mn-lt"/>
                          <a:ea typeface="+mn-ea"/>
                          <a:cs typeface="+mn-cs"/>
                        </a:rPr>
                        <a:t>35.351</a:t>
                      </a:r>
                    </a:p>
                  </a:txBody>
                  <a:tcPr marL="7620" marR="7620" marT="7620"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71057">
                <a:tc>
                  <a:txBody>
                    <a:bodyPr/>
                    <a:lstStyle/>
                    <a:p>
                      <a:pPr marL="0" indent="85725" algn="l" rtl="0" fontAlgn="b"/>
                      <a:r>
                        <a:rPr lang="en-GB" sz="700" b="0" i="0" u="none" strike="noStrike" dirty="0">
                          <a:solidFill>
                            <a:schemeClr val="tx1">
                              <a:lumMod val="65000"/>
                              <a:lumOff val="35000"/>
                            </a:schemeClr>
                          </a:solidFill>
                          <a:effectLst/>
                          <a:latin typeface="+mj-lt"/>
                        </a:rPr>
                        <a:t>England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4655A5"/>
                          </a:solidFill>
                          <a:effectLst/>
                          <a:latin typeface="Verdana" panose="020B0604030504040204" pitchFamily="34" charset="0"/>
                        </a:rPr>
                        <a:t>269.643</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4655A5"/>
                          </a:solidFill>
                          <a:effectLst/>
                          <a:latin typeface="Verdana" panose="020B0604030504040204" pitchFamily="34" charset="0"/>
                        </a:rPr>
                        <a:t>N/A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dirty="0">
                          <a:solidFill>
                            <a:srgbClr val="4655A5"/>
                          </a:solidFill>
                          <a:effectLst/>
                          <a:latin typeface="Verdana" panose="020B0604030504040204" pitchFamily="34" charset="0"/>
                        </a:rPr>
                        <a:t>265.840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dirty="0">
                          <a:solidFill>
                            <a:srgbClr val="4655A5"/>
                          </a:solidFill>
                          <a:effectLst/>
                          <a:latin typeface="Verdana" panose="020B0604030504040204" pitchFamily="34" charset="0"/>
                        </a:rPr>
                        <a:t>261.876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5"/>
                          </a:solidFill>
                          <a:effectLst/>
                          <a:latin typeface="+mj-lt"/>
                        </a:rPr>
                        <a:t>269.821</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5"/>
                          </a:solidFill>
                          <a:effectLst/>
                          <a:latin typeface="+mj-lt"/>
                        </a:rPr>
                        <a:t>266.383</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dirty="0">
                          <a:solidFill>
                            <a:srgbClr val="EF5205"/>
                          </a:solidFill>
                          <a:effectLst/>
                          <a:latin typeface="Verdana" panose="020B0604030504040204" pitchFamily="34" charset="0"/>
                        </a:rPr>
                        <a:t>143.681</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EF5205"/>
                          </a:solidFill>
                          <a:effectLst/>
                          <a:latin typeface="Verdana" panose="020B0604030504040204" pitchFamily="34" charset="0"/>
                        </a:rPr>
                        <a:t>N/A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EF5205"/>
                          </a:solidFill>
                          <a:effectLst/>
                          <a:latin typeface="Verdana" panose="020B0604030504040204" pitchFamily="34" charset="0"/>
                        </a:rPr>
                        <a:t>138.369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EF5205"/>
                          </a:solidFill>
                          <a:effectLst/>
                          <a:latin typeface="Verdana" panose="020B0604030504040204" pitchFamily="34" charset="0"/>
                        </a:rPr>
                        <a:t>140.994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2"/>
                          </a:solidFill>
                          <a:effectLst/>
                          <a:latin typeface="+mj-lt"/>
                        </a:rPr>
                        <a:t>151.061</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2"/>
                          </a:solidFill>
                          <a:effectLst/>
                          <a:latin typeface="+mj-lt"/>
                        </a:rPr>
                        <a:t>144.054</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C50017"/>
                          </a:solidFill>
                          <a:effectLst/>
                          <a:latin typeface="Verdana" panose="020B0604030504040204" pitchFamily="34" charset="0"/>
                        </a:rPr>
                        <a:t>86.606</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dirty="0">
                          <a:solidFill>
                            <a:srgbClr val="C50017"/>
                          </a:solidFill>
                          <a:effectLst/>
                          <a:latin typeface="Verdana" panose="020B0604030504040204" pitchFamily="34" charset="0"/>
                        </a:rPr>
                        <a:t>N/A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C50017"/>
                          </a:solidFill>
                          <a:effectLst/>
                          <a:latin typeface="Verdana" panose="020B0604030504040204" pitchFamily="34" charset="0"/>
                        </a:rPr>
                        <a:t>88.553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C50017"/>
                          </a:solidFill>
                          <a:effectLst/>
                          <a:latin typeface="Verdana" panose="020B0604030504040204" pitchFamily="34" charset="0"/>
                        </a:rPr>
                        <a:t>80.743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3"/>
                          </a:solidFill>
                          <a:effectLst/>
                          <a:latin typeface="+mj-lt"/>
                        </a:rPr>
                        <a:t>81.772</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3"/>
                          </a:solidFill>
                          <a:effectLst/>
                          <a:latin typeface="+mj-lt"/>
                        </a:rPr>
                        <a:t>85.026</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3EB1CC"/>
                          </a:solidFill>
                          <a:effectLst/>
                          <a:latin typeface="Verdana" panose="020B0604030504040204" pitchFamily="34" charset="0"/>
                        </a:rPr>
                        <a:t>30.495</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3EB1CC"/>
                          </a:solidFill>
                          <a:effectLst/>
                          <a:latin typeface="Verdana" panose="020B0604030504040204" pitchFamily="34" charset="0"/>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dirty="0">
                          <a:solidFill>
                            <a:srgbClr val="3EB1CC"/>
                          </a:solidFill>
                          <a:effectLst/>
                          <a:latin typeface="Verdana" panose="020B0604030504040204" pitchFamily="34" charset="0"/>
                        </a:rPr>
                        <a:t>28.426</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dirty="0">
                          <a:solidFill>
                            <a:srgbClr val="3EB1CC"/>
                          </a:solidFill>
                          <a:effectLst/>
                          <a:latin typeface="Verdana" panose="020B0604030504040204" pitchFamily="34" charset="0"/>
                        </a:rPr>
                        <a:t>29.762</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4"/>
                          </a:solidFill>
                          <a:effectLst/>
                          <a:latin typeface="+mj-lt"/>
                        </a:rPr>
                        <a:t>29.564</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4"/>
                          </a:solidFill>
                          <a:effectLst/>
                          <a:latin typeface="+mj-lt"/>
                        </a:rPr>
                        <a:t>29.817</a:t>
                      </a:r>
                    </a:p>
                  </a:txBody>
                  <a:tcPr marL="7620" marR="7620" marT="7620"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192885">
                <a:tc>
                  <a:txBody>
                    <a:bodyPr/>
                    <a:lstStyle/>
                    <a:p>
                      <a:pPr algn="l" fontAlgn="ctr"/>
                      <a:r>
                        <a:rPr lang="en-GB" sz="800" b="0" i="0" u="none" strike="noStrike" dirty="0">
                          <a:solidFill>
                            <a:schemeClr val="tx1">
                              <a:lumMod val="65000"/>
                              <a:lumOff val="35000"/>
                            </a:schemeClr>
                          </a:solidFill>
                          <a:effectLst/>
                          <a:latin typeface="+mj-lt"/>
                        </a:rPr>
                        <a:t> </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5"/>
                          </a:solidFill>
                          <a:latin typeface="+mj-lt"/>
                          <a:ea typeface="+mn-ea"/>
                          <a:cs typeface="+mn-cs"/>
                        </a:rPr>
                        <a:t>ALL TOURISM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marL="0" algn="ctr" defTabSz="914400" rtl="0" eaLnBrk="1" fontAlgn="ctr" latinLnBrk="0" hangingPunct="1"/>
                      <a:endParaRPr lang="en-GB" sz="800" b="1" i="0" u="none" strike="noStrike" kern="1200" dirty="0">
                        <a:solidFill>
                          <a:schemeClr val="accent5"/>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2"/>
                          </a:solidFill>
                          <a:latin typeface="+mj-lt"/>
                          <a:ea typeface="+mn-ea"/>
                          <a:cs typeface="+mn-cs"/>
                        </a:rPr>
                        <a:t>HOLIDAYS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marL="0" algn="ctr" defTabSz="914400" rtl="0" eaLnBrk="1" fontAlgn="ctr" latinLnBrk="0" hangingPunct="1"/>
                      <a:endParaRPr lang="en-GB" sz="800" b="1" i="0" u="none" strike="noStrike" kern="1200" dirty="0">
                        <a:solidFill>
                          <a:schemeClr val="accent2"/>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3"/>
                          </a:solidFill>
                          <a:latin typeface="+mj-lt"/>
                          <a:ea typeface="+mn-ea"/>
                          <a:cs typeface="+mn-cs"/>
                        </a:rPr>
                        <a:t>VFR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marL="0" algn="ctr" defTabSz="914400" rtl="0" eaLnBrk="1" fontAlgn="ctr" latinLnBrk="0" hangingPunct="1"/>
                      <a:endParaRPr lang="en-GB" sz="800" b="1" i="0" u="none" strike="noStrike" kern="1200" dirty="0">
                        <a:solidFill>
                          <a:schemeClr val="accent3"/>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4"/>
                          </a:solidFill>
                          <a:latin typeface="+mj-lt"/>
                          <a:ea typeface="+mn-ea"/>
                          <a:cs typeface="+mn-cs"/>
                        </a:rPr>
                        <a:t>BUSINESS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marL="0" algn="ctr" defTabSz="914400" rtl="0" eaLnBrk="1" fontAlgn="ctr" latinLnBrk="0" hangingPunct="1"/>
                      <a:endParaRPr lang="en-GB" sz="800" b="1" i="0" u="none" strike="noStrike" kern="1200" dirty="0">
                        <a:solidFill>
                          <a:schemeClr val="accent4"/>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66406">
                <a:tc>
                  <a:txBody>
                    <a:bodyPr/>
                    <a:lstStyle/>
                    <a:p>
                      <a:pPr marL="0" indent="85725" algn="l" rtl="0" fontAlgn="b"/>
                      <a:r>
                        <a:rPr lang="en-GB" sz="700" b="1" i="0" u="none" strike="noStrike" dirty="0">
                          <a:solidFill>
                            <a:schemeClr val="tx1">
                              <a:lumMod val="65000"/>
                              <a:lumOff val="35000"/>
                            </a:schemeClr>
                          </a:solidFill>
                          <a:effectLst/>
                          <a:latin typeface="+mj-lt"/>
                        </a:rPr>
                        <a:t>EXPENDITURE</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5"/>
                          </a:solidFill>
                          <a:latin typeface="+mj-lt"/>
                          <a:ea typeface="+mn-ea"/>
                          <a:cs typeface="+mn-cs"/>
                        </a:rPr>
                        <a:t>2013</a:t>
                      </a: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5"/>
                          </a:solidFill>
                          <a:latin typeface="+mj-lt"/>
                          <a:ea typeface="+mn-ea"/>
                          <a:cs typeface="+mn-cs"/>
                        </a:rPr>
                        <a:t>2014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600" b="1" i="0" u="none" strike="noStrike" kern="1200" dirty="0">
                          <a:solidFill>
                            <a:schemeClr val="accent5"/>
                          </a:solidFill>
                          <a:latin typeface="+mj-lt"/>
                          <a:ea typeface="+mn-ea"/>
                          <a:cs typeface="+mn-cs"/>
                        </a:rPr>
                        <a:t>2015</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5"/>
                          </a:solidFill>
                          <a:latin typeface="+mj-lt"/>
                          <a:ea typeface="+mn-ea"/>
                          <a:cs typeface="+mn-cs"/>
                        </a:rPr>
                        <a:t>2016</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5"/>
                          </a:solidFill>
                          <a:latin typeface="+mj-lt"/>
                          <a:ea typeface="+mn-ea"/>
                          <a:cs typeface="+mn-cs"/>
                        </a:rPr>
                        <a:t>2017</a:t>
                      </a:r>
                      <a:endParaRPr lang="en-GB" sz="600" b="1" dirty="0">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5"/>
                          </a:solidFill>
                          <a:latin typeface="+mn-lt"/>
                          <a:ea typeface="+mn-ea"/>
                          <a:cs typeface="+mn-cs"/>
                        </a:rPr>
                        <a:t>2018</a:t>
                      </a:r>
                      <a:endParaRPr lang="en-GB" sz="600" b="1" kern="1200" dirty="0">
                        <a:solidFill>
                          <a:schemeClr val="tx1"/>
                        </a:solidFill>
                        <a:latin typeface="+mn-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2"/>
                          </a:solidFill>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2"/>
                          </a:solidFill>
                          <a:latin typeface="+mj-lt"/>
                          <a:ea typeface="+mn-ea"/>
                          <a:cs typeface="+mn-cs"/>
                        </a:rPr>
                        <a:t>2014</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600" b="1" i="0" u="none" strike="noStrike" kern="1200" dirty="0">
                          <a:solidFill>
                            <a:schemeClr val="accent2"/>
                          </a:solidFill>
                          <a:latin typeface="+mj-lt"/>
                          <a:ea typeface="+mn-ea"/>
                          <a:cs typeface="+mn-cs"/>
                        </a:rPr>
                        <a:t>2015</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600" b="1" i="0" u="none" strike="noStrike" kern="1200" dirty="0">
                          <a:solidFill>
                            <a:schemeClr val="accent2"/>
                          </a:solidFill>
                          <a:latin typeface="+mj-lt"/>
                          <a:ea typeface="+mn-ea"/>
                          <a:cs typeface="+mn-cs"/>
                        </a:rPr>
                        <a:t>2016</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srgbClr val="EF5205"/>
                          </a:solidFill>
                          <a:effectLst/>
                          <a:uLnTx/>
                          <a:uFillTx/>
                          <a:latin typeface="+mj-lt"/>
                          <a:ea typeface="+mn-ea"/>
                          <a:cs typeface="+mn-cs"/>
                        </a:rPr>
                        <a:t>2017</a:t>
                      </a:r>
                      <a:endParaRPr lang="en-GB" sz="600" b="1" dirty="0">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srgbClr val="EF5205"/>
                          </a:solidFill>
                          <a:effectLst/>
                          <a:uLnTx/>
                          <a:uFillTx/>
                          <a:latin typeface="+mn-lt"/>
                          <a:ea typeface="+mn-ea"/>
                          <a:cs typeface="+mn-cs"/>
                        </a:rPr>
                        <a:t>2018</a:t>
                      </a:r>
                      <a:endParaRPr lang="en-GB" sz="600" b="1" kern="1200" dirty="0">
                        <a:solidFill>
                          <a:schemeClr val="tx1"/>
                        </a:solidFill>
                        <a:latin typeface="+mn-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3"/>
                          </a:solidFill>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600" b="1" i="0" u="none" strike="noStrike" kern="1200" dirty="0">
                          <a:solidFill>
                            <a:schemeClr val="accent3"/>
                          </a:solidFill>
                          <a:latin typeface="+mj-lt"/>
                          <a:ea typeface="+mn-ea"/>
                          <a:cs typeface="+mn-cs"/>
                        </a:rPr>
                        <a:t>2014</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600" b="1" i="0" u="none" strike="noStrike" kern="1200" dirty="0">
                          <a:solidFill>
                            <a:schemeClr val="accent3"/>
                          </a:solidFill>
                          <a:latin typeface="+mj-lt"/>
                          <a:ea typeface="+mn-ea"/>
                          <a:cs typeface="+mn-cs"/>
                        </a:rPr>
                        <a:t>2015</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3"/>
                          </a:solidFill>
                          <a:effectLst/>
                          <a:latin typeface="+mj-lt"/>
                          <a:ea typeface="+mn-ea"/>
                          <a:cs typeface="+mn-cs"/>
                        </a:rPr>
                        <a:t>2016</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3"/>
                          </a:solidFill>
                          <a:effectLst/>
                          <a:latin typeface="+mj-lt"/>
                          <a:ea typeface="+mn-ea"/>
                          <a:cs typeface="+mn-cs"/>
                        </a:rPr>
                        <a:t>2017</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600" b="1" i="0" u="none" strike="noStrike" kern="1200" dirty="0">
                          <a:solidFill>
                            <a:schemeClr val="accent3"/>
                          </a:solidFill>
                          <a:effectLst/>
                          <a:latin typeface="+mn-lt"/>
                          <a:ea typeface="+mn-ea"/>
                          <a:cs typeface="+mn-cs"/>
                        </a:rPr>
                        <a:t>2018</a:t>
                      </a:r>
                      <a:endParaRPr lang="en-GB" sz="600" b="1" i="0" u="none" strike="noStrike" kern="1200" dirty="0">
                        <a:solidFill>
                          <a:schemeClr val="accent3"/>
                        </a:solidFill>
                        <a:effectLst/>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4"/>
                          </a:solidFill>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4"/>
                          </a:solidFill>
                          <a:latin typeface="+mj-lt"/>
                          <a:ea typeface="+mn-ea"/>
                          <a:cs typeface="+mn-cs"/>
                        </a:rPr>
                        <a:t>2014</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4"/>
                          </a:solidFill>
                          <a:latin typeface="+mj-lt"/>
                          <a:ea typeface="+mn-ea"/>
                          <a:cs typeface="+mn-cs"/>
                        </a:rPr>
                        <a:t>2015</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1" dirty="0">
                          <a:solidFill>
                            <a:schemeClr val="accent4"/>
                          </a:solidFill>
                          <a:latin typeface="+mj-lt"/>
                        </a:rPr>
                        <a:t>2016</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600" b="1" i="0" u="none" strike="noStrike" kern="1200" dirty="0">
                          <a:solidFill>
                            <a:schemeClr val="accent4"/>
                          </a:solidFill>
                          <a:effectLst/>
                          <a:latin typeface="+mj-lt"/>
                          <a:ea typeface="+mn-ea"/>
                          <a:cs typeface="+mn-cs"/>
                        </a:rPr>
                        <a:t>2017</a:t>
                      </a: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600" b="1" i="0" u="none" strike="noStrike" kern="1200" dirty="0">
                          <a:solidFill>
                            <a:schemeClr val="accent4"/>
                          </a:solidFill>
                          <a:effectLst/>
                          <a:latin typeface="+mn-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271057">
                <a:tc>
                  <a:txBody>
                    <a:bodyPr/>
                    <a:lstStyle/>
                    <a:p>
                      <a:pPr marL="0" indent="85725" algn="l" rtl="0" fontAlgn="b"/>
                      <a:r>
                        <a:rPr lang="en-GB" sz="700" b="0" i="0" u="none" strike="noStrike" dirty="0">
                          <a:solidFill>
                            <a:schemeClr val="tx1">
                              <a:lumMod val="65000"/>
                              <a:lumOff val="35000"/>
                            </a:schemeClr>
                          </a:solidFill>
                          <a:effectLst/>
                          <a:latin typeface="+mj-lt"/>
                        </a:rPr>
                        <a:t>GB</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dirty="0">
                          <a:solidFill>
                            <a:srgbClr val="4655A5"/>
                          </a:solidFill>
                          <a:effectLst/>
                          <a:latin typeface="Verdana" panose="020B0604030504040204" pitchFamily="34" charset="0"/>
                        </a:rPr>
                        <a:t>£21,729</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4655A5"/>
                          </a:solidFill>
                          <a:effectLst/>
                          <a:latin typeface="Verdana" panose="020B0604030504040204" pitchFamily="34" charset="0"/>
                        </a:rPr>
                        <a:t>N/A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dirty="0">
                          <a:solidFill>
                            <a:srgbClr val="4655A5"/>
                          </a:solidFill>
                          <a:effectLst/>
                          <a:latin typeface="Verdana" panose="020B0604030504040204" pitchFamily="34" charset="0"/>
                        </a:rPr>
                        <a:t>£22,768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4655A5"/>
                          </a:solidFill>
                          <a:effectLst/>
                          <a:latin typeface="Verdana" panose="020B0604030504040204" pitchFamily="34" charset="0"/>
                        </a:rPr>
                        <a:t>£21,430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5"/>
                          </a:solidFill>
                          <a:effectLst/>
                          <a:latin typeface="+mn-lt"/>
                          <a:ea typeface="+mn-ea"/>
                          <a:cs typeface="+mn-cs"/>
                        </a:rPr>
                        <a:t>£21,973</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5"/>
                          </a:solidFill>
                          <a:effectLst/>
                          <a:latin typeface="+mn-lt"/>
                          <a:ea typeface="+mn-ea"/>
                          <a:cs typeface="+mn-cs"/>
                        </a:rPr>
                        <a:t>£22,183</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EF5205"/>
                          </a:solidFill>
                          <a:effectLst/>
                          <a:latin typeface="Verdana" panose="020B0604030504040204" pitchFamily="34" charset="0"/>
                        </a:rPr>
                        <a:t>£12,805</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EF5205"/>
                          </a:solidFill>
                          <a:effectLst/>
                          <a:latin typeface="Verdana" panose="020B0604030504040204" pitchFamily="34" charset="0"/>
                        </a:rPr>
                        <a:t>N/A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EF5205"/>
                          </a:solidFill>
                          <a:effectLst/>
                          <a:latin typeface="Verdana" panose="020B0604030504040204" pitchFamily="34" charset="0"/>
                        </a:rPr>
                        <a:t>£13,187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EF5205"/>
                          </a:solidFill>
                          <a:effectLst/>
                          <a:latin typeface="Verdana" panose="020B0604030504040204" pitchFamily="34" charset="0"/>
                        </a:rPr>
                        <a:t>£12,515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2"/>
                          </a:solidFill>
                          <a:effectLst/>
                          <a:latin typeface="+mn-lt"/>
                          <a:ea typeface="+mn-ea"/>
                          <a:cs typeface="+mn-cs"/>
                        </a:rPr>
                        <a:t>£13,367</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2"/>
                          </a:solidFill>
                          <a:effectLst/>
                          <a:latin typeface="+mn-lt"/>
                          <a:ea typeface="+mn-ea"/>
                          <a:cs typeface="+mn-cs"/>
                        </a:rPr>
                        <a:t>£13,504</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C50017"/>
                          </a:solidFill>
                          <a:effectLst/>
                          <a:latin typeface="Verdana" panose="020B0604030504040204" pitchFamily="34" charset="0"/>
                        </a:rPr>
                        <a:t>£4,246</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C50017"/>
                          </a:solidFill>
                          <a:effectLst/>
                          <a:latin typeface="Verdana" panose="020B0604030504040204" pitchFamily="34" charset="0"/>
                        </a:rPr>
                        <a:t>N/A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C50017"/>
                          </a:solidFill>
                          <a:effectLst/>
                          <a:latin typeface="Verdana" panose="020B0604030504040204" pitchFamily="34" charset="0"/>
                        </a:rPr>
                        <a:t>£4,788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C50017"/>
                          </a:solidFill>
                          <a:effectLst/>
                          <a:latin typeface="Verdana" panose="020B0604030504040204" pitchFamily="34" charset="0"/>
                        </a:rPr>
                        <a:t>£4,128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3"/>
                          </a:solidFill>
                          <a:effectLst/>
                          <a:latin typeface="+mn-lt"/>
                          <a:ea typeface="+mn-ea"/>
                          <a:cs typeface="+mn-cs"/>
                        </a:rPr>
                        <a:t>£4,040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3"/>
                          </a:solidFill>
                          <a:effectLst/>
                          <a:latin typeface="+mn-lt"/>
                          <a:ea typeface="+mn-ea"/>
                          <a:cs typeface="+mn-cs"/>
                        </a:rPr>
                        <a:t>£4,106</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3EB1CC"/>
                          </a:solidFill>
                          <a:effectLst/>
                          <a:latin typeface="Verdana" panose="020B0604030504040204" pitchFamily="34" charset="0"/>
                        </a:rPr>
                        <a:t>£4,102</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3EB1CC"/>
                          </a:solidFill>
                          <a:effectLst/>
                          <a:latin typeface="Verdana" panose="020B0604030504040204" pitchFamily="34" charset="0"/>
                        </a:rPr>
                        <a:t>N/A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dirty="0">
                          <a:solidFill>
                            <a:srgbClr val="3EB1CC"/>
                          </a:solidFill>
                          <a:effectLst/>
                          <a:latin typeface="Verdana" panose="020B0604030504040204" pitchFamily="34" charset="0"/>
                        </a:rPr>
                        <a:t>£3,823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3EB1CC"/>
                          </a:solidFill>
                          <a:effectLst/>
                          <a:latin typeface="Verdana" panose="020B0604030504040204" pitchFamily="34" charset="0"/>
                        </a:rPr>
                        <a:t>£4,118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4"/>
                          </a:solidFill>
                          <a:effectLst/>
                          <a:latin typeface="+mn-lt"/>
                          <a:ea typeface="+mn-ea"/>
                          <a:cs typeface="+mn-cs"/>
                        </a:rPr>
                        <a:t>£3,930</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kern="1200" dirty="0">
                          <a:solidFill>
                            <a:schemeClr val="accent4"/>
                          </a:solidFill>
                          <a:effectLst/>
                          <a:latin typeface="+mn-lt"/>
                          <a:ea typeface="+mn-ea"/>
                          <a:cs typeface="+mn-cs"/>
                        </a:rPr>
                        <a:t>£4,004</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271057">
                <a:tc>
                  <a:txBody>
                    <a:bodyPr/>
                    <a:lstStyle/>
                    <a:p>
                      <a:pPr marL="0" indent="85725" algn="l" rtl="0" fontAlgn="b"/>
                      <a:r>
                        <a:rPr lang="en-GB" sz="700" b="0" i="0" u="none" strike="noStrike" dirty="0">
                          <a:solidFill>
                            <a:schemeClr val="tx1">
                              <a:lumMod val="65000"/>
                              <a:lumOff val="35000"/>
                            </a:schemeClr>
                          </a:solidFill>
                          <a:effectLst/>
                          <a:latin typeface="+mj-lt"/>
                        </a:rPr>
                        <a:t>England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4655A5"/>
                          </a:solidFill>
                          <a:effectLst/>
                          <a:latin typeface="Verdana" panose="020B0604030504040204" pitchFamily="34" charset="0"/>
                        </a:rPr>
                        <a:t>£17,456</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4655A5"/>
                          </a:solidFill>
                          <a:effectLst/>
                          <a:latin typeface="Verdana" panose="020B0604030504040204" pitchFamily="34" charset="0"/>
                        </a:rPr>
                        <a:t>N/A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dirty="0">
                          <a:solidFill>
                            <a:srgbClr val="4655A5"/>
                          </a:solidFill>
                          <a:effectLst/>
                          <a:latin typeface="Verdana" panose="020B0604030504040204" pitchFamily="34" charset="0"/>
                        </a:rPr>
                        <a:t>£17,891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4655A5"/>
                          </a:solidFill>
                          <a:effectLst/>
                          <a:latin typeface="Verdana" panose="020B0604030504040204" pitchFamily="34" charset="0"/>
                        </a:rPr>
                        <a:t>£17,237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5"/>
                          </a:solidFill>
                          <a:effectLst/>
                          <a:latin typeface="+mj-lt"/>
                        </a:rPr>
                        <a:t>£17,652</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5"/>
                          </a:solidFill>
                          <a:effectLst/>
                          <a:latin typeface="+mj-lt"/>
                        </a:rPr>
                        <a:t>£17,828</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dirty="0">
                          <a:solidFill>
                            <a:srgbClr val="EF5205"/>
                          </a:solidFill>
                          <a:effectLst/>
                          <a:latin typeface="Verdana" panose="020B0604030504040204" pitchFamily="34" charset="0"/>
                        </a:rPr>
                        <a:t>£9,957</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EF5205"/>
                          </a:solidFill>
                          <a:effectLst/>
                          <a:latin typeface="Verdana" panose="020B0604030504040204" pitchFamily="34" charset="0"/>
                        </a:rPr>
                        <a:t>N/A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EF5205"/>
                          </a:solidFill>
                          <a:effectLst/>
                          <a:latin typeface="Verdana" panose="020B0604030504040204" pitchFamily="34" charset="0"/>
                        </a:rPr>
                        <a:t>£9,990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EF5205"/>
                          </a:solidFill>
                          <a:effectLst/>
                          <a:latin typeface="Verdana" panose="020B0604030504040204" pitchFamily="34" charset="0"/>
                        </a:rPr>
                        <a:t>£9,865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2"/>
                          </a:solidFill>
                          <a:effectLst/>
                          <a:latin typeface="+mj-lt"/>
                        </a:rPr>
                        <a:t>£10,422</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2"/>
                          </a:solidFill>
                          <a:effectLst/>
                          <a:latin typeface="+mj-lt"/>
                        </a:rPr>
                        <a:t>£10,437</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dirty="0">
                          <a:solidFill>
                            <a:srgbClr val="C50017"/>
                          </a:solidFill>
                          <a:effectLst/>
                          <a:latin typeface="Verdana" panose="020B0604030504040204" pitchFamily="34" charset="0"/>
                        </a:rPr>
                        <a:t>£3,550</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a:solidFill>
                            <a:srgbClr val="C50017"/>
                          </a:solidFill>
                          <a:effectLst/>
                          <a:latin typeface="Verdana" panose="020B0604030504040204" pitchFamily="34" charset="0"/>
                        </a:rPr>
                        <a:t>N/A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dirty="0">
                          <a:solidFill>
                            <a:srgbClr val="C50017"/>
                          </a:solidFill>
                          <a:effectLst/>
                          <a:latin typeface="Verdana" panose="020B0604030504040204" pitchFamily="34" charset="0"/>
                        </a:rPr>
                        <a:t>£3,913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C50017"/>
                          </a:solidFill>
                          <a:effectLst/>
                          <a:latin typeface="Verdana" panose="020B0604030504040204" pitchFamily="34" charset="0"/>
                        </a:rPr>
                        <a:t>£3,421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3"/>
                          </a:solidFill>
                          <a:effectLst/>
                          <a:latin typeface="+mj-lt"/>
                        </a:rPr>
                        <a:t>£3,417</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3"/>
                          </a:solidFill>
                          <a:effectLst/>
                          <a:latin typeface="+mj-lt"/>
                        </a:rPr>
                        <a:t>£3,396</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dirty="0">
                          <a:solidFill>
                            <a:srgbClr val="3EB1CC"/>
                          </a:solidFill>
                          <a:effectLst/>
                          <a:latin typeface="Verdana" panose="020B0604030504040204" pitchFamily="34" charset="0"/>
                        </a:rPr>
                        <a:t>£3,444</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600" b="0" i="0" u="none" strike="noStrike" dirty="0">
                          <a:solidFill>
                            <a:srgbClr val="3EB1CC"/>
                          </a:solidFill>
                          <a:effectLst/>
                          <a:latin typeface="Verdana" panose="020B0604030504040204" pitchFamily="34" charset="0"/>
                        </a:rPr>
                        <a:t>N/A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3EB1CC"/>
                          </a:solidFill>
                          <a:effectLst/>
                          <a:latin typeface="Verdana" panose="020B0604030504040204" pitchFamily="34" charset="0"/>
                        </a:rPr>
                        <a:t>£3,159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a:solidFill>
                            <a:srgbClr val="3EB1CC"/>
                          </a:solidFill>
                          <a:effectLst/>
                          <a:latin typeface="Verdana" panose="020B0604030504040204" pitchFamily="34" charset="0"/>
                        </a:rPr>
                        <a:t>£3,420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4"/>
                          </a:solidFill>
                          <a:effectLst/>
                          <a:latin typeface="+mj-lt"/>
                        </a:rPr>
                        <a:t>£3,311</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defRPr/>
                      </a:pPr>
                      <a:r>
                        <a:rPr lang="en-GB" sz="600" b="0" i="0" u="none" strike="noStrike" dirty="0">
                          <a:solidFill>
                            <a:schemeClr val="accent4"/>
                          </a:solidFill>
                          <a:effectLst/>
                          <a:latin typeface="+mj-lt"/>
                        </a:rPr>
                        <a:t>£3,514</a:t>
                      </a:r>
                    </a:p>
                  </a:txBody>
                  <a:tcPr marL="7620" marR="7620" marT="762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bl>
          </a:graphicData>
        </a:graphic>
      </p:graphicFrame>
      <p:sp>
        <p:nvSpPr>
          <p:cNvPr id="7" name="TextBox 6">
            <a:extLst>
              <a:ext uri="{FF2B5EF4-FFF2-40B4-BE49-F238E27FC236}">
                <a16:creationId xmlns:a16="http://schemas.microsoft.com/office/drawing/2014/main" id="{C0DF07DA-A0B4-43D1-81F6-A67BB831276A}"/>
              </a:ext>
            </a:extLst>
          </p:cNvPr>
          <p:cNvSpPr txBox="1"/>
          <p:nvPr/>
        </p:nvSpPr>
        <p:spPr>
          <a:xfrm>
            <a:off x="738524" y="5966657"/>
            <a:ext cx="9005976" cy="369332"/>
          </a:xfrm>
          <a:prstGeom prst="rect">
            <a:avLst/>
          </a:prstGeom>
          <a:noFill/>
        </p:spPr>
        <p:txBody>
          <a:bodyPr wrap="square" rtlCol="0">
            <a:spAutoFit/>
          </a:bodyPr>
          <a:lstStyle/>
          <a:p>
            <a:pPr>
              <a:buFont typeface="Arial" pitchFamily="34" charset="0"/>
              <a:buChar char="•"/>
            </a:pPr>
            <a:r>
              <a:rPr lang="en-GB" sz="450" b="0" dirty="0">
                <a:solidFill>
                  <a:schemeClr val="tx1">
                    <a:lumMod val="65000"/>
                    <a:lumOff val="35000"/>
                  </a:schemeClr>
                </a:solidFill>
              </a:rPr>
              <a:t>Please note that the latest 2018 results are provisional and subject to minor changes in subsequent months due to the inclusion of trip-takers returning from late trips.  Pre-2018 results are based on full-year data so will not change.</a:t>
            </a:r>
          </a:p>
          <a:p>
            <a:pPr>
              <a:buFont typeface="Arial" pitchFamily="34" charset="0"/>
              <a:buChar char="•"/>
            </a:pPr>
            <a:r>
              <a:rPr lang="en-GB" sz="450" b="0" dirty="0">
                <a:solidFill>
                  <a:schemeClr val="tx1">
                    <a:lumMod val="65000"/>
                    <a:lumOff val="35000"/>
                  </a:schemeClr>
                </a:solidFill>
              </a:rPr>
              <a:t>All expenditure figures are in HISTORIC PRICES.</a:t>
            </a:r>
          </a:p>
          <a:p>
            <a:pPr>
              <a:buFont typeface="Arial" pitchFamily="34" charset="0"/>
              <a:buChar char="•"/>
            </a:pPr>
            <a:r>
              <a:rPr lang="en-GB" sz="450" b="0" dirty="0">
                <a:solidFill>
                  <a:schemeClr val="tx1">
                    <a:lumMod val="65000"/>
                    <a:lumOff val="35000"/>
                  </a:schemeClr>
                </a:solidFill>
              </a:rPr>
              <a:t> NB. TRIPS, NIGHTS and EXPENDITURE are all shown in units of millions</a:t>
            </a:r>
          </a:p>
          <a:p>
            <a:pPr>
              <a:buFont typeface="Arial" pitchFamily="34" charset="0"/>
              <a:buChar char="•"/>
            </a:pPr>
            <a:endParaRPr lang="en-GB" sz="450" b="0" dirty="0">
              <a:solidFill>
                <a:srgbClr val="333333"/>
              </a:solidFill>
            </a:endParaRPr>
          </a:p>
        </p:txBody>
      </p:sp>
      <p:sp>
        <p:nvSpPr>
          <p:cNvPr id="8" name="Rectangle 7">
            <a:extLst>
              <a:ext uri="{FF2B5EF4-FFF2-40B4-BE49-F238E27FC236}">
                <a16:creationId xmlns:a16="http://schemas.microsoft.com/office/drawing/2014/main" id="{34E40135-8E86-4405-A352-CF910832AE83}"/>
              </a:ext>
            </a:extLst>
          </p:cNvPr>
          <p:cNvSpPr/>
          <p:nvPr/>
        </p:nvSpPr>
        <p:spPr>
          <a:xfrm>
            <a:off x="730025" y="6181417"/>
            <a:ext cx="5812971" cy="338554"/>
          </a:xfrm>
          <a:prstGeom prst="rect">
            <a:avLst/>
          </a:prstGeom>
        </p:spPr>
        <p:txBody>
          <a:bodyPr wrap="square">
            <a:spAutoFit/>
          </a:bodyPr>
          <a:lstStyle/>
          <a:p>
            <a:r>
              <a:rPr lang="en-GB" sz="800" b="0" dirty="0"/>
              <a:t>Fieldwork: 7 Nov 2018 – 16 Dec 2018</a:t>
            </a:r>
          </a:p>
          <a:p>
            <a:r>
              <a:rPr lang="en-GB" sz="800" b="0" dirty="0"/>
              <a:t>TNS Face-to-Face Omnibus Survey</a:t>
            </a:r>
          </a:p>
        </p:txBody>
      </p:sp>
      <p:sp>
        <p:nvSpPr>
          <p:cNvPr id="9" name="TextBox 8"/>
          <p:cNvSpPr txBox="1"/>
          <p:nvPr/>
        </p:nvSpPr>
        <p:spPr>
          <a:xfrm>
            <a:off x="876830" y="5582278"/>
            <a:ext cx="4266375" cy="184666"/>
          </a:xfrm>
          <a:prstGeom prst="rect">
            <a:avLst/>
          </a:prstGeom>
          <a:noFill/>
        </p:spPr>
        <p:txBody>
          <a:bodyPr wrap="square" rtlCol="0">
            <a:spAutoFit/>
          </a:bodyPr>
          <a:lstStyle/>
          <a:p>
            <a:r>
              <a:rPr lang="en-US" sz="600" b="0" dirty="0" smtClean="0">
                <a:solidFill>
                  <a:prstClr val="white">
                    <a:lumMod val="65000"/>
                  </a:prstClr>
                </a:solidFill>
                <a:latin typeface="Verdana"/>
              </a:rPr>
              <a:t>*Break in time series 2015-2016 – see slide 2</a:t>
            </a:r>
          </a:p>
        </p:txBody>
      </p:sp>
      <p:cxnSp>
        <p:nvCxnSpPr>
          <p:cNvPr id="10" name="Straight Connector 9"/>
          <p:cNvCxnSpPr/>
          <p:nvPr/>
        </p:nvCxnSpPr>
        <p:spPr>
          <a:xfrm flipV="1">
            <a:off x="1937437" y="1106202"/>
            <a:ext cx="10946" cy="301103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3993699" y="1106202"/>
            <a:ext cx="10946" cy="301103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6010415" y="1106202"/>
            <a:ext cx="10946" cy="301103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7967112" y="1106202"/>
            <a:ext cx="10946" cy="301103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0777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1"/>
          <p:cNvSpPr>
            <a:spLocks noGrp="1"/>
          </p:cNvSpPr>
          <p:nvPr>
            <p:ph type="sldNum" sz="quarter" idx="10"/>
          </p:nvPr>
        </p:nvSpPr>
        <p:spPr>
          <a:xfrm>
            <a:off x="8349607" y="6323838"/>
            <a:ext cx="505467" cy="252000"/>
          </a:xfrm>
        </p:spPr>
        <p:txBody>
          <a:bodyPr/>
          <a:lstStyle/>
          <a:p>
            <a:fld id="{9784CBA3-D598-4B1F-BAA3-EE14B5154290}" type="slidenum">
              <a:rPr lang="en-AU" smtClean="0"/>
              <a:pPr/>
              <a:t>8</a:t>
            </a:fld>
            <a:endParaRPr lang="en-AU" dirty="0"/>
          </a:p>
        </p:txBody>
      </p:sp>
      <p:sp>
        <p:nvSpPr>
          <p:cNvPr id="16" name="Title 2"/>
          <p:cNvSpPr>
            <a:spLocks noGrp="1"/>
          </p:cNvSpPr>
          <p:nvPr>
            <p:ph type="title"/>
          </p:nvPr>
        </p:nvSpPr>
        <p:spPr>
          <a:xfrm>
            <a:off x="0" y="0"/>
            <a:ext cx="9143999" cy="1284971"/>
          </a:xfrm>
        </p:spPr>
        <p:txBody>
          <a:bodyPr/>
          <a:lstStyle/>
          <a:p>
            <a:pPr>
              <a:defRPr/>
            </a:pPr>
            <a:r>
              <a:rPr lang="en-US" dirty="0"/>
              <a:t>GB Domestic Tourism: Year to Date – 2013-2018</a:t>
            </a:r>
            <a:br>
              <a:rPr lang="en-US" dirty="0"/>
            </a:br>
            <a:r>
              <a:rPr lang="en-US" dirty="0"/>
              <a:t>Trip Characteristics, Jan-Nov </a:t>
            </a:r>
            <a:r>
              <a:rPr lang="en-US" dirty="0" smtClean="0"/>
              <a:t>period*</a:t>
            </a:r>
            <a:endParaRPr lang="en-GB" dirty="0"/>
          </a:p>
        </p:txBody>
      </p:sp>
      <p:graphicFrame>
        <p:nvGraphicFramePr>
          <p:cNvPr id="22" name="Table 21">
            <a:extLst>
              <a:ext uri="{FF2B5EF4-FFF2-40B4-BE49-F238E27FC236}">
                <a16:creationId xmlns:a16="http://schemas.microsoft.com/office/drawing/2014/main" id="{582D2A88-16D6-4695-AB93-B39A590627F9}"/>
              </a:ext>
            </a:extLst>
          </p:cNvPr>
          <p:cNvGraphicFramePr>
            <a:graphicFrameLocks noGrp="1"/>
          </p:cNvGraphicFramePr>
          <p:nvPr>
            <p:custDataLst>
              <p:tags r:id="rId1"/>
            </p:custDataLst>
            <p:extLst>
              <p:ext uri="{D42A27DB-BD31-4B8C-83A1-F6EECF244321}">
                <p14:modId xmlns:p14="http://schemas.microsoft.com/office/powerpoint/2010/main" val="4058131469"/>
              </p:ext>
            </p:extLst>
          </p:nvPr>
        </p:nvGraphicFramePr>
        <p:xfrm>
          <a:off x="146052" y="1115274"/>
          <a:ext cx="8793418" cy="2989804"/>
        </p:xfrm>
        <a:graphic>
          <a:graphicData uri="http://schemas.openxmlformats.org/drawingml/2006/table">
            <a:tbl>
              <a:tblPr/>
              <a:tblGrid>
                <a:gridCol w="794314">
                  <a:extLst>
                    <a:ext uri="{9D8B030D-6E8A-4147-A177-3AD203B41FA5}">
                      <a16:colId xmlns:a16="http://schemas.microsoft.com/office/drawing/2014/main" val="20000"/>
                    </a:ext>
                  </a:extLst>
                </a:gridCol>
                <a:gridCol w="333296">
                  <a:extLst>
                    <a:ext uri="{9D8B030D-6E8A-4147-A177-3AD203B41FA5}">
                      <a16:colId xmlns:a16="http://schemas.microsoft.com/office/drawing/2014/main" val="20002"/>
                    </a:ext>
                  </a:extLst>
                </a:gridCol>
                <a:gridCol w="333296">
                  <a:extLst>
                    <a:ext uri="{9D8B030D-6E8A-4147-A177-3AD203B41FA5}">
                      <a16:colId xmlns:a16="http://schemas.microsoft.com/office/drawing/2014/main" val="20003"/>
                    </a:ext>
                  </a:extLst>
                </a:gridCol>
                <a:gridCol w="333296">
                  <a:extLst>
                    <a:ext uri="{9D8B030D-6E8A-4147-A177-3AD203B41FA5}">
                      <a16:colId xmlns:a16="http://schemas.microsoft.com/office/drawing/2014/main" val="20004"/>
                    </a:ext>
                  </a:extLst>
                </a:gridCol>
                <a:gridCol w="333296">
                  <a:extLst>
                    <a:ext uri="{9D8B030D-6E8A-4147-A177-3AD203B41FA5}">
                      <a16:colId xmlns:a16="http://schemas.microsoft.com/office/drawing/2014/main" val="20005"/>
                    </a:ext>
                  </a:extLst>
                </a:gridCol>
                <a:gridCol w="333296">
                  <a:extLst>
                    <a:ext uri="{9D8B030D-6E8A-4147-A177-3AD203B41FA5}">
                      <a16:colId xmlns:a16="http://schemas.microsoft.com/office/drawing/2014/main" val="20006"/>
                    </a:ext>
                  </a:extLst>
                </a:gridCol>
                <a:gridCol w="333296">
                  <a:extLst>
                    <a:ext uri="{9D8B030D-6E8A-4147-A177-3AD203B41FA5}">
                      <a16:colId xmlns:a16="http://schemas.microsoft.com/office/drawing/2014/main" val="20025"/>
                    </a:ext>
                  </a:extLst>
                </a:gridCol>
                <a:gridCol w="333296">
                  <a:extLst>
                    <a:ext uri="{9D8B030D-6E8A-4147-A177-3AD203B41FA5}">
                      <a16:colId xmlns:a16="http://schemas.microsoft.com/office/drawing/2014/main" val="20008"/>
                    </a:ext>
                  </a:extLst>
                </a:gridCol>
                <a:gridCol w="333296">
                  <a:extLst>
                    <a:ext uri="{9D8B030D-6E8A-4147-A177-3AD203B41FA5}">
                      <a16:colId xmlns:a16="http://schemas.microsoft.com/office/drawing/2014/main" val="20009"/>
                    </a:ext>
                  </a:extLst>
                </a:gridCol>
                <a:gridCol w="333296">
                  <a:extLst>
                    <a:ext uri="{9D8B030D-6E8A-4147-A177-3AD203B41FA5}">
                      <a16:colId xmlns:a16="http://schemas.microsoft.com/office/drawing/2014/main" val="20010"/>
                    </a:ext>
                  </a:extLst>
                </a:gridCol>
                <a:gridCol w="333296">
                  <a:extLst>
                    <a:ext uri="{9D8B030D-6E8A-4147-A177-3AD203B41FA5}">
                      <a16:colId xmlns:a16="http://schemas.microsoft.com/office/drawing/2014/main" val="20011"/>
                    </a:ext>
                  </a:extLst>
                </a:gridCol>
                <a:gridCol w="333296">
                  <a:extLst>
                    <a:ext uri="{9D8B030D-6E8A-4147-A177-3AD203B41FA5}">
                      <a16:colId xmlns:a16="http://schemas.microsoft.com/office/drawing/2014/main" val="20012"/>
                    </a:ext>
                  </a:extLst>
                </a:gridCol>
                <a:gridCol w="333296">
                  <a:extLst>
                    <a:ext uri="{9D8B030D-6E8A-4147-A177-3AD203B41FA5}">
                      <a16:colId xmlns:a16="http://schemas.microsoft.com/office/drawing/2014/main" val="20026"/>
                    </a:ext>
                  </a:extLst>
                </a:gridCol>
                <a:gridCol w="333296">
                  <a:extLst>
                    <a:ext uri="{9D8B030D-6E8A-4147-A177-3AD203B41FA5}">
                      <a16:colId xmlns:a16="http://schemas.microsoft.com/office/drawing/2014/main" val="20014"/>
                    </a:ext>
                  </a:extLst>
                </a:gridCol>
                <a:gridCol w="333296">
                  <a:extLst>
                    <a:ext uri="{9D8B030D-6E8A-4147-A177-3AD203B41FA5}">
                      <a16:colId xmlns:a16="http://schemas.microsoft.com/office/drawing/2014/main" val="20015"/>
                    </a:ext>
                  </a:extLst>
                </a:gridCol>
                <a:gridCol w="333296">
                  <a:extLst>
                    <a:ext uri="{9D8B030D-6E8A-4147-A177-3AD203B41FA5}">
                      <a16:colId xmlns:a16="http://schemas.microsoft.com/office/drawing/2014/main" val="20016"/>
                    </a:ext>
                  </a:extLst>
                </a:gridCol>
                <a:gridCol w="333296">
                  <a:extLst>
                    <a:ext uri="{9D8B030D-6E8A-4147-A177-3AD203B41FA5}">
                      <a16:colId xmlns:a16="http://schemas.microsoft.com/office/drawing/2014/main" val="20017"/>
                    </a:ext>
                  </a:extLst>
                </a:gridCol>
                <a:gridCol w="333296">
                  <a:extLst>
                    <a:ext uri="{9D8B030D-6E8A-4147-A177-3AD203B41FA5}">
                      <a16:colId xmlns:a16="http://schemas.microsoft.com/office/drawing/2014/main" val="20018"/>
                    </a:ext>
                  </a:extLst>
                </a:gridCol>
                <a:gridCol w="333296">
                  <a:extLst>
                    <a:ext uri="{9D8B030D-6E8A-4147-A177-3AD203B41FA5}">
                      <a16:colId xmlns:a16="http://schemas.microsoft.com/office/drawing/2014/main" val="20027"/>
                    </a:ext>
                  </a:extLst>
                </a:gridCol>
                <a:gridCol w="333296">
                  <a:extLst>
                    <a:ext uri="{9D8B030D-6E8A-4147-A177-3AD203B41FA5}">
                      <a16:colId xmlns:a16="http://schemas.microsoft.com/office/drawing/2014/main" val="20020"/>
                    </a:ext>
                  </a:extLst>
                </a:gridCol>
                <a:gridCol w="333296">
                  <a:extLst>
                    <a:ext uri="{9D8B030D-6E8A-4147-A177-3AD203B41FA5}">
                      <a16:colId xmlns:a16="http://schemas.microsoft.com/office/drawing/2014/main" val="20021"/>
                    </a:ext>
                  </a:extLst>
                </a:gridCol>
                <a:gridCol w="333296">
                  <a:extLst>
                    <a:ext uri="{9D8B030D-6E8A-4147-A177-3AD203B41FA5}">
                      <a16:colId xmlns:a16="http://schemas.microsoft.com/office/drawing/2014/main" val="20022"/>
                    </a:ext>
                  </a:extLst>
                </a:gridCol>
                <a:gridCol w="333296">
                  <a:extLst>
                    <a:ext uri="{9D8B030D-6E8A-4147-A177-3AD203B41FA5}">
                      <a16:colId xmlns:a16="http://schemas.microsoft.com/office/drawing/2014/main" val="20023"/>
                    </a:ext>
                  </a:extLst>
                </a:gridCol>
                <a:gridCol w="333296">
                  <a:extLst>
                    <a:ext uri="{9D8B030D-6E8A-4147-A177-3AD203B41FA5}">
                      <a16:colId xmlns:a16="http://schemas.microsoft.com/office/drawing/2014/main" val="20024"/>
                    </a:ext>
                  </a:extLst>
                </a:gridCol>
                <a:gridCol w="333296">
                  <a:extLst>
                    <a:ext uri="{9D8B030D-6E8A-4147-A177-3AD203B41FA5}">
                      <a16:colId xmlns:a16="http://schemas.microsoft.com/office/drawing/2014/main" val="20028"/>
                    </a:ext>
                  </a:extLst>
                </a:gridCol>
              </a:tblGrid>
              <a:tr h="245574">
                <a:tc>
                  <a:txBody>
                    <a:bodyPr/>
                    <a:lstStyle/>
                    <a:p>
                      <a:pPr algn="l" rtl="0" fontAlgn="b"/>
                      <a:endParaRPr lang="en-GB" sz="800" b="1" i="0" u="none" strike="noStrike" dirty="0">
                        <a:solidFill>
                          <a:srgbClr val="333333"/>
                        </a:solidFill>
                        <a:effectLst/>
                        <a:latin typeface="+mj-lt"/>
                      </a:endParaRP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5"/>
                          </a:solidFill>
                          <a:latin typeface="+mj-lt"/>
                          <a:ea typeface="+mn-ea"/>
                          <a:cs typeface="+mn-cs"/>
                        </a:rPr>
                        <a:t>ALL TOURISM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algn="ctr" defTabSz="914400" rtl="0" eaLnBrk="1" fontAlgn="ctr" latinLnBrk="0" hangingPunct="1"/>
                      <a:endParaRPr lang="en-GB" sz="800" b="1" i="0" u="none" strike="noStrike" kern="1200" dirty="0">
                        <a:solidFill>
                          <a:srgbClr val="4655A5"/>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2"/>
                          </a:solidFill>
                          <a:latin typeface="+mj-lt"/>
                          <a:ea typeface="+mn-ea"/>
                          <a:cs typeface="+mn-cs"/>
                        </a:rPr>
                        <a:t>HOLIDAYS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algn="ctr" defTabSz="914400" rtl="0" eaLnBrk="1" fontAlgn="ctr" latinLnBrk="0" hangingPunct="1"/>
                      <a:endParaRPr lang="en-GB" sz="800" b="1" i="0" u="none" strike="noStrike" kern="1200" dirty="0">
                        <a:solidFill>
                          <a:srgbClr val="EF5205"/>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3"/>
                          </a:solidFill>
                          <a:latin typeface="+mj-lt"/>
                          <a:ea typeface="+mn-ea"/>
                          <a:cs typeface="+mn-cs"/>
                        </a:rPr>
                        <a:t>VFR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algn="ctr" defTabSz="914400" rtl="0" eaLnBrk="1" fontAlgn="ctr" latinLnBrk="0" hangingPunct="1"/>
                      <a:endParaRPr lang="en-GB" sz="800" b="1" i="0" u="none" strike="noStrike" kern="1200" dirty="0">
                        <a:solidFill>
                          <a:schemeClr val="accent3"/>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4"/>
                          </a:solidFill>
                          <a:latin typeface="+mj-lt"/>
                          <a:ea typeface="+mn-ea"/>
                          <a:cs typeface="+mn-cs"/>
                        </a:rPr>
                        <a:t>BUSINESS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algn="ctr" defTabSz="914400" rtl="0" eaLnBrk="1" fontAlgn="ctr" latinLnBrk="0" hangingPunct="1"/>
                      <a:endParaRPr lang="en-GB" sz="800" b="1" i="0" u="none" strike="noStrike" kern="1200" dirty="0">
                        <a:solidFill>
                          <a:schemeClr val="accent4"/>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88490">
                <a:tc>
                  <a:txBody>
                    <a:bodyPr/>
                    <a:lstStyle/>
                    <a:p>
                      <a:pPr marL="85725" indent="0" algn="l" rtl="0" fontAlgn="b"/>
                      <a:r>
                        <a:rPr lang="en-GB" sz="800" b="1" i="0" u="none" strike="noStrike" dirty="0">
                          <a:solidFill>
                            <a:srgbClr val="333333"/>
                          </a:solidFill>
                          <a:effectLst/>
                          <a:latin typeface="+mj-lt"/>
                        </a:rPr>
                        <a:t>Av. Trip</a:t>
                      </a:r>
                      <a:r>
                        <a:rPr lang="en-GB" sz="800" b="1" i="0" u="none" strike="noStrike" baseline="0" dirty="0">
                          <a:solidFill>
                            <a:srgbClr val="333333"/>
                          </a:solidFill>
                          <a:effectLst/>
                          <a:latin typeface="+mj-lt"/>
                        </a:rPr>
                        <a:t> Length</a:t>
                      </a:r>
                      <a:endParaRPr lang="en-GB" sz="800" b="1" i="0" u="none" strike="noStrike" dirty="0">
                        <a:solidFill>
                          <a:srgbClr val="333333"/>
                        </a:solidFill>
                        <a:effectLst/>
                        <a:latin typeface="+mj-lt"/>
                      </a:endParaRP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1" i="0" u="none" strike="noStrike" kern="1200" dirty="0">
                          <a:solidFill>
                            <a:schemeClr val="accent5"/>
                          </a:solidFill>
                          <a:effectLst/>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1" i="0" u="none" strike="noStrike" kern="1200" dirty="0">
                          <a:solidFill>
                            <a:schemeClr val="accent5"/>
                          </a:solidFill>
                          <a:effectLst/>
                          <a:latin typeface="+mj-lt"/>
                          <a:ea typeface="+mn-ea"/>
                          <a:cs typeface="+mn-cs"/>
                        </a:rPr>
                        <a:t>2014</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chemeClr val="accent5"/>
                          </a:solidFill>
                          <a:effectLst/>
                          <a:latin typeface="+mj-lt"/>
                          <a:ea typeface="+mn-ea"/>
                          <a:cs typeface="+mn-cs"/>
                        </a:rPr>
                        <a:t>2015</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5"/>
                          </a:solidFill>
                          <a:effectLst/>
                          <a:latin typeface="+mj-lt"/>
                          <a:ea typeface="+mn-ea"/>
                          <a:cs typeface="+mn-cs"/>
                        </a:rPr>
                        <a:t>2016</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chemeClr val="accent5"/>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rgbClr val="4655A5"/>
                          </a:solidFill>
                          <a:effectLst/>
                          <a:latin typeface="+mj-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2"/>
                          </a:solidFill>
                          <a:effectLst/>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2"/>
                          </a:solidFill>
                          <a:effectLst/>
                          <a:latin typeface="+mj-lt"/>
                          <a:ea typeface="+mn-ea"/>
                          <a:cs typeface="+mn-cs"/>
                        </a:rPr>
                        <a:t>2014</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EF5205"/>
                          </a:solidFill>
                          <a:effectLst/>
                          <a:uLnTx/>
                          <a:uFillTx/>
                          <a:latin typeface="+mn-lt"/>
                          <a:ea typeface="+mn-ea"/>
                          <a:cs typeface="+mn-cs"/>
                        </a:rPr>
                        <a:t>2015</a:t>
                      </a:r>
                      <a:endParaRPr lang="en-GB" sz="700" dirty="0">
                        <a:solidFill>
                          <a:srgbClr val="EF5205"/>
                        </a:solidFill>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0" lang="en-GB" sz="700" b="1" i="0" u="none" strike="noStrike" kern="1200" cap="none" spc="0" normalizeH="0" baseline="0" dirty="0">
                          <a:ln>
                            <a:noFill/>
                          </a:ln>
                          <a:solidFill>
                            <a:srgbClr val="EF5205"/>
                          </a:solidFill>
                          <a:effectLst/>
                          <a:uLnTx/>
                          <a:uFillTx/>
                          <a:latin typeface="+mn-lt"/>
                          <a:ea typeface="+mn-ea"/>
                          <a:cs typeface="+mn-cs"/>
                        </a:rPr>
                        <a:t>2016</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rgbClr val="EF5205"/>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rgbClr val="EF5205"/>
                          </a:solidFill>
                          <a:effectLst/>
                          <a:latin typeface="+mj-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1" i="0" u="none" strike="noStrike" kern="1200" dirty="0">
                          <a:solidFill>
                            <a:schemeClr val="accent3"/>
                          </a:solidFill>
                          <a:effectLst/>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1" i="0" u="none" strike="noStrike" kern="1200" dirty="0">
                          <a:solidFill>
                            <a:schemeClr val="accent3"/>
                          </a:solidFill>
                          <a:effectLst/>
                          <a:latin typeface="+mj-lt"/>
                          <a:ea typeface="+mn-ea"/>
                          <a:cs typeface="+mn-cs"/>
                        </a:rPr>
                        <a:t>2014</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chemeClr val="accent3"/>
                          </a:solidFill>
                          <a:effectLst/>
                          <a:uLnTx/>
                          <a:uFillTx/>
                          <a:latin typeface="+mj-lt"/>
                          <a:ea typeface="+mn-ea"/>
                          <a:cs typeface="+mn-cs"/>
                        </a:rPr>
                        <a:t>2015</a:t>
                      </a:r>
                      <a:endParaRPr lang="en-GB" sz="700" dirty="0">
                        <a:solidFill>
                          <a:schemeClr val="accent3"/>
                        </a:solidFill>
                        <a:latin typeface="+mj-lt"/>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kumimoji="0" lang="en-GB" sz="700" b="1" i="0" u="none" strike="noStrike" kern="1200" cap="none" spc="0" normalizeH="0" baseline="0" dirty="0">
                          <a:ln>
                            <a:noFill/>
                          </a:ln>
                          <a:solidFill>
                            <a:schemeClr val="accent3"/>
                          </a:solidFill>
                          <a:effectLst/>
                          <a:uLnTx/>
                          <a:uFillTx/>
                          <a:latin typeface="+mj-lt"/>
                          <a:ea typeface="+mn-ea"/>
                          <a:cs typeface="+mn-cs"/>
                        </a:rPr>
                        <a:t>2016</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chemeClr val="accent3"/>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chemeClr val="accent3"/>
                          </a:solidFill>
                          <a:effectLst/>
                          <a:latin typeface="+mj-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4"/>
                          </a:solidFill>
                          <a:effectLst/>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4"/>
                          </a:solidFill>
                          <a:effectLst/>
                          <a:latin typeface="+mj-lt"/>
                          <a:ea typeface="+mn-ea"/>
                          <a:cs typeface="+mn-cs"/>
                        </a:rPr>
                        <a:t>2014</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chemeClr val="accent4"/>
                          </a:solidFill>
                          <a:effectLst/>
                          <a:uLnTx/>
                          <a:uFillTx/>
                          <a:latin typeface="+mn-lt"/>
                          <a:ea typeface="+mn-ea"/>
                          <a:cs typeface="+mn-cs"/>
                        </a:rPr>
                        <a:t>2015</a:t>
                      </a:r>
                      <a:endParaRPr kumimoji="0" lang="en-GB" sz="700" b="1" i="0" u="none" strike="noStrike" kern="1200" cap="none" spc="0" normalizeH="0" baseline="0" dirty="0">
                        <a:ln>
                          <a:noFill/>
                        </a:ln>
                        <a:solidFill>
                          <a:schemeClr val="accent4"/>
                        </a:solidFill>
                        <a:effectLst/>
                        <a:uLnTx/>
                        <a:uFillTx/>
                        <a:latin typeface="+mn-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700" b="1" i="0" u="none" strike="noStrike" kern="1200" cap="none" spc="0" normalizeH="0" baseline="0" dirty="0">
                          <a:ln>
                            <a:noFill/>
                          </a:ln>
                          <a:solidFill>
                            <a:schemeClr val="accent4"/>
                          </a:solidFill>
                          <a:effectLst/>
                          <a:uLnTx/>
                          <a:uFillTx/>
                          <a:latin typeface="+mn-lt"/>
                          <a:ea typeface="+mn-ea"/>
                          <a:cs typeface="+mn-cs"/>
                        </a:rPr>
                        <a:t>2016</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chemeClr val="accent4"/>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chemeClr val="accent4"/>
                          </a:solidFill>
                          <a:effectLst/>
                          <a:latin typeface="+mj-lt"/>
                          <a:ea typeface="+mn-ea"/>
                          <a:cs typeface="+mn-cs"/>
                        </a:rPr>
                        <a:t>2018</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45574">
                <a:tc>
                  <a:txBody>
                    <a:bodyPr/>
                    <a:lstStyle/>
                    <a:p>
                      <a:pPr marL="0" indent="85725" algn="l" rtl="0" fontAlgn="b"/>
                      <a:r>
                        <a:rPr lang="en-GB" sz="800" b="0" i="0" u="none" strike="noStrike" dirty="0">
                          <a:solidFill>
                            <a:schemeClr val="tx1">
                              <a:lumMod val="65000"/>
                              <a:lumOff val="35000"/>
                            </a:schemeClr>
                          </a:solidFill>
                          <a:effectLst/>
                          <a:latin typeface="+mj-lt"/>
                        </a:rPr>
                        <a:t>GB</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5"/>
                          </a:solidFill>
                          <a:effectLst/>
                          <a:latin typeface="+mj-lt"/>
                          <a:ea typeface="+mn-ea"/>
                          <a:cs typeface="+mn-cs"/>
                        </a:rPr>
                        <a:t>3.03</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5"/>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3.01</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5"/>
                          </a:solidFill>
                          <a:effectLst/>
                          <a:latin typeface="+mj-lt"/>
                          <a:ea typeface="+mn-ea"/>
                          <a:cs typeface="+mn-cs"/>
                        </a:rPr>
                        <a:t>3.01</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5"/>
                          </a:solidFill>
                          <a:effectLst/>
                          <a:latin typeface="+mj-lt"/>
                          <a:ea typeface="+mn-ea"/>
                          <a:cs typeface="+mn-cs"/>
                        </a:rPr>
                        <a:t>3.04</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3.12</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2"/>
                          </a:solidFill>
                          <a:effectLst/>
                          <a:latin typeface="+mj-lt"/>
                          <a:ea typeface="+mn-ea"/>
                          <a:cs typeface="+mn-cs"/>
                        </a:rPr>
                        <a:t>3.52</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3.51</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3.46</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3.46</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3.49</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accent3"/>
                          </a:solidFill>
                          <a:effectLst/>
                          <a:latin typeface="+mj-lt"/>
                          <a:ea typeface="+mn-ea"/>
                          <a:cs typeface="+mn-cs"/>
                        </a:rPr>
                        <a:t>2.71</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a:solidFill>
                            <a:schemeClr val="accent3"/>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a:solidFill>
                            <a:schemeClr val="accent3"/>
                          </a:solidFill>
                          <a:effectLst/>
                          <a:latin typeface="+mj-lt"/>
                          <a:ea typeface="+mn-ea"/>
                          <a:cs typeface="+mn-cs"/>
                        </a:rPr>
                        <a:t>2.71</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a:solidFill>
                            <a:schemeClr val="accent3"/>
                          </a:solidFill>
                          <a:effectLst/>
                          <a:latin typeface="+mj-lt"/>
                          <a:ea typeface="+mn-ea"/>
                          <a:cs typeface="+mn-cs"/>
                        </a:rPr>
                        <a:t>2.64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a:solidFill>
                            <a:schemeClr val="accent3"/>
                          </a:solidFill>
                          <a:effectLst/>
                          <a:latin typeface="+mj-lt"/>
                          <a:ea typeface="+mn-ea"/>
                          <a:cs typeface="+mn-cs"/>
                        </a:rPr>
                        <a:t>2.70</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a:solidFill>
                            <a:schemeClr val="accent3"/>
                          </a:solidFill>
                          <a:effectLst/>
                          <a:latin typeface="+mj-lt"/>
                          <a:ea typeface="+mn-ea"/>
                          <a:cs typeface="+mn-cs"/>
                        </a:rPr>
                        <a:t>2.87</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4"/>
                          </a:solidFill>
                          <a:effectLst/>
                          <a:latin typeface="+mj-lt"/>
                          <a:ea typeface="+mn-ea"/>
                          <a:cs typeface="+mn-cs"/>
                        </a:rPr>
                        <a:t>2.26</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2.28</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2.32</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2.30</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2.36</a:t>
                      </a:r>
                    </a:p>
                  </a:txBody>
                  <a:tcPr marL="0" marR="0" marT="0"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45574">
                <a:tc>
                  <a:txBody>
                    <a:bodyPr/>
                    <a:lstStyle/>
                    <a:p>
                      <a:pPr marL="0" indent="85725" algn="l" rtl="0" fontAlgn="b"/>
                      <a:r>
                        <a:rPr lang="en-GB" sz="800" b="0" i="0" u="none" strike="noStrike" dirty="0">
                          <a:solidFill>
                            <a:schemeClr val="tx1">
                              <a:lumMod val="65000"/>
                              <a:lumOff val="35000"/>
                            </a:schemeClr>
                          </a:solidFill>
                          <a:effectLst/>
                          <a:latin typeface="+mj-lt"/>
                        </a:rPr>
                        <a:t>England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2.90</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5"/>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2.89</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2.89</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5"/>
                          </a:solidFill>
                          <a:effectLst/>
                          <a:latin typeface="+mj-lt"/>
                          <a:ea typeface="+mn-ea"/>
                          <a:cs typeface="+mn-cs"/>
                        </a:rPr>
                        <a:t>2.95</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5"/>
                          </a:solidFill>
                          <a:effectLst/>
                          <a:latin typeface="+mj-lt"/>
                          <a:ea typeface="+mn-ea"/>
                          <a:cs typeface="+mn-cs"/>
                        </a:rPr>
                        <a:t>3.02</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2"/>
                          </a:solidFill>
                          <a:effectLst/>
                          <a:latin typeface="+mj-lt"/>
                          <a:ea typeface="+mn-ea"/>
                          <a:cs typeface="+mn-cs"/>
                        </a:rPr>
                        <a:t>3.36</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2"/>
                          </a:solidFill>
                          <a:effectLst/>
                          <a:latin typeface="+mj-lt"/>
                          <a:ea typeface="+mn-ea"/>
                          <a:cs typeface="+mn-cs"/>
                        </a:rPr>
                        <a:t>3.38</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2"/>
                          </a:solidFill>
                          <a:effectLst/>
                          <a:latin typeface="+mj-lt"/>
                          <a:ea typeface="+mn-ea"/>
                          <a:cs typeface="+mn-cs"/>
                        </a:rPr>
                        <a:t>3.33</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3.39</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2"/>
                          </a:solidFill>
                          <a:effectLst/>
                          <a:latin typeface="+mj-lt"/>
                          <a:ea typeface="+mn-ea"/>
                          <a:cs typeface="+mn-cs"/>
                        </a:rPr>
                        <a:t>3.37</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a:solidFill>
                            <a:schemeClr val="accent3"/>
                          </a:solidFill>
                          <a:effectLst/>
                          <a:latin typeface="+mj-lt"/>
                          <a:ea typeface="+mn-ea"/>
                          <a:cs typeface="+mn-cs"/>
                        </a:rPr>
                        <a:t>2.66</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a:solidFill>
                            <a:schemeClr val="accent3"/>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a:solidFill>
                            <a:schemeClr val="accent3"/>
                          </a:solidFill>
                          <a:effectLst/>
                          <a:latin typeface="+mj-lt"/>
                          <a:ea typeface="+mn-ea"/>
                          <a:cs typeface="+mn-cs"/>
                        </a:rPr>
                        <a:t>2.63</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accent3"/>
                          </a:solidFill>
                          <a:effectLst/>
                          <a:latin typeface="+mj-lt"/>
                          <a:ea typeface="+mn-ea"/>
                          <a:cs typeface="+mn-cs"/>
                        </a:rPr>
                        <a:t>2.55</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accent3"/>
                          </a:solidFill>
                          <a:effectLst/>
                          <a:latin typeface="+mj-lt"/>
                          <a:ea typeface="+mn-ea"/>
                          <a:cs typeface="+mn-cs"/>
                        </a:rPr>
                        <a:t>2.63</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a:solidFill>
                            <a:schemeClr val="accent3"/>
                          </a:solidFill>
                          <a:effectLst/>
                          <a:latin typeface="+mj-lt"/>
                          <a:ea typeface="+mn-ea"/>
                          <a:cs typeface="+mn-cs"/>
                        </a:rPr>
                        <a:t>2.82</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2.14</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2.18</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4"/>
                          </a:solidFill>
                          <a:effectLst/>
                          <a:latin typeface="+mj-lt"/>
                          <a:ea typeface="+mn-ea"/>
                          <a:cs typeface="+mn-cs"/>
                        </a:rPr>
                        <a:t>2.25</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2.24</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4"/>
                          </a:solidFill>
                          <a:effectLst/>
                          <a:latin typeface="+mj-lt"/>
                          <a:ea typeface="+mn-ea"/>
                          <a:cs typeface="+mn-cs"/>
                        </a:rPr>
                        <a:t>2.33</a:t>
                      </a:r>
                    </a:p>
                  </a:txBody>
                  <a:tcPr marL="0" marR="0" marT="0"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45574">
                <a:tc>
                  <a:txBody>
                    <a:bodyPr/>
                    <a:lstStyle/>
                    <a:p>
                      <a:pPr algn="l" fontAlgn="ctr"/>
                      <a:r>
                        <a:rPr lang="en-GB" sz="800" b="0" i="0" u="none" strike="noStrike" dirty="0">
                          <a:solidFill>
                            <a:srgbClr val="333333"/>
                          </a:solidFill>
                          <a:effectLst/>
                          <a:latin typeface="+mj-lt"/>
                        </a:rPr>
                        <a:t> </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5"/>
                          </a:solidFill>
                          <a:effectLst/>
                          <a:latin typeface="+mj-lt"/>
                          <a:ea typeface="+mn-ea"/>
                          <a:cs typeface="+mn-cs"/>
                        </a:rPr>
                        <a:t>ALL TOURISM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0" algn="ctr" defTabSz="914400" rtl="0" eaLnBrk="1" fontAlgn="ctr" latinLnBrk="0" hangingPunct="1"/>
                      <a:endParaRPr lang="en-GB" sz="800" b="1" i="0" u="none" strike="noStrike" kern="1200" dirty="0">
                        <a:solidFill>
                          <a:srgbClr val="4655A5"/>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2"/>
                          </a:solidFill>
                          <a:effectLst/>
                          <a:latin typeface="+mj-lt"/>
                          <a:ea typeface="+mn-ea"/>
                          <a:cs typeface="+mn-cs"/>
                        </a:rPr>
                        <a:t>HOLIDAYS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marL="0" algn="ctr" defTabSz="914400" rtl="0" eaLnBrk="1" fontAlgn="ctr" latinLnBrk="0" hangingPunct="1"/>
                      <a:endParaRPr lang="en-GB" sz="800" b="1" i="0" u="none" strike="noStrike" kern="1200" dirty="0">
                        <a:solidFill>
                          <a:srgbClr val="EF5205"/>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3"/>
                          </a:solidFill>
                          <a:latin typeface="+mj-lt"/>
                          <a:ea typeface="+mn-ea"/>
                          <a:cs typeface="+mn-cs"/>
                        </a:rPr>
                        <a:t>VFR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marL="0" algn="ctr" defTabSz="914400" rtl="0" eaLnBrk="1" fontAlgn="ctr" latinLnBrk="0" hangingPunct="1"/>
                      <a:endParaRPr lang="en-GB" sz="800" b="1" i="0" u="none" strike="noStrike" kern="1200" dirty="0">
                        <a:solidFill>
                          <a:schemeClr val="accent3"/>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4"/>
                          </a:solidFill>
                          <a:effectLst/>
                          <a:latin typeface="+mj-lt"/>
                          <a:ea typeface="+mn-ea"/>
                          <a:cs typeface="+mn-cs"/>
                        </a:rPr>
                        <a:t>BUSINESS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marL="0" algn="ctr" defTabSz="914400" rtl="0" eaLnBrk="1" fontAlgn="ctr" latinLnBrk="0" hangingPunct="1"/>
                      <a:endParaRPr lang="en-GB" sz="800" b="1" i="0" u="none" strike="noStrike" kern="1200" dirty="0">
                        <a:solidFill>
                          <a:schemeClr val="accent4"/>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45574">
                <a:tc>
                  <a:txBody>
                    <a:bodyPr/>
                    <a:lstStyle/>
                    <a:p>
                      <a:pPr marL="0" indent="85725" algn="l" rtl="0" fontAlgn="b"/>
                      <a:r>
                        <a:rPr lang="en-GB" sz="800" b="1" i="0" u="none" strike="noStrike" dirty="0">
                          <a:solidFill>
                            <a:srgbClr val="333333"/>
                          </a:solidFill>
                          <a:effectLst/>
                          <a:latin typeface="+mj-lt"/>
                        </a:rPr>
                        <a:t>Av. £/Night</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1" i="0" u="none" strike="noStrike" kern="1200" dirty="0">
                          <a:solidFill>
                            <a:schemeClr val="accent5"/>
                          </a:solidFill>
                          <a:effectLst/>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1" i="0" u="none" strike="noStrike" kern="1200" dirty="0">
                          <a:solidFill>
                            <a:schemeClr val="accent5"/>
                          </a:solidFill>
                          <a:effectLst/>
                          <a:latin typeface="+mj-lt"/>
                          <a:ea typeface="+mn-ea"/>
                          <a:cs typeface="+mn-cs"/>
                        </a:rPr>
                        <a:t>2014</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chemeClr val="accent5"/>
                          </a:solidFill>
                          <a:effectLst/>
                          <a:latin typeface="+mj-lt"/>
                          <a:ea typeface="+mn-ea"/>
                          <a:cs typeface="+mn-cs"/>
                        </a:rPr>
                        <a:t>2015</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5"/>
                          </a:solidFill>
                          <a:effectLst/>
                          <a:latin typeface="+mj-lt"/>
                          <a:ea typeface="+mn-ea"/>
                          <a:cs typeface="+mn-cs"/>
                        </a:rPr>
                        <a:t>2016</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chemeClr val="accent5"/>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chemeClr val="accent5"/>
                          </a:solidFill>
                          <a:effectLst/>
                          <a:latin typeface="+mj-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2"/>
                          </a:solidFill>
                          <a:effectLst/>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2"/>
                          </a:solidFill>
                          <a:effectLst/>
                          <a:latin typeface="+mj-lt"/>
                          <a:ea typeface="+mn-ea"/>
                          <a:cs typeface="+mn-cs"/>
                        </a:rPr>
                        <a:t>2014</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1" i="0" u="none" strike="noStrike" kern="1200" noProof="0" dirty="0">
                          <a:solidFill>
                            <a:schemeClr val="accent2"/>
                          </a:solidFill>
                          <a:effectLst/>
                          <a:latin typeface="+mj-lt"/>
                          <a:ea typeface="+mn-ea"/>
                          <a:cs typeface="+mn-cs"/>
                        </a:rPr>
                        <a:t>2015</a:t>
                      </a:r>
                      <a:endParaRPr lang="en-GB" sz="700" b="1" i="0" u="none" strike="noStrike" kern="1200" dirty="0">
                        <a:solidFill>
                          <a:schemeClr val="accent2"/>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1" i="0" u="none" strike="noStrike" kern="1200" dirty="0">
                          <a:solidFill>
                            <a:schemeClr val="accent2"/>
                          </a:solidFill>
                          <a:effectLst/>
                          <a:latin typeface="+mj-lt"/>
                          <a:ea typeface="+mn-ea"/>
                          <a:cs typeface="+mn-cs"/>
                        </a:rPr>
                        <a:t>2016</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2"/>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2"/>
                          </a:solidFill>
                          <a:effectLst/>
                          <a:latin typeface="+mj-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1" i="0" u="none" strike="noStrike" kern="1200" dirty="0">
                          <a:solidFill>
                            <a:schemeClr val="accent3"/>
                          </a:solidFill>
                          <a:effectLst/>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1" i="0" u="none" strike="noStrike" kern="1200" dirty="0">
                          <a:solidFill>
                            <a:schemeClr val="accent3"/>
                          </a:solidFill>
                          <a:effectLst/>
                          <a:latin typeface="+mj-lt"/>
                          <a:ea typeface="+mn-ea"/>
                          <a:cs typeface="+mn-cs"/>
                        </a:rPr>
                        <a:t>2014</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chemeClr val="accent3"/>
                          </a:solidFill>
                          <a:effectLst/>
                          <a:uLnTx/>
                          <a:uFillTx/>
                          <a:latin typeface="+mj-lt"/>
                          <a:ea typeface="+mn-ea"/>
                          <a:cs typeface="+mn-cs"/>
                        </a:rPr>
                        <a:t>2015</a:t>
                      </a:r>
                      <a:endParaRPr lang="en-GB" sz="700" b="1" dirty="0">
                        <a:solidFill>
                          <a:schemeClr val="accent3"/>
                        </a:solidFill>
                        <a:latin typeface="+mj-lt"/>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kumimoji="0" lang="en-GB" sz="700" b="1" i="0" u="none" strike="noStrike" kern="1200" cap="none" spc="0" normalizeH="0" baseline="0" dirty="0">
                          <a:ln>
                            <a:noFill/>
                          </a:ln>
                          <a:solidFill>
                            <a:schemeClr val="accent3"/>
                          </a:solidFill>
                          <a:effectLst/>
                          <a:uLnTx/>
                          <a:uFillTx/>
                          <a:latin typeface="+mj-lt"/>
                          <a:ea typeface="+mn-ea"/>
                          <a:cs typeface="+mn-cs"/>
                        </a:rPr>
                        <a:t>2016</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chemeClr val="accent3"/>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chemeClr val="accent3"/>
                          </a:solidFill>
                          <a:effectLst/>
                          <a:latin typeface="+mj-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4"/>
                          </a:solidFill>
                          <a:effectLst/>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4"/>
                          </a:solidFill>
                          <a:effectLst/>
                          <a:latin typeface="+mj-lt"/>
                          <a:ea typeface="+mn-ea"/>
                          <a:cs typeface="+mn-cs"/>
                        </a:rPr>
                        <a:t>2014</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1" i="0" u="none" strike="noStrike" kern="1200" noProof="0" dirty="0">
                          <a:solidFill>
                            <a:schemeClr val="accent4"/>
                          </a:solidFill>
                          <a:effectLst/>
                          <a:latin typeface="+mj-lt"/>
                          <a:ea typeface="+mn-ea"/>
                          <a:cs typeface="+mn-cs"/>
                        </a:rPr>
                        <a:t>2015</a:t>
                      </a:r>
                      <a:endParaRPr lang="en-GB" sz="700" b="1" i="0" u="none" strike="noStrike" kern="1200" dirty="0">
                        <a:solidFill>
                          <a:schemeClr val="accent4"/>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4"/>
                          </a:solidFill>
                          <a:effectLst/>
                          <a:latin typeface="+mj-lt"/>
                          <a:ea typeface="+mn-ea"/>
                          <a:cs typeface="+mn-cs"/>
                        </a:rPr>
                        <a:t>2016</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4"/>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4"/>
                          </a:solidFill>
                          <a:effectLst/>
                          <a:latin typeface="+mj-lt"/>
                          <a:ea typeface="+mn-ea"/>
                          <a:cs typeface="+mn-cs"/>
                        </a:rPr>
                        <a:t>2018</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45574">
                <a:tc>
                  <a:txBody>
                    <a:bodyPr/>
                    <a:lstStyle/>
                    <a:p>
                      <a:pPr marL="0" indent="85725" algn="l" rtl="0" fontAlgn="b"/>
                      <a:r>
                        <a:rPr lang="en-GB" sz="800" b="0" i="0" u="none" strike="noStrike" dirty="0">
                          <a:solidFill>
                            <a:schemeClr val="tx1">
                              <a:lumMod val="65000"/>
                              <a:lumOff val="35000"/>
                            </a:schemeClr>
                          </a:solidFill>
                          <a:effectLst/>
                          <a:latin typeface="+mj-lt"/>
                        </a:rPr>
                        <a:t>GB</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5"/>
                          </a:solidFill>
                          <a:effectLst/>
                          <a:latin typeface="+mj-lt"/>
                          <a:ea typeface="+mn-ea"/>
                          <a:cs typeface="+mn-cs"/>
                        </a:rPr>
                        <a:t>£64</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£68</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£65</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£66</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£66</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2"/>
                          </a:solidFill>
                          <a:effectLst/>
                          <a:latin typeface="+mj-lt"/>
                          <a:ea typeface="+mn-ea"/>
                          <a:cs typeface="+mn-cs"/>
                        </a:rPr>
                        <a:t>£67</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2"/>
                          </a:solidFill>
                          <a:effectLst/>
                          <a:latin typeface="+mj-lt"/>
                          <a:ea typeface="+mn-ea"/>
                          <a:cs typeface="+mn-cs"/>
                        </a:rPr>
                        <a:t>£72</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£69</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2"/>
                          </a:solidFill>
                          <a:effectLst/>
                          <a:latin typeface="+mj-lt"/>
                          <a:ea typeface="+mn-ea"/>
                          <a:cs typeface="+mn-cs"/>
                        </a:rPr>
                        <a:t>£69</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£71</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3"/>
                          </a:solidFill>
                          <a:latin typeface="+mj-lt"/>
                          <a:ea typeface="+mn-ea"/>
                          <a:cs typeface="+mn-cs"/>
                        </a:rPr>
                        <a:t>£41</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3"/>
                          </a:solidFill>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3"/>
                          </a:solidFill>
                          <a:latin typeface="+mj-lt"/>
                          <a:ea typeface="+mn-ea"/>
                          <a:cs typeface="+mn-cs"/>
                        </a:rPr>
                        <a:t>£46</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3"/>
                          </a:solidFill>
                          <a:latin typeface="+mj-lt"/>
                          <a:ea typeface="+mn-ea"/>
                          <a:cs typeface="+mn-cs"/>
                        </a:rPr>
                        <a:t>£43</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3"/>
                          </a:solidFill>
                          <a:latin typeface="+mj-lt"/>
                          <a:ea typeface="+mn-ea"/>
                          <a:cs typeface="+mn-cs"/>
                        </a:rPr>
                        <a:t>£42</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3"/>
                          </a:solidFill>
                          <a:latin typeface="+mj-lt"/>
                          <a:ea typeface="+mn-ea"/>
                          <a:cs typeface="+mn-cs"/>
                        </a:rPr>
                        <a:t>£41</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4"/>
                          </a:solidFill>
                          <a:effectLst/>
                          <a:latin typeface="+mj-lt"/>
                          <a:ea typeface="+mn-ea"/>
                          <a:cs typeface="+mn-cs"/>
                        </a:rPr>
                        <a:t>£109</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£107</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£113</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£111</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£113</a:t>
                      </a:r>
                    </a:p>
                  </a:txBody>
                  <a:tcPr marL="0" marR="0" marT="0"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45574">
                <a:tc>
                  <a:txBody>
                    <a:bodyPr/>
                    <a:lstStyle/>
                    <a:p>
                      <a:pPr marL="0" indent="85725" algn="l" rtl="0" fontAlgn="b"/>
                      <a:r>
                        <a:rPr lang="en-GB" sz="800" b="0" i="0" u="none" strike="noStrike" dirty="0">
                          <a:solidFill>
                            <a:schemeClr val="tx1">
                              <a:lumMod val="65000"/>
                              <a:lumOff val="35000"/>
                            </a:schemeClr>
                          </a:solidFill>
                          <a:effectLst/>
                          <a:latin typeface="+mj-lt"/>
                        </a:rPr>
                        <a:t>England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£65</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5"/>
                          </a:solidFill>
                          <a:effectLst/>
                          <a:latin typeface="+mj-lt"/>
                          <a:ea typeface="+mn-ea"/>
                          <a:cs typeface="+mn-cs"/>
                        </a:rPr>
                        <a:t>£67</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£66</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£65</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£67</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2"/>
                          </a:solidFill>
                          <a:effectLst/>
                          <a:latin typeface="+mj-lt"/>
                          <a:ea typeface="+mn-ea"/>
                          <a:cs typeface="+mn-cs"/>
                        </a:rPr>
                        <a:t>£69</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£72</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£70</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2"/>
                          </a:solidFill>
                          <a:effectLst/>
                          <a:latin typeface="+mj-lt"/>
                          <a:ea typeface="+mn-ea"/>
                          <a:cs typeface="+mn-cs"/>
                        </a:rPr>
                        <a:t>£69</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£72</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3"/>
                          </a:solidFill>
                          <a:latin typeface="+mj-lt"/>
                          <a:ea typeface="+mn-ea"/>
                          <a:cs typeface="+mn-cs"/>
                        </a:rPr>
                        <a:t>£41</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3"/>
                          </a:solidFill>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3"/>
                          </a:solidFill>
                          <a:latin typeface="+mj-lt"/>
                          <a:ea typeface="+mn-ea"/>
                          <a:cs typeface="+mn-cs"/>
                        </a:rPr>
                        <a:t>£44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3"/>
                          </a:solidFill>
                          <a:latin typeface="+mj-lt"/>
                          <a:ea typeface="+mn-ea"/>
                          <a:cs typeface="+mn-cs"/>
                        </a:rPr>
                        <a:t>£42</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3"/>
                          </a:solidFill>
                          <a:latin typeface="+mj-lt"/>
                          <a:ea typeface="+mn-ea"/>
                          <a:cs typeface="+mn-cs"/>
                        </a:rPr>
                        <a:t>£42</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3"/>
                          </a:solidFill>
                          <a:latin typeface="+mj-lt"/>
                          <a:ea typeface="+mn-ea"/>
                          <a:cs typeface="+mn-cs"/>
                        </a:rPr>
                        <a:t>£40</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4"/>
                          </a:solidFill>
                          <a:effectLst/>
                          <a:latin typeface="+mj-lt"/>
                          <a:ea typeface="+mn-ea"/>
                          <a:cs typeface="+mn-cs"/>
                        </a:rPr>
                        <a:t>£113</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4"/>
                          </a:solidFill>
                          <a:effectLst/>
                          <a:latin typeface="+mj-lt"/>
                          <a:ea typeface="+mn-ea"/>
                          <a:cs typeface="+mn-cs"/>
                        </a:rPr>
                        <a:t>£111</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£115</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4"/>
                          </a:solidFill>
                          <a:effectLst/>
                          <a:latin typeface="+mj-lt"/>
                          <a:ea typeface="+mn-ea"/>
                          <a:cs typeface="+mn-cs"/>
                        </a:rPr>
                        <a:t>£112</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4"/>
                          </a:solidFill>
                          <a:effectLst/>
                          <a:latin typeface="+mj-lt"/>
                          <a:ea typeface="+mn-ea"/>
                          <a:cs typeface="+mn-cs"/>
                        </a:rPr>
                        <a:t>£118</a:t>
                      </a:r>
                    </a:p>
                  </a:txBody>
                  <a:tcPr marL="0" marR="0" marT="0"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45574">
                <a:tc>
                  <a:txBody>
                    <a:bodyPr/>
                    <a:lstStyle/>
                    <a:p>
                      <a:pPr algn="l" fontAlgn="ctr"/>
                      <a:r>
                        <a:rPr lang="en-GB" sz="800" b="0" i="0" u="none" strike="noStrike" dirty="0">
                          <a:solidFill>
                            <a:srgbClr val="333333"/>
                          </a:solidFill>
                          <a:effectLst/>
                          <a:latin typeface="+mj-lt"/>
                        </a:rPr>
                        <a:t> </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5"/>
                          </a:solidFill>
                          <a:effectLst/>
                          <a:latin typeface="+mj-lt"/>
                          <a:ea typeface="+mn-ea"/>
                          <a:cs typeface="+mn-cs"/>
                        </a:rPr>
                        <a:t>ALL TOURISM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0" algn="ctr" defTabSz="914400" rtl="0" eaLnBrk="1" fontAlgn="ctr" latinLnBrk="0" hangingPunct="1"/>
                      <a:endParaRPr lang="en-GB" sz="800" b="1" i="0" u="none" strike="noStrike" kern="1200" dirty="0">
                        <a:solidFill>
                          <a:srgbClr val="4655A5"/>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2"/>
                          </a:solidFill>
                          <a:effectLst/>
                          <a:latin typeface="+mj-lt"/>
                          <a:ea typeface="+mn-ea"/>
                          <a:cs typeface="+mn-cs"/>
                        </a:rPr>
                        <a:t>HOLIDAYS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marL="0" algn="ctr" defTabSz="914400" rtl="0" eaLnBrk="1" fontAlgn="ctr" latinLnBrk="0" hangingPunct="1"/>
                      <a:endParaRPr lang="en-GB" sz="800" b="1" i="0" u="none" strike="noStrike" kern="1200" dirty="0">
                        <a:solidFill>
                          <a:srgbClr val="EF5205"/>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3"/>
                          </a:solidFill>
                          <a:latin typeface="+mj-lt"/>
                          <a:ea typeface="+mn-ea"/>
                          <a:cs typeface="+mn-cs"/>
                        </a:rPr>
                        <a:t>VFR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marL="0" algn="ctr" defTabSz="914400" rtl="0" eaLnBrk="1" fontAlgn="ctr" latinLnBrk="0" hangingPunct="1"/>
                      <a:endParaRPr lang="en-GB" sz="800" b="1" i="0" u="none" strike="noStrike" kern="1200" dirty="0">
                        <a:solidFill>
                          <a:schemeClr val="accent3"/>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defRPr/>
                      </a:pPr>
                      <a:r>
                        <a:rPr lang="en-GB" sz="700" b="1" i="0" u="none" strike="noStrike" kern="1200" dirty="0">
                          <a:solidFill>
                            <a:schemeClr val="accent4"/>
                          </a:solidFill>
                          <a:effectLst/>
                          <a:latin typeface="+mj-lt"/>
                          <a:ea typeface="+mn-ea"/>
                          <a:cs typeface="+mn-cs"/>
                        </a:rPr>
                        <a:t>BUSINESS – Jan-Nov period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tc>
                <a:tc hMerge="1">
                  <a:txBody>
                    <a:bodyPr/>
                    <a:lstStyle/>
                    <a:p>
                      <a:pPr marL="0" algn="ctr" defTabSz="914400" rtl="0" eaLnBrk="1" fontAlgn="ctr" latinLnBrk="0" hangingPunct="1"/>
                      <a:endParaRPr lang="en-GB" sz="800" b="1" i="0" u="none" strike="noStrike" kern="1200" dirty="0">
                        <a:solidFill>
                          <a:schemeClr val="accent4"/>
                        </a:solidFill>
                        <a:latin typeface="+mj-lt"/>
                        <a:ea typeface="+mn-ea"/>
                        <a:cs typeface="+mn-cs"/>
                      </a:endParaRP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45574">
                <a:tc>
                  <a:txBody>
                    <a:bodyPr/>
                    <a:lstStyle/>
                    <a:p>
                      <a:pPr marL="0" indent="85725" algn="l" rtl="0" fontAlgn="b"/>
                      <a:r>
                        <a:rPr lang="en-GB" sz="800" b="1" i="0" u="none" strike="noStrike" dirty="0">
                          <a:solidFill>
                            <a:srgbClr val="333333"/>
                          </a:solidFill>
                          <a:effectLst/>
                          <a:latin typeface="+mj-lt"/>
                        </a:rPr>
                        <a:t>Av. £/Trip</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1" i="0" u="none" strike="noStrike" kern="1200" dirty="0">
                          <a:solidFill>
                            <a:schemeClr val="accent5"/>
                          </a:solidFill>
                          <a:effectLst/>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1" i="0" u="none" strike="noStrike" kern="1200" dirty="0">
                          <a:solidFill>
                            <a:schemeClr val="accent5"/>
                          </a:solidFill>
                          <a:effectLst/>
                          <a:latin typeface="+mj-lt"/>
                          <a:ea typeface="+mn-ea"/>
                          <a:cs typeface="+mn-cs"/>
                        </a:rPr>
                        <a:t>2014</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chemeClr val="accent5"/>
                          </a:solidFill>
                          <a:effectLst/>
                          <a:latin typeface="+mj-lt"/>
                          <a:ea typeface="+mn-ea"/>
                          <a:cs typeface="+mn-cs"/>
                        </a:rPr>
                        <a:t>2015</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5"/>
                          </a:solidFill>
                          <a:effectLst/>
                          <a:latin typeface="+mj-lt"/>
                          <a:ea typeface="+mn-ea"/>
                          <a:cs typeface="+mn-cs"/>
                        </a:rPr>
                        <a:t>2016</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chemeClr val="accent5"/>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chemeClr val="accent5"/>
                          </a:solidFill>
                          <a:effectLst/>
                          <a:latin typeface="+mj-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2"/>
                          </a:solidFill>
                          <a:effectLst/>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2"/>
                          </a:solidFill>
                          <a:effectLst/>
                          <a:latin typeface="+mj-lt"/>
                          <a:ea typeface="+mn-ea"/>
                          <a:cs typeface="+mn-cs"/>
                        </a:rPr>
                        <a:t>2014</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1" i="0" u="none" strike="noStrike" kern="1200" noProof="0" dirty="0">
                          <a:solidFill>
                            <a:schemeClr val="accent2"/>
                          </a:solidFill>
                          <a:effectLst/>
                          <a:latin typeface="+mj-lt"/>
                          <a:ea typeface="+mn-ea"/>
                          <a:cs typeface="+mn-cs"/>
                        </a:rPr>
                        <a:t>2015</a:t>
                      </a:r>
                      <a:endParaRPr lang="en-GB" sz="700" b="1" i="0" u="none" strike="noStrike" kern="1200" dirty="0">
                        <a:solidFill>
                          <a:schemeClr val="accent2"/>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1" i="0" u="none" strike="noStrike" kern="1200" dirty="0">
                          <a:solidFill>
                            <a:schemeClr val="accent2"/>
                          </a:solidFill>
                          <a:effectLst/>
                          <a:latin typeface="+mj-lt"/>
                          <a:ea typeface="+mn-ea"/>
                          <a:cs typeface="+mn-cs"/>
                        </a:rPr>
                        <a:t>2016</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2"/>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2"/>
                          </a:solidFill>
                          <a:effectLst/>
                          <a:latin typeface="+mj-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1" i="0" u="none" strike="noStrike" kern="1200" dirty="0">
                          <a:solidFill>
                            <a:schemeClr val="accent3"/>
                          </a:solidFill>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1" i="0" u="none" strike="noStrike" kern="1200" dirty="0">
                          <a:solidFill>
                            <a:schemeClr val="accent3"/>
                          </a:solidFill>
                          <a:latin typeface="+mj-lt"/>
                          <a:ea typeface="+mn-ea"/>
                          <a:cs typeface="+mn-cs"/>
                        </a:rPr>
                        <a:t>2014</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700" b="1" i="0" u="none" strike="noStrike" kern="1200" noProof="0" dirty="0">
                          <a:solidFill>
                            <a:schemeClr val="accent3"/>
                          </a:solidFill>
                          <a:latin typeface="+mj-lt"/>
                          <a:ea typeface="+mn-ea"/>
                          <a:cs typeface="+mn-cs"/>
                        </a:rPr>
                        <a:t>2015</a:t>
                      </a:r>
                      <a:endParaRPr lang="en-GB" sz="700" b="1" i="0" u="none" strike="noStrike" kern="1200" dirty="0">
                        <a:solidFill>
                          <a:schemeClr val="accent3"/>
                        </a:solidFill>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3"/>
                          </a:solidFill>
                          <a:latin typeface="+mj-lt"/>
                          <a:ea typeface="+mn-ea"/>
                          <a:cs typeface="+mn-cs"/>
                        </a:rPr>
                        <a:t>2016</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chemeClr val="accent3"/>
                          </a:solidFill>
                          <a:latin typeface="+mj-lt"/>
                          <a:ea typeface="+mn-ea"/>
                          <a:cs typeface="+mn-cs"/>
                        </a:rPr>
                        <a:t>2017</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1" i="0" u="none" strike="noStrike" kern="1200" dirty="0">
                          <a:solidFill>
                            <a:schemeClr val="accent3"/>
                          </a:solidFill>
                          <a:latin typeface="+mj-lt"/>
                          <a:ea typeface="+mn-ea"/>
                          <a:cs typeface="+mn-cs"/>
                        </a:rPr>
                        <a:t>2018</a:t>
                      </a:r>
                    </a:p>
                  </a:txBody>
                  <a:tcPr marL="4655" marR="4655" marT="465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4"/>
                          </a:solidFill>
                          <a:effectLst/>
                          <a:latin typeface="+mj-lt"/>
                          <a:ea typeface="+mn-ea"/>
                          <a:cs typeface="+mn-cs"/>
                        </a:rPr>
                        <a:t>2013</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4"/>
                          </a:solidFill>
                          <a:effectLst/>
                          <a:latin typeface="+mj-lt"/>
                          <a:ea typeface="+mn-ea"/>
                          <a:cs typeface="+mn-cs"/>
                        </a:rPr>
                        <a:t>2014</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1" i="0" u="none" strike="noStrike" kern="1200" noProof="0" dirty="0">
                          <a:solidFill>
                            <a:schemeClr val="accent4"/>
                          </a:solidFill>
                          <a:effectLst/>
                          <a:latin typeface="+mj-lt"/>
                          <a:ea typeface="+mn-ea"/>
                          <a:cs typeface="+mn-cs"/>
                        </a:rPr>
                        <a:t>2015</a:t>
                      </a:r>
                      <a:endParaRPr lang="en-GB" sz="700" b="1" i="0" u="none" strike="noStrike" kern="1200" dirty="0">
                        <a:solidFill>
                          <a:schemeClr val="accent4"/>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4"/>
                          </a:solidFill>
                          <a:effectLst/>
                          <a:latin typeface="+mj-lt"/>
                          <a:ea typeface="+mn-ea"/>
                          <a:cs typeface="+mn-cs"/>
                        </a:rPr>
                        <a:t>2016</a:t>
                      </a:r>
                    </a:p>
                  </a:txBody>
                  <a:tcPr marL="4655" marR="4655" marT="465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4"/>
                          </a:solidFill>
                          <a:effectLst/>
                          <a:latin typeface="+mj-lt"/>
                          <a:ea typeface="+mn-ea"/>
                          <a:cs typeface="+mn-cs"/>
                        </a:rPr>
                        <a:t>2017</a:t>
                      </a:r>
                    </a:p>
                  </a:txBody>
                  <a:tcPr marL="4655" marR="4655" marT="465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accent4"/>
                          </a:solidFill>
                          <a:effectLst/>
                          <a:latin typeface="+mj-lt"/>
                          <a:ea typeface="+mn-ea"/>
                          <a:cs typeface="+mn-cs"/>
                        </a:rPr>
                        <a:t>2018</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245574">
                <a:tc>
                  <a:txBody>
                    <a:bodyPr/>
                    <a:lstStyle/>
                    <a:p>
                      <a:pPr marL="0" indent="85725" algn="l" rtl="0" fontAlgn="b"/>
                      <a:r>
                        <a:rPr lang="en-GB" sz="800" b="0" i="0" u="none" strike="noStrike" dirty="0">
                          <a:solidFill>
                            <a:schemeClr val="tx1">
                              <a:lumMod val="65000"/>
                              <a:lumOff val="35000"/>
                            </a:schemeClr>
                          </a:solidFill>
                          <a:effectLst/>
                          <a:latin typeface="+mj-lt"/>
                        </a:rPr>
                        <a:t>GB</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5"/>
                          </a:solidFill>
                          <a:effectLst/>
                          <a:latin typeface="+mj-lt"/>
                          <a:ea typeface="+mn-ea"/>
                          <a:cs typeface="+mn-cs"/>
                        </a:rPr>
                        <a:t>£193</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£203</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£196</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£200</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5"/>
                          </a:solidFill>
                          <a:effectLst/>
                          <a:latin typeface="+mj-lt"/>
                          <a:ea typeface="+mn-ea"/>
                          <a:cs typeface="+mn-cs"/>
                        </a:rPr>
                        <a:t>£205</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2"/>
                          </a:solidFill>
                          <a:effectLst/>
                          <a:latin typeface="+mj-lt"/>
                          <a:ea typeface="+mn-ea"/>
                          <a:cs typeface="+mn-cs"/>
                        </a:rPr>
                        <a:t>£236</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£252</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£237</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£239</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£246</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3"/>
                          </a:solidFill>
                          <a:latin typeface="+mj-lt"/>
                          <a:ea typeface="+mn-ea"/>
                          <a:cs typeface="+mn-cs"/>
                        </a:rPr>
                        <a:t>£112</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3"/>
                          </a:solidFill>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3"/>
                          </a:solidFill>
                          <a:latin typeface="+mj-lt"/>
                          <a:ea typeface="+mn-ea"/>
                          <a:cs typeface="+mn-cs"/>
                        </a:rPr>
                        <a:t>£124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3"/>
                          </a:solidFill>
                          <a:latin typeface="+mj-lt"/>
                          <a:ea typeface="+mn-ea"/>
                          <a:cs typeface="+mn-cs"/>
                        </a:rPr>
                        <a:t>£113</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3"/>
                          </a:solidFill>
                          <a:latin typeface="+mj-lt"/>
                          <a:ea typeface="+mn-ea"/>
                          <a:cs typeface="+mn-cs"/>
                        </a:rPr>
                        <a:t>£114</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3"/>
                          </a:solidFill>
                          <a:latin typeface="+mj-lt"/>
                          <a:ea typeface="+mn-ea"/>
                          <a:cs typeface="+mn-cs"/>
                        </a:rPr>
                        <a:t>£117</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4"/>
                          </a:solidFill>
                          <a:effectLst/>
                          <a:latin typeface="+mj-lt"/>
                          <a:ea typeface="+mn-ea"/>
                          <a:cs typeface="+mn-cs"/>
                        </a:rPr>
                        <a:t>£246</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4"/>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£244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£261</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4"/>
                          </a:solidFill>
                          <a:effectLst/>
                          <a:latin typeface="+mj-lt"/>
                          <a:ea typeface="+mn-ea"/>
                          <a:cs typeface="+mn-cs"/>
                        </a:rPr>
                        <a:t>£255</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£267</a:t>
                      </a:r>
                    </a:p>
                  </a:txBody>
                  <a:tcPr marL="0" marR="0" marT="0"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245574">
                <a:tc>
                  <a:txBody>
                    <a:bodyPr/>
                    <a:lstStyle/>
                    <a:p>
                      <a:pPr marL="0" indent="85725" algn="l" rtl="0" fontAlgn="b"/>
                      <a:r>
                        <a:rPr lang="en-GB" sz="800" b="0" i="0" u="none" strike="noStrike" dirty="0">
                          <a:solidFill>
                            <a:schemeClr val="tx1">
                              <a:lumMod val="65000"/>
                              <a:lumOff val="35000"/>
                            </a:schemeClr>
                          </a:solidFill>
                          <a:effectLst/>
                          <a:latin typeface="+mj-lt"/>
                        </a:rPr>
                        <a:t>England</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£188</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£194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£190</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5"/>
                          </a:solidFill>
                          <a:effectLst/>
                          <a:latin typeface="+mj-lt"/>
                          <a:ea typeface="+mn-ea"/>
                          <a:cs typeface="+mn-cs"/>
                        </a:rPr>
                        <a:t>£193</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5"/>
                          </a:solidFill>
                          <a:effectLst/>
                          <a:latin typeface="+mj-lt"/>
                          <a:ea typeface="+mn-ea"/>
                          <a:cs typeface="+mn-cs"/>
                        </a:rPr>
                        <a:t>£202</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£233</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2"/>
                          </a:solidFill>
                          <a:effectLst/>
                          <a:latin typeface="+mj-lt"/>
                          <a:ea typeface="+mn-ea"/>
                          <a:cs typeface="+mn-cs"/>
                        </a:rPr>
                        <a:t>£244</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£233</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2"/>
                          </a:solidFill>
                          <a:effectLst/>
                          <a:latin typeface="+mj-lt"/>
                          <a:ea typeface="+mn-ea"/>
                          <a:cs typeface="+mn-cs"/>
                        </a:rPr>
                        <a:t>£234</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2"/>
                          </a:solidFill>
                          <a:effectLst/>
                          <a:latin typeface="+mj-lt"/>
                          <a:ea typeface="+mn-ea"/>
                          <a:cs typeface="+mn-cs"/>
                        </a:rPr>
                        <a:t>£244</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3"/>
                          </a:solidFill>
                          <a:latin typeface="+mj-lt"/>
                          <a:ea typeface="+mn-ea"/>
                          <a:cs typeface="+mn-cs"/>
                        </a:rPr>
                        <a:t>£109</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3"/>
                          </a:solidFill>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3"/>
                          </a:solidFill>
                          <a:latin typeface="+mj-lt"/>
                          <a:ea typeface="+mn-ea"/>
                          <a:cs typeface="+mn-cs"/>
                        </a:rPr>
                        <a:t>£116</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a:solidFill>
                            <a:schemeClr val="accent3"/>
                          </a:solidFill>
                          <a:latin typeface="+mj-lt"/>
                          <a:ea typeface="+mn-ea"/>
                          <a:cs typeface="+mn-cs"/>
                        </a:rPr>
                        <a:t>£108</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3"/>
                          </a:solidFill>
                          <a:latin typeface="+mj-lt"/>
                          <a:ea typeface="+mn-ea"/>
                          <a:cs typeface="+mn-cs"/>
                        </a:rPr>
                        <a:t>£110</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0" i="0" u="none" strike="noStrike" kern="1200" dirty="0">
                          <a:solidFill>
                            <a:schemeClr val="accent3"/>
                          </a:solidFill>
                          <a:latin typeface="+mj-lt"/>
                          <a:ea typeface="+mn-ea"/>
                          <a:cs typeface="+mn-cs"/>
                        </a:rPr>
                        <a:t>£113</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£242</a:t>
                      </a:r>
                    </a:p>
                  </a:txBody>
                  <a:tcPr marL="0" marR="0" marT="0"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N/A</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4"/>
                          </a:solidFill>
                          <a:effectLst/>
                          <a:latin typeface="+mj-lt"/>
                          <a:ea typeface="+mn-ea"/>
                          <a:cs typeface="+mn-cs"/>
                        </a:rPr>
                        <a:t>£242</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a:solidFill>
                            <a:schemeClr val="accent4"/>
                          </a:solidFill>
                          <a:effectLst/>
                          <a:latin typeface="+mj-lt"/>
                          <a:ea typeface="+mn-ea"/>
                          <a:cs typeface="+mn-cs"/>
                        </a:rPr>
                        <a:t>£259</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4"/>
                          </a:solidFill>
                          <a:effectLst/>
                          <a:latin typeface="+mj-lt"/>
                          <a:ea typeface="+mn-ea"/>
                          <a:cs typeface="+mn-cs"/>
                        </a:rPr>
                        <a:t>£251</a:t>
                      </a:r>
                    </a:p>
                  </a:txBody>
                  <a:tcPr marL="0" marR="0" marT="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0" i="0" u="none" strike="noStrike" kern="1200" dirty="0">
                          <a:solidFill>
                            <a:schemeClr val="accent4"/>
                          </a:solidFill>
                          <a:effectLst/>
                          <a:latin typeface="+mj-lt"/>
                          <a:ea typeface="+mn-ea"/>
                          <a:cs typeface="+mn-cs"/>
                        </a:rPr>
                        <a:t>£275</a:t>
                      </a:r>
                    </a:p>
                  </a:txBody>
                  <a:tcPr marL="0" marR="0" marT="0"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bl>
          </a:graphicData>
        </a:graphic>
      </p:graphicFrame>
      <p:sp>
        <p:nvSpPr>
          <p:cNvPr id="7" name="TextBox 6">
            <a:extLst>
              <a:ext uri="{FF2B5EF4-FFF2-40B4-BE49-F238E27FC236}">
                <a16:creationId xmlns:a16="http://schemas.microsoft.com/office/drawing/2014/main" id="{9884BEEF-EA18-4F2B-8AA4-5819C54E4414}"/>
              </a:ext>
            </a:extLst>
          </p:cNvPr>
          <p:cNvSpPr txBox="1"/>
          <p:nvPr/>
        </p:nvSpPr>
        <p:spPr>
          <a:xfrm>
            <a:off x="738524" y="5966657"/>
            <a:ext cx="9005976" cy="300082"/>
          </a:xfrm>
          <a:prstGeom prst="rect">
            <a:avLst/>
          </a:prstGeom>
          <a:noFill/>
        </p:spPr>
        <p:txBody>
          <a:bodyPr wrap="square" rtlCol="0">
            <a:spAutoFit/>
          </a:bodyPr>
          <a:lstStyle/>
          <a:p>
            <a:pPr>
              <a:buFont typeface="Arial" pitchFamily="34" charset="0"/>
              <a:buChar char="•"/>
            </a:pPr>
            <a:r>
              <a:rPr lang="en-GB" sz="450" b="0" dirty="0">
                <a:solidFill>
                  <a:schemeClr val="tx1">
                    <a:lumMod val="65000"/>
                    <a:lumOff val="35000"/>
                  </a:schemeClr>
                </a:solidFill>
              </a:rPr>
              <a:t>Please note that the latest 2018 results are provisional and subject to minor changes in subsequent months due to the inclusion of trip-takers returning from late trips.  Pre-2018 results are based on full-year data so will not change.</a:t>
            </a:r>
          </a:p>
          <a:p>
            <a:pPr>
              <a:buFont typeface="Arial" pitchFamily="34" charset="0"/>
              <a:buChar char="•"/>
            </a:pPr>
            <a:r>
              <a:rPr lang="en-GB" sz="450" b="0" dirty="0">
                <a:solidFill>
                  <a:schemeClr val="tx1">
                    <a:lumMod val="65000"/>
                    <a:lumOff val="35000"/>
                  </a:schemeClr>
                </a:solidFill>
              </a:rPr>
              <a:t>All expenditure figures are in HISTORIC PRICES.</a:t>
            </a:r>
          </a:p>
          <a:p>
            <a:pPr>
              <a:buFont typeface="Arial" pitchFamily="34" charset="0"/>
              <a:buChar char="•"/>
            </a:pPr>
            <a:endParaRPr lang="en-GB" sz="450" b="0" dirty="0">
              <a:solidFill>
                <a:srgbClr val="333333"/>
              </a:solidFill>
            </a:endParaRPr>
          </a:p>
        </p:txBody>
      </p:sp>
      <p:sp>
        <p:nvSpPr>
          <p:cNvPr id="8" name="Rectangle 7">
            <a:extLst>
              <a:ext uri="{FF2B5EF4-FFF2-40B4-BE49-F238E27FC236}">
                <a16:creationId xmlns:a16="http://schemas.microsoft.com/office/drawing/2014/main" id="{2C4DF09D-46F5-4096-8614-61740299CFC9}"/>
              </a:ext>
            </a:extLst>
          </p:cNvPr>
          <p:cNvSpPr/>
          <p:nvPr/>
        </p:nvSpPr>
        <p:spPr>
          <a:xfrm>
            <a:off x="730025" y="6181417"/>
            <a:ext cx="5812971" cy="338554"/>
          </a:xfrm>
          <a:prstGeom prst="rect">
            <a:avLst/>
          </a:prstGeom>
        </p:spPr>
        <p:txBody>
          <a:bodyPr wrap="square">
            <a:spAutoFit/>
          </a:bodyPr>
          <a:lstStyle/>
          <a:p>
            <a:r>
              <a:rPr lang="en-GB" sz="800" b="0" dirty="0"/>
              <a:t>Fieldwork: 7 Nov 2018 – 16 Dec 2018</a:t>
            </a:r>
          </a:p>
          <a:p>
            <a:r>
              <a:rPr lang="en-GB" sz="800" b="0" dirty="0"/>
              <a:t>TNS Face-to-Face Omnibus Survey</a:t>
            </a:r>
          </a:p>
        </p:txBody>
      </p:sp>
      <p:sp>
        <p:nvSpPr>
          <p:cNvPr id="9" name="TextBox 8"/>
          <p:cNvSpPr txBox="1"/>
          <p:nvPr/>
        </p:nvSpPr>
        <p:spPr>
          <a:xfrm>
            <a:off x="876830" y="5582278"/>
            <a:ext cx="4266375" cy="184666"/>
          </a:xfrm>
          <a:prstGeom prst="rect">
            <a:avLst/>
          </a:prstGeom>
          <a:noFill/>
        </p:spPr>
        <p:txBody>
          <a:bodyPr wrap="square" rtlCol="0">
            <a:spAutoFit/>
          </a:bodyPr>
          <a:lstStyle/>
          <a:p>
            <a:r>
              <a:rPr lang="en-US" sz="600" b="0" dirty="0" smtClean="0">
                <a:solidFill>
                  <a:prstClr val="white">
                    <a:lumMod val="65000"/>
                  </a:prstClr>
                </a:solidFill>
                <a:latin typeface="Verdana"/>
              </a:rPr>
              <a:t>*Break in time series 2015-2016 – see slide 2</a:t>
            </a:r>
          </a:p>
        </p:txBody>
      </p:sp>
      <p:cxnSp>
        <p:nvCxnSpPr>
          <p:cNvPr id="10" name="Straight Connector 9"/>
          <p:cNvCxnSpPr/>
          <p:nvPr/>
        </p:nvCxnSpPr>
        <p:spPr>
          <a:xfrm flipV="1">
            <a:off x="1921933" y="1094046"/>
            <a:ext cx="10946" cy="301103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3916781" y="1094046"/>
            <a:ext cx="10946" cy="301103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5925277" y="1094046"/>
            <a:ext cx="10946" cy="301103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7938244" y="1094046"/>
            <a:ext cx="10946" cy="301103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15826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_AT_INFO" val=" "/>
</p:tagLst>
</file>

<file path=ppt/tags/tag10.xml><?xml version="1.0" encoding="utf-8"?>
<p:tagLst xmlns:a="http://schemas.openxmlformats.org/drawingml/2006/main" xmlns:r="http://schemas.openxmlformats.org/officeDocument/2006/relationships" xmlns:p="http://schemas.openxmlformats.org/presentationml/2006/main">
  <p:tag name="E_AT_INFO" val=" "/>
</p:tagLst>
</file>

<file path=ppt/tags/tag2.xml><?xml version="1.0" encoding="utf-8"?>
<p:tagLst xmlns:a="http://schemas.openxmlformats.org/drawingml/2006/main" xmlns:r="http://schemas.openxmlformats.org/officeDocument/2006/relationships" xmlns:p="http://schemas.openxmlformats.org/presentationml/2006/main">
  <p:tag name="E_AT_INFO" val=" "/>
</p:tagLst>
</file>

<file path=ppt/tags/tag3.xml><?xml version="1.0" encoding="utf-8"?>
<p:tagLst xmlns:a="http://schemas.openxmlformats.org/drawingml/2006/main" xmlns:r="http://schemas.openxmlformats.org/officeDocument/2006/relationships" xmlns:p="http://schemas.openxmlformats.org/presentationml/2006/main">
  <p:tag name="E_AT_INFO" val=" "/>
</p:tagLst>
</file>

<file path=ppt/tags/tag4.xml><?xml version="1.0" encoding="utf-8"?>
<p:tagLst xmlns:a="http://schemas.openxmlformats.org/drawingml/2006/main" xmlns:r="http://schemas.openxmlformats.org/officeDocument/2006/relationships" xmlns:p="http://schemas.openxmlformats.org/presentationml/2006/main">
  <p:tag name="E_AT_INFO" val=" "/>
</p:tagLst>
</file>

<file path=ppt/tags/tag5.xml><?xml version="1.0" encoding="utf-8"?>
<p:tagLst xmlns:a="http://schemas.openxmlformats.org/drawingml/2006/main" xmlns:r="http://schemas.openxmlformats.org/officeDocument/2006/relationships" xmlns:p="http://schemas.openxmlformats.org/presentationml/2006/main">
  <p:tag name="E_AT_INFO" val=" "/>
</p:tagLst>
</file>

<file path=ppt/tags/tag6.xml><?xml version="1.0" encoding="utf-8"?>
<p:tagLst xmlns:a="http://schemas.openxmlformats.org/drawingml/2006/main" xmlns:r="http://schemas.openxmlformats.org/officeDocument/2006/relationships" xmlns:p="http://schemas.openxmlformats.org/presentationml/2006/main">
  <p:tag name="E_AT_INFO" val=" "/>
</p:tagLst>
</file>

<file path=ppt/tags/tag7.xml><?xml version="1.0" encoding="utf-8"?>
<p:tagLst xmlns:a="http://schemas.openxmlformats.org/drawingml/2006/main" xmlns:r="http://schemas.openxmlformats.org/officeDocument/2006/relationships" xmlns:p="http://schemas.openxmlformats.org/presentationml/2006/main">
  <p:tag name="E_AT_INFO" val=" "/>
</p:tagLst>
</file>

<file path=ppt/tags/tag8.xml><?xml version="1.0" encoding="utf-8"?>
<p:tagLst xmlns:a="http://schemas.openxmlformats.org/drawingml/2006/main" xmlns:r="http://schemas.openxmlformats.org/officeDocument/2006/relationships" xmlns:p="http://schemas.openxmlformats.org/presentationml/2006/main">
  <p:tag name="E_AT_INFO" val=" "/>
</p:tagLst>
</file>

<file path=ppt/tags/tag9.xml><?xml version="1.0" encoding="utf-8"?>
<p:tagLst xmlns:a="http://schemas.openxmlformats.org/drawingml/2006/main" xmlns:r="http://schemas.openxmlformats.org/officeDocument/2006/relationships" xmlns:p="http://schemas.openxmlformats.org/presentationml/2006/main">
  <p:tag name="E_AT_INFO" val=" "/>
</p:tagLst>
</file>

<file path=ppt/theme/theme1.xml><?xml version="1.0" encoding="utf-8"?>
<a:theme xmlns:a="http://schemas.openxmlformats.org/drawingml/2006/main" name="blank">
  <a:themeElements>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2.xml><?xml version="1.0" encoding="utf-8"?>
<a:theme xmlns:a="http://schemas.openxmlformats.org/drawingml/2006/main" name="Grey Box Masters">
  <a:themeElements>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NO Grey Box Masters">
  <a:themeElements>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spPr>
      <a:bodyPr rtlCol="0" anchor="t"/>
      <a:lstStyle>
        <a:defPPr algn="l">
          <a:defRPr sz="1600" b="0"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1400" b="0" dirty="0" smtClean="0">
            <a:latin typeface="+mn-lt"/>
          </a:defRPr>
        </a:defPPr>
      </a:lstStyle>
    </a:txDef>
  </a:objectDefaults>
  <a:extraClrSchemeLst/>
</a:theme>
</file>

<file path=ppt/theme/theme4.xml><?xml version="1.0" encoding="utf-8"?>
<a:theme xmlns:a="http://schemas.openxmlformats.org/drawingml/2006/main" name="GRID LAYOUT">
  <a:themeElements>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blank">
  <a:themeElements>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6.xml><?xml version="1.0" encoding="utf-8"?>
<a:theme xmlns:a="http://schemas.openxmlformats.org/drawingml/2006/main" name="2_blank">
  <a:themeElements>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TotalTime>
  <Words>3796</Words>
  <Application>Microsoft Office PowerPoint</Application>
  <PresentationFormat>On-screen Show (4:3)</PresentationFormat>
  <Paragraphs>2163</Paragraphs>
  <Slides>8</Slides>
  <Notes>1</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8</vt:i4>
      </vt:variant>
    </vt:vector>
  </HeadingPairs>
  <TitlesOfParts>
    <vt:vector size="19" baseType="lpstr">
      <vt:lpstr>Arial</vt:lpstr>
      <vt:lpstr>Calibri</vt:lpstr>
      <vt:lpstr>Times New Roman</vt:lpstr>
      <vt:lpstr>Verdana</vt:lpstr>
      <vt:lpstr>Wingdings</vt:lpstr>
      <vt:lpstr>blank</vt:lpstr>
      <vt:lpstr>Grey Box Masters</vt:lpstr>
      <vt:lpstr>NO Grey Box Masters</vt:lpstr>
      <vt:lpstr>GRID LAYOUT</vt:lpstr>
      <vt:lpstr>1_blank</vt:lpstr>
      <vt:lpstr>2_blank</vt:lpstr>
      <vt:lpstr>Great Britain  Tourism Survey November 2018 Update</vt:lpstr>
      <vt:lpstr>Long term trends: How to compare data collected from January 2016 onwards with data collected in December 2015 and before </vt:lpstr>
      <vt:lpstr>GB Domestic Tourism: Monthly Volume &amp; Value 2018 ALL TOURISM</vt:lpstr>
      <vt:lpstr>GB Domestic Tourism: Monthly Volume &amp; Value 2018 HOLIDAYS</vt:lpstr>
      <vt:lpstr>GB Domestic Tourism: Monthly Volume &amp; Value 2018 VISITING FRIENDS &amp; RELATIVES</vt:lpstr>
      <vt:lpstr>GB Domestic Tourism: Monthly Volume &amp; Value 2018 BUSINESS TOURISM</vt:lpstr>
      <vt:lpstr>GB Domestic Tourism: Year to Date – 2013-2018 Trips, Bednights &amp; Expenditure, Jan-Nov period*</vt:lpstr>
      <vt:lpstr>GB Domestic Tourism: Year to Date – 2013-2018 Trip Characteristics, Jan-Nov period*</vt:lpstr>
    </vt:vector>
  </TitlesOfParts>
  <Company>tns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Great Britain Tourism Survey February 2012 Update</dc:title>
  <dc:creator>katie.linshits</dc:creator>
  <cp:lastModifiedBy>John Duncan</cp:lastModifiedBy>
  <cp:revision>1765</cp:revision>
  <cp:lastPrinted>2019-02-21T15:30:25Z</cp:lastPrinted>
  <dcterms:created xsi:type="dcterms:W3CDTF">2012-05-21T18:01:37Z</dcterms:created>
  <dcterms:modified xsi:type="dcterms:W3CDTF">2019-03-06T17:01:15Z</dcterms:modified>
</cp:coreProperties>
</file>