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3" r:id="rId2"/>
    <p:sldMasterId id="2147483669" r:id="rId3"/>
    <p:sldMasterId id="2147483677" r:id="rId4"/>
    <p:sldMasterId id="2147483705" r:id="rId5"/>
    <p:sldMasterId id="2147483724" r:id="rId6"/>
  </p:sldMasterIdLst>
  <p:notesMasterIdLst>
    <p:notesMasterId r:id="rId15"/>
  </p:notesMasterIdLst>
  <p:handoutMasterIdLst>
    <p:handoutMasterId r:id="rId16"/>
  </p:handoutMasterIdLst>
  <p:sldIdLst>
    <p:sldId id="268" r:id="rId7"/>
    <p:sldId id="303" r:id="rId8"/>
    <p:sldId id="297" r:id="rId9"/>
    <p:sldId id="302" r:id="rId10"/>
    <p:sldId id="275" r:id="rId11"/>
    <p:sldId id="276" r:id="rId12"/>
    <p:sldId id="298" r:id="rId13"/>
    <p:sldId id="299" r:id="rId14"/>
  </p:sldIdLst>
  <p:sldSz cx="9144000" cy="6858000" type="screen4x3"/>
  <p:notesSz cx="9926638" cy="14355763"/>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4">
          <p15:clr>
            <a:srgbClr val="A4A3A4"/>
          </p15:clr>
        </p15:guide>
        <p15:guide id="2" orient="horz" pos="174">
          <p15:clr>
            <a:srgbClr val="A4A3A4"/>
          </p15:clr>
        </p15:guide>
        <p15:guide id="3" orient="horz" pos="3192">
          <p15:clr>
            <a:srgbClr val="A4A3A4"/>
          </p15:clr>
        </p15:guide>
        <p15:guide id="4" orient="horz" pos="2115" userDrawn="1">
          <p15:clr>
            <a:srgbClr val="A4A3A4"/>
          </p15:clr>
        </p15:guide>
        <p15:guide id="5" orient="horz" pos="1128">
          <p15:clr>
            <a:srgbClr val="A4A3A4"/>
          </p15:clr>
        </p15:guide>
        <p15:guide id="6" orient="horz" pos="572" userDrawn="1">
          <p15:clr>
            <a:srgbClr val="A4A3A4"/>
          </p15:clr>
        </p15:guide>
        <p15:guide id="7" orient="horz" pos="3509">
          <p15:clr>
            <a:srgbClr val="A4A3A4"/>
          </p15:clr>
        </p15:guide>
        <p15:guide id="8" orient="horz" pos="3668">
          <p15:clr>
            <a:srgbClr val="A4A3A4"/>
          </p15:clr>
        </p15:guide>
        <p15:guide id="9" pos="180">
          <p15:clr>
            <a:srgbClr val="A4A3A4"/>
          </p15:clr>
        </p15:guide>
        <p15:guide id="10" pos="5578">
          <p15:clr>
            <a:srgbClr val="A4A3A4"/>
          </p15:clr>
        </p15:guide>
        <p15:guide id="11" pos="2880">
          <p15:clr>
            <a:srgbClr val="A4A3A4"/>
          </p15:clr>
        </p15:guide>
        <p15:guide id="12" pos="814">
          <p15:clr>
            <a:srgbClr val="A4A3A4"/>
          </p15:clr>
        </p15:guide>
        <p15:guide id="13" pos="5260">
          <p15:clr>
            <a:srgbClr val="A4A3A4"/>
          </p15:clr>
        </p15:guide>
        <p15:guide id="14" pos="3196">
          <p15:clr>
            <a:srgbClr val="A4A3A4"/>
          </p15:clr>
        </p15:guide>
        <p15:guide id="15" pos="495">
          <p15:clr>
            <a:srgbClr val="A4A3A4"/>
          </p15:clr>
        </p15:guide>
        <p15:guide id="16" pos="3830">
          <p15:clr>
            <a:srgbClr val="A4A3A4"/>
          </p15:clr>
        </p15:guide>
        <p15:guide id="17" pos="5730">
          <p15:clr>
            <a:srgbClr val="A4A3A4"/>
          </p15:clr>
        </p15:guide>
        <p15:guide id="18" pos="5702">
          <p15:clr>
            <a:srgbClr val="A4A3A4"/>
          </p15:clr>
        </p15:guide>
      </p15:sldGuideLst>
    </p:ext>
    <p:ext uri="{2D200454-40CA-4A62-9FC3-DE9A4176ACB9}">
      <p15:notesGuideLst xmlns:p15="http://schemas.microsoft.com/office/powerpoint/2012/main">
        <p15:guide id="1" orient="horz" pos="4522"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ccleston, Jim (TSEDB)" initials="JE" lastIdx="9" clrIdx="0"/>
  <p:cmAuthor id="1" name="Johnson, Nicole (TS)" initials="J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1CC"/>
    <a:srgbClr val="C50017"/>
    <a:srgbClr val="EF5205"/>
    <a:srgbClr val="4655A5"/>
    <a:srgbClr val="D8EFF5"/>
    <a:srgbClr val="FFC0C8"/>
    <a:srgbClr val="FDE9D2"/>
    <a:srgbClr val="FDFDD2"/>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96817" autoAdjust="0"/>
  </p:normalViewPr>
  <p:slideViewPr>
    <p:cSldViewPr snapToGrid="0" showGuides="1">
      <p:cViewPr>
        <p:scale>
          <a:sx n="140" d="100"/>
          <a:sy n="140" d="100"/>
        </p:scale>
        <p:origin x="1530" y="-522"/>
      </p:cViewPr>
      <p:guideLst>
        <p:guide orient="horz" pos="4144"/>
        <p:guide orient="horz" pos="174"/>
        <p:guide orient="horz" pos="3192"/>
        <p:guide orient="horz" pos="2115"/>
        <p:guide orient="horz" pos="1128"/>
        <p:guide orient="horz" pos="572"/>
        <p:guide orient="horz" pos="3509"/>
        <p:guide orient="horz" pos="3668"/>
        <p:guide pos="180"/>
        <p:guide pos="5578"/>
        <p:guide pos="2880"/>
        <p:guide pos="814"/>
        <p:guide pos="5260"/>
        <p:guide pos="3196"/>
        <p:guide pos="495"/>
        <p:guide pos="3830"/>
        <p:guide pos="5730"/>
        <p:guide pos="570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3036" y="-84"/>
      </p:cViewPr>
      <p:guideLst>
        <p:guide orient="horz" pos="4522"/>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625" cy="718478"/>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sz="quarter" idx="1"/>
          </p:nvPr>
        </p:nvSpPr>
        <p:spPr>
          <a:xfrm>
            <a:off x="5621696" y="1"/>
            <a:ext cx="4302625" cy="718478"/>
          </a:xfrm>
          <a:prstGeom prst="rect">
            <a:avLst/>
          </a:prstGeom>
        </p:spPr>
        <p:txBody>
          <a:bodyPr vert="horz" lIns="132762" tIns="66381" rIns="132762" bIns="66381" rtlCol="0"/>
          <a:lstStyle>
            <a:lvl1pPr algn="r">
              <a:defRPr sz="1700"/>
            </a:lvl1pPr>
          </a:lstStyle>
          <a:p>
            <a:fld id="{4D64C312-B14F-42FE-BE7D-631394B3662E}" type="datetimeFigureOut">
              <a:rPr lang="en-GB" smtClean="0"/>
              <a:pPr/>
              <a:t>06/03/2019</a:t>
            </a:fld>
            <a:endParaRPr lang="en-GB"/>
          </a:p>
        </p:txBody>
      </p:sp>
      <p:sp>
        <p:nvSpPr>
          <p:cNvPr id="4" name="Footer Placeholder 3"/>
          <p:cNvSpPr>
            <a:spLocks noGrp="1"/>
          </p:cNvSpPr>
          <p:nvPr>
            <p:ph type="ftr" sz="quarter" idx="2"/>
          </p:nvPr>
        </p:nvSpPr>
        <p:spPr>
          <a:xfrm>
            <a:off x="0" y="13634991"/>
            <a:ext cx="4302625" cy="718478"/>
          </a:xfrm>
          <a:prstGeom prst="rect">
            <a:avLst/>
          </a:prstGeom>
        </p:spPr>
        <p:txBody>
          <a:bodyPr vert="horz" lIns="132762" tIns="66381" rIns="132762" bIns="66381" rtlCol="0" anchor="b"/>
          <a:lstStyle>
            <a:lvl1pPr algn="l">
              <a:defRPr sz="1700"/>
            </a:lvl1pPr>
          </a:lstStyle>
          <a:p>
            <a:endParaRPr lang="en-GB"/>
          </a:p>
        </p:txBody>
      </p:sp>
      <p:sp>
        <p:nvSpPr>
          <p:cNvPr id="5" name="Slide Number Placeholder 4"/>
          <p:cNvSpPr>
            <a:spLocks noGrp="1"/>
          </p:cNvSpPr>
          <p:nvPr>
            <p:ph type="sldNum" sz="quarter" idx="3"/>
          </p:nvPr>
        </p:nvSpPr>
        <p:spPr>
          <a:xfrm>
            <a:off x="5621696" y="13634991"/>
            <a:ext cx="4302625" cy="718478"/>
          </a:xfrm>
          <a:prstGeom prst="rect">
            <a:avLst/>
          </a:prstGeom>
        </p:spPr>
        <p:txBody>
          <a:bodyPr vert="horz" lIns="132762" tIns="66381" rIns="132762" bIns="66381" rtlCol="0" anchor="b"/>
          <a:lstStyle>
            <a:lvl1pPr algn="r">
              <a:defRPr sz="1700"/>
            </a:lvl1pPr>
          </a:lstStyle>
          <a:p>
            <a:fld id="{CBB953A9-5A18-46A8-9DBB-E8E6F9C19369}" type="slidenum">
              <a:rPr lang="en-GB" smtClean="0"/>
              <a:pPr/>
              <a:t>‹#›</a:t>
            </a:fld>
            <a:endParaRPr lang="en-GB"/>
          </a:p>
        </p:txBody>
      </p:sp>
    </p:spTree>
    <p:extLst>
      <p:ext uri="{BB962C8B-B14F-4D97-AF65-F5344CB8AC3E}">
        <p14:creationId xmlns:p14="http://schemas.microsoft.com/office/powerpoint/2010/main" val="415981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4301543" cy="717788"/>
          </a:xfrm>
          <a:prstGeom prst="rect">
            <a:avLst/>
          </a:prstGeom>
        </p:spPr>
        <p:txBody>
          <a:bodyPr vert="horz" lIns="134188" tIns="67089" rIns="134188" bIns="67089" rtlCol="0"/>
          <a:lstStyle>
            <a:lvl1pPr algn="l">
              <a:defRPr sz="1700"/>
            </a:lvl1pPr>
          </a:lstStyle>
          <a:p>
            <a:endParaRPr lang="en-AU"/>
          </a:p>
        </p:txBody>
      </p:sp>
      <p:sp>
        <p:nvSpPr>
          <p:cNvPr id="3" name="Date Placeholder 2"/>
          <p:cNvSpPr>
            <a:spLocks noGrp="1"/>
          </p:cNvSpPr>
          <p:nvPr>
            <p:ph type="dt" idx="1"/>
          </p:nvPr>
        </p:nvSpPr>
        <p:spPr>
          <a:xfrm>
            <a:off x="5622809" y="12"/>
            <a:ext cx="4301543" cy="717788"/>
          </a:xfrm>
          <a:prstGeom prst="rect">
            <a:avLst/>
          </a:prstGeom>
        </p:spPr>
        <p:txBody>
          <a:bodyPr vert="horz" lIns="134188" tIns="67089" rIns="134188" bIns="67089" rtlCol="0"/>
          <a:lstStyle>
            <a:lvl1pPr algn="r">
              <a:defRPr sz="1700"/>
            </a:lvl1pPr>
          </a:lstStyle>
          <a:p>
            <a:fld id="{3B6BD712-6567-450C-B3C6-BAF6878345EE}" type="datetimeFigureOut">
              <a:rPr lang="en-AU" smtClean="0"/>
              <a:pPr/>
              <a:t>6/03/2019</a:t>
            </a:fld>
            <a:endParaRPr lang="en-AU"/>
          </a:p>
        </p:txBody>
      </p:sp>
      <p:sp>
        <p:nvSpPr>
          <p:cNvPr id="4" name="Slide Image Placeholder 3"/>
          <p:cNvSpPr>
            <a:spLocks noGrp="1" noRot="1" noChangeAspect="1"/>
          </p:cNvSpPr>
          <p:nvPr>
            <p:ph type="sldImg" idx="2"/>
          </p:nvPr>
        </p:nvSpPr>
        <p:spPr>
          <a:xfrm>
            <a:off x="1371600" y="1074738"/>
            <a:ext cx="7183438" cy="5387975"/>
          </a:xfrm>
          <a:prstGeom prst="rect">
            <a:avLst/>
          </a:prstGeom>
          <a:noFill/>
          <a:ln w="12700">
            <a:solidFill>
              <a:prstClr val="black"/>
            </a:solidFill>
          </a:ln>
        </p:spPr>
        <p:txBody>
          <a:bodyPr vert="horz" lIns="134188" tIns="67089" rIns="134188" bIns="67089" rtlCol="0" anchor="ctr"/>
          <a:lstStyle/>
          <a:p>
            <a:endParaRPr lang="en-AU"/>
          </a:p>
        </p:txBody>
      </p:sp>
      <p:sp>
        <p:nvSpPr>
          <p:cNvPr id="5" name="Notes Placeholder 4"/>
          <p:cNvSpPr>
            <a:spLocks noGrp="1"/>
          </p:cNvSpPr>
          <p:nvPr>
            <p:ph type="body" sz="quarter" idx="3"/>
          </p:nvPr>
        </p:nvSpPr>
        <p:spPr>
          <a:xfrm>
            <a:off x="992666" y="6818994"/>
            <a:ext cx="7941310" cy="6460093"/>
          </a:xfrm>
          <a:prstGeom prst="rect">
            <a:avLst/>
          </a:prstGeom>
        </p:spPr>
        <p:txBody>
          <a:bodyPr vert="horz" lIns="134188" tIns="67089" rIns="134188" bIns="670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2" y="13635490"/>
            <a:ext cx="4301543" cy="717788"/>
          </a:xfrm>
          <a:prstGeom prst="rect">
            <a:avLst/>
          </a:prstGeom>
        </p:spPr>
        <p:txBody>
          <a:bodyPr vert="horz" lIns="134188" tIns="67089" rIns="134188" bIns="67089" rtlCol="0" anchor="b"/>
          <a:lstStyle>
            <a:lvl1pPr algn="l">
              <a:defRPr sz="1700"/>
            </a:lvl1pPr>
          </a:lstStyle>
          <a:p>
            <a:endParaRPr lang="en-AU"/>
          </a:p>
        </p:txBody>
      </p:sp>
      <p:sp>
        <p:nvSpPr>
          <p:cNvPr id="7" name="Slide Number Placeholder 6"/>
          <p:cNvSpPr>
            <a:spLocks noGrp="1"/>
          </p:cNvSpPr>
          <p:nvPr>
            <p:ph type="sldNum" sz="quarter" idx="5"/>
          </p:nvPr>
        </p:nvSpPr>
        <p:spPr>
          <a:xfrm>
            <a:off x="5622809" y="13635490"/>
            <a:ext cx="4301543" cy="717788"/>
          </a:xfrm>
          <a:prstGeom prst="rect">
            <a:avLst/>
          </a:prstGeom>
        </p:spPr>
        <p:txBody>
          <a:bodyPr vert="horz" lIns="134188" tIns="67089" rIns="134188" bIns="67089" rtlCol="0" anchor="b"/>
          <a:lstStyle>
            <a:lvl1pPr algn="r">
              <a:defRPr sz="1700"/>
            </a:lvl1pPr>
          </a:lstStyle>
          <a:p>
            <a:fld id="{B9487D93-240F-4041-8284-FC16D3A96101}" type="slidenum">
              <a:rPr lang="en-AU" smtClean="0"/>
              <a:pPr/>
              <a:t>‹#›</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pic>
        <p:nvPicPr>
          <p:cNvPr id="47110" name="Picture 6" descr="http://www.bagable.co.uk/img/uploads/huge_20120711162850_0a32362746f1e7588a83abc5da2164ef.jpg"/>
          <p:cNvPicPr>
            <a:picLocks noChangeAspect="1" noChangeArrowheads="1"/>
          </p:cNvPicPr>
          <p:nvPr userDrawn="1"/>
        </p:nvPicPr>
        <p:blipFill>
          <a:blip r:embed="rId2" cstate="print"/>
          <a:srcRect l="15983" t="4796" r="15760" b="10003"/>
          <a:stretch>
            <a:fillRect/>
          </a:stretch>
        </p:blipFill>
        <p:spPr bwMode="auto">
          <a:xfrm>
            <a:off x="4683428" y="307818"/>
            <a:ext cx="4460572" cy="5567881"/>
          </a:xfrm>
          <a:prstGeom prst="rect">
            <a:avLst/>
          </a:prstGeom>
          <a:noFill/>
        </p:spPr>
      </p:pic>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94954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4279504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908891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309892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62732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642650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979946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a:t>Click to edit Master title style</a:t>
            </a:r>
            <a:endParaRPr lang="en-AU" dirty="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Tree>
    <p:extLst>
      <p:ext uri="{BB962C8B-B14F-4D97-AF65-F5344CB8AC3E}">
        <p14:creationId xmlns:p14="http://schemas.microsoft.com/office/powerpoint/2010/main" val="287772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a:t>TNS Presentation Title</a:t>
            </a:r>
            <a:endParaRPr lang="en-AU" dirty="0"/>
          </a:p>
        </p:txBody>
      </p:sp>
      <p:sp>
        <p:nvSpPr>
          <p:cNvPr id="8" name="Title 1"/>
          <p:cNvSpPr>
            <a:spLocks noGrp="1"/>
          </p:cNvSpPr>
          <p:nvPr>
            <p:ph type="title"/>
          </p:nvPr>
        </p:nvSpPr>
        <p:spPr>
          <a:xfrm>
            <a:off x="-1" y="2301945"/>
            <a:ext cx="5073651" cy="1638299"/>
          </a:xfrm>
        </p:spPr>
        <p:txBody>
          <a:bodyPr tIns="180000"/>
          <a:lstStyle/>
          <a:p>
            <a:r>
              <a:rPr lang="en-US"/>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Tree>
    <p:extLst>
      <p:ext uri="{BB962C8B-B14F-4D97-AF65-F5344CB8AC3E}">
        <p14:creationId xmlns:p14="http://schemas.microsoft.com/office/powerpoint/2010/main" val="301039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Object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3402857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Object + title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1585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Object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8"/>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Object+ title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en-US" dirty="0"/>
              <a:t>Click to edit Master text styles</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8"/>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118006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iple Object -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9"/>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257088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iple Object + Title -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4"/>
            <a:ext cx="3028950" cy="4161189"/>
          </a:xfrm>
        </p:spPr>
        <p:txBody>
          <a:bodyPr lIns="2484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87173"/>
            <a:ext cx="3055620" cy="4161189"/>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9"/>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en-US" dirty="0"/>
              <a:t>Click to edit Master text styles</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en-US" dirty="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3621936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Objec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1965295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90700"/>
            <a:ext cx="9144000" cy="4148138"/>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0" y="1031839"/>
            <a:ext cx="8855074" cy="758861"/>
          </a:xfrm>
        </p:spPr>
        <p:txBody>
          <a:body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03853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bl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4572000" cy="4916524"/>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573617" y="1031839"/>
            <a:ext cx="4572000" cy="4916524"/>
          </a:xfrm>
        </p:spPr>
        <p:txBody>
          <a:bodyPr lIns="2376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8"/>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3545143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uble Object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90699"/>
            <a:ext cx="4572000" cy="4157663"/>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573617" y="1790699"/>
            <a:ext cx="4572000" cy="4157663"/>
          </a:xfrm>
        </p:spPr>
        <p:txBody>
          <a:bodyPr lIns="2376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0" y="1031839"/>
            <a:ext cx="4572000" cy="758861"/>
          </a:xfrm>
        </p:spPr>
        <p:txBody>
          <a:bodyPr/>
          <a:lstStyle>
            <a:lvl1pPr>
              <a:defRPr sz="1200"/>
            </a:lvl1pPr>
          </a:lstStyle>
          <a:p>
            <a:pPr lvl="0"/>
            <a:r>
              <a:rPr lang="en-US" dirty="0"/>
              <a:t>Click to edit Master text styles</a:t>
            </a:r>
          </a:p>
        </p:txBody>
      </p:sp>
      <p:sp>
        <p:nvSpPr>
          <p:cNvPr id="11" name="Text Placeholder 9"/>
          <p:cNvSpPr>
            <a:spLocks noGrp="1"/>
          </p:cNvSpPr>
          <p:nvPr>
            <p:ph type="body" sz="quarter" idx="16"/>
          </p:nvPr>
        </p:nvSpPr>
        <p:spPr>
          <a:xfrm>
            <a:off x="4573616" y="1031839"/>
            <a:ext cx="4570383" cy="758861"/>
          </a:xfrm>
        </p:spPr>
        <p:txBody>
          <a:bodyPr lIns="237600"/>
          <a:lstStyle>
            <a:lvl1pPr>
              <a:defRPr sz="1200"/>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8"/>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12895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08233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ple Object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033230"/>
            <a:ext cx="3028950" cy="4916524"/>
          </a:xfrm>
        </p:spPr>
        <p:txBody>
          <a:bodyPr lIns="2484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5578679" y="1036005"/>
            <a:ext cx="3020015" cy="4912358"/>
          </a:xfrm>
        </p:spPr>
        <p:txBody>
          <a:bodyPr lIns="24840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3055620" cy="4916524"/>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9"/>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79211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iple Object + Title ">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00351" y="1788563"/>
            <a:ext cx="3028950" cy="4161189"/>
          </a:xfrm>
        </p:spPr>
        <p:txBody>
          <a:bodyPr lIns="2484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5578679" y="1790699"/>
            <a:ext cx="3020015" cy="4157663"/>
          </a:xfrm>
        </p:spPr>
        <p:txBody>
          <a:bodyPr lIns="248400"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787172"/>
            <a:ext cx="3055620" cy="4161189"/>
          </a:xfrm>
        </p:spPr>
        <p:txBody>
          <a:bodyPr tIns="0">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0" y="1031839"/>
            <a:ext cx="2800350" cy="758861"/>
          </a:xfrm>
        </p:spPr>
        <p:txBody>
          <a:bodyPr/>
          <a:lstStyle>
            <a:lvl1pPr>
              <a:defRPr sz="1200"/>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9"/>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
        <p:nvSpPr>
          <p:cNvPr id="11" name="Text Placeholder 9"/>
          <p:cNvSpPr>
            <a:spLocks noGrp="1"/>
          </p:cNvSpPr>
          <p:nvPr>
            <p:ph type="body" sz="quarter" idx="20"/>
          </p:nvPr>
        </p:nvSpPr>
        <p:spPr>
          <a:xfrm>
            <a:off x="2797065" y="1031839"/>
            <a:ext cx="2788395" cy="758861"/>
          </a:xfrm>
        </p:spPr>
        <p:txBody>
          <a:bodyPr lIns="252000"/>
          <a:lstStyle>
            <a:lvl1pPr>
              <a:defRPr sz="1200"/>
            </a:lvl1pPr>
          </a:lstStyle>
          <a:p>
            <a:pPr lvl="0"/>
            <a:r>
              <a:rPr lang="en-US" dirty="0"/>
              <a:t>Click to edit Master text styles</a:t>
            </a:r>
          </a:p>
        </p:txBody>
      </p:sp>
      <p:sp>
        <p:nvSpPr>
          <p:cNvPr id="13" name="Text Placeholder 9"/>
          <p:cNvSpPr>
            <a:spLocks noGrp="1"/>
          </p:cNvSpPr>
          <p:nvPr>
            <p:ph type="body" sz="quarter" idx="21"/>
          </p:nvPr>
        </p:nvSpPr>
        <p:spPr>
          <a:xfrm>
            <a:off x="5578365" y="1039459"/>
            <a:ext cx="2788395" cy="758861"/>
          </a:xfrm>
        </p:spPr>
        <p:txBody>
          <a:bodyPr lIns="252000"/>
          <a:lstStyle>
            <a:lvl1pPr>
              <a:defRPr sz="1200"/>
            </a:lvl1pPr>
          </a:lstStyle>
          <a:p>
            <a:pPr lvl="0"/>
            <a:r>
              <a:rPr lang="en-US" dirty="0"/>
              <a:t>Click to edit Master text styles</a:t>
            </a:r>
          </a:p>
        </p:txBody>
      </p:sp>
    </p:spTree>
    <p:extLst>
      <p:ext uri="{BB962C8B-B14F-4D97-AF65-F5344CB8AC3E}">
        <p14:creationId xmlns:p14="http://schemas.microsoft.com/office/powerpoint/2010/main" val="145273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a:xfrm>
            <a:off x="785814" y="5946775"/>
            <a:ext cx="7555320" cy="377062"/>
          </a:xfrm>
          <a:prstGeom prst="rect">
            <a:avLst/>
          </a:prstGeom>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1882503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Object -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0" y="1031839"/>
            <a:ext cx="9144000" cy="4906999"/>
          </a:xfrm>
        </p:spPr>
        <p:txBody>
          <a:bodyPr>
            <a:no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4" name="Footer Placeholder 3"/>
          <p:cNvSpPr>
            <a:spLocks noGrp="1"/>
          </p:cNvSpPr>
          <p:nvPr>
            <p:ph type="ftr" sz="quarter" idx="17"/>
          </p:nvPr>
        </p:nvSpPr>
        <p:spPr/>
        <p:txBody>
          <a:bodyPr/>
          <a:lstStyle/>
          <a:p>
            <a:pPr>
              <a:spcBef>
                <a:spcPct val="20000"/>
              </a:spcBef>
              <a:buFont typeface="Arial" pitchFamily="34" charset="0"/>
              <a:buNone/>
            </a:pPr>
            <a:r>
              <a:rPr lang="en-AU" dirty="0"/>
              <a:t>TNS Presentation Title</a:t>
            </a:r>
          </a:p>
        </p:txBody>
      </p:sp>
    </p:spTree>
    <p:extLst>
      <p:ext uri="{BB962C8B-B14F-4D97-AF65-F5344CB8AC3E}">
        <p14:creationId xmlns:p14="http://schemas.microsoft.com/office/powerpoint/2010/main" val="3291107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pic>
        <p:nvPicPr>
          <p:cNvPr id="47110" name="Picture 6" descr="http://www.bagable.co.uk/img/uploads/huge_20120711162850_0a32362746f1e7588a83abc5da2164ef.jpg"/>
          <p:cNvPicPr>
            <a:picLocks noChangeAspect="1" noChangeArrowheads="1"/>
          </p:cNvPicPr>
          <p:nvPr userDrawn="1"/>
        </p:nvPicPr>
        <p:blipFill>
          <a:blip r:embed="rId2" cstate="print"/>
          <a:srcRect l="15983" t="4796" r="15760" b="10003"/>
          <a:stretch>
            <a:fillRect/>
          </a:stretch>
        </p:blipFill>
        <p:spPr bwMode="auto">
          <a:xfrm>
            <a:off x="4683428" y="307818"/>
            <a:ext cx="4460572" cy="5567881"/>
          </a:xfrm>
          <a:prstGeom prst="rect">
            <a:avLst/>
          </a:prstGeom>
          <a:noFill/>
        </p:spPr>
      </p:pic>
    </p:spTree>
    <p:extLst>
      <p:ext uri="{BB962C8B-B14F-4D97-AF65-F5344CB8AC3E}">
        <p14:creationId xmlns:p14="http://schemas.microsoft.com/office/powerpoint/2010/main" val="166104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roperty Chapter Layout">
    <p:spTree>
      <p:nvGrpSpPr>
        <p:cNvPr id="1" name=""/>
        <p:cNvGrpSpPr/>
        <p:nvPr/>
      </p:nvGrpSpPr>
      <p:grpSpPr>
        <a:xfrm>
          <a:off x="0" y="0"/>
          <a:ext cx="0" cy="0"/>
          <a:chOff x="0" y="0"/>
          <a:chExt cx="0" cy="0"/>
        </a:xfrm>
      </p:grpSpPr>
      <p:pic>
        <p:nvPicPr>
          <p:cNvPr id="8" name="Picture 7"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8748" r="43660" b="2571"/>
          <a:stretch/>
        </p:blipFill>
        <p:spPr bwMode="auto">
          <a:xfrm>
            <a:off x="2390643" y="0"/>
            <a:ext cx="6753357"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824464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with Property Layout">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1932755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1844398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326079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333147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roperty Chapter Layout">
    <p:spTree>
      <p:nvGrpSpPr>
        <p:cNvPr id="1" name=""/>
        <p:cNvGrpSpPr/>
        <p:nvPr/>
      </p:nvGrpSpPr>
      <p:grpSpPr>
        <a:xfrm>
          <a:off x="0" y="0"/>
          <a:ext cx="0" cy="0"/>
          <a:chOff x="0" y="0"/>
          <a:chExt cx="0" cy="0"/>
        </a:xfrm>
      </p:grpSpPr>
      <p:pic>
        <p:nvPicPr>
          <p:cNvPr id="7"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675" r="37677" b="-1"/>
          <a:stretch/>
        </p:blipFill>
        <p:spPr bwMode="auto">
          <a:xfrm>
            <a:off x="2834957" y="0"/>
            <a:ext cx="6309043" cy="5822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748556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2530473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228433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1153939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Property Chapter Layout">
    <p:spTree>
      <p:nvGrpSpPr>
        <p:cNvPr id="1" name=""/>
        <p:cNvGrpSpPr/>
        <p:nvPr/>
      </p:nvGrpSpPr>
      <p:grpSpPr>
        <a:xfrm>
          <a:off x="0" y="0"/>
          <a:ext cx="0" cy="0"/>
          <a:chOff x="0" y="0"/>
          <a:chExt cx="0" cy="0"/>
        </a:xfrm>
      </p:grpSpPr>
      <p:pic>
        <p:nvPicPr>
          <p:cNvPr id="7"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142967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with Property Layout">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383187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Property Chapter Layout">
    <p:spTree>
      <p:nvGrpSpPr>
        <p:cNvPr id="1" name=""/>
        <p:cNvGrpSpPr/>
        <p:nvPr/>
      </p:nvGrpSpPr>
      <p:grpSpPr>
        <a:xfrm>
          <a:off x="0" y="0"/>
          <a:ext cx="0" cy="0"/>
          <a:chOff x="0" y="0"/>
          <a:chExt cx="0" cy="0"/>
        </a:xfrm>
      </p:grpSpPr>
      <p:pic>
        <p:nvPicPr>
          <p:cNvPr id="7"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051" r="19759" b="3525"/>
          <a:stretch/>
        </p:blipFill>
        <p:spPr bwMode="auto">
          <a:xfrm>
            <a:off x="4633975" y="-1"/>
            <a:ext cx="4221099" cy="5686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4278201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with Property Layout">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2037615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Property Chapter Layout">
    <p:spTree>
      <p:nvGrpSpPr>
        <p:cNvPr id="1" name=""/>
        <p:cNvGrpSpPr/>
        <p:nvPr/>
      </p:nvGrpSpPr>
      <p:grpSpPr>
        <a:xfrm>
          <a:off x="0" y="0"/>
          <a:ext cx="0" cy="0"/>
          <a:chOff x="0" y="0"/>
          <a:chExt cx="0" cy="0"/>
        </a:xfrm>
      </p:grpSpPr>
      <p:pic>
        <p:nvPicPr>
          <p:cNvPr id="7"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479" r="7985" b="3545"/>
          <a:stretch/>
        </p:blipFill>
        <p:spPr bwMode="auto">
          <a:xfrm>
            <a:off x="4056113" y="0"/>
            <a:ext cx="5087887" cy="5785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2899229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with Property Layout">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67904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Property Chapter Layout">
    <p:spTree>
      <p:nvGrpSpPr>
        <p:cNvPr id="1" name=""/>
        <p:cNvGrpSpPr/>
        <p:nvPr/>
      </p:nvGrpSpPr>
      <p:grpSpPr>
        <a:xfrm>
          <a:off x="0" y="0"/>
          <a:ext cx="0" cy="0"/>
          <a:chOff x="0" y="0"/>
          <a:chExt cx="0" cy="0"/>
        </a:xfrm>
      </p:grpSpPr>
      <p:pic>
        <p:nvPicPr>
          <p:cNvPr id="7"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4746" r="23617" b="898"/>
          <a:stretch/>
        </p:blipFill>
        <p:spPr bwMode="auto">
          <a:xfrm>
            <a:off x="2105479" y="-1"/>
            <a:ext cx="7038521" cy="5680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t>TNS Presentation Title</a:t>
            </a:r>
            <a:endParaRPr dirty="0"/>
          </a:p>
        </p:txBody>
      </p:sp>
    </p:spTree>
    <p:extLst>
      <p:ext uri="{BB962C8B-B14F-4D97-AF65-F5344CB8AC3E}">
        <p14:creationId xmlns:p14="http://schemas.microsoft.com/office/powerpoint/2010/main" val="8631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with Property Layout">
    <p:spTree>
      <p:nvGrpSpPr>
        <p:cNvPr id="1" name=""/>
        <p:cNvGrpSpPr/>
        <p:nvPr/>
      </p:nvGrpSpPr>
      <p:grpSpPr>
        <a:xfrm>
          <a:off x="0" y="0"/>
          <a:ext cx="0" cy="0"/>
          <a:chOff x="0" y="0"/>
          <a:chExt cx="0" cy="0"/>
        </a:xfrm>
      </p:grpSpPr>
      <p:pic>
        <p:nvPicPr>
          <p:cNvPr id="5"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3753005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2" name="Title 1"/>
          <p:cNvSpPr>
            <a:spLocks noGrp="1"/>
          </p:cNvSpPr>
          <p:nvPr>
            <p:ph type="title"/>
          </p:nvPr>
        </p:nvSpPr>
        <p:spPr/>
        <p:txBody>
          <a:bodyPr>
            <a:noAutofit/>
          </a:bodyPr>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t>TNS Presentation Title</a:t>
            </a:r>
            <a:endParaRPr dirty="0"/>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a:t>Click icon to add picture</a:t>
            </a:r>
            <a:endParaRPr lang="en-AU" dirty="0"/>
          </a:p>
        </p:txBody>
      </p:sp>
    </p:spTree>
    <p:extLst>
      <p:ext uri="{BB962C8B-B14F-4D97-AF65-F5344CB8AC3E}">
        <p14:creationId xmlns:p14="http://schemas.microsoft.com/office/powerpoint/2010/main" val="3602157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9784CBA3-D598-4B1F-BAA3-EE14B5154290}" type="slidenum">
              <a:rPr lang="en-AU" smtClean="0"/>
              <a:pPr/>
              <a:t>‹#›</a:t>
            </a:fld>
            <a:endParaRPr lang="en-AU" dirty="0"/>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t>TNS Presentation Title</a:t>
            </a:r>
            <a:endParaRPr dirty="0"/>
          </a:p>
        </p:txBody>
      </p:sp>
      <p:sp>
        <p:nvSpPr>
          <p:cNvPr id="8" name="Title 1"/>
          <p:cNvSpPr>
            <a:spLocks noGrp="1"/>
          </p:cNvSpPr>
          <p:nvPr>
            <p:ph type="title"/>
          </p:nvPr>
        </p:nvSpPr>
        <p:spPr>
          <a:xfrm>
            <a:off x="-1" y="2301945"/>
            <a:ext cx="5073651" cy="1638299"/>
          </a:xfrm>
        </p:spPr>
        <p:txBody>
          <a:bodyPr tIns="180000"/>
          <a:lstStyle/>
          <a:p>
            <a:r>
              <a:rPr lang="en-US"/>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Tree>
    <p:extLst>
      <p:ext uri="{BB962C8B-B14F-4D97-AF65-F5344CB8AC3E}">
        <p14:creationId xmlns:p14="http://schemas.microsoft.com/office/powerpoint/2010/main" val="4212196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175033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with Property Layout">
    <p:spTree>
      <p:nvGrpSpPr>
        <p:cNvPr id="1" name=""/>
        <p:cNvGrpSpPr/>
        <p:nvPr/>
      </p:nvGrpSpPr>
      <p:grpSpPr>
        <a:xfrm>
          <a:off x="0" y="0"/>
          <a:ext cx="0" cy="0"/>
          <a:chOff x="0" y="0"/>
          <a:chExt cx="0" cy="0"/>
        </a:xfrm>
      </p:grpSpPr>
      <p:sp>
        <p:nvSpPr>
          <p:cNvPr id="8" name="Title Placeholder 1"/>
          <p:cNvSpPr txBox="1">
            <a:spLocks/>
          </p:cNvSpPr>
          <p:nvPr userDrawn="1"/>
        </p:nvSpPr>
        <p:spPr>
          <a:xfrm>
            <a:off x="0" y="0"/>
            <a:ext cx="9143999" cy="1284971"/>
          </a:xfrm>
          <a:prstGeom prst="rect">
            <a:avLst/>
          </a:prstGeom>
          <a:noFill/>
        </p:spPr>
        <p:txBody>
          <a:bodyPr vert="horz" lIns="277200" tIns="208800" rIns="277200" bIns="0" rtlCol="0" anchor="t">
            <a:noAutofit/>
          </a:bodyPr>
          <a:lstStyle>
            <a:lvl1pPr algn="l" defTabSz="914400" rtl="0" eaLnBrk="1" latinLnBrk="0" hangingPunct="1">
              <a:spcBef>
                <a:spcPct val="0"/>
              </a:spcBef>
              <a:buNone/>
              <a:defRPr sz="2400" kern="1200">
                <a:solidFill>
                  <a:schemeClr val="bg1"/>
                </a:solidFill>
                <a:latin typeface="+mj-lt"/>
                <a:ea typeface="+mj-ea"/>
                <a:cs typeface="+mj-cs"/>
              </a:defRPr>
            </a:lvl1pPr>
          </a:lstStyle>
          <a:p>
            <a:endParaRPr lang="en-AU" dirty="0">
              <a:solidFill>
                <a:prstClr val="white"/>
              </a:solidFill>
            </a:endParaRPr>
          </a:p>
        </p:txBody>
      </p:sp>
      <p:sp>
        <p:nvSpPr>
          <p:cNvPr id="19" name="Title 18"/>
          <p:cNvSpPr>
            <a:spLocks noGrp="1"/>
          </p:cNvSpPr>
          <p:nvPr>
            <p:ph type="title"/>
          </p:nvPr>
        </p:nvSpPr>
        <p:spPr>
          <a:noFill/>
        </p:spPr>
        <p:txBody>
          <a:body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tx1">
                    <a:lumMod val="50000"/>
                    <a:lumOff val="50000"/>
                  </a:schemeClr>
                </a:solidFill>
              </a:defRPr>
            </a:lvl1pPr>
          </a:lstStyle>
          <a:p>
            <a:pPr lvl="0"/>
            <a:r>
              <a:rPr lang="en-GB"/>
              <a:t>Click to edit Master subtitle styles</a:t>
            </a:r>
          </a:p>
        </p:txBody>
      </p:sp>
    </p:spTree>
    <p:extLst>
      <p:ext uri="{BB962C8B-B14F-4D97-AF65-F5344CB8AC3E}">
        <p14:creationId xmlns:p14="http://schemas.microsoft.com/office/powerpoint/2010/main" val="2275914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rgbClr val="7F7F7F"/>
                </a:solidFill>
              </a:defRPr>
            </a:lvl1pPr>
          </a:lstStyle>
          <a:p>
            <a:r>
              <a:rPr lang="en-GB"/>
              <a:t>Click to edit Master title style</a:t>
            </a:r>
            <a:endParaRPr lang="en-US"/>
          </a:p>
        </p:txBody>
      </p:sp>
      <p:sp>
        <p:nvSpPr>
          <p:cNvPr id="3" name="Text Placeholder 2"/>
          <p:cNvSpPr>
            <a:spLocks noGrp="1"/>
          </p:cNvSpPr>
          <p:nvPr>
            <p:ph type="body" sz="quarter" idx="10" hasCustomPrompt="1"/>
          </p:nvPr>
        </p:nvSpPr>
        <p:spPr>
          <a:xfrm>
            <a:off x="290513" y="629709"/>
            <a:ext cx="4384675" cy="392113"/>
          </a:xfrm>
          <a:prstGeom prst="rect">
            <a:avLst/>
          </a:prstGeom>
        </p:spPr>
        <p:txBody>
          <a:bodyPr vert="horz" lIns="0" tIns="0" rIns="0" bIns="0"/>
          <a:lstStyle>
            <a:lvl1pPr>
              <a:defRPr sz="1400" b="0">
                <a:solidFill>
                  <a:schemeClr val="bg1">
                    <a:lumMod val="75000"/>
                  </a:schemeClr>
                </a:solidFill>
              </a:defRPr>
            </a:lvl1pPr>
          </a:lstStyle>
          <a:p>
            <a:pPr lvl="0"/>
            <a:r>
              <a:rPr lang="en-GB"/>
              <a:t>Click to edit Master subtitle styles</a:t>
            </a:r>
          </a:p>
        </p:txBody>
      </p:sp>
    </p:spTree>
    <p:extLst>
      <p:ext uri="{BB962C8B-B14F-4D97-AF65-F5344CB8AC3E}">
        <p14:creationId xmlns:p14="http://schemas.microsoft.com/office/powerpoint/2010/main" val="4006614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2" name="Title 1"/>
          <p:cNvSpPr>
            <a:spLocks noGrp="1"/>
          </p:cNvSpPr>
          <p:nvPr>
            <p:ph type="title"/>
          </p:nvPr>
        </p:nvSpPr>
        <p:spPr/>
        <p:txBody>
          <a:bodyPr>
            <a:noAutofit/>
          </a:bodyPr>
          <a:lstStyle/>
          <a:p>
            <a:r>
              <a:rPr lang="en-US" smtClean="0"/>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smtClean="0"/>
              <a:t>Click icon to add picture</a:t>
            </a:r>
            <a:endParaRPr lang="en-AU" dirty="0"/>
          </a:p>
        </p:txBody>
      </p:sp>
    </p:spTree>
    <p:extLst>
      <p:ext uri="{BB962C8B-B14F-4D97-AF65-F5344CB8AC3E}">
        <p14:creationId xmlns:p14="http://schemas.microsoft.com/office/powerpoint/2010/main" val="2833098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ter Title with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14422" y="135840"/>
            <a:ext cx="1490069" cy="1258637"/>
          </a:xfrm>
          <a:prstGeom prst="rect">
            <a:avLst/>
          </a:prstGeom>
        </p:spPr>
        <p:txBody>
          <a:bodyPr>
            <a:noAutofit/>
          </a:bodyPr>
          <a:lstStyle/>
          <a:p>
            <a:fld id="{9784CBA3-D598-4B1F-BAA3-EE14B5154290}" type="slidenum">
              <a:rPr lang="en-AU" smtClean="0">
                <a:solidFill>
                  <a:prstClr val="black"/>
                </a:solidFill>
              </a:rPr>
              <a:pPr/>
              <a:t>‹#›</a:t>
            </a:fld>
            <a:endParaRPr lang="en-AU" dirty="0">
              <a:solidFill>
                <a:prstClr val="black"/>
              </a:solidFill>
            </a:endParaRPr>
          </a:p>
        </p:txBody>
      </p:sp>
      <p:sp>
        <p:nvSpPr>
          <p:cNvPr id="7" name="Picture Placeholder 6"/>
          <p:cNvSpPr>
            <a:spLocks noGrp="1"/>
          </p:cNvSpPr>
          <p:nvPr>
            <p:ph type="pic" sz="quarter" idx="19"/>
          </p:nvPr>
        </p:nvSpPr>
        <p:spPr>
          <a:xfrm>
            <a:off x="2826327" y="2974846"/>
            <a:ext cx="6028747" cy="2595692"/>
          </a:xfrm>
          <a:prstGeom prst="rect">
            <a:avLst/>
          </a:prstGeom>
        </p:spPr>
        <p:txBody>
          <a:bodyPr>
            <a:noAutofit/>
          </a:bodyPr>
          <a:lstStyle/>
          <a:p>
            <a:r>
              <a:rPr lang="en-US" smtClean="0"/>
              <a:t>Click icon to add picture</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noAutofit/>
          </a:bodyPr>
          <a:lstStyle/>
          <a:p>
            <a:pPr>
              <a:spcBef>
                <a:spcPct val="20000"/>
              </a:spcBef>
              <a:buFont typeface="Arial" pitchFamily="34" charset="0"/>
              <a:buNone/>
            </a:pPr>
            <a:r>
              <a:rPr lang="en-AU" smtClean="0">
                <a:solidFill>
                  <a:prstClr val="black"/>
                </a:solidFill>
              </a:rPr>
              <a:t>TNS Presentation Title</a:t>
            </a:r>
            <a:endParaRPr lang="en-AU" dirty="0" smtClean="0">
              <a:solidFill>
                <a:prstClr val="black"/>
              </a:solidFill>
            </a:endParaRPr>
          </a:p>
        </p:txBody>
      </p:sp>
      <p:sp>
        <p:nvSpPr>
          <p:cNvPr id="8" name="Title 1"/>
          <p:cNvSpPr>
            <a:spLocks noGrp="1"/>
          </p:cNvSpPr>
          <p:nvPr>
            <p:ph type="title"/>
          </p:nvPr>
        </p:nvSpPr>
        <p:spPr>
          <a:xfrm>
            <a:off x="-1" y="2301945"/>
            <a:ext cx="5073651" cy="1638299"/>
          </a:xfrm>
        </p:spPr>
        <p:txBody>
          <a:bodyPr tIns="180000"/>
          <a:lstStyle/>
          <a:p>
            <a:r>
              <a:rPr lang="en-US" smtClean="0"/>
              <a:t>Click to edit Master title style</a:t>
            </a:r>
            <a:endParaRPr lang="en-AU" dirty="0"/>
          </a:p>
        </p:txBody>
      </p:sp>
      <p:sp>
        <p:nvSpPr>
          <p:cNvPr id="9" name="Text Placeholder 4"/>
          <p:cNvSpPr>
            <a:spLocks noGrp="1"/>
          </p:cNvSpPr>
          <p:nvPr>
            <p:ph type="body" sz="quarter" idx="18" hasCustomPrompt="1"/>
          </p:nvPr>
        </p:nvSpPr>
        <p:spPr>
          <a:xfrm>
            <a:off x="0" y="52077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smtClean="0"/>
              <a:t>2</a:t>
            </a:r>
            <a:endParaRPr lang="en-AU" dirty="0"/>
          </a:p>
        </p:txBody>
      </p:sp>
    </p:spTree>
    <p:extLst>
      <p:ext uri="{BB962C8B-B14F-4D97-AF65-F5344CB8AC3E}">
        <p14:creationId xmlns:p14="http://schemas.microsoft.com/office/powerpoint/2010/main" val="255900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roperty Chapter Layout">
    <p:spTree>
      <p:nvGrpSpPr>
        <p:cNvPr id="1" name=""/>
        <p:cNvGrpSpPr/>
        <p:nvPr/>
      </p:nvGrpSpPr>
      <p:grpSpPr>
        <a:xfrm>
          <a:off x="0" y="0"/>
          <a:ext cx="0" cy="0"/>
          <a:chOff x="0" y="0"/>
          <a:chExt cx="0" cy="0"/>
        </a:xfrm>
      </p:grpSpPr>
      <p:pic>
        <p:nvPicPr>
          <p:cNvPr id="7" name="Picture 2" descr="C:\Users\AndrewA\Desktop\Email ATT\RGB_MASTER_A0_landscape_03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88" t="29859" r="-1" b="3435"/>
          <a:stretch/>
        </p:blipFill>
        <p:spPr bwMode="auto">
          <a:xfrm>
            <a:off x="3180018" y="0"/>
            <a:ext cx="5963981" cy="5570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79186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with Property Layout">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41298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roperty Chapter Layout">
    <p:spTree>
      <p:nvGrpSpPr>
        <p:cNvPr id="1" name=""/>
        <p:cNvGrpSpPr/>
        <p:nvPr/>
      </p:nvGrpSpPr>
      <p:grpSpPr>
        <a:xfrm>
          <a:off x="0" y="0"/>
          <a:ext cx="0" cy="0"/>
          <a:chOff x="0" y="0"/>
          <a:chExt cx="0" cy="0"/>
        </a:xfrm>
      </p:grpSpPr>
      <p:pic>
        <p:nvPicPr>
          <p:cNvPr id="7"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347" r="16787" b="9440"/>
          <a:stretch/>
        </p:blipFill>
        <p:spPr bwMode="auto">
          <a:xfrm>
            <a:off x="611188" y="0"/>
            <a:ext cx="8532811" cy="552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790700"/>
            <a:ext cx="5073651" cy="1638299"/>
          </a:xfrm>
        </p:spPr>
        <p:txBody>
          <a:bodyPr tIns="180000"/>
          <a:lstStyle/>
          <a:p>
            <a:r>
              <a:rPr lang="en-US"/>
              <a:t>Click to edit Master title style</a:t>
            </a:r>
            <a:endParaRPr lang="en-AU" dirty="0"/>
          </a:p>
        </p:txBody>
      </p:sp>
      <p:sp>
        <p:nvSpPr>
          <p:cNvPr id="6" name="Text Placeholder 4"/>
          <p:cNvSpPr>
            <a:spLocks noGrp="1"/>
          </p:cNvSpPr>
          <p:nvPr>
            <p:ph type="body" sz="quarter" idx="18" hasCustomPrompt="1"/>
          </p:nvPr>
        </p:nvSpPr>
        <p:spPr>
          <a:xfrm>
            <a:off x="0" y="0"/>
            <a:ext cx="1292224" cy="1813560"/>
          </a:xfrm>
          <a:prstGeom prst="rect">
            <a:avLst/>
          </a:prstGeom>
        </p:spPr>
        <p:txBody>
          <a:bodyPr lIns="252000" tIns="0" rIns="0" bIns="0" anchor="b">
            <a:noAutofit/>
          </a:bodyPr>
          <a:lstStyle>
            <a:lvl1pPr>
              <a:defRPr lang="en-AU" sz="4400" b="0" kern="1200" dirty="0">
                <a:solidFill>
                  <a:srgbClr val="333333"/>
                </a:solidFill>
                <a:latin typeface="Verdana" pitchFamily="34" charset="0"/>
                <a:ea typeface="Verdana" pitchFamily="34" charset="0"/>
                <a:cs typeface="Verdana" pitchFamily="34" charset="0"/>
              </a:defRPr>
            </a:lvl1pPr>
          </a:lstStyle>
          <a:p>
            <a:pPr marL="0" lvl="0" indent="0" algn="l" defTabSz="914218" rtl="0" eaLnBrk="1" latinLnBrk="0" hangingPunct="1">
              <a:spcBef>
                <a:spcPct val="20000"/>
              </a:spcBef>
              <a:buFont typeface="Arial" pitchFamily="34" charset="0"/>
              <a:buNone/>
            </a:pPr>
            <a:r>
              <a:rPr lang="en-US" dirty="0"/>
              <a:t>2</a:t>
            </a:r>
            <a:endParaRPr lang="en-AU" dirty="0"/>
          </a:p>
        </p:txBody>
      </p:sp>
      <p:sp>
        <p:nvSpPr>
          <p:cNvPr id="4" name="Footer Placeholder 3"/>
          <p:cNvSpPr>
            <a:spLocks noGrp="1"/>
          </p:cNvSpPr>
          <p:nvPr>
            <p:ph type="ftr" sz="quarter" idx="20"/>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256768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with Property Layout">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638" r="10527" b="3640"/>
          <a:stretch/>
        </p:blipFill>
        <p:spPr bwMode="auto">
          <a:xfrm>
            <a:off x="3990416" y="0"/>
            <a:ext cx="4971236"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1028700"/>
            <a:ext cx="5073650" cy="2400300"/>
          </a:xfrm>
        </p:spPr>
        <p:txBody>
          <a:bodyPr lIns="252000" tIns="180000"/>
          <a:lstStyle/>
          <a:p>
            <a:r>
              <a:rPr lang="en-US"/>
              <a:t>Click to edit Master title style</a:t>
            </a:r>
            <a:endParaRPr lang="en-AU" dirty="0"/>
          </a:p>
        </p:txBody>
      </p:sp>
      <p:sp>
        <p:nvSpPr>
          <p:cNvPr id="4" name="Footer Placeholder 3"/>
          <p:cNvSpPr>
            <a:spLocks noGrp="1"/>
          </p:cNvSpPr>
          <p:nvPr>
            <p:ph type="ftr" sz="quarter" idx="11"/>
          </p:nvPr>
        </p:nvSpPr>
        <p:spPr>
          <a:xfrm>
            <a:off x="785814" y="5946775"/>
            <a:ext cx="7555320" cy="377062"/>
          </a:xfrm>
          <a:prstGeom prst="rect">
            <a:avLst/>
          </a:prstGeom>
        </p:spPr>
        <p:txBody>
          <a:bodyPr/>
          <a:lstStyle/>
          <a:p>
            <a:pPr>
              <a:spcBef>
                <a:spcPct val="20000"/>
              </a:spcBef>
              <a:buFont typeface="Arial" pitchFamily="34" charset="0"/>
              <a:buNone/>
            </a:pPr>
            <a:r>
              <a:rPr lang="en-AU"/>
              <a:t>TNS Presentation Title</a:t>
            </a:r>
            <a:endParaRPr lang="en-AU" dirty="0"/>
          </a:p>
        </p:txBody>
      </p:sp>
    </p:spTree>
    <p:extLst>
      <p:ext uri="{BB962C8B-B14F-4D97-AF65-F5344CB8AC3E}">
        <p14:creationId xmlns:p14="http://schemas.microsoft.com/office/powerpoint/2010/main" val="190922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13.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6.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8318142" y="5849108"/>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2018</a:t>
            </a:r>
          </a:p>
        </p:txBody>
      </p:sp>
      <p:sp>
        <p:nvSpPr>
          <p:cNvPr id="2" name="Title Placeholder 1"/>
          <p:cNvSpPr>
            <a:spLocks noGrp="1"/>
          </p:cNvSpPr>
          <p:nvPr>
            <p:ph type="title"/>
          </p:nvPr>
        </p:nvSpPr>
        <p:spPr>
          <a:xfrm>
            <a:off x="1" y="0"/>
            <a:ext cx="5073650" cy="1284971"/>
          </a:xfrm>
          <a:prstGeom prst="rect">
            <a:avLst/>
          </a:prstGeom>
        </p:spPr>
        <p:txBody>
          <a:bodyPr vert="horz" lIns="277200" tIns="208800" rIns="27720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30680" y="-501206"/>
            <a:ext cx="10507979" cy="5637807"/>
            <a:chOff x="-1630680" y="-501206"/>
            <a:chExt cx="10507979" cy="5637807"/>
          </a:xfrm>
        </p:grpSpPr>
        <p:cxnSp>
          <p:nvCxnSpPr>
            <p:cNvPr id="85" name="Straight Connector 84"/>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a:xfrm>
              <a:off x="-1630680" y="4491328"/>
              <a:ext cx="1072330" cy="1384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87" name="Straight Connector 86"/>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a:xfrm>
              <a:off x="-1630680" y="4998102"/>
              <a:ext cx="1072330" cy="1384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LOWER LIMIT</a:t>
              </a:r>
            </a:p>
          </p:txBody>
        </p:sp>
        <p:cxnSp>
          <p:nvCxnSpPr>
            <p:cNvPr id="91" name="Straight Connector 90"/>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a:xfrm>
              <a:off x="-1630680" y="1215723"/>
              <a:ext cx="1072330" cy="1384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UPPER LIMIT</a:t>
              </a:r>
            </a:p>
          </p:txBody>
        </p:sp>
        <p:cxnSp>
          <p:nvCxnSpPr>
            <p:cNvPr id="100" name="Straight Connector 99"/>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1630680" y="1719723"/>
              <a:ext cx="1072330" cy="1384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CHART TOP</a:t>
              </a:r>
            </a:p>
          </p:txBody>
        </p:sp>
        <p:grpSp>
          <p:nvGrpSpPr>
            <p:cNvPr id="3" name="Group 2"/>
            <p:cNvGrpSpPr/>
            <p:nvPr userDrawn="1"/>
          </p:nvGrpSpPr>
          <p:grpSpPr>
            <a:xfrm>
              <a:off x="755523" y="-501206"/>
              <a:ext cx="8121776" cy="424749"/>
              <a:chOff x="755523" y="-501206"/>
              <a:chExt cx="8121776" cy="424749"/>
            </a:xfrm>
          </p:grpSpPr>
          <p:cxnSp>
            <p:nvCxnSpPr>
              <p:cNvPr id="102" name="Straight Connector 101"/>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a:xfrm>
                <a:off x="755523"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04" name="Straight Connector 103"/>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5036026"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11" name="Straight Connector 110"/>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7804969"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grpSp>
      <p:pic>
        <p:nvPicPr>
          <p:cNvPr id="24" name="Picture 23" descr="logo-03.png"/>
          <p:cNvPicPr>
            <a:picLocks noChangeAspect="1"/>
          </p:cNvPicPr>
          <p:nvPr userDrawn="1"/>
        </p:nvPicPr>
        <p:blipFill>
          <a:blip r:embed="rId20" cstate="print">
            <a:alphaModFix/>
            <a:extLst>
              <a:ext uri="{28A0092B-C50C-407E-A947-70E740481C1C}">
                <a14:useLocalDpi xmlns:a14="http://schemas.microsoft.com/office/drawing/2010/main" val="0"/>
              </a:ext>
            </a:extLst>
          </a:blip>
          <a:stretch>
            <a:fillRect/>
          </a:stretch>
        </p:blipFill>
        <p:spPr>
          <a:xfrm>
            <a:off x="216473" y="6426200"/>
            <a:ext cx="4329415" cy="324431"/>
          </a:xfrm>
          <a:prstGeom prst="rect">
            <a:avLst/>
          </a:prstGeom>
        </p:spPr>
      </p:pic>
      <p:grpSp>
        <p:nvGrpSpPr>
          <p:cNvPr id="5" name="Group 4"/>
          <p:cNvGrpSpPr/>
          <p:nvPr userDrawn="1"/>
        </p:nvGrpSpPr>
        <p:grpSpPr>
          <a:xfrm>
            <a:off x="5145999" y="6140450"/>
            <a:ext cx="3394751" cy="572081"/>
            <a:chOff x="5145999" y="6140450"/>
            <a:chExt cx="3394751" cy="572081"/>
          </a:xfrm>
        </p:grpSpPr>
        <p:pic>
          <p:nvPicPr>
            <p:cNvPr id="25" name="Picture 2"/>
            <p:cNvPicPr>
              <a:picLocks noChangeAspect="1" noChangeArrowheads="1"/>
            </p:cNvPicPr>
            <p:nvPr userDrawn="1"/>
          </p:nvPicPr>
          <p:blipFill rotWithShape="1">
            <a:blip r:embed="rId21" cstate="screen"/>
            <a:srcRect l="22284"/>
            <a:stretch/>
          </p:blipFill>
          <p:spPr bwMode="auto">
            <a:xfrm>
              <a:off x="5905500" y="6140450"/>
              <a:ext cx="2635250" cy="571500"/>
            </a:xfrm>
            <a:prstGeom prst="rect">
              <a:avLst/>
            </a:prstGeom>
            <a:noFill/>
            <a:ln w="9525">
              <a:noFill/>
              <a:miter lim="800000"/>
              <a:headEnd/>
              <a:tailEnd/>
            </a:ln>
          </p:spPr>
        </p:pic>
        <p:pic>
          <p:nvPicPr>
            <p:cNvPr id="26" name="Picture 2"/>
            <p:cNvPicPr>
              <a:picLocks noChangeAspect="1" noChangeArrowheads="1"/>
            </p:cNvPicPr>
            <p:nvPr userDrawn="1"/>
          </p:nvPicPr>
          <p:blipFill>
            <a:blip r:embed="rId22" cstate="print">
              <a:extLst>
                <a:ext uri="{28A0092B-C50C-407E-A947-70E740481C1C}">
                  <a14:useLocalDpi xmlns:a14="http://schemas.microsoft.com/office/drawing/2010/main" val="0"/>
                </a:ext>
              </a:extLst>
            </a:blip>
            <a:stretch>
              <a:fillRect/>
            </a:stretch>
          </p:blipFill>
          <p:spPr bwMode="auto">
            <a:xfrm>
              <a:off x="5145999" y="6141031"/>
              <a:ext cx="688790" cy="571500"/>
            </a:xfrm>
            <a:prstGeom prst="rect">
              <a:avLst/>
            </a:prstGeom>
            <a:noFill/>
            <a:ln w="9525">
              <a:noFill/>
              <a:miter lim="800000"/>
              <a:headEnd/>
              <a:tailEnd/>
            </a:ln>
          </p:spPr>
        </p:pic>
      </p:gr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683" r:id="rId17"/>
    <p:sldLayoutId id="2147483682" r:id="rId18"/>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224862" y="6466450"/>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2017</a:t>
            </a: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630680" y="-501206"/>
            <a:ext cx="10507979" cy="5637807"/>
            <a:chOff x="-1630680" y="-501206"/>
            <a:chExt cx="10507979" cy="5637807"/>
          </a:xfrm>
        </p:grpSpPr>
        <p:cxnSp>
          <p:nvCxnSpPr>
            <p:cNvPr id="93" name="Straight Connector 92"/>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95" name="Straight Connector 94"/>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LOWER LIMIT</a:t>
              </a:r>
            </a:p>
          </p:txBody>
        </p:sp>
        <p:cxnSp>
          <p:nvCxnSpPr>
            <p:cNvPr id="97" name="Straight Connector 96"/>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UPPER LIMIT</a:t>
              </a:r>
            </a:p>
          </p:txBody>
        </p:sp>
        <p:cxnSp>
          <p:nvCxnSpPr>
            <p:cNvPr id="99" name="Straight Connector 98"/>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CHART TOP</a:t>
              </a:r>
            </a:p>
          </p:txBody>
        </p:sp>
        <p:grpSp>
          <p:nvGrpSpPr>
            <p:cNvPr id="106" name="Group 105"/>
            <p:cNvGrpSpPr/>
            <p:nvPr userDrawn="1"/>
          </p:nvGrpSpPr>
          <p:grpSpPr>
            <a:xfrm>
              <a:off x="755523" y="-501206"/>
              <a:ext cx="8121776" cy="424749"/>
              <a:chOff x="755523" y="-501206"/>
              <a:chExt cx="8121776" cy="424749"/>
            </a:xfrm>
          </p:grpSpPr>
          <p:cxnSp>
            <p:nvCxnSpPr>
              <p:cNvPr id="107" name="Straight Connector 106"/>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09" name="Straight Connector 108"/>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14" name="Straight Connector 113"/>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grpSp>
      <p:sp>
        <p:nvSpPr>
          <p:cNvPr id="88" name="Rectangle 87"/>
          <p:cNvSpPr/>
          <p:nvPr/>
        </p:nvSpPr>
        <p:spPr>
          <a:xfrm>
            <a:off x="7545540" y="6079288"/>
            <a:ext cx="1052623" cy="489097"/>
          </a:xfrm>
          <a:prstGeom prst="rect">
            <a:avLst/>
          </a:prstGeom>
          <a:solidFill>
            <a:schemeClr val="bg1"/>
          </a:solid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r>
              <a:rPr lang="en-GB" sz="900" b="0" dirty="0">
                <a:solidFill>
                  <a:schemeClr val="accent3"/>
                </a:solidFill>
              </a:rPr>
              <a:t>Replace with Client logo </a:t>
            </a:r>
          </a:p>
          <a:p>
            <a:pPr algn="ctr"/>
            <a:r>
              <a:rPr lang="en-GB" sz="600" b="0" dirty="0">
                <a:solidFill>
                  <a:schemeClr val="accent3"/>
                </a:solidFill>
              </a:rPr>
              <a:t>[in slide master]</a:t>
            </a:r>
          </a:p>
        </p:txBody>
      </p:sp>
      <p:pic>
        <p:nvPicPr>
          <p:cNvPr id="26" name="Picture 25" descr="logo-03.png"/>
          <p:cNvPicPr>
            <a:picLocks noChangeAspect="1"/>
          </p:cNvPicPr>
          <p:nvPr userDrawn="1"/>
        </p:nvPicPr>
        <p:blipFill>
          <a:blip r:embed="rId9" cstate="print">
            <a:alphaModFix/>
            <a:extLst>
              <a:ext uri="{28A0092B-C50C-407E-A947-70E740481C1C}">
                <a14:useLocalDpi xmlns:a14="http://schemas.microsoft.com/office/drawing/2010/main" val="0"/>
              </a:ext>
            </a:extLst>
          </a:blip>
          <a:stretch>
            <a:fillRect/>
          </a:stretch>
        </p:blipFill>
        <p:spPr>
          <a:xfrm>
            <a:off x="297773" y="6257922"/>
            <a:ext cx="4329415" cy="324431"/>
          </a:xfrm>
          <a:prstGeom prst="rect">
            <a:avLst/>
          </a:prstGeom>
        </p:spPr>
      </p:pic>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66" r:id="rId3"/>
    <p:sldLayoutId id="2147483686" r:id="rId4"/>
    <p:sldLayoutId id="2147483668" r:id="rId5"/>
    <p:sldLayoutId id="2147483689" r:id="rId6"/>
    <p:sldLayoutId id="2147483667" r:id="rId7"/>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216473" y="6449672"/>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2017</a:t>
            </a: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1630680" y="-501206"/>
            <a:ext cx="10507979" cy="5637807"/>
            <a:chOff x="-1630680" y="-501206"/>
            <a:chExt cx="10507979" cy="5637807"/>
          </a:xfrm>
        </p:grpSpPr>
        <p:cxnSp>
          <p:nvCxnSpPr>
            <p:cNvPr id="90" name="Straight Connector 89"/>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94" name="Straight Connector 93"/>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LOWER LIMIT</a:t>
              </a:r>
            </a:p>
          </p:txBody>
        </p:sp>
        <p:cxnSp>
          <p:nvCxnSpPr>
            <p:cNvPr id="96" name="Straight Connector 95"/>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UPPER LIMIT</a:t>
              </a:r>
            </a:p>
          </p:txBody>
        </p:sp>
        <p:cxnSp>
          <p:nvCxnSpPr>
            <p:cNvPr id="98" name="Straight Connector 97"/>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CHART TOP</a:t>
              </a:r>
            </a:p>
          </p:txBody>
        </p:sp>
        <p:grpSp>
          <p:nvGrpSpPr>
            <p:cNvPr id="105" name="Group 104"/>
            <p:cNvGrpSpPr/>
            <p:nvPr userDrawn="1"/>
          </p:nvGrpSpPr>
          <p:grpSpPr>
            <a:xfrm>
              <a:off x="755523" y="-501206"/>
              <a:ext cx="8121776" cy="424749"/>
              <a:chOff x="755523" y="-501206"/>
              <a:chExt cx="8121776" cy="424749"/>
            </a:xfrm>
          </p:grpSpPr>
          <p:cxnSp>
            <p:nvCxnSpPr>
              <p:cNvPr id="106" name="Straight Connector 105"/>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08" name="Straight Connector 107"/>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13" name="Straight Connector 112"/>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grpSp>
      <p:sp>
        <p:nvSpPr>
          <p:cNvPr id="87" name="Rectangle 86"/>
          <p:cNvSpPr/>
          <p:nvPr/>
        </p:nvSpPr>
        <p:spPr>
          <a:xfrm>
            <a:off x="7545540" y="6079288"/>
            <a:ext cx="1052623" cy="489097"/>
          </a:xfrm>
          <a:prstGeom prst="rect">
            <a:avLst/>
          </a:prstGeom>
          <a:solidFill>
            <a:schemeClr val="bg1"/>
          </a:solid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r>
              <a:rPr lang="en-GB" sz="900" b="0" dirty="0">
                <a:solidFill>
                  <a:schemeClr val="accent3"/>
                </a:solidFill>
              </a:rPr>
              <a:t>Replace with Client logo </a:t>
            </a:r>
          </a:p>
          <a:p>
            <a:pPr algn="ctr"/>
            <a:r>
              <a:rPr lang="en-GB" sz="600" b="0" dirty="0">
                <a:solidFill>
                  <a:schemeClr val="accent3"/>
                </a:solidFill>
              </a:rPr>
              <a:t>[in slide master]</a:t>
            </a:r>
          </a:p>
        </p:txBody>
      </p:sp>
      <p:pic>
        <p:nvPicPr>
          <p:cNvPr id="25" name="Picture 24" descr="logo-03.png"/>
          <p:cNvPicPr>
            <a:picLocks noChangeAspect="1"/>
          </p:cNvPicPr>
          <p:nvPr userDrawn="1"/>
        </p:nvPicPr>
        <p:blipFill>
          <a:blip r:embed="rId9" cstate="print">
            <a:alphaModFix/>
            <a:extLst>
              <a:ext uri="{28A0092B-C50C-407E-A947-70E740481C1C}">
                <a14:useLocalDpi xmlns:a14="http://schemas.microsoft.com/office/drawing/2010/main" val="0"/>
              </a:ext>
            </a:extLst>
          </a:blip>
          <a:stretch>
            <a:fillRect/>
          </a:stretch>
        </p:blipFill>
        <p:spPr>
          <a:xfrm>
            <a:off x="297773" y="6257922"/>
            <a:ext cx="4329415" cy="324431"/>
          </a:xfrm>
          <a:prstGeom prst="rect">
            <a:avLst/>
          </a:prstGeom>
        </p:spPr>
      </p:pic>
    </p:spTree>
    <p:extLst>
      <p:ext uri="{BB962C8B-B14F-4D97-AF65-F5344CB8AC3E}">
        <p14:creationId xmlns:p14="http://schemas.microsoft.com/office/powerpoint/2010/main" val="2725414981"/>
      </p:ext>
    </p:extLst>
  </p:cSld>
  <p:clrMap bg1="lt1" tx1="dk1" bg2="lt2" tx2="dk2" accent1="accent1" accent2="accent2" accent3="accent3" accent4="accent4" accent5="accent5" accent6="accent6" hlink="hlink" folHlink="folHlink"/>
  <p:sldLayoutIdLst>
    <p:sldLayoutId id="2147483670" r:id="rId1"/>
    <p:sldLayoutId id="2147483684" r:id="rId2"/>
    <p:sldLayoutId id="2147483671" r:id="rId3"/>
    <p:sldLayoutId id="2147483687" r:id="rId4"/>
    <p:sldLayoutId id="2147483672" r:id="rId5"/>
    <p:sldLayoutId id="2147483690" r:id="rId6"/>
    <p:sldLayoutId id="2147483673" r:id="rId7"/>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5837" y="-3163"/>
            <a:ext cx="9151455" cy="6861163"/>
            <a:chOff x="-5837" y="-3163"/>
            <a:chExt cx="9151455" cy="6861163"/>
          </a:xfrm>
        </p:grpSpPr>
        <p:cxnSp>
          <p:nvCxnSpPr>
            <p:cNvPr id="8" name="Straight Connector 7"/>
            <p:cNvCxnSpPr/>
            <p:nvPr/>
          </p:nvCxnSpPr>
          <p:spPr>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215648" y="6458061"/>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2017</a:t>
            </a:r>
          </a:p>
        </p:txBody>
      </p:sp>
      <p:sp>
        <p:nvSpPr>
          <p:cNvPr id="2" name="Title Placeholder 1"/>
          <p:cNvSpPr>
            <a:spLocks noGrp="1"/>
          </p:cNvSpPr>
          <p:nvPr>
            <p:ph type="title"/>
          </p:nvPr>
        </p:nvSpPr>
        <p:spPr>
          <a:xfrm>
            <a:off x="0" y="1"/>
            <a:ext cx="9145617" cy="1031838"/>
          </a:xfrm>
          <a:prstGeom prst="rect">
            <a:avLst/>
          </a:prstGeom>
        </p:spPr>
        <p:txBody>
          <a:bodyPr vert="horz" lIns="277200" tIns="208800" rIns="27720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0" y="1031837"/>
            <a:ext cx="9145617" cy="4035515"/>
          </a:xfrm>
          <a:prstGeom prst="rect">
            <a:avLst/>
          </a:prstGeom>
        </p:spPr>
        <p:txBody>
          <a:bodyPr vert="horz" lIns="277200" tIns="212400" rIns="27720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630680" y="-501206"/>
            <a:ext cx="10507979" cy="5637807"/>
            <a:chOff x="-1630680" y="-501206"/>
            <a:chExt cx="10507979" cy="5637807"/>
          </a:xfrm>
        </p:grpSpPr>
        <p:cxnSp>
          <p:nvCxnSpPr>
            <p:cNvPr id="93" name="Straight Connector 92"/>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userDrawn="1"/>
          </p:nvSpPr>
          <p:spPr>
            <a:xfrm>
              <a:off x="-1630680" y="4491328"/>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cxnSp>
          <p:nvCxnSpPr>
            <p:cNvPr id="95" name="Straight Connector 94"/>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a:xfrm>
              <a:off x="-1630680" y="4998102"/>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LOWER LIMIT</a:t>
              </a:r>
            </a:p>
          </p:txBody>
        </p:sp>
        <p:cxnSp>
          <p:nvCxnSpPr>
            <p:cNvPr id="97" name="Straight Connector 96"/>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a:xfrm>
              <a:off x="-1630680" y="1215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UPPER LIMIT</a:t>
              </a:r>
            </a:p>
          </p:txBody>
        </p:sp>
        <p:cxnSp>
          <p:nvCxnSpPr>
            <p:cNvPr id="99" name="Straight Connector 98"/>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userDrawn="1"/>
          </p:nvSpPr>
          <p:spPr>
            <a:xfrm>
              <a:off x="-1630680" y="1719723"/>
              <a:ext cx="1072330" cy="138499"/>
            </a:xfrm>
            <a:prstGeom prst="rect">
              <a:avLst/>
            </a:prstGeom>
            <a:solidFill>
              <a:schemeClr val="bg1"/>
            </a:solidFill>
          </p:spPr>
          <p:txBody>
            <a:bodyPr wrap="square" lIns="0" tIns="0" rIns="0" bIns="0" rtlCol="0" anchor="ctr">
              <a:noAutofit/>
            </a:bodyPr>
            <a:lstStyle/>
            <a:p>
              <a:pPr algn="ctr"/>
              <a:r>
                <a:rPr lang="en-AU" sz="900" b="1" dirty="0">
                  <a:solidFill>
                    <a:schemeClr val="tx1">
                      <a:lumMod val="85000"/>
                      <a:lumOff val="15000"/>
                    </a:schemeClr>
                  </a:solidFill>
                  <a:latin typeface="+mn-lt"/>
                </a:rPr>
                <a:t>CHART TOP</a:t>
              </a:r>
            </a:p>
          </p:txBody>
        </p:sp>
        <p:grpSp>
          <p:nvGrpSpPr>
            <p:cNvPr id="106" name="Group 105"/>
            <p:cNvGrpSpPr/>
            <p:nvPr userDrawn="1"/>
          </p:nvGrpSpPr>
          <p:grpSpPr>
            <a:xfrm>
              <a:off x="755523" y="-501206"/>
              <a:ext cx="8121776" cy="424749"/>
              <a:chOff x="755523" y="-501206"/>
              <a:chExt cx="8121776" cy="424749"/>
            </a:xfrm>
          </p:grpSpPr>
          <p:cxnSp>
            <p:nvCxnSpPr>
              <p:cNvPr id="107" name="Straight Connector 106"/>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userDrawn="1"/>
            </p:nvSpPr>
            <p:spPr>
              <a:xfrm>
                <a:off x="755523"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09" name="Straight Connector 108"/>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userDrawn="1"/>
            </p:nvSpPr>
            <p:spPr>
              <a:xfrm>
                <a:off x="5036026"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Y AXIS</a:t>
                </a:r>
              </a:p>
            </p:txBody>
          </p:sp>
          <p:cxnSp>
            <p:nvCxnSpPr>
              <p:cNvPr id="114" name="Straight Connector 113"/>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userDrawn="1"/>
            </p:nvSpPr>
            <p:spPr>
              <a:xfrm>
                <a:off x="7804969" y="-501206"/>
                <a:ext cx="1072330" cy="138499"/>
              </a:xfrm>
              <a:prstGeom prst="rect">
                <a:avLst/>
              </a:prstGeom>
              <a:solidFill>
                <a:schemeClr val="bg1"/>
              </a:solidFill>
            </p:spPr>
            <p:txBody>
              <a:bodyPr wrap="square" lIns="0" tIns="0" rIns="0" bIns="0" rtlCol="0" anchor="ctr">
                <a:noAutofit/>
              </a:bodyPr>
              <a:lstStyle>
                <a:defPPr>
                  <a:defRPr lang="en-AU"/>
                </a:defPPr>
                <a:lvl1pPr algn="ctr">
                  <a:defRPr sz="900">
                    <a:solidFill>
                      <a:schemeClr val="tx1">
                        <a:lumMod val="85000"/>
                        <a:lumOff val="15000"/>
                      </a:schemeClr>
                    </a:solidFill>
                    <a:latin typeface="+mn-lt"/>
                  </a:defRPr>
                </a:lvl1pPr>
              </a:lstStyle>
              <a:p>
                <a:pPr lvl="0"/>
                <a:r>
                  <a:rPr lang="en-AU" dirty="0"/>
                  <a:t>LIMIT</a:t>
                </a:r>
              </a:p>
            </p:txBody>
          </p:sp>
        </p:grpSp>
      </p:grpSp>
      <p:sp>
        <p:nvSpPr>
          <p:cNvPr id="87" name="Footer Placeholder 70"/>
          <p:cNvSpPr>
            <a:spLocks noGrp="1"/>
          </p:cNvSpPr>
          <p:nvPr>
            <p:ph type="ftr" sz="quarter" idx="3"/>
          </p:nvPr>
        </p:nvSpPr>
        <p:spPr>
          <a:xfrm>
            <a:off x="785814" y="5946775"/>
            <a:ext cx="7555320" cy="377062"/>
          </a:xfrm>
          <a:prstGeom prst="rect">
            <a:avLst/>
          </a:prstGeom>
        </p:spPr>
        <p:txBody>
          <a:bodyPr lIns="496800" tIns="90000">
            <a:noAutofit/>
          </a:bodyPr>
          <a:lstStyle>
            <a:lvl1pPr>
              <a:defRPr lang="en-AU" sz="1250" b="0">
                <a:solidFill>
                  <a:srgbClr val="333333"/>
                </a:solidFill>
                <a:latin typeface="+mn-lt"/>
                <a:cs typeface="+mn-cs"/>
              </a:defRPr>
            </a:lvl1pPr>
          </a:lstStyle>
          <a:p>
            <a:pPr>
              <a:spcBef>
                <a:spcPct val="20000"/>
              </a:spcBef>
              <a:buFont typeface="Arial" pitchFamily="34" charset="0"/>
              <a:buNone/>
            </a:pPr>
            <a:r>
              <a:rPr lang="en-AU" dirty="0"/>
              <a:t>TNS Presentation Title</a:t>
            </a:r>
          </a:p>
        </p:txBody>
      </p:sp>
      <p:pic>
        <p:nvPicPr>
          <p:cNvPr id="91" name="Picture 90" descr="logo-03.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297773" y="6257922"/>
            <a:ext cx="4329415" cy="324431"/>
          </a:xfrm>
          <a:prstGeom prst="rect">
            <a:avLst/>
          </a:prstGeom>
        </p:spPr>
      </p:pic>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p:nvSpPr>
        <p:spPr>
          <a:xfrm>
            <a:off x="8285208" y="5884425"/>
            <a:ext cx="754475" cy="531000"/>
          </a:xfrm>
          <a:prstGeom prst="rect">
            <a:avLst/>
          </a:prstGeom>
          <a:noFill/>
        </p:spPr>
        <p:txBody>
          <a:bodyPr wrap="square" lIns="0" tIns="0" rIns="0" bIns="266400" rtlCol="0" anchor="b">
            <a:noAutofit/>
          </a:bodyPr>
          <a:lstStyle/>
          <a:p>
            <a:r>
              <a:rPr lang="en-AU" sz="750" b="0" dirty="0">
                <a:solidFill>
                  <a:srgbClr val="333333"/>
                </a:solidFill>
                <a:latin typeface="Verdana"/>
              </a:rPr>
              <a:t>©TNS 2018</a:t>
            </a:r>
          </a:p>
        </p:txBody>
      </p:sp>
      <p:sp>
        <p:nvSpPr>
          <p:cNvPr id="2" name="Title Placeholder 1"/>
          <p:cNvSpPr>
            <a:spLocks noGrp="1"/>
          </p:cNvSpPr>
          <p:nvPr>
            <p:ph type="title"/>
          </p:nvPr>
        </p:nvSpPr>
        <p:spPr>
          <a:xfrm>
            <a:off x="1" y="0"/>
            <a:ext cx="5073650" cy="1284971"/>
          </a:xfrm>
          <a:prstGeom prst="rect">
            <a:avLst/>
          </a:prstGeom>
        </p:spPr>
        <p:txBody>
          <a:bodyPr vert="horz" lIns="277200" tIns="208800" rIns="27720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630680" y="-501206"/>
            <a:ext cx="10507979" cy="5637807"/>
            <a:chOff x="-1630680" y="-501206"/>
            <a:chExt cx="10507979" cy="5637807"/>
          </a:xfrm>
        </p:grpSpPr>
        <p:cxnSp>
          <p:nvCxnSpPr>
            <p:cNvPr id="85" name="Straight Connector 84"/>
            <p:cNvCxnSpPr/>
            <p:nvPr userDrawn="1"/>
          </p:nvCxnSpPr>
          <p:spPr>
            <a:xfrm>
              <a:off x="-517443" y="4560579"/>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a:xfrm>
              <a:off x="-1630680" y="4491328"/>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X AXIS</a:t>
              </a:r>
            </a:p>
          </p:txBody>
        </p:sp>
        <p:cxnSp>
          <p:nvCxnSpPr>
            <p:cNvPr id="87" name="Straight Connector 86"/>
            <p:cNvCxnSpPr/>
            <p:nvPr userDrawn="1"/>
          </p:nvCxnSpPr>
          <p:spPr>
            <a:xfrm>
              <a:off x="-517443" y="5067353"/>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a:xfrm>
              <a:off x="-1630680" y="4998102"/>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LOWER LIMIT</a:t>
              </a:r>
            </a:p>
          </p:txBody>
        </p:sp>
        <p:cxnSp>
          <p:nvCxnSpPr>
            <p:cNvPr id="91" name="Straight Connector 90"/>
            <p:cNvCxnSpPr/>
            <p:nvPr userDrawn="1"/>
          </p:nvCxnSpPr>
          <p:spPr>
            <a:xfrm>
              <a:off x="-517443" y="1284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a:xfrm>
              <a:off x="-1630680" y="1215723"/>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UPPER LIMIT</a:t>
              </a:r>
            </a:p>
          </p:txBody>
        </p:sp>
        <p:cxnSp>
          <p:nvCxnSpPr>
            <p:cNvPr id="100" name="Straight Connector 99"/>
            <p:cNvCxnSpPr/>
            <p:nvPr userDrawn="1"/>
          </p:nvCxnSpPr>
          <p:spPr>
            <a:xfrm>
              <a:off x="-517443" y="1788974"/>
              <a:ext cx="44124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1630680" y="1719723"/>
              <a:ext cx="1072330" cy="138499"/>
            </a:xfrm>
            <a:prstGeom prst="rect">
              <a:avLst/>
            </a:prstGeom>
            <a:solidFill>
              <a:schemeClr val="bg1"/>
            </a:solidFill>
          </p:spPr>
          <p:txBody>
            <a:bodyPr wrap="square" lIns="0" tIns="0" rIns="0" bIns="0" rtlCol="0" anchor="ctr">
              <a:spAutoFit/>
            </a:bodyPr>
            <a:lstStyle/>
            <a:p>
              <a:pPr algn="ctr"/>
              <a:r>
                <a:rPr lang="en-AU" sz="900" dirty="0">
                  <a:solidFill>
                    <a:prstClr val="black">
                      <a:lumMod val="85000"/>
                      <a:lumOff val="15000"/>
                    </a:prstClr>
                  </a:solidFill>
                  <a:latin typeface="Verdana"/>
                </a:rPr>
                <a:t>CHART TOP</a:t>
              </a:r>
            </a:p>
          </p:txBody>
        </p:sp>
        <p:grpSp>
          <p:nvGrpSpPr>
            <p:cNvPr id="3" name="Group 2"/>
            <p:cNvGrpSpPr/>
            <p:nvPr userDrawn="1"/>
          </p:nvGrpSpPr>
          <p:grpSpPr>
            <a:xfrm>
              <a:off x="755523" y="-501206"/>
              <a:ext cx="8121776" cy="424749"/>
              <a:chOff x="755523" y="-501206"/>
              <a:chExt cx="8121776" cy="424749"/>
            </a:xfrm>
          </p:grpSpPr>
          <p:cxnSp>
            <p:nvCxnSpPr>
              <p:cNvPr id="102" name="Straight Connector 101"/>
              <p:cNvCxnSpPr/>
              <p:nvPr userDrawn="1"/>
            </p:nvCxnSpPr>
            <p:spPr>
              <a:xfrm>
                <a:off x="1293019"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a:xfrm>
                <a:off x="755523"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Y AXIS</a:t>
                </a:r>
              </a:p>
            </p:txBody>
          </p:sp>
          <p:cxnSp>
            <p:nvCxnSpPr>
              <p:cNvPr id="104" name="Straight Connector 103"/>
              <p:cNvCxnSpPr/>
              <p:nvPr userDrawn="1"/>
            </p:nvCxnSpPr>
            <p:spPr>
              <a:xfrm>
                <a:off x="5575903"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5036026"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Y AXIS</a:t>
                </a:r>
              </a:p>
            </p:txBody>
          </p:sp>
          <p:cxnSp>
            <p:nvCxnSpPr>
              <p:cNvPr id="111" name="Straight Connector 110"/>
              <p:cNvCxnSpPr/>
              <p:nvPr userDrawn="1"/>
            </p:nvCxnSpPr>
            <p:spPr>
              <a:xfrm>
                <a:off x="8349608" y="-256457"/>
                <a:ext cx="0" cy="180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7804969" y="-501206"/>
                <a:ext cx="1072330" cy="1384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a:solidFill>
                      <a:prstClr val="black">
                        <a:lumMod val="85000"/>
                        <a:lumOff val="15000"/>
                      </a:prstClr>
                    </a:solidFill>
                  </a:rPr>
                  <a:t>LIMIT</a:t>
                </a:r>
              </a:p>
            </p:txBody>
          </p:sp>
        </p:grpSp>
      </p:grpSp>
      <p:pic>
        <p:nvPicPr>
          <p:cNvPr id="24" name="Picture 23" descr="logo-03.png"/>
          <p:cNvPicPr>
            <a:picLocks noChangeAspect="1"/>
          </p:cNvPicPr>
          <p:nvPr userDrawn="1"/>
        </p:nvPicPr>
        <p:blipFill>
          <a:blip r:embed="rId20" cstate="print">
            <a:alphaModFix/>
            <a:extLst>
              <a:ext uri="{28A0092B-C50C-407E-A947-70E740481C1C}">
                <a14:useLocalDpi xmlns:a14="http://schemas.microsoft.com/office/drawing/2010/main" val="0"/>
              </a:ext>
            </a:extLst>
          </a:blip>
          <a:stretch>
            <a:fillRect/>
          </a:stretch>
        </p:blipFill>
        <p:spPr>
          <a:xfrm>
            <a:off x="297773" y="6410328"/>
            <a:ext cx="4329415" cy="324431"/>
          </a:xfrm>
          <a:prstGeom prst="rect">
            <a:avLst/>
          </a:prstGeom>
        </p:spPr>
      </p:pic>
      <p:grpSp>
        <p:nvGrpSpPr>
          <p:cNvPr id="27" name="Group 26"/>
          <p:cNvGrpSpPr/>
          <p:nvPr userDrawn="1"/>
        </p:nvGrpSpPr>
        <p:grpSpPr>
          <a:xfrm>
            <a:off x="5145999" y="6140450"/>
            <a:ext cx="3394751" cy="572081"/>
            <a:chOff x="5145999" y="6140450"/>
            <a:chExt cx="3394751" cy="572081"/>
          </a:xfrm>
        </p:grpSpPr>
        <p:pic>
          <p:nvPicPr>
            <p:cNvPr id="28" name="Picture 2"/>
            <p:cNvPicPr>
              <a:picLocks noChangeAspect="1" noChangeArrowheads="1"/>
            </p:cNvPicPr>
            <p:nvPr userDrawn="1"/>
          </p:nvPicPr>
          <p:blipFill rotWithShape="1">
            <a:blip r:embed="rId21" cstate="screen"/>
            <a:srcRect l="22284"/>
            <a:stretch/>
          </p:blipFill>
          <p:spPr bwMode="auto">
            <a:xfrm>
              <a:off x="5905500" y="6140450"/>
              <a:ext cx="2635250" cy="571500"/>
            </a:xfrm>
            <a:prstGeom prst="rect">
              <a:avLst/>
            </a:prstGeom>
            <a:noFill/>
            <a:ln w="9525">
              <a:noFill/>
              <a:miter lim="800000"/>
              <a:headEnd/>
              <a:tailEnd/>
            </a:ln>
          </p:spPr>
        </p:pic>
        <p:pic>
          <p:nvPicPr>
            <p:cNvPr id="29" name="Picture 2"/>
            <p:cNvPicPr>
              <a:picLocks noChangeAspect="1" noChangeArrowheads="1"/>
            </p:cNvPicPr>
            <p:nvPr userDrawn="1"/>
          </p:nvPicPr>
          <p:blipFill>
            <a:blip r:embed="rId22" cstate="print">
              <a:extLst>
                <a:ext uri="{28A0092B-C50C-407E-A947-70E740481C1C}">
                  <a14:useLocalDpi xmlns:a14="http://schemas.microsoft.com/office/drawing/2010/main" val="0"/>
                </a:ext>
              </a:extLst>
            </a:blip>
            <a:stretch>
              <a:fillRect/>
            </a:stretch>
          </p:blipFill>
          <p:spPr bwMode="auto">
            <a:xfrm>
              <a:off x="5145999" y="6141031"/>
              <a:ext cx="688790" cy="571500"/>
            </a:xfrm>
            <a:prstGeom prst="rect">
              <a:avLst/>
            </a:prstGeom>
            <a:noFill/>
            <a:ln w="9525">
              <a:noFill/>
              <a:miter lim="800000"/>
              <a:headEnd/>
              <a:tailEnd/>
            </a:ln>
          </p:spPr>
        </p:pic>
      </p:grpSp>
    </p:spTree>
    <p:extLst>
      <p:ext uri="{BB962C8B-B14F-4D97-AF65-F5344CB8AC3E}">
        <p14:creationId xmlns:p14="http://schemas.microsoft.com/office/powerpoint/2010/main" val="122381382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617" y="6441621"/>
            <a:ext cx="1501205" cy="288546"/>
          </a:xfrm>
          <a:prstGeom prst="rect">
            <a:avLst/>
          </a:prstGeom>
        </p:spPr>
      </p:pic>
      <p:sp>
        <p:nvSpPr>
          <p:cNvPr id="2" name="Title Placeholder 1"/>
          <p:cNvSpPr>
            <a:spLocks noGrp="1"/>
          </p:cNvSpPr>
          <p:nvPr>
            <p:ph type="title"/>
          </p:nvPr>
        </p:nvSpPr>
        <p:spPr>
          <a:xfrm>
            <a:off x="0" y="0"/>
            <a:ext cx="9143999" cy="1284971"/>
          </a:xfrm>
          <a:prstGeom prst="rect">
            <a:avLst/>
          </a:prstGeom>
          <a:noFill/>
        </p:spPr>
        <p:txBody>
          <a:bodyPr vert="horz" lIns="277200" tIns="208800" rIns="277200" bIns="0" rtlCol="0" anchor="t">
            <a:noAutofit/>
          </a:bodyPr>
          <a:lstStyle/>
          <a:p>
            <a:r>
              <a:rPr lang="en-US" dirty="0" smtClean="0"/>
              <a:t>Click to edit Master title style</a:t>
            </a:r>
            <a:endParaRPr lang="en-AU" dirty="0"/>
          </a:p>
        </p:txBody>
      </p:sp>
    </p:spTree>
    <p:extLst>
      <p:ext uri="{BB962C8B-B14F-4D97-AF65-F5344CB8AC3E}">
        <p14:creationId xmlns:p14="http://schemas.microsoft.com/office/powerpoint/2010/main" val="372848473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hdr="0" dt="0"/>
  <p:txStyles>
    <p:titleStyle>
      <a:lvl1pPr algn="l" defTabSz="914400" rtl="0" eaLnBrk="1" latinLnBrk="0" hangingPunct="1">
        <a:spcBef>
          <a:spcPct val="0"/>
        </a:spcBef>
        <a:spcAft>
          <a:spcPts val="600"/>
        </a:spcAft>
        <a:buNone/>
        <a:defRPr sz="2400" kern="1200">
          <a:solidFill>
            <a:srgbClr val="FF0000"/>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visitbritain.org/about-gbts-and-gbdvs" TargetMode="Externa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13233"/>
            <a:ext cx="6838544" cy="1901757"/>
          </a:xfrm>
        </p:spPr>
        <p:txBody>
          <a:bodyPr/>
          <a:lstStyle/>
          <a:p>
            <a:pPr>
              <a:defRPr/>
            </a:pPr>
            <a:r>
              <a:rPr lang="en-AU" sz="3600" b="1" dirty="0"/>
              <a:t>Great Britain </a:t>
            </a:r>
            <a:br>
              <a:rPr lang="en-AU" sz="3600" b="1" dirty="0"/>
            </a:br>
            <a:r>
              <a:rPr lang="en-AU" sz="3600" b="1" dirty="0"/>
              <a:t>Tourism Survey</a:t>
            </a:r>
            <a:r>
              <a:rPr lang="en-AU" b="1" dirty="0"/>
              <a:t/>
            </a:r>
            <a:br>
              <a:rPr lang="en-AU" b="1" dirty="0"/>
            </a:br>
            <a:r>
              <a:rPr lang="en-AU" sz="3200" dirty="0">
                <a:solidFill>
                  <a:srgbClr val="797979"/>
                </a:solidFill>
              </a:rPr>
              <a:t>November 2018 Update</a:t>
            </a:r>
            <a:endParaRPr lang="en-AU" dirty="0">
              <a:solidFill>
                <a:srgbClr val="797979"/>
              </a:solidFill>
            </a:endParaRPr>
          </a:p>
        </p:txBody>
      </p:sp>
    </p:spTree>
    <p:extLst>
      <p:ext uri="{BB962C8B-B14F-4D97-AF65-F5344CB8AC3E}">
        <p14:creationId xmlns:p14="http://schemas.microsoft.com/office/powerpoint/2010/main" val="329834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Long term trends: How to compare data collected from January 2016 onwards with data collected in December 2015 and before </a:t>
            </a:r>
            <a:endParaRPr lang="en-GB" dirty="0"/>
          </a:p>
        </p:txBody>
      </p:sp>
      <p:sp>
        <p:nvSpPr>
          <p:cNvPr id="6" name="Rectangle 5"/>
          <p:cNvSpPr/>
          <p:nvPr/>
        </p:nvSpPr>
        <p:spPr>
          <a:xfrm>
            <a:off x="87084" y="1715878"/>
            <a:ext cx="8969829" cy="378565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Verdana"/>
                <a:ea typeface="+mn-ea"/>
                <a:cs typeface="Arial" charset="0"/>
              </a:rPr>
              <a:t>The introduction of a new data processing approach in January 2016 had an impact, albeit small, on the reported estimates for trips, nights and expenditure.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Verdana"/>
                <a:ea typeface="+mn-ea"/>
                <a:cs typeface="Arial" charset="0"/>
              </a:rPr>
              <a:t>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Verdana"/>
                <a:ea typeface="+mn-ea"/>
                <a:cs typeface="Arial" charset="0"/>
              </a:rPr>
              <a:t>This change also impacted trends and the ability to conduct long-term analysis. Therefore caution should be taken when comparing data from January 2016 onwards with data in December 2015 and before. Where relevant, trend breaks have been clearly marked either with asterisk or a dotted line to indicate where users should be cautious.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Verdana"/>
                <a:ea typeface="+mn-ea"/>
                <a:cs typeface="Arial" charset="0"/>
              </a:rPr>
              <a:t> </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Verdana"/>
                <a:ea typeface="+mn-ea"/>
                <a:cs typeface="Arial" charset="0"/>
              </a:rPr>
              <a:t>As 2016 and 2017 use the same data processing approach, 2017 data can be compared to 2016 data without any concern. Similarly collected any data before December 2015 can be compared with any other data collected </a:t>
            </a:r>
            <a:r>
              <a:rPr kumimoji="0" lang="en-GB" sz="1600" b="0" i="0" u="none" strike="noStrike" kern="1200" cap="none" spc="0" normalizeH="0" baseline="0" noProof="0" dirty="0" smtClean="0">
                <a:ln>
                  <a:noFill/>
                </a:ln>
                <a:solidFill>
                  <a:prstClr val="black">
                    <a:lumMod val="85000"/>
                    <a:lumOff val="15000"/>
                  </a:prstClr>
                </a:solidFill>
                <a:effectLst/>
                <a:uLnTx/>
                <a:uFillTx/>
                <a:latin typeface="Verdana"/>
                <a:ea typeface="+mn-ea"/>
                <a:cs typeface="Arial" charset="0"/>
              </a:rPr>
              <a:t>prior to </a:t>
            </a:r>
            <a:r>
              <a:rPr kumimoji="0" lang="en-GB" sz="1600" b="0" i="0" u="none" strike="noStrike" kern="1200" cap="none" spc="0" normalizeH="0" baseline="0" noProof="0" dirty="0">
                <a:ln>
                  <a:noFill/>
                </a:ln>
                <a:solidFill>
                  <a:prstClr val="black">
                    <a:lumMod val="85000"/>
                    <a:lumOff val="15000"/>
                  </a:prstClr>
                </a:solidFill>
                <a:effectLst/>
                <a:uLnTx/>
                <a:uFillTx/>
                <a:latin typeface="Verdana"/>
                <a:ea typeface="+mn-ea"/>
                <a:cs typeface="Arial" charset="0"/>
              </a:rPr>
              <a:t>December 2015 without any concern. </a:t>
            </a:r>
            <a:endParaRPr kumimoji="0" lang="en-GB" sz="1600" b="0" i="0" u="none" strike="noStrike" kern="1200" cap="none" spc="0" normalizeH="0" baseline="0" noProof="0" dirty="0" smtClean="0">
              <a:ln>
                <a:noFill/>
              </a:ln>
              <a:solidFill>
                <a:prstClr val="black">
                  <a:lumMod val="85000"/>
                  <a:lumOff val="15000"/>
                </a:prstClr>
              </a:solidFill>
              <a:effectLst/>
              <a:uLnTx/>
              <a:uFillTx/>
              <a:latin typeface="Verdana"/>
              <a:ea typeface="+mn-ea"/>
              <a:cs typeface="Arial"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black">
                  <a:lumMod val="85000"/>
                  <a:lumOff val="15000"/>
                </a:prstClr>
              </a:solidFill>
              <a:effectLst/>
              <a:uLnTx/>
              <a:uFillTx/>
              <a:latin typeface="Verdana"/>
              <a:ea typeface="+mn-ea"/>
              <a:cs typeface="Arial"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black">
                    <a:lumMod val="85000"/>
                    <a:lumOff val="15000"/>
                  </a:prstClr>
                </a:solidFill>
                <a:effectLst/>
                <a:uLnTx/>
                <a:uFillTx/>
                <a:latin typeface="Verdana"/>
                <a:ea typeface="+mn-ea"/>
                <a:cs typeface="Arial" charset="0"/>
              </a:rPr>
              <a:t>For more information please see: </a:t>
            </a:r>
            <a:r>
              <a:rPr kumimoji="0" lang="en-GB" sz="1600" b="0" i="0" u="sng" strike="noStrike" kern="1200" cap="none" spc="0" normalizeH="0" baseline="0" noProof="0" dirty="0">
                <a:ln>
                  <a:noFill/>
                </a:ln>
                <a:solidFill>
                  <a:srgbClr val="0563C1"/>
                </a:solidFill>
                <a:effectLst/>
                <a:uLnTx/>
                <a:uFillTx/>
                <a:latin typeface="Verdana"/>
                <a:ea typeface="Calibri" panose="020F0502020204030204" pitchFamily="34" charset="0"/>
                <a:cs typeface="Times New Roman" panose="02020603050405020304" pitchFamily="18" charset="0"/>
                <a:hlinkClick r:id="rId2"/>
              </a:rPr>
              <a:t>https://www.visitbritain.org/about-gbts-and-gbdvs</a:t>
            </a:r>
            <a:endParaRPr kumimoji="0" lang="en-GB" sz="1600" b="0" i="0" u="none" strike="noStrike" kern="1200" cap="none" spc="0" normalizeH="0" baseline="0" noProof="0" dirty="0">
              <a:ln>
                <a:noFill/>
              </a:ln>
              <a:solidFill>
                <a:prstClr val="black"/>
              </a:solidFill>
              <a:effectLst/>
              <a:uLnTx/>
              <a:uFillTx/>
              <a:latin typeface="Verdan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160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3</a:t>
            </a:fld>
            <a:endParaRPr lang="en-AU" dirty="0"/>
          </a:p>
        </p:txBody>
      </p:sp>
      <p:sp>
        <p:nvSpPr>
          <p:cNvPr id="3" name="Title 2"/>
          <p:cNvSpPr>
            <a:spLocks noGrp="1"/>
          </p:cNvSpPr>
          <p:nvPr>
            <p:ph type="title"/>
          </p:nvPr>
        </p:nvSpPr>
        <p:spPr>
          <a:xfrm>
            <a:off x="0" y="-13647"/>
            <a:ext cx="9143999" cy="777922"/>
          </a:xfrm>
        </p:spPr>
        <p:txBody>
          <a:bodyPr/>
          <a:lstStyle/>
          <a:p>
            <a:pPr>
              <a:defRPr/>
            </a:pPr>
            <a:r>
              <a:rPr lang="en-US" dirty="0"/>
              <a:t>GB Domestic Tourism: Monthly Volume &amp; Value 2018</a:t>
            </a:r>
            <a:br>
              <a:rPr lang="en-US" dirty="0"/>
            </a:br>
            <a:r>
              <a:rPr lang="en-US" dirty="0">
                <a:solidFill>
                  <a:schemeClr val="accent5"/>
                </a:solidFill>
              </a:rPr>
              <a:t>ALL TOURISM</a:t>
            </a:r>
            <a:endParaRPr lang="en-GB" dirty="0">
              <a:solidFill>
                <a:schemeClr val="accent5"/>
              </a:solidFill>
            </a:endParaRPr>
          </a:p>
        </p:txBody>
      </p:sp>
      <p:sp>
        <p:nvSpPr>
          <p:cNvPr id="9" name="TextBox 8"/>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r>
              <a:rPr lang="en-GB" sz="450" b="0" dirty="0">
                <a:solidFill>
                  <a:schemeClr val="tx1">
                    <a:lumMod val="65000"/>
                    <a:lumOff val="35000"/>
                  </a:schemeClr>
                </a:solidFill>
              </a:rPr>
              <a:t>Please note that the latest 2018 results are provisional and subject to minor changes in subsequent months due to the inclusion of trip-takers returning from late trips.  Pre-2018 results are based on full-year data so will not change.</a:t>
            </a:r>
          </a:p>
          <a:p>
            <a:pPr>
              <a:buFont typeface="Arial" pitchFamily="34" charset="0"/>
              <a:buChar char="•"/>
            </a:pPr>
            <a:r>
              <a:rPr lang="en-GB" sz="450" b="0" dirty="0">
                <a:solidFill>
                  <a:schemeClr val="tx1">
                    <a:lumMod val="65000"/>
                    <a:lumOff val="35000"/>
                  </a:schemeClr>
                </a:solidFill>
              </a:rPr>
              <a:t>All expenditure figures are in HISTORIC PRICES.</a:t>
            </a:r>
          </a:p>
          <a:p>
            <a:pPr>
              <a:buFont typeface="Arial" pitchFamily="34" charset="0"/>
              <a:buChar char="•"/>
            </a:pPr>
            <a:r>
              <a:rPr lang="en-GB" sz="450" b="0" dirty="0">
                <a:solidFill>
                  <a:schemeClr val="tx1">
                    <a:lumMod val="65000"/>
                    <a:lumOff val="35000"/>
                  </a:schemeClr>
                </a:solidFill>
              </a:rPr>
              <a:t> NB. TRIPS, NIGHTS and EXPENDITURE are all shown in units of millions</a:t>
            </a:r>
          </a:p>
          <a:p>
            <a:pPr>
              <a:buFont typeface="Arial" pitchFamily="34" charset="0"/>
              <a:buChar char="•"/>
            </a:pPr>
            <a:endParaRPr lang="en-GB" sz="450" b="0" dirty="0">
              <a:solidFill>
                <a:srgbClr val="333333"/>
              </a:solidFill>
            </a:endParaRPr>
          </a:p>
        </p:txBody>
      </p:sp>
      <p:sp>
        <p:nvSpPr>
          <p:cNvPr id="8" name="Rectangle 7"/>
          <p:cNvSpPr/>
          <p:nvPr/>
        </p:nvSpPr>
        <p:spPr>
          <a:xfrm>
            <a:off x="730025" y="6181417"/>
            <a:ext cx="5812971" cy="338554"/>
          </a:xfrm>
          <a:prstGeom prst="rect">
            <a:avLst/>
          </a:prstGeom>
        </p:spPr>
        <p:txBody>
          <a:bodyPr wrap="square">
            <a:spAutoFit/>
          </a:bodyPr>
          <a:lstStyle/>
          <a:p>
            <a:r>
              <a:rPr lang="en-GB" sz="800" b="0" dirty="0"/>
              <a:t>Fieldwork: 7 Nov 2018 – 16 Dec 2018</a:t>
            </a:r>
          </a:p>
          <a:p>
            <a:r>
              <a:rPr lang="en-GB" sz="800" b="0" dirty="0"/>
              <a:t>TNS Face-to-Face Omnibus Survey</a:t>
            </a:r>
          </a:p>
        </p:txBody>
      </p:sp>
      <p:graphicFrame>
        <p:nvGraphicFramePr>
          <p:cNvPr id="11" name="Table 10">
            <a:extLst>
              <a:ext uri="{FF2B5EF4-FFF2-40B4-BE49-F238E27FC236}">
                <a16:creationId xmlns:a16="http://schemas.microsoft.com/office/drawing/2014/main" id="{B6A4D9EB-0855-4BA5-86BB-FF08FE83B188}"/>
              </a:ext>
            </a:extLst>
          </p:cNvPr>
          <p:cNvGraphicFramePr>
            <a:graphicFrameLocks noGrp="1"/>
          </p:cNvGraphicFramePr>
          <p:nvPr>
            <p:custDataLst>
              <p:tags r:id="rId1"/>
            </p:custDataLst>
            <p:extLst>
              <p:ext uri="{D42A27DB-BD31-4B8C-83A1-F6EECF244321}">
                <p14:modId xmlns:p14="http://schemas.microsoft.com/office/powerpoint/2010/main" val="1440250120"/>
              </p:ext>
            </p:extLst>
          </p:nvPr>
        </p:nvGraphicFramePr>
        <p:xfrm>
          <a:off x="109633" y="3381254"/>
          <a:ext cx="8766000" cy="1425600"/>
        </p:xfrm>
        <a:graphic>
          <a:graphicData uri="http://schemas.openxmlformats.org/drawingml/2006/table">
            <a:tbl>
              <a:tblPr>
                <a:tableStyleId>{5A111915-BE36-4E01-A7E5-04B1672EAD32}</a:tableStyleId>
              </a:tblPr>
              <a:tblGrid>
                <a:gridCol w="633600">
                  <a:extLst>
                    <a:ext uri="{9D8B030D-6E8A-4147-A177-3AD203B41FA5}">
                      <a16:colId xmlns:a16="http://schemas.microsoft.com/office/drawing/2014/main" val="20000"/>
                    </a:ext>
                  </a:extLst>
                </a:gridCol>
                <a:gridCol w="378000">
                  <a:extLst>
                    <a:ext uri="{9D8B030D-6E8A-4147-A177-3AD203B41FA5}">
                      <a16:colId xmlns:a16="http://schemas.microsoft.com/office/drawing/2014/main" val="20002"/>
                    </a:ext>
                  </a:extLst>
                </a:gridCol>
                <a:gridCol w="378000">
                  <a:extLst>
                    <a:ext uri="{9D8B030D-6E8A-4147-A177-3AD203B41FA5}">
                      <a16:colId xmlns:a16="http://schemas.microsoft.com/office/drawing/2014/main" val="2716474440"/>
                    </a:ext>
                  </a:extLst>
                </a:gridCol>
                <a:gridCol w="378000">
                  <a:extLst>
                    <a:ext uri="{9D8B030D-6E8A-4147-A177-3AD203B41FA5}">
                      <a16:colId xmlns:a16="http://schemas.microsoft.com/office/drawing/2014/main" val="20003"/>
                    </a:ext>
                  </a:extLst>
                </a:gridCol>
                <a:gridCol w="378000">
                  <a:extLst>
                    <a:ext uri="{9D8B030D-6E8A-4147-A177-3AD203B41FA5}">
                      <a16:colId xmlns:a16="http://schemas.microsoft.com/office/drawing/2014/main" val="20005"/>
                    </a:ext>
                  </a:extLst>
                </a:gridCol>
                <a:gridCol w="378000">
                  <a:extLst>
                    <a:ext uri="{9D8B030D-6E8A-4147-A177-3AD203B41FA5}">
                      <a16:colId xmlns:a16="http://schemas.microsoft.com/office/drawing/2014/main" val="2525427573"/>
                    </a:ext>
                  </a:extLst>
                </a:gridCol>
                <a:gridCol w="378000">
                  <a:extLst>
                    <a:ext uri="{9D8B030D-6E8A-4147-A177-3AD203B41FA5}">
                      <a16:colId xmlns:a16="http://schemas.microsoft.com/office/drawing/2014/main" val="20006"/>
                    </a:ext>
                  </a:extLst>
                </a:gridCol>
                <a:gridCol w="378000">
                  <a:extLst>
                    <a:ext uri="{9D8B030D-6E8A-4147-A177-3AD203B41FA5}">
                      <a16:colId xmlns:a16="http://schemas.microsoft.com/office/drawing/2014/main" val="20008"/>
                    </a:ext>
                  </a:extLst>
                </a:gridCol>
                <a:gridCol w="378000">
                  <a:extLst>
                    <a:ext uri="{9D8B030D-6E8A-4147-A177-3AD203B41FA5}">
                      <a16:colId xmlns:a16="http://schemas.microsoft.com/office/drawing/2014/main" val="599800153"/>
                    </a:ext>
                  </a:extLst>
                </a:gridCol>
                <a:gridCol w="378000">
                  <a:extLst>
                    <a:ext uri="{9D8B030D-6E8A-4147-A177-3AD203B41FA5}">
                      <a16:colId xmlns:a16="http://schemas.microsoft.com/office/drawing/2014/main" val="20009"/>
                    </a:ext>
                  </a:extLst>
                </a:gridCol>
                <a:gridCol w="378000">
                  <a:extLst>
                    <a:ext uri="{9D8B030D-6E8A-4147-A177-3AD203B41FA5}">
                      <a16:colId xmlns:a16="http://schemas.microsoft.com/office/drawing/2014/main" val="20011"/>
                    </a:ext>
                  </a:extLst>
                </a:gridCol>
                <a:gridCol w="378000">
                  <a:extLst>
                    <a:ext uri="{9D8B030D-6E8A-4147-A177-3AD203B41FA5}">
                      <a16:colId xmlns:a16="http://schemas.microsoft.com/office/drawing/2014/main" val="2128387303"/>
                    </a:ext>
                  </a:extLst>
                </a:gridCol>
                <a:gridCol w="378000">
                  <a:extLst>
                    <a:ext uri="{9D8B030D-6E8A-4147-A177-3AD203B41FA5}">
                      <a16:colId xmlns:a16="http://schemas.microsoft.com/office/drawing/2014/main" val="20012"/>
                    </a:ext>
                  </a:extLst>
                </a:gridCol>
                <a:gridCol w="378000">
                  <a:extLst>
                    <a:ext uri="{9D8B030D-6E8A-4147-A177-3AD203B41FA5}">
                      <a16:colId xmlns:a16="http://schemas.microsoft.com/office/drawing/2014/main" val="20014"/>
                    </a:ext>
                  </a:extLst>
                </a:gridCol>
                <a:gridCol w="378000">
                  <a:extLst>
                    <a:ext uri="{9D8B030D-6E8A-4147-A177-3AD203B41FA5}">
                      <a16:colId xmlns:a16="http://schemas.microsoft.com/office/drawing/2014/main" val="3199239180"/>
                    </a:ext>
                  </a:extLst>
                </a:gridCol>
                <a:gridCol w="378000">
                  <a:extLst>
                    <a:ext uri="{9D8B030D-6E8A-4147-A177-3AD203B41FA5}">
                      <a16:colId xmlns:a16="http://schemas.microsoft.com/office/drawing/2014/main" val="20015"/>
                    </a:ext>
                  </a:extLst>
                </a:gridCol>
                <a:gridCol w="378000">
                  <a:extLst>
                    <a:ext uri="{9D8B030D-6E8A-4147-A177-3AD203B41FA5}">
                      <a16:colId xmlns:a16="http://schemas.microsoft.com/office/drawing/2014/main" val="20017"/>
                    </a:ext>
                  </a:extLst>
                </a:gridCol>
                <a:gridCol w="378000">
                  <a:extLst>
                    <a:ext uri="{9D8B030D-6E8A-4147-A177-3AD203B41FA5}">
                      <a16:colId xmlns:a16="http://schemas.microsoft.com/office/drawing/2014/main" val="2937459200"/>
                    </a:ext>
                  </a:extLst>
                </a:gridCol>
                <a:gridCol w="378000">
                  <a:extLst>
                    <a:ext uri="{9D8B030D-6E8A-4147-A177-3AD203B41FA5}">
                      <a16:colId xmlns:a16="http://schemas.microsoft.com/office/drawing/2014/main" val="20018"/>
                    </a:ext>
                  </a:extLst>
                </a:gridCol>
                <a:gridCol w="442800">
                  <a:extLst>
                    <a:ext uri="{9D8B030D-6E8A-4147-A177-3AD203B41FA5}">
                      <a16:colId xmlns:a16="http://schemas.microsoft.com/office/drawing/2014/main" val="20019"/>
                    </a:ext>
                  </a:extLst>
                </a:gridCol>
                <a:gridCol w="442800">
                  <a:extLst>
                    <a:ext uri="{9D8B030D-6E8A-4147-A177-3AD203B41FA5}">
                      <a16:colId xmlns:a16="http://schemas.microsoft.com/office/drawing/2014/main" val="20020"/>
                    </a:ext>
                  </a:extLst>
                </a:gridCol>
                <a:gridCol w="442800">
                  <a:extLst>
                    <a:ext uri="{9D8B030D-6E8A-4147-A177-3AD203B41FA5}">
                      <a16:colId xmlns:a16="http://schemas.microsoft.com/office/drawing/2014/main" val="20021"/>
                    </a:ext>
                  </a:extLst>
                </a:gridCol>
              </a:tblGrid>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4655"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chemeClr val="accent5"/>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chemeClr val="accent5"/>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rgbClr val="4655A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algn="ctr" rtl="0" fontAlgn="b"/>
                      <a:r>
                        <a:rPr lang="en-GB" sz="650" u="none" strike="noStrike" kern="1200" dirty="0">
                          <a:solidFill>
                            <a:schemeClr val="bg1"/>
                          </a:solidFill>
                          <a:effectLst/>
                          <a:latin typeface="+mn-lt"/>
                          <a:ea typeface="+mn-ea"/>
                          <a:cs typeface="+mn-cs"/>
                        </a:rPr>
                        <a:t>YTD</a:t>
                      </a: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solidFill>
                      <a:schemeClr val="accent5"/>
                    </a:solidFill>
                  </a:tcPr>
                </a:tc>
                <a:tc hMerge="1">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hMerge="1">
                  <a:txBody>
                    <a:bodyPr/>
                    <a:lstStyle/>
                    <a:p>
                      <a:endParaRPr lang="en-GB"/>
                    </a:p>
                  </a:txBody>
                  <a:tcPr/>
                </a:tc>
                <a:extLst>
                  <a:ext uri="{0D108BD9-81ED-4DB2-BD59-A6C34878D82A}">
                    <a16:rowId xmlns:a16="http://schemas.microsoft.com/office/drawing/2014/main" val="10000"/>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TRIPS</a:t>
                      </a:r>
                    </a:p>
                  </a:txBody>
                  <a:tcPr marL="18000"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r>
                        <a:rPr lang="en-GB" sz="650" u="none" strike="noStrike" kern="1200" dirty="0">
                          <a:solidFill>
                            <a:schemeClr val="bg1"/>
                          </a:solidFill>
                          <a:effectLst/>
                          <a:latin typeface="+mj-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4655A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12.165</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12.916</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+6.2%</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14.852</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14.446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-2.7%</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10.370</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8.331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-19.7%</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9.963</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9.096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-8.7%</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9.375</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8.047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-14.2%</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10.840</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 </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 </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accent5"/>
                          </a:solidFill>
                          <a:effectLst/>
                          <a:latin typeface="+mn-lt"/>
                          <a:ea typeface="+mn-ea"/>
                          <a:cs typeface="+mn-cs"/>
                        </a:rPr>
                        <a:t>109.838</a:t>
                      </a:r>
                    </a:p>
                  </a:txBody>
                  <a:tcPr marL="7620" marR="7620" marT="7620"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solidFill>
                      <a:srgbClr val="D1D5F7"/>
                    </a:solidFill>
                  </a:tcPr>
                </a:tc>
                <a:tc>
                  <a:txBody>
                    <a:bodyPr/>
                    <a:lstStyle/>
                    <a:p>
                      <a:pPr algn="ctr" fontAlgn="b">
                        <a:lnSpc>
                          <a:spcPct val="80000"/>
                        </a:lnSpc>
                        <a:defRPr/>
                      </a:pPr>
                      <a:r>
                        <a:rPr lang="en-GB" sz="650" b="0" i="0" u="none" strike="noStrike" dirty="0">
                          <a:solidFill>
                            <a:schemeClr val="accent5"/>
                          </a:solidFill>
                          <a:effectLst/>
                          <a:latin typeface="+mj-lt"/>
                        </a:rPr>
                        <a:t>108.107</a:t>
                      </a:r>
                    </a:p>
                  </a:txBody>
                  <a:tcPr marL="7620" marR="7620" marT="7620" marB="0" anchor="ctr">
                    <a:lnL w="6350" cap="flat" cmpd="sng" algn="ctr">
                      <a:noFill/>
                      <a:prstDash val="solid"/>
                      <a:round/>
                      <a:headEnd type="none" w="med" len="med"/>
                      <a:tailEnd type="none" w="med" len="med"/>
                    </a:lnL>
                    <a:lnR>
                      <a:noFill/>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solidFill>
                      <a:srgbClr val="D1D5F7"/>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-1.6%</a:t>
                      </a:r>
                    </a:p>
                  </a:txBody>
                  <a:tcPr marL="7620" marR="7620" marT="7620" marB="0" anchor="ctr">
                    <a:lnL>
                      <a:noFill/>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rgbClr val="D1D5F7"/>
                    </a:solidFill>
                  </a:tcPr>
                </a:tc>
                <a:extLst>
                  <a:ext uri="{0D108BD9-81ED-4DB2-BD59-A6C34878D82A}">
                    <a16:rowId xmlns:a16="http://schemas.microsoft.com/office/drawing/2014/main" val="1000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10.300</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10.314</a:t>
                      </a:r>
                      <a:endParaRPr lang="en-GB" sz="650" b="0" i="0" u="none" strike="noStrike" kern="1200" dirty="0">
                        <a:solidFill>
                          <a:schemeClr val="accent5"/>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+0.1%</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tcPr>
                </a:tc>
                <a:tc>
                  <a:txBody>
                    <a:bodyPr/>
                    <a:lstStyle/>
                    <a:p>
                      <a:pPr algn="ctr" fontAlgn="b">
                        <a:defRPr/>
                      </a:pPr>
                      <a:r>
                        <a:rPr lang="en-GB" sz="650" b="0" i="0" u="none" strike="noStrike" dirty="0">
                          <a:solidFill>
                            <a:schemeClr val="accent5"/>
                          </a:solidFill>
                          <a:effectLst/>
                          <a:latin typeface="+mj-lt"/>
                        </a:rPr>
                        <a:t>12.206</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11.567</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-5.2%</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8.448</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6.794</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-19.6%</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8.124</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7.666</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-5.6%</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7.907</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6.591</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-16.6%</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9.281</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 </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 </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91.338</a:t>
                      </a:r>
                    </a:p>
                  </a:txBody>
                  <a:tcPr marL="7620" marR="7620" marT="7620"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lnSpc>
                          <a:spcPct val="80000"/>
                        </a:lnSpc>
                        <a:defRPr/>
                      </a:pPr>
                      <a:r>
                        <a:rPr lang="en-GB" sz="650" b="0" i="0" u="none" strike="noStrike" dirty="0">
                          <a:solidFill>
                            <a:schemeClr val="accent5"/>
                          </a:solidFill>
                          <a:effectLst/>
                          <a:latin typeface="+mj-lt"/>
                        </a:rPr>
                        <a:t>88.295</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-3.3%</a:t>
                      </a:r>
                    </a:p>
                  </a:txBody>
                  <a:tcPr marL="7620" marR="7620" marT="7620" marB="0" anchor="ctr">
                    <a:lnL>
                      <a:noFill/>
                    </a:lnL>
                    <a:lnR w="9525" cap="flat" cmpd="sng" algn="ctr">
                      <a:solidFill>
                        <a:srgbClr val="4655A5"/>
                      </a:solidFill>
                      <a:prstDash val="solid"/>
                      <a:round/>
                      <a:headEnd type="none" w="med" len="med"/>
                      <a:tailEnd type="none" w="med" len="med"/>
                    </a:lnR>
                    <a:solidFill>
                      <a:srgbClr val="D1D5F7"/>
                    </a:solidFill>
                  </a:tcPr>
                </a:tc>
                <a:extLst>
                  <a:ext uri="{0D108BD9-81ED-4DB2-BD59-A6C34878D82A}">
                    <a16:rowId xmlns:a16="http://schemas.microsoft.com/office/drawing/2014/main" val="1000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BEDNIGHTS</a:t>
                      </a: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j-lt"/>
                          <a:ea typeface="+mn-ea"/>
                          <a:cs typeface="+mn-cs"/>
                        </a:rPr>
                        <a:t>%</a:t>
                      </a:r>
                      <a:r>
                        <a:rPr lang="en-GB" sz="650" u="none" strike="noStrike" kern="1200" dirty="0" err="1">
                          <a:solidFill>
                            <a:schemeClr val="bg1"/>
                          </a:solidFill>
                          <a:effectLst/>
                          <a:latin typeface="+mj-lt"/>
                          <a:ea typeface="+mn-ea"/>
                          <a:cs typeface="+mn-cs"/>
                        </a:rPr>
                        <a:t>ch</a:t>
                      </a:r>
                      <a:endParaRPr lang="en-GB" sz="650" u="none" strike="noStrike" kern="1200" dirty="0">
                        <a:solidFill>
                          <a:schemeClr val="bg1"/>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T>
                      <a:noFill/>
                    </a:lnT>
                    <a:lnB w="9525" cap="flat" cmpd="sng" algn="ctr">
                      <a:solidFill>
                        <a:srgbClr val="4655A5"/>
                      </a:solidFill>
                      <a:prstDash val="solid"/>
                      <a:round/>
                      <a:headEnd type="none" w="med" len="med"/>
                      <a:tailEnd type="none" w="med" len="med"/>
                    </a:lnB>
                    <a:solidFill>
                      <a:schemeClr val="accent5"/>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txBody>
                  <a:tcPr marL="4655" marR="4655" marT="4655" marB="0" anchor="ctr">
                    <a:lnR w="9525" cap="flat" cmpd="sng" algn="ctr">
                      <a:solidFill>
                        <a:srgbClr val="4655A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extLst>
                  <a:ext uri="{0D108BD9-81ED-4DB2-BD59-A6C34878D82A}">
                    <a16:rowId xmlns:a16="http://schemas.microsoft.com/office/drawing/2014/main" val="10007"/>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48.183</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47.782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-0.8%</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56.420</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55.931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-0.9%</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30.968</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26.666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-13.9%</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28.519</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25.656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-10.0%</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21.794</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19.012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-12.8%</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35.038</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 </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 </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accent5"/>
                          </a:solidFill>
                          <a:effectLst/>
                          <a:latin typeface="+mn-lt"/>
                          <a:ea typeface="+mn-ea"/>
                          <a:cs typeface="+mn-cs"/>
                        </a:rPr>
                        <a:t>334.416</a:t>
                      </a:r>
                    </a:p>
                  </a:txBody>
                  <a:tcPr marL="7620" marR="7620" marT="7620"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solidFill>
                      <a:srgbClr val="D1D5F7"/>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chemeClr val="accent5"/>
                          </a:solidFill>
                          <a:effectLst/>
                          <a:latin typeface="+mn-lt"/>
                          <a:ea typeface="+mn-ea"/>
                          <a:cs typeface="+mn-cs"/>
                        </a:rPr>
                        <a:t>337.266</a:t>
                      </a:r>
                    </a:p>
                  </a:txBody>
                  <a:tcPr marL="7620" marR="7620" marT="7620" marB="0" anchor="ctr">
                    <a:lnL w="6350" cap="flat" cmpd="sng" algn="ctr">
                      <a:noFill/>
                      <a:prstDash val="solid"/>
                      <a:round/>
                      <a:headEnd type="none" w="med" len="med"/>
                      <a:tailEnd type="none" w="med" len="med"/>
                    </a:lnL>
                    <a:lnR>
                      <a:noFill/>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solidFill>
                      <a:srgbClr val="D1D5F7"/>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+0.9%</a:t>
                      </a:r>
                    </a:p>
                  </a:txBody>
                  <a:tcPr marL="7620" marR="7620" marT="7620" marB="0" anchor="ctr">
                    <a:lnL>
                      <a:noFill/>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rgbClr val="D1D5F7"/>
                    </a:solidFill>
                  </a:tcPr>
                </a:tc>
                <a:extLst>
                  <a:ext uri="{0D108BD9-81ED-4DB2-BD59-A6C34878D82A}">
                    <a16:rowId xmlns:a16="http://schemas.microsoft.com/office/drawing/2014/main" val="10008"/>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40.011</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36.885</a:t>
                      </a:r>
                      <a:endParaRPr lang="en-GB" sz="650" b="0" i="0" u="none" strike="noStrike" kern="1200" dirty="0">
                        <a:solidFill>
                          <a:schemeClr val="accent5"/>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-7.8%</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45.451</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42.596</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-6.3%</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24.336</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21.038</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-13.6%</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21.688</a:t>
                      </a:r>
                    </a:p>
                  </a:txBody>
                  <a:tcPr marL="9525" marR="9525" marT="9525"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21.045</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-3.0%</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18.069</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15.291</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-15.4%</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29.589</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 </a:t>
                      </a:r>
                      <a:endParaRPr lang="en-GB" sz="650" b="0" i="0" u="none" strike="noStrike" kern="1200" dirty="0">
                        <a:solidFill>
                          <a:schemeClr val="accent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 </a:t>
                      </a:r>
                      <a:endParaRPr lang="en-GB" sz="650" b="0" i="0" u="none" strike="noStrike" dirty="0">
                        <a:solidFill>
                          <a:schemeClr val="accent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defRPr/>
                      </a:pPr>
                      <a:r>
                        <a:rPr lang="en-GB" sz="650" b="0" i="0" u="none" strike="noStrike" dirty="0">
                          <a:solidFill>
                            <a:schemeClr val="accent5"/>
                          </a:solidFill>
                          <a:effectLst/>
                          <a:latin typeface="+mj-lt"/>
                        </a:rPr>
                        <a:t>269.821</a:t>
                      </a:r>
                    </a:p>
                  </a:txBody>
                  <a:tcPr marL="7620" marR="7620" marT="7620"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D5F7"/>
                    </a:solidFill>
                  </a:tcPr>
                </a:tc>
                <a:tc>
                  <a:txBody>
                    <a:bodyPr/>
                    <a:lstStyle/>
                    <a:p>
                      <a:pPr algn="ctr" fontAlgn="b">
                        <a:lnSpc>
                          <a:spcPct val="80000"/>
                        </a:lnSpc>
                        <a:defRPr/>
                      </a:pPr>
                      <a:r>
                        <a:rPr lang="en-GB" sz="650" b="0" i="0" u="none" strike="noStrike" dirty="0">
                          <a:solidFill>
                            <a:schemeClr val="accent5"/>
                          </a:solidFill>
                          <a:effectLst/>
                          <a:latin typeface="+mj-lt"/>
                        </a:rPr>
                        <a:t>266.383</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1D5F7"/>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a:t>
                      </a:r>
                    </a:p>
                  </a:txBody>
                  <a:tcPr marL="7620" marR="7620" marT="7620" marB="0" anchor="ctr">
                    <a:lnL>
                      <a:noFill/>
                    </a:lnL>
                    <a:lnR w="9525" cap="flat" cmpd="sng" algn="ctr">
                      <a:solidFill>
                        <a:srgbClr val="4655A5"/>
                      </a:solidFill>
                      <a:prstDash val="solid"/>
                      <a:round/>
                      <a:headEnd type="none" w="med" len="med"/>
                      <a:tailEnd type="none" w="med" len="med"/>
                    </a:lnR>
                    <a:solidFill>
                      <a:srgbClr val="D1D5F7"/>
                    </a:solidFill>
                  </a:tcPr>
                </a:tc>
                <a:extLst>
                  <a:ext uri="{0D108BD9-81ED-4DB2-BD59-A6C34878D82A}">
                    <a16:rowId xmlns:a16="http://schemas.microsoft.com/office/drawing/2014/main" val="10009"/>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j-lt"/>
                          <a:ea typeface="+mn-ea"/>
                          <a:cs typeface="+mn-cs"/>
                        </a:rPr>
                        <a:t>July</a:t>
                      </a:r>
                    </a:p>
                  </a:txBody>
                  <a:tcPr marL="4655" marR="4655" marT="4655" marB="0" anchor="ctr">
                    <a:lnL w="9525"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a:noFill/>
                    </a:lnB>
                    <a:solidFill>
                      <a:schemeClr val="accent5"/>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rgbClr val="4655A5"/>
                      </a:solidFill>
                      <a:prstDash val="solid"/>
                      <a:round/>
                      <a:headEnd type="none" w="med" len="med"/>
                      <a:tailEnd type="none" w="med" len="med"/>
                    </a:lnR>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September</a:t>
                      </a:r>
                    </a:p>
                  </a:txBody>
                  <a:tcPr marL="4655"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3175"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December</a:t>
                      </a:r>
                    </a:p>
                  </a:txBody>
                  <a:tcPr marL="4655" marR="4655" marT="4655" marB="0" anchor="ctr">
                    <a:lnL w="3175"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B>
                      <a:noFill/>
                    </a:lnB>
                    <a:solidFill>
                      <a:schemeClr val="accent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YTD</a:t>
                      </a:r>
                    </a:p>
                  </a:txBody>
                  <a:tcPr marL="7620" marR="7620" marT="7620" marB="0" anchor="ctr">
                    <a:lnL w="1270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hMerge="1">
                  <a:txBody>
                    <a:bodyPr/>
                    <a:lstStyle/>
                    <a:p>
                      <a:pPr algn="l" fontAlgn="b"/>
                      <a:endParaRPr lang="en-GB" sz="650" b="0" i="0" u="none" strike="noStrike">
                        <a:solidFill>
                          <a:schemeClr val="accent5"/>
                        </a:solidFill>
                        <a:effectLst/>
                        <a:latin typeface="+mj-lt"/>
                      </a:endParaRPr>
                    </a:p>
                  </a:txBody>
                  <a:tcPr marL="7620" marR="7620" marT="7620" marB="0" anchor="b">
                    <a:lnL w="6350" cap="flat" cmpd="sng" algn="ctr">
                      <a:noFill/>
                      <a:prstDash val="solid"/>
                      <a:round/>
                      <a:headEnd type="none" w="med" len="med"/>
                      <a:tailEnd type="none" w="med" len="med"/>
                    </a:lnL>
                    <a:lnT>
                      <a:noFill/>
                    </a:lnT>
                    <a:solidFill>
                      <a:schemeClr val="accent5"/>
                    </a:solidFill>
                  </a:tcPr>
                </a:tc>
                <a:tc hMerge="1">
                  <a:txBody>
                    <a:bodyPr/>
                    <a:lstStyle/>
                    <a:p>
                      <a:pPr algn="ctr" fontAlgn="b"/>
                      <a:endParaRPr lang="en-GB" sz="650" b="0" i="0" u="none" strike="noStrike" dirty="0">
                        <a:solidFill>
                          <a:schemeClr val="accent5"/>
                        </a:solidFill>
                        <a:effectLst/>
                        <a:latin typeface="+mj-lt"/>
                      </a:endParaRPr>
                    </a:p>
                  </a:txBody>
                  <a:tcPr marL="7620" marR="7620" marT="7620" marB="0" anchor="ctr">
                    <a:lnT>
                      <a:noFill/>
                    </a:lnT>
                  </a:tcPr>
                </a:tc>
                <a:extLst>
                  <a:ext uri="{0D108BD9-81ED-4DB2-BD59-A6C34878D82A}">
                    <a16:rowId xmlns:a16="http://schemas.microsoft.com/office/drawing/2014/main" val="1001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EXPENDITURE</a:t>
                      </a: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9525" cap="flat" cmpd="sng" algn="ctr">
                      <a:solidFill>
                        <a:srgbClr val="4655A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T>
                      <a:noFill/>
                    </a:lnT>
                    <a:lnB w="9525" cap="flat" cmpd="sng" algn="ctr">
                      <a:solidFill>
                        <a:srgbClr val="4655A5"/>
                      </a:solidFill>
                      <a:prstDash val="solid"/>
                      <a:round/>
                      <a:headEnd type="none" w="med" len="med"/>
                      <a:tailEnd type="none" w="med" len="med"/>
                    </a:lnB>
                    <a:solidFill>
                      <a:schemeClr val="accent5"/>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txBody>
                  <a:tcPr marL="4655" marR="4655" marT="4655" marB="0" anchor="ctr">
                    <a:lnR w="9525" cap="flat" cmpd="sng" algn="ctr">
                      <a:solidFill>
                        <a:srgbClr val="4655A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extLst>
                  <a:ext uri="{0D108BD9-81ED-4DB2-BD59-A6C34878D82A}">
                    <a16:rowId xmlns:a16="http://schemas.microsoft.com/office/drawing/2014/main" val="1001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defRPr/>
                      </a:pPr>
                      <a:r>
                        <a:rPr lang="en-GB" sz="650" b="0" i="0" u="none" strike="noStrike" dirty="0">
                          <a:solidFill>
                            <a:schemeClr val="accent5"/>
                          </a:solidFill>
                          <a:effectLst/>
                          <a:latin typeface="+mj-lt"/>
                        </a:rPr>
                        <a:t>£2,773</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chemeClr val="accent5"/>
                          </a:solidFill>
                          <a:effectLst/>
                          <a:latin typeface="+mj-lt"/>
                        </a:rPr>
                        <a:t>£2,917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+5.2%</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£3,176</a:t>
                      </a:r>
                    </a:p>
                  </a:txBody>
                  <a:tcPr marL="9525" marR="9525" marT="9525"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chemeClr val="accent5"/>
                          </a:solidFill>
                          <a:effectLst/>
                          <a:latin typeface="+mj-lt"/>
                        </a:rPr>
                        <a:t>£3,326</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+4.7%</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£2,244</a:t>
                      </a:r>
                    </a:p>
                  </a:txBody>
                  <a:tcPr marL="9525" marR="9525" marT="9525"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chemeClr val="accent5"/>
                          </a:solidFill>
                          <a:effectLst/>
                          <a:latin typeface="+mj-lt"/>
                        </a:rPr>
                        <a:t>£1,854</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-17.4%</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£1,952</a:t>
                      </a:r>
                    </a:p>
                  </a:txBody>
                  <a:tcPr marL="9525" marR="9525" marT="9525"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chemeClr val="accent5"/>
                          </a:solidFill>
                          <a:effectLst/>
                          <a:latin typeface="+mj-lt"/>
                        </a:rPr>
                        <a:t>£1,810</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-7.3%</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£1,665</a:t>
                      </a:r>
                    </a:p>
                  </a:txBody>
                  <a:tcPr marL="7620" marR="7620" marT="7620"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chemeClr val="accent5"/>
                          </a:solidFill>
                          <a:effectLst/>
                          <a:latin typeface="+mj-lt"/>
                        </a:rPr>
                        <a:t>£1,466</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-12.0%</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£1,710</a:t>
                      </a:r>
                    </a:p>
                  </a:txBody>
                  <a:tcPr marL="7620" marR="7620" marT="7620"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 </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accent5"/>
                          </a:solidFill>
                          <a:effectLst/>
                          <a:latin typeface="+mn-lt"/>
                          <a:ea typeface="+mn-ea"/>
                          <a:cs typeface="+mn-cs"/>
                        </a:rPr>
                        <a:t>£21,973</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solidFill>
                      <a:srgbClr val="D1D5F7"/>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chemeClr val="accent5"/>
                          </a:solidFill>
                          <a:effectLst/>
                          <a:latin typeface="+mn-lt"/>
                          <a:ea typeface="+mn-ea"/>
                          <a:cs typeface="+mn-cs"/>
                        </a:rPr>
                        <a:t>£22,183</a:t>
                      </a:r>
                    </a:p>
                  </a:txBody>
                  <a:tcPr marL="7620" marR="7620" marT="7620" marB="0" anchor="ctr">
                    <a:lnL w="3175" cap="flat" cmpd="sng" algn="ctr">
                      <a:noFill/>
                      <a:prstDash val="solid"/>
                      <a:round/>
                      <a:headEnd type="none" w="med" len="med"/>
                      <a:tailEnd type="none" w="med" len="med"/>
                    </a:lnL>
                    <a:lnR>
                      <a:noFill/>
                    </a:lnR>
                    <a:lnT w="9525" cap="flat" cmpd="sng" algn="ctr">
                      <a:solidFill>
                        <a:srgbClr val="4655A5"/>
                      </a:solidFill>
                      <a:prstDash val="solid"/>
                      <a:round/>
                      <a:headEnd type="none" w="med" len="med"/>
                      <a:tailEnd type="none" w="med" len="med"/>
                    </a:lnT>
                    <a:lnB>
                      <a:noFill/>
                    </a:lnB>
                    <a:lnTlToBr w="12700" cmpd="sng">
                      <a:noFill/>
                      <a:prstDash val="solid"/>
                    </a:lnTlToBr>
                    <a:lnBlToTr w="12700" cmpd="sng">
                      <a:noFill/>
                      <a:prstDash val="solid"/>
                    </a:lnBlToTr>
                    <a:solidFill>
                      <a:srgbClr val="D1D5F7"/>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+1.0%</a:t>
                      </a:r>
                    </a:p>
                  </a:txBody>
                  <a:tcPr marL="7620" marR="7620" marT="7620" marB="0" anchor="ctr">
                    <a:lnL>
                      <a:noFill/>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rgbClr val="D1D5F7"/>
                    </a:solidFill>
                  </a:tcPr>
                </a:tc>
                <a:extLst>
                  <a:ext uri="{0D108BD9-81ED-4DB2-BD59-A6C34878D82A}">
                    <a16:rowId xmlns:a16="http://schemas.microsoft.com/office/drawing/2014/main" val="10014"/>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chemeClr val="accent5"/>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ctr" fontAlgn="b">
                        <a:defRPr/>
                      </a:pPr>
                      <a:r>
                        <a:rPr lang="en-GB" sz="650" b="0" i="0" u="none" strike="noStrike" dirty="0">
                          <a:solidFill>
                            <a:schemeClr val="accent5"/>
                          </a:solidFill>
                          <a:effectLst/>
                          <a:latin typeface="+mj-lt"/>
                        </a:rPr>
                        <a:t>£2,267</a:t>
                      </a:r>
                    </a:p>
                  </a:txBody>
                  <a:tcPr marL="9525" marR="9525" marT="9525" marB="0" anchor="ctr">
                    <a:lnL w="9525" cap="flat" cmpd="sng" algn="ctr">
                      <a:solidFill>
                        <a:schemeClr val="accent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£2,353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+3.8%</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£2,511</a:t>
                      </a:r>
                    </a:p>
                  </a:txBody>
                  <a:tcPr marL="9525" marR="9525" marT="9525"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£2,620</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+4.3%</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£1,722</a:t>
                      </a:r>
                    </a:p>
                  </a:txBody>
                  <a:tcPr marL="9525" marR="9525" marT="9525"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£1,491</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-13.4%</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£1,511</a:t>
                      </a:r>
                    </a:p>
                  </a:txBody>
                  <a:tcPr marL="9525" marR="9525" marT="9525"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£1,523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+0.8%</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£1,339</a:t>
                      </a:r>
                    </a:p>
                  </a:txBody>
                  <a:tcPr marL="7620" marR="7620" marT="7620"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£1,174</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-12.3%</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£1,398</a:t>
                      </a:r>
                    </a:p>
                  </a:txBody>
                  <a:tcPr marL="7620" marR="7620" marT="7620" marB="0" anchor="ctr">
                    <a:lnL w="9525" cap="flat" cmpd="sng" algn="ctr">
                      <a:solidFill>
                        <a:srgbClr val="4655A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endParaRPr kumimoji="0" lang="en-GB" sz="650" b="0" i="0" u="none" strike="noStrike" kern="1200" cap="none" spc="0" normalizeH="0" baseline="0" noProof="0" dirty="0">
                        <a:ln>
                          <a:noFill/>
                        </a:ln>
                        <a:solidFill>
                          <a:srgbClr val="4655A5"/>
                        </a:solidFill>
                        <a:effectLst/>
                        <a:uLnTx/>
                        <a:uFillTx/>
                        <a:latin typeface="Verdana"/>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 </a:t>
                      </a:r>
                      <a:endParaRPr lang="en-GB" sz="650" b="0" i="0" u="none" strike="noStrike" dirty="0">
                        <a:solidFill>
                          <a:schemeClr val="accent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4655A5"/>
                      </a:solid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5"/>
                          </a:solidFill>
                          <a:effectLst/>
                          <a:latin typeface="+mj-lt"/>
                        </a:rPr>
                        <a:t>£17,652</a:t>
                      </a:r>
                    </a:p>
                  </a:txBody>
                  <a:tcPr marL="7620" marR="7620" marT="7620" marB="0" anchor="ctr">
                    <a:lnL w="9525" cap="flat" cmpd="sng" algn="ctr">
                      <a:solidFill>
                        <a:srgbClr val="4655A5"/>
                      </a:solid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D5F7"/>
                    </a:solidFill>
                  </a:tcPr>
                </a:tc>
                <a:tc>
                  <a:txBody>
                    <a:bodyPr/>
                    <a:lstStyle/>
                    <a:p>
                      <a:pPr algn="ctr" fontAlgn="b">
                        <a:lnSpc>
                          <a:spcPct val="80000"/>
                        </a:lnSpc>
                        <a:defRPr/>
                      </a:pPr>
                      <a:r>
                        <a:rPr lang="en-GB" sz="650" b="0" i="0" u="none" strike="noStrike" dirty="0">
                          <a:solidFill>
                            <a:schemeClr val="accent5"/>
                          </a:solidFill>
                          <a:effectLst/>
                          <a:latin typeface="+mj-lt"/>
                        </a:rPr>
                        <a:t>£17,828</a:t>
                      </a:r>
                    </a:p>
                  </a:txBody>
                  <a:tcPr marL="7620" marR="7620" marT="7620" marB="0" anchor="ctr">
                    <a:lnL w="3175" cap="flat" cmpd="sng" algn="ctr">
                      <a:noFill/>
                      <a:prstDash val="solid"/>
                      <a:round/>
                      <a:headEnd type="none" w="med" len="med"/>
                      <a:tailEnd type="none" w="med" len="med"/>
                    </a:lnL>
                    <a:lnR>
                      <a:noFill/>
                    </a:lnR>
                    <a:lnT>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1D5F7"/>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+1.0%</a:t>
                      </a:r>
                    </a:p>
                  </a:txBody>
                  <a:tcPr marL="7620" marR="7620" marT="7620" marB="0" anchor="ctr">
                    <a:lnL>
                      <a:noFill/>
                    </a:lnL>
                    <a:lnR w="9525" cap="flat" cmpd="sng" algn="ctr">
                      <a:solidFill>
                        <a:srgbClr val="4655A5"/>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rgbClr val="D1D5F7"/>
                    </a:solidFill>
                  </a:tcPr>
                </a:tc>
                <a:extLst>
                  <a:ext uri="{0D108BD9-81ED-4DB2-BD59-A6C34878D82A}">
                    <a16:rowId xmlns:a16="http://schemas.microsoft.com/office/drawing/2014/main" val="10015"/>
                  </a:ext>
                </a:extLst>
              </a:tr>
            </a:tbl>
          </a:graphicData>
        </a:graphic>
      </p:graphicFrame>
      <p:graphicFrame>
        <p:nvGraphicFramePr>
          <p:cNvPr id="14" name="Table 13">
            <a:extLst>
              <a:ext uri="{FF2B5EF4-FFF2-40B4-BE49-F238E27FC236}">
                <a16:creationId xmlns:a16="http://schemas.microsoft.com/office/drawing/2014/main" id="{13A3DAE4-A728-4CA4-B121-F181D12E3721}"/>
              </a:ext>
            </a:extLst>
          </p:cNvPr>
          <p:cNvGraphicFramePr>
            <a:graphicFrameLocks noGrp="1"/>
          </p:cNvGraphicFramePr>
          <p:nvPr>
            <p:custDataLst>
              <p:tags r:id="rId2"/>
            </p:custDataLst>
            <p:extLst>
              <p:ext uri="{D42A27DB-BD31-4B8C-83A1-F6EECF244321}">
                <p14:modId xmlns:p14="http://schemas.microsoft.com/office/powerpoint/2010/main" val="3913911337"/>
              </p:ext>
            </p:extLst>
          </p:nvPr>
        </p:nvGraphicFramePr>
        <p:xfrm>
          <a:off x="109632" y="910138"/>
          <a:ext cx="7437600" cy="1425600"/>
        </p:xfrm>
        <a:graphic>
          <a:graphicData uri="http://schemas.openxmlformats.org/drawingml/2006/table">
            <a:tbl>
              <a:tblPr>
                <a:tableStyleId>{5A111915-BE36-4E01-A7E5-04B1672EAD32}</a:tableStyleId>
              </a:tblPr>
              <a:tblGrid>
                <a:gridCol w="633600">
                  <a:extLst>
                    <a:ext uri="{9D8B030D-6E8A-4147-A177-3AD203B41FA5}">
                      <a16:colId xmlns:a16="http://schemas.microsoft.com/office/drawing/2014/main" val="20000"/>
                    </a:ext>
                  </a:extLst>
                </a:gridCol>
                <a:gridCol w="378000">
                  <a:extLst>
                    <a:ext uri="{9D8B030D-6E8A-4147-A177-3AD203B41FA5}">
                      <a16:colId xmlns:a16="http://schemas.microsoft.com/office/drawing/2014/main" val="20002"/>
                    </a:ext>
                  </a:extLst>
                </a:gridCol>
                <a:gridCol w="378000">
                  <a:extLst>
                    <a:ext uri="{9D8B030D-6E8A-4147-A177-3AD203B41FA5}">
                      <a16:colId xmlns:a16="http://schemas.microsoft.com/office/drawing/2014/main" val="3179150191"/>
                    </a:ext>
                  </a:extLst>
                </a:gridCol>
                <a:gridCol w="378000">
                  <a:extLst>
                    <a:ext uri="{9D8B030D-6E8A-4147-A177-3AD203B41FA5}">
                      <a16:colId xmlns:a16="http://schemas.microsoft.com/office/drawing/2014/main" val="20003"/>
                    </a:ext>
                  </a:extLst>
                </a:gridCol>
                <a:gridCol w="378000">
                  <a:extLst>
                    <a:ext uri="{9D8B030D-6E8A-4147-A177-3AD203B41FA5}">
                      <a16:colId xmlns:a16="http://schemas.microsoft.com/office/drawing/2014/main" val="20005"/>
                    </a:ext>
                  </a:extLst>
                </a:gridCol>
                <a:gridCol w="378000">
                  <a:extLst>
                    <a:ext uri="{9D8B030D-6E8A-4147-A177-3AD203B41FA5}">
                      <a16:colId xmlns:a16="http://schemas.microsoft.com/office/drawing/2014/main" val="3331148621"/>
                    </a:ext>
                  </a:extLst>
                </a:gridCol>
                <a:gridCol w="378000">
                  <a:extLst>
                    <a:ext uri="{9D8B030D-6E8A-4147-A177-3AD203B41FA5}">
                      <a16:colId xmlns:a16="http://schemas.microsoft.com/office/drawing/2014/main" val="20006"/>
                    </a:ext>
                  </a:extLst>
                </a:gridCol>
                <a:gridCol w="378000">
                  <a:extLst>
                    <a:ext uri="{9D8B030D-6E8A-4147-A177-3AD203B41FA5}">
                      <a16:colId xmlns:a16="http://schemas.microsoft.com/office/drawing/2014/main" val="20008"/>
                    </a:ext>
                  </a:extLst>
                </a:gridCol>
                <a:gridCol w="378000">
                  <a:extLst>
                    <a:ext uri="{9D8B030D-6E8A-4147-A177-3AD203B41FA5}">
                      <a16:colId xmlns:a16="http://schemas.microsoft.com/office/drawing/2014/main" val="2813054461"/>
                    </a:ext>
                  </a:extLst>
                </a:gridCol>
                <a:gridCol w="378000">
                  <a:extLst>
                    <a:ext uri="{9D8B030D-6E8A-4147-A177-3AD203B41FA5}">
                      <a16:colId xmlns:a16="http://schemas.microsoft.com/office/drawing/2014/main" val="20009"/>
                    </a:ext>
                  </a:extLst>
                </a:gridCol>
                <a:gridCol w="378000">
                  <a:extLst>
                    <a:ext uri="{9D8B030D-6E8A-4147-A177-3AD203B41FA5}">
                      <a16:colId xmlns:a16="http://schemas.microsoft.com/office/drawing/2014/main" val="20011"/>
                    </a:ext>
                  </a:extLst>
                </a:gridCol>
                <a:gridCol w="378000">
                  <a:extLst>
                    <a:ext uri="{9D8B030D-6E8A-4147-A177-3AD203B41FA5}">
                      <a16:colId xmlns:a16="http://schemas.microsoft.com/office/drawing/2014/main" val="606385313"/>
                    </a:ext>
                  </a:extLst>
                </a:gridCol>
                <a:gridCol w="378000">
                  <a:extLst>
                    <a:ext uri="{9D8B030D-6E8A-4147-A177-3AD203B41FA5}">
                      <a16:colId xmlns:a16="http://schemas.microsoft.com/office/drawing/2014/main" val="20012"/>
                    </a:ext>
                  </a:extLst>
                </a:gridCol>
                <a:gridCol w="378000">
                  <a:extLst>
                    <a:ext uri="{9D8B030D-6E8A-4147-A177-3AD203B41FA5}">
                      <a16:colId xmlns:a16="http://schemas.microsoft.com/office/drawing/2014/main" val="20014"/>
                    </a:ext>
                  </a:extLst>
                </a:gridCol>
                <a:gridCol w="378000">
                  <a:extLst>
                    <a:ext uri="{9D8B030D-6E8A-4147-A177-3AD203B41FA5}">
                      <a16:colId xmlns:a16="http://schemas.microsoft.com/office/drawing/2014/main" val="2027995948"/>
                    </a:ext>
                  </a:extLst>
                </a:gridCol>
                <a:gridCol w="378000">
                  <a:extLst>
                    <a:ext uri="{9D8B030D-6E8A-4147-A177-3AD203B41FA5}">
                      <a16:colId xmlns:a16="http://schemas.microsoft.com/office/drawing/2014/main" val="20015"/>
                    </a:ext>
                  </a:extLst>
                </a:gridCol>
                <a:gridCol w="378000">
                  <a:extLst>
                    <a:ext uri="{9D8B030D-6E8A-4147-A177-3AD203B41FA5}">
                      <a16:colId xmlns:a16="http://schemas.microsoft.com/office/drawing/2014/main" val="20017"/>
                    </a:ext>
                  </a:extLst>
                </a:gridCol>
                <a:gridCol w="378000">
                  <a:extLst>
                    <a:ext uri="{9D8B030D-6E8A-4147-A177-3AD203B41FA5}">
                      <a16:colId xmlns:a16="http://schemas.microsoft.com/office/drawing/2014/main" val="1594396976"/>
                    </a:ext>
                  </a:extLst>
                </a:gridCol>
                <a:gridCol w="378000">
                  <a:extLst>
                    <a:ext uri="{9D8B030D-6E8A-4147-A177-3AD203B41FA5}">
                      <a16:colId xmlns:a16="http://schemas.microsoft.com/office/drawing/2014/main" val="20018"/>
                    </a:ext>
                  </a:extLst>
                </a:gridCol>
              </a:tblGrid>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dirty="0">
                          <a:solidFill>
                            <a:schemeClr val="bg1"/>
                          </a:solidFill>
                          <a:effectLst/>
                          <a:latin typeface="+mn-lt"/>
                        </a:rPr>
                        <a:t> </a:t>
                      </a:r>
                      <a:endParaRPr lang="en-GB" sz="650" b="0" i="0" u="none" strike="noStrike" dirty="0">
                        <a:solidFill>
                          <a:schemeClr val="bg1"/>
                        </a:solidFill>
                        <a:effectLst/>
                        <a:latin typeface="+mn-lt"/>
                      </a:endParaRPr>
                    </a:p>
                  </a:txBody>
                  <a:tcPr marL="4655"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chemeClr val="accent5"/>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pPr>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pPr>
                      <a:r>
                        <a:rPr lang="en-GB" sz="650" u="none" strike="noStrike" kern="1200" dirty="0">
                          <a:solidFill>
                            <a:schemeClr val="bg1"/>
                          </a:solidFill>
                          <a:effectLst/>
                          <a:latin typeface="+mn-lt"/>
                        </a:rPr>
                        <a:t>February</a:t>
                      </a:r>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pPr>
                      <a:r>
                        <a:rPr lang="en-GB" sz="650" u="none" strike="noStrike" dirty="0">
                          <a:solidFill>
                            <a:schemeClr val="bg1"/>
                          </a:solidFill>
                          <a:effectLst/>
                          <a:latin typeface="+mn-lt"/>
                        </a:rPr>
                        <a:t>March</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pPr>
                      <a:r>
                        <a:rPr lang="en-GB" sz="650" u="none" strike="noStrike" dirty="0">
                          <a:solidFill>
                            <a:schemeClr val="bg1"/>
                          </a:solidFill>
                          <a:effectLst/>
                          <a:latin typeface="+mn-lt"/>
                        </a:rPr>
                        <a:t>April</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pPr>
                      <a:r>
                        <a:rPr lang="en-GB" sz="650" u="none" strike="noStrike" dirty="0">
                          <a:solidFill>
                            <a:schemeClr val="bg1"/>
                          </a:solidFill>
                          <a:effectLst/>
                          <a:latin typeface="+mn-lt"/>
                        </a:rPr>
                        <a:t>May</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pPr>
                      <a:r>
                        <a:rPr lang="en-GB" sz="650" u="none" strike="noStrike" dirty="0">
                          <a:solidFill>
                            <a:schemeClr val="bg1"/>
                          </a:solidFill>
                          <a:effectLst/>
                          <a:latin typeface="+mn-lt"/>
                        </a:rPr>
                        <a:t>June</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0"/>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TRIPS</a:t>
                      </a:r>
                    </a:p>
                  </a:txBody>
                  <a:tcPr marL="18000"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4655A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lnSpc>
                          <a:spcPct val="80000"/>
                        </a:lnSpc>
                      </a:pPr>
                      <a:r>
                        <a:rPr lang="en-GB" sz="700" u="none" strike="noStrike" kern="1200" dirty="0">
                          <a:solidFill>
                            <a:schemeClr val="tx1"/>
                          </a:solidFill>
                          <a:effectLst/>
                          <a:latin typeface="+mn-lt"/>
                          <a:ea typeface="+mn-ea"/>
                          <a:cs typeface="+mn-cs"/>
                        </a:rPr>
                        <a:t>GB</a:t>
                      </a:r>
                    </a:p>
                  </a:txBody>
                  <a:tcPr marL="18000" marR="4655" marT="4655" marB="0" anchor="ctr">
                    <a:lnL w="9525" cap="flat" cmpd="sng" algn="ctr">
                      <a:solidFill>
                        <a:srgbClr val="4655A5"/>
                      </a:solid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5.647</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7.059</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+25.0%</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7.268</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8.252</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+13.5%</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8.330</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8.895</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+6.8%</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11.707</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9.636</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-17.7%</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10.159</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11.133</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+9.6%</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10.002</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10.296</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+2.9%</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extLst>
                  <a:ext uri="{0D108BD9-81ED-4DB2-BD59-A6C34878D82A}">
                    <a16:rowId xmlns:a16="http://schemas.microsoft.com/office/drawing/2014/main" val="1000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lnSpc>
                          <a:spcPct val="80000"/>
                        </a:lnSpc>
                      </a:pPr>
                      <a:r>
                        <a:rPr lang="en-GB" sz="700" u="none" strike="noStrike" kern="1200" dirty="0">
                          <a:solidFill>
                            <a:schemeClr val="tx1"/>
                          </a:solidFill>
                          <a:effectLst/>
                          <a:latin typeface="+mn-lt"/>
                          <a:ea typeface="+mn-ea"/>
                          <a:cs typeface="+mn-cs"/>
                        </a:rPr>
                        <a:t>England</a:t>
                      </a:r>
                    </a:p>
                  </a:txBody>
                  <a:tcPr marL="18000" marR="4655" marT="4655" marB="0" anchor="ctr">
                    <a:lnL w="9525" cap="flat" cmpd="sng" algn="ctr">
                      <a:solidFill>
                        <a:srgbClr val="4655A5"/>
                      </a:solid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4.852</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5.779</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+19.1%</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6.191</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4655A5"/>
                          </a:solidFill>
                          <a:effectLst/>
                          <a:uLnTx/>
                          <a:uFillTx/>
                          <a:latin typeface="Verdana"/>
                          <a:ea typeface="+mn-ea"/>
                          <a:cs typeface="+mn-cs"/>
                        </a:rPr>
                        <a:t>6.960</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+12.4%</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6.952</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4655A5"/>
                          </a:solidFill>
                          <a:effectLst/>
                          <a:uLnTx/>
                          <a:uFillTx/>
                          <a:latin typeface="Verdana"/>
                          <a:ea typeface="+mn-ea"/>
                          <a:cs typeface="+mn-cs"/>
                        </a:rPr>
                        <a:t>7.374</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+6.1%</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9.645</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7.798</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-19.1%</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8.275</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9.134</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+10.4%</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8.438</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4655A5"/>
                          </a:solidFill>
                          <a:effectLst/>
                          <a:uLnTx/>
                          <a:uFillTx/>
                          <a:latin typeface="Verdana"/>
                          <a:ea typeface="+mn-ea"/>
                          <a:cs typeface="+mn-cs"/>
                        </a:rPr>
                        <a:t>8.318</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-1.4%</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extLst>
                  <a:ext uri="{0D108BD9-81ED-4DB2-BD59-A6C34878D82A}">
                    <a16:rowId xmlns:a16="http://schemas.microsoft.com/office/drawing/2014/main" val="1000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BEDNIGHTS</a:t>
                      </a:r>
                    </a:p>
                  </a:txBody>
                  <a:tcPr marL="18000"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4655A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extLst>
                  <a:ext uri="{0D108BD9-81ED-4DB2-BD59-A6C34878D82A}">
                    <a16:rowId xmlns:a16="http://schemas.microsoft.com/office/drawing/2014/main" val="10007"/>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13.228</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17.705</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+33.8%</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19.069</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21.727</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+13.9%</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20.368</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26.074</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+28.0%</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35.253</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29.308</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-16.9%</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30.733</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34.691</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+12.9%</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29.881</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chemeClr val="accent5"/>
                          </a:solidFill>
                          <a:effectLst/>
                          <a:latin typeface="+mj-lt"/>
                          <a:ea typeface="+mn-ea"/>
                          <a:cs typeface="+mn-cs"/>
                        </a:rPr>
                        <a:t>32.714</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+9.5%</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extLst>
                  <a:ext uri="{0D108BD9-81ED-4DB2-BD59-A6C34878D82A}">
                    <a16:rowId xmlns:a16="http://schemas.microsoft.com/office/drawing/2014/main" val="10008"/>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10.999</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14.278</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+29.8%</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15.894</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4655A5"/>
                          </a:solidFill>
                          <a:effectLst/>
                          <a:uLnTx/>
                          <a:uFillTx/>
                          <a:latin typeface="Verdana"/>
                          <a:ea typeface="+mn-ea"/>
                          <a:cs typeface="+mn-cs"/>
                        </a:rPr>
                        <a:t>17.875</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+12.5%</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16.709</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4655A5"/>
                          </a:solidFill>
                          <a:effectLst/>
                          <a:uLnTx/>
                          <a:uFillTx/>
                          <a:latin typeface="Verdana"/>
                          <a:ea typeface="+mn-ea"/>
                          <a:cs typeface="+mn-cs"/>
                        </a:rPr>
                        <a:t>21.545</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+28.9%</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28.245</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4655A5"/>
                          </a:solidFill>
                          <a:effectLst/>
                          <a:uLnTx/>
                          <a:uFillTx/>
                          <a:latin typeface="Verdana"/>
                          <a:ea typeface="+mn-ea"/>
                          <a:cs typeface="+mn-cs"/>
                        </a:rPr>
                        <a:t>22.575</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-20.1%</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24.168</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4655A5"/>
                          </a:solidFill>
                          <a:effectLst/>
                          <a:uLnTx/>
                          <a:uFillTx/>
                          <a:latin typeface="Verdana"/>
                          <a:ea typeface="+mn-ea"/>
                          <a:cs typeface="+mn-cs"/>
                        </a:rPr>
                        <a:t>28.505</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+17.9%</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24.251</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24.750</a:t>
                      </a:r>
                      <a:endParaRPr lang="en-GB" sz="650" b="0" i="0" u="none" strike="noStrike" kern="1200" dirty="0">
                        <a:solidFill>
                          <a:schemeClr val="accent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+2.1%</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extLst>
                  <a:ext uri="{0D108BD9-81ED-4DB2-BD59-A6C34878D82A}">
                    <a16:rowId xmlns:a16="http://schemas.microsoft.com/office/drawing/2014/main" val="10009"/>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rPr>
                        <a:t>February</a:t>
                      </a:r>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rgbClr val="4655A5"/>
                      </a:solidFill>
                      <a:prstDash val="solid"/>
                      <a:round/>
                      <a:headEnd type="none" w="med" len="med"/>
                      <a:tailEnd type="none" w="med" len="med"/>
                    </a:lnR>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dirty="0">
                          <a:solidFill>
                            <a:schemeClr val="bg1"/>
                          </a:solidFill>
                          <a:effectLst/>
                          <a:latin typeface="+mn-lt"/>
                        </a:rPr>
                        <a:t>March</a:t>
                      </a:r>
                      <a:endParaRPr lang="en-GB" sz="650" b="1" i="0" u="none" strike="noStrike" dirty="0">
                        <a:solidFill>
                          <a:schemeClr val="bg1"/>
                        </a:solidFill>
                        <a:effectLst/>
                        <a:latin typeface="+mn-lt"/>
                      </a:endParaRPr>
                    </a:p>
                  </a:txBody>
                  <a:tcPr marL="4655"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dirty="0">
                          <a:solidFill>
                            <a:schemeClr val="bg1"/>
                          </a:solidFill>
                          <a:effectLst/>
                          <a:latin typeface="+mn-lt"/>
                        </a:rPr>
                        <a:t>April</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rgbClr val="4655A5"/>
                      </a:solidFill>
                      <a:prstDash val="solid"/>
                      <a:round/>
                      <a:headEnd type="none" w="med" len="med"/>
                      <a:tailEnd type="none" w="med" len="med"/>
                    </a:lnR>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dirty="0">
                          <a:solidFill>
                            <a:schemeClr val="bg1"/>
                          </a:solidFill>
                          <a:effectLst/>
                          <a:latin typeface="+mn-lt"/>
                        </a:rPr>
                        <a:t>May</a:t>
                      </a:r>
                      <a:endParaRPr lang="en-GB" sz="650" b="1" i="0" u="none" strike="noStrike" dirty="0">
                        <a:solidFill>
                          <a:schemeClr val="bg1"/>
                        </a:solidFill>
                        <a:effectLst/>
                        <a:latin typeface="+mn-lt"/>
                      </a:endParaRPr>
                    </a:p>
                  </a:txBody>
                  <a:tcPr marL="4655"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dirty="0">
                          <a:solidFill>
                            <a:schemeClr val="bg1"/>
                          </a:solidFill>
                          <a:effectLst/>
                          <a:latin typeface="+mn-lt"/>
                        </a:rPr>
                        <a:t>June</a:t>
                      </a:r>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9525" cap="flat" cmpd="sng" algn="ctr">
                      <a:solidFill>
                        <a:srgbClr val="4655A5"/>
                      </a:solidFill>
                      <a:prstDash val="solid"/>
                      <a:round/>
                      <a:headEnd type="none" w="med" len="med"/>
                      <a:tailEnd type="none" w="med" len="med"/>
                    </a:lnR>
                    <a:solidFill>
                      <a:schemeClr val="accent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1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EXPENDITURE</a:t>
                      </a:r>
                    </a:p>
                  </a:txBody>
                  <a:tcPr marL="18000" marR="4655" marT="4655" marB="0" anchor="ctr">
                    <a:lnL w="9525" cap="flat" cmpd="sng" algn="ctr">
                      <a:solidFill>
                        <a:srgbClr val="4655A5"/>
                      </a:solidFill>
                      <a:prstDash val="solid"/>
                      <a:round/>
                      <a:headEnd type="none" w="med" len="med"/>
                      <a:tailEnd type="none" w="med" len="med"/>
                    </a:lnL>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chemeClr val="accent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chemeClr val="accent5"/>
                      </a:solidFill>
                      <a:prstDash val="solid"/>
                      <a:round/>
                      <a:headEnd type="none" w="med" len="med"/>
                      <a:tailEnd type="none" w="med" len="med"/>
                    </a:lnL>
                    <a:lnB w="9525" cap="flat" cmpd="sng" algn="ctr">
                      <a:solidFill>
                        <a:srgbClr val="4655A5"/>
                      </a:solidFill>
                      <a:prstDash val="solid"/>
                      <a:round/>
                      <a:headEnd type="none" w="med" len="med"/>
                      <a:tailEnd type="none" w="med" len="med"/>
                    </a:lnB>
                    <a:solidFill>
                      <a:schemeClr val="accent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4655A5"/>
                      </a:solidFill>
                      <a:prstDash val="solid"/>
                      <a:round/>
                      <a:headEnd type="none" w="med" len="med"/>
                      <a:tailEnd type="none" w="med" len="med"/>
                    </a:lnB>
                    <a:solidFill>
                      <a:schemeClr val="accent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4655A5"/>
                      </a:solidFill>
                      <a:prstDash val="solid"/>
                      <a:round/>
                      <a:headEnd type="none" w="med" len="med"/>
                      <a:tailEnd type="none" w="med" len="med"/>
                    </a:lnR>
                    <a:lnB w="9525" cap="flat" cmpd="sng" algn="ctr">
                      <a:solidFill>
                        <a:srgbClr val="4655A5"/>
                      </a:solidFill>
                      <a:prstDash val="solid"/>
                      <a:round/>
                      <a:headEnd type="none" w="med" len="med"/>
                      <a:tailEnd type="none" w="med" len="med"/>
                    </a:lnB>
                    <a:solidFill>
                      <a:schemeClr val="accent5"/>
                    </a:solidFill>
                  </a:tcPr>
                </a:tc>
                <a:extLst>
                  <a:ext uri="{0D108BD9-81ED-4DB2-BD59-A6C34878D82A}">
                    <a16:rowId xmlns:a16="http://schemas.microsoft.com/office/drawing/2014/main" val="1001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£1,006</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£1,286</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+27.8%</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£1,282</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£1,493</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+16.5%</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£1,443</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£1,633</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+13.2%</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£2,172</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£1,937</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-10.8%</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£2,053</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£2,331</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+13.5%</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£2,207</a:t>
                      </a:r>
                    </a:p>
                  </a:txBody>
                  <a:tcPr marL="9525" marR="9525" marT="9525" marB="0" anchor="ctr">
                    <a:lnL w="9525" cap="flat" cmpd="sng" algn="ctr">
                      <a:solidFill>
                        <a:srgbClr val="4655A5"/>
                      </a:solidFill>
                      <a:prstDash val="solid"/>
                      <a:round/>
                      <a:headEnd type="none" w="med" len="med"/>
                      <a:tailEnd type="none" w="med" len="med"/>
                    </a:lnL>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chemeClr val="accent5"/>
                          </a:solidFill>
                          <a:effectLst/>
                          <a:latin typeface="+mj-lt"/>
                        </a:rPr>
                        <a:t>£2,130</a:t>
                      </a:r>
                    </a:p>
                  </a:txBody>
                  <a:tcPr marL="9525" marR="9525" marT="9525" marB="0" anchor="ctr">
                    <a:lnT w="9525" cap="flat" cmpd="sng" algn="ctr">
                      <a:solidFill>
                        <a:srgbClr val="4655A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-3.5%</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lnT w="9525" cap="flat" cmpd="sng" algn="ctr">
                      <a:solidFill>
                        <a:srgbClr val="4655A5"/>
                      </a:solidFill>
                      <a:prstDash val="solid"/>
                      <a:round/>
                      <a:headEnd type="none" w="med" len="med"/>
                      <a:tailEnd type="none" w="med" len="med"/>
                    </a:lnT>
                  </a:tcPr>
                </a:tc>
                <a:extLst>
                  <a:ext uri="{0D108BD9-81ED-4DB2-BD59-A6C34878D82A}">
                    <a16:rowId xmlns:a16="http://schemas.microsoft.com/office/drawing/2014/main" val="10014"/>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4655A5"/>
                      </a:solidFill>
                      <a:prstDash val="solid"/>
                      <a:round/>
                      <a:headEnd type="none" w="med" len="med"/>
                      <a:tailEnd type="none" w="med" len="med"/>
                    </a:lnL>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£852</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£999</a:t>
                      </a: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+17.3%</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£1,099</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£1,218</a:t>
                      </a: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+10.8%</a:t>
                      </a:r>
                      <a:endParaRPr kumimoji="0" lang="en-GB" sz="650" b="0" i="0" u="none" strike="noStrike" kern="1200" cap="none" spc="0" normalizeH="0" baseline="0" dirty="0">
                        <a:ln>
                          <a:noFill/>
                        </a:ln>
                        <a:solidFill>
                          <a:srgbClr val="4655A5"/>
                        </a:solidFill>
                        <a:effectLst/>
                        <a:uLnTx/>
                        <a:uFillTx/>
                        <a:latin typeface="Verdana"/>
                        <a:ea typeface="+mn-ea"/>
                        <a:cs typeface="+mn-cs"/>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£1,170</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£1,321</a:t>
                      </a: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+12.9%</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£1,716</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£1,518</a:t>
                      </a: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-11.5%</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£1,653</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£1,915</a:t>
                      </a: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+15.8%</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chemeClr val="accent5"/>
                          </a:solidFill>
                          <a:effectLst/>
                          <a:latin typeface="+mj-lt"/>
                        </a:rPr>
                        <a:t>£1,812</a:t>
                      </a:r>
                    </a:p>
                  </a:txBody>
                  <a:tcPr marL="9525" marR="9525" marT="9525" marB="0" anchor="ctr">
                    <a:lnL w="9525" cap="flat" cmpd="sng" algn="ctr">
                      <a:solidFill>
                        <a:srgbClr val="4655A5"/>
                      </a:solidFill>
                      <a:prstDash val="solid"/>
                      <a:round/>
                      <a:headEnd type="none" w="med" len="med"/>
                      <a:tailEnd type="none" w="med" len="med"/>
                    </a:ln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£1,696</a:t>
                      </a: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4655A5"/>
                          </a:solidFill>
                          <a:effectLst/>
                          <a:uLnTx/>
                          <a:uFillTx/>
                          <a:latin typeface="Verdana"/>
                          <a:ea typeface="+mn-ea"/>
                          <a:cs typeface="+mn-cs"/>
                        </a:rPr>
                        <a:t>-6.4%</a:t>
                      </a:r>
                      <a:endParaRPr lang="en-GB" sz="650" b="0" i="0" u="none" strike="noStrike" dirty="0">
                        <a:solidFill>
                          <a:schemeClr val="accent5"/>
                        </a:solidFill>
                        <a:effectLst/>
                        <a:latin typeface="+mj-lt"/>
                      </a:endParaRPr>
                    </a:p>
                  </a:txBody>
                  <a:tcPr marL="9525" marR="9525" marT="9525" marB="0" anchor="ctr">
                    <a:lnR w="9525" cap="flat" cmpd="sng" algn="ctr">
                      <a:solidFill>
                        <a:srgbClr val="4655A5"/>
                      </a:solidFill>
                      <a:prstDash val="solid"/>
                      <a:round/>
                      <a:headEnd type="none" w="med" len="med"/>
                      <a:tailEnd type="none" w="med" len="med"/>
                    </a:lnR>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5846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4</a:t>
            </a:fld>
            <a:endParaRPr lang="en-AU" dirty="0"/>
          </a:p>
        </p:txBody>
      </p:sp>
      <p:sp>
        <p:nvSpPr>
          <p:cNvPr id="3" name="Title 2"/>
          <p:cNvSpPr>
            <a:spLocks noGrp="1"/>
          </p:cNvSpPr>
          <p:nvPr>
            <p:ph type="title"/>
          </p:nvPr>
        </p:nvSpPr>
        <p:spPr>
          <a:xfrm>
            <a:off x="0" y="0"/>
            <a:ext cx="9143999" cy="1284971"/>
          </a:xfrm>
        </p:spPr>
        <p:txBody>
          <a:bodyPr/>
          <a:lstStyle/>
          <a:p>
            <a:pPr>
              <a:defRPr/>
            </a:pPr>
            <a:r>
              <a:rPr lang="en-US" dirty="0"/>
              <a:t>GB Domestic Tourism: Monthly Volume &amp; Value 2018</a:t>
            </a:r>
            <a:br>
              <a:rPr lang="en-US" dirty="0"/>
            </a:br>
            <a:r>
              <a:rPr lang="en-US" dirty="0">
                <a:solidFill>
                  <a:schemeClr val="accent2"/>
                </a:solidFill>
              </a:rPr>
              <a:t>HOLIDAYS</a:t>
            </a:r>
            <a:endParaRPr lang="en-GB" dirty="0">
              <a:solidFill>
                <a:schemeClr val="accent2"/>
              </a:solidFill>
            </a:endParaRPr>
          </a:p>
        </p:txBody>
      </p:sp>
      <p:graphicFrame>
        <p:nvGraphicFramePr>
          <p:cNvPr id="12" name="Table 11">
            <a:extLst>
              <a:ext uri="{FF2B5EF4-FFF2-40B4-BE49-F238E27FC236}">
                <a16:creationId xmlns:a16="http://schemas.microsoft.com/office/drawing/2014/main" id="{E5B88218-C341-4838-B52E-C3370D2FCAB7}"/>
              </a:ext>
            </a:extLst>
          </p:cNvPr>
          <p:cNvGraphicFramePr>
            <a:graphicFrameLocks noGrp="1"/>
          </p:cNvGraphicFramePr>
          <p:nvPr>
            <p:custDataLst>
              <p:tags r:id="rId1"/>
            </p:custDataLst>
            <p:extLst>
              <p:ext uri="{D42A27DB-BD31-4B8C-83A1-F6EECF244321}">
                <p14:modId xmlns:p14="http://schemas.microsoft.com/office/powerpoint/2010/main" val="2687259271"/>
              </p:ext>
            </p:extLst>
          </p:nvPr>
        </p:nvGraphicFramePr>
        <p:xfrm>
          <a:off x="109632" y="3379224"/>
          <a:ext cx="8766000" cy="1555200"/>
        </p:xfrm>
        <a:graphic>
          <a:graphicData uri="http://schemas.openxmlformats.org/drawingml/2006/table">
            <a:tbl>
              <a:tblPr>
                <a:tableStyleId>{5A111915-BE36-4E01-A7E5-04B1672EAD32}</a:tableStyleId>
              </a:tblPr>
              <a:tblGrid>
                <a:gridCol w="633600">
                  <a:extLst>
                    <a:ext uri="{9D8B030D-6E8A-4147-A177-3AD203B41FA5}">
                      <a16:colId xmlns:a16="http://schemas.microsoft.com/office/drawing/2014/main" val="20000"/>
                    </a:ext>
                  </a:extLst>
                </a:gridCol>
                <a:gridCol w="378000">
                  <a:extLst>
                    <a:ext uri="{9D8B030D-6E8A-4147-A177-3AD203B41FA5}">
                      <a16:colId xmlns:a16="http://schemas.microsoft.com/office/drawing/2014/main" val="20002"/>
                    </a:ext>
                  </a:extLst>
                </a:gridCol>
                <a:gridCol w="378000">
                  <a:extLst>
                    <a:ext uri="{9D8B030D-6E8A-4147-A177-3AD203B41FA5}">
                      <a16:colId xmlns:a16="http://schemas.microsoft.com/office/drawing/2014/main" val="2716474440"/>
                    </a:ext>
                  </a:extLst>
                </a:gridCol>
                <a:gridCol w="378000">
                  <a:extLst>
                    <a:ext uri="{9D8B030D-6E8A-4147-A177-3AD203B41FA5}">
                      <a16:colId xmlns:a16="http://schemas.microsoft.com/office/drawing/2014/main" val="20003"/>
                    </a:ext>
                  </a:extLst>
                </a:gridCol>
                <a:gridCol w="378000">
                  <a:extLst>
                    <a:ext uri="{9D8B030D-6E8A-4147-A177-3AD203B41FA5}">
                      <a16:colId xmlns:a16="http://schemas.microsoft.com/office/drawing/2014/main" val="20005"/>
                    </a:ext>
                  </a:extLst>
                </a:gridCol>
                <a:gridCol w="378000">
                  <a:extLst>
                    <a:ext uri="{9D8B030D-6E8A-4147-A177-3AD203B41FA5}">
                      <a16:colId xmlns:a16="http://schemas.microsoft.com/office/drawing/2014/main" val="2525427573"/>
                    </a:ext>
                  </a:extLst>
                </a:gridCol>
                <a:gridCol w="378000">
                  <a:extLst>
                    <a:ext uri="{9D8B030D-6E8A-4147-A177-3AD203B41FA5}">
                      <a16:colId xmlns:a16="http://schemas.microsoft.com/office/drawing/2014/main" val="20006"/>
                    </a:ext>
                  </a:extLst>
                </a:gridCol>
                <a:gridCol w="378000">
                  <a:extLst>
                    <a:ext uri="{9D8B030D-6E8A-4147-A177-3AD203B41FA5}">
                      <a16:colId xmlns:a16="http://schemas.microsoft.com/office/drawing/2014/main" val="20008"/>
                    </a:ext>
                  </a:extLst>
                </a:gridCol>
                <a:gridCol w="378000">
                  <a:extLst>
                    <a:ext uri="{9D8B030D-6E8A-4147-A177-3AD203B41FA5}">
                      <a16:colId xmlns:a16="http://schemas.microsoft.com/office/drawing/2014/main" val="599800153"/>
                    </a:ext>
                  </a:extLst>
                </a:gridCol>
                <a:gridCol w="378000">
                  <a:extLst>
                    <a:ext uri="{9D8B030D-6E8A-4147-A177-3AD203B41FA5}">
                      <a16:colId xmlns:a16="http://schemas.microsoft.com/office/drawing/2014/main" val="20009"/>
                    </a:ext>
                  </a:extLst>
                </a:gridCol>
                <a:gridCol w="378000">
                  <a:extLst>
                    <a:ext uri="{9D8B030D-6E8A-4147-A177-3AD203B41FA5}">
                      <a16:colId xmlns:a16="http://schemas.microsoft.com/office/drawing/2014/main" val="20011"/>
                    </a:ext>
                  </a:extLst>
                </a:gridCol>
                <a:gridCol w="378000">
                  <a:extLst>
                    <a:ext uri="{9D8B030D-6E8A-4147-A177-3AD203B41FA5}">
                      <a16:colId xmlns:a16="http://schemas.microsoft.com/office/drawing/2014/main" val="2128387303"/>
                    </a:ext>
                  </a:extLst>
                </a:gridCol>
                <a:gridCol w="378000">
                  <a:extLst>
                    <a:ext uri="{9D8B030D-6E8A-4147-A177-3AD203B41FA5}">
                      <a16:colId xmlns:a16="http://schemas.microsoft.com/office/drawing/2014/main" val="20012"/>
                    </a:ext>
                  </a:extLst>
                </a:gridCol>
                <a:gridCol w="378000">
                  <a:extLst>
                    <a:ext uri="{9D8B030D-6E8A-4147-A177-3AD203B41FA5}">
                      <a16:colId xmlns:a16="http://schemas.microsoft.com/office/drawing/2014/main" val="20014"/>
                    </a:ext>
                  </a:extLst>
                </a:gridCol>
                <a:gridCol w="378000">
                  <a:extLst>
                    <a:ext uri="{9D8B030D-6E8A-4147-A177-3AD203B41FA5}">
                      <a16:colId xmlns:a16="http://schemas.microsoft.com/office/drawing/2014/main" val="3199239180"/>
                    </a:ext>
                  </a:extLst>
                </a:gridCol>
                <a:gridCol w="378000">
                  <a:extLst>
                    <a:ext uri="{9D8B030D-6E8A-4147-A177-3AD203B41FA5}">
                      <a16:colId xmlns:a16="http://schemas.microsoft.com/office/drawing/2014/main" val="20015"/>
                    </a:ext>
                  </a:extLst>
                </a:gridCol>
                <a:gridCol w="378000">
                  <a:extLst>
                    <a:ext uri="{9D8B030D-6E8A-4147-A177-3AD203B41FA5}">
                      <a16:colId xmlns:a16="http://schemas.microsoft.com/office/drawing/2014/main" val="20017"/>
                    </a:ext>
                  </a:extLst>
                </a:gridCol>
                <a:gridCol w="378000">
                  <a:extLst>
                    <a:ext uri="{9D8B030D-6E8A-4147-A177-3AD203B41FA5}">
                      <a16:colId xmlns:a16="http://schemas.microsoft.com/office/drawing/2014/main" val="2937459200"/>
                    </a:ext>
                  </a:extLst>
                </a:gridCol>
                <a:gridCol w="378000">
                  <a:extLst>
                    <a:ext uri="{9D8B030D-6E8A-4147-A177-3AD203B41FA5}">
                      <a16:colId xmlns:a16="http://schemas.microsoft.com/office/drawing/2014/main" val="20018"/>
                    </a:ext>
                  </a:extLst>
                </a:gridCol>
                <a:gridCol w="442800">
                  <a:extLst>
                    <a:ext uri="{9D8B030D-6E8A-4147-A177-3AD203B41FA5}">
                      <a16:colId xmlns:a16="http://schemas.microsoft.com/office/drawing/2014/main" val="20019"/>
                    </a:ext>
                  </a:extLst>
                </a:gridCol>
                <a:gridCol w="442800">
                  <a:extLst>
                    <a:ext uri="{9D8B030D-6E8A-4147-A177-3AD203B41FA5}">
                      <a16:colId xmlns:a16="http://schemas.microsoft.com/office/drawing/2014/main" val="20020"/>
                    </a:ext>
                  </a:extLst>
                </a:gridCol>
                <a:gridCol w="442800">
                  <a:extLst>
                    <a:ext uri="{9D8B030D-6E8A-4147-A177-3AD203B41FA5}">
                      <a16:colId xmlns:a16="http://schemas.microsoft.com/office/drawing/2014/main" val="20021"/>
                    </a:ext>
                  </a:extLst>
                </a:gridCol>
              </a:tblGrid>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4655" marR="4655" marT="4655" marB="0" anchor="ctr">
                    <a:lnL w="9525" cap="flat" cmpd="sng" algn="ctr">
                      <a:solidFill>
                        <a:srgbClr val="EF520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algn="ctr" rtl="0" fontAlgn="b"/>
                      <a:r>
                        <a:rPr lang="en-GB" sz="650" u="none" strike="noStrike" kern="1200" dirty="0">
                          <a:solidFill>
                            <a:schemeClr val="bg1"/>
                          </a:solidFill>
                          <a:effectLst/>
                          <a:latin typeface="+mn-lt"/>
                          <a:ea typeface="+mn-ea"/>
                          <a:cs typeface="+mn-cs"/>
                        </a:rPr>
                        <a:t>YTD</a:t>
                      </a:r>
                    </a:p>
                  </a:txBody>
                  <a:tcPr marL="4655" marR="4655" marT="4655" marB="0" anchor="ctr">
                    <a:lnL w="952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noFill/>
                      <a:prstDash val="solid"/>
                      <a:round/>
                      <a:headEnd type="none" w="med" len="med"/>
                      <a:tailEnd type="none" w="med" len="med"/>
                    </a:lnB>
                    <a:solidFill>
                      <a:srgbClr val="EF5205"/>
                    </a:solidFill>
                  </a:tcPr>
                </a:tc>
                <a:tc hMerge="1">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hMerge="1">
                  <a:txBody>
                    <a:bodyPr/>
                    <a:lstStyle/>
                    <a:p>
                      <a:endParaRPr lang="en-GB"/>
                    </a:p>
                  </a:txBody>
                  <a:tcPr/>
                </a:tc>
                <a:extLst>
                  <a:ext uri="{0D108BD9-81ED-4DB2-BD59-A6C34878D82A}">
                    <a16:rowId xmlns:a16="http://schemas.microsoft.com/office/drawing/2014/main" val="10000"/>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TRIPS</a:t>
                      </a:r>
                    </a:p>
                  </a:txBody>
                  <a:tcPr marL="18000" marR="4655" marT="4655" marB="0" anchor="ctr">
                    <a:lnL w="9525" cap="flat" cmpd="sng" algn="ctr">
                      <a:solidFill>
                        <a:srgbClr val="EF5205"/>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pPr>
                      <a:r>
                        <a:rPr lang="en-GB" sz="650" u="none" strike="noStrike" kern="1200" dirty="0">
                          <a:solidFill>
                            <a:schemeClr val="bg1"/>
                          </a:solidFill>
                          <a:effectLst/>
                          <a:latin typeface="+mn-lt"/>
                          <a:ea typeface="+mn-ea"/>
                          <a:cs typeface="+mn-cs"/>
                        </a:rPr>
                        <a:t>2017</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lnSpc>
                          <a:spcPct val="80000"/>
                        </a:lnSpc>
                      </a:pPr>
                      <a:r>
                        <a:rPr lang="en-GB" sz="600" u="none" strike="noStrike" kern="1200" dirty="0">
                          <a:solidFill>
                            <a:schemeClr val="bg1"/>
                          </a:solidFill>
                          <a:effectLst/>
                          <a:latin typeface="+mn-lt"/>
                          <a:ea typeface="+mn-ea"/>
                          <a:cs typeface="+mn-cs"/>
                        </a:rPr>
                        <a:t>%ch</a:t>
                      </a:r>
                    </a:p>
                  </a:txBody>
                  <a:tcPr marL="4655" marR="4655" marT="4655" marB="0" anchor="ctr">
                    <a:lnL w="952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extLst>
                  <a:ext uri="{0D108BD9-81ED-4DB2-BD59-A6C34878D82A}">
                    <a16:rowId xmlns:a16="http://schemas.microsoft.com/office/drawing/2014/main" val="10001"/>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6.944</a:t>
                      </a:r>
                    </a:p>
                  </a:txBody>
                  <a:tcPr marL="9525" marR="9525" marT="9525" marB="0" anchor="ctr">
                    <a:lnL w="12700" cap="flat" cmpd="sng" algn="ctr">
                      <a:solidFill>
                        <a:srgbClr val="EF550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7.769</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+11.9%</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9.297</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8.852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-4.8%</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5.390</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4.194</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-22.2%</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5.080</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4.597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-9.5%</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3.423</a:t>
                      </a:r>
                    </a:p>
                  </a:txBody>
                  <a:tcPr marL="7620" marR="7620" marT="7620"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3.136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-8.4%</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3.204</a:t>
                      </a:r>
                    </a:p>
                  </a:txBody>
                  <a:tcPr marL="7620" marR="7620" marT="7620"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 </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 </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EF5205"/>
                          </a:solidFill>
                          <a:effectLst/>
                          <a:latin typeface="+mj-lt"/>
                        </a:rPr>
                        <a:t>55.945</a:t>
                      </a:r>
                    </a:p>
                  </a:txBody>
                  <a:tcPr marL="7620" marR="7620" marT="7620"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lang="en-GB" sz="650" b="0" i="0" u="none" strike="noStrike" dirty="0">
                          <a:solidFill>
                            <a:srgbClr val="EF5205"/>
                          </a:solidFill>
                          <a:effectLst/>
                          <a:latin typeface="+mj-lt"/>
                        </a:rPr>
                        <a:t>54.906</a:t>
                      </a:r>
                    </a:p>
                  </a:txBody>
                  <a:tcPr marL="7620" marR="7620" marT="7620" marB="0" anchor="ctr">
                    <a:lnL w="6350" cap="flat" cmpd="sng" algn="ctr">
                      <a:noFill/>
                      <a:prstDash val="solid"/>
                      <a:round/>
                      <a:headEnd type="none" w="med" len="med"/>
                      <a:tailEnd type="none" w="med" len="med"/>
                    </a:lnL>
                    <a:lnR>
                      <a:noFill/>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-1.9%</a:t>
                      </a:r>
                      <a:endParaRPr lang="en-GB" sz="650" b="0" i="0" u="none" strike="noStrike" dirty="0">
                        <a:solidFill>
                          <a:srgbClr val="EF5205"/>
                        </a:solidFill>
                        <a:effectLst/>
                        <a:latin typeface="+mj-lt"/>
                      </a:endParaRPr>
                    </a:p>
                  </a:txBody>
                  <a:tcPr marL="7620" marR="7620" marT="7620" marB="0" anchor="ctr">
                    <a:lnL>
                      <a:noFill/>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solidFill>
                      <a:srgbClr val="FDE9D2"/>
                    </a:solidFill>
                  </a:tcPr>
                </a:tc>
                <a:extLst>
                  <a:ext uri="{0D108BD9-81ED-4DB2-BD59-A6C34878D82A}">
                    <a16:rowId xmlns:a16="http://schemas.microsoft.com/office/drawing/2014/main" val="1000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5.771</a:t>
                      </a:r>
                    </a:p>
                  </a:txBody>
                  <a:tcPr marL="9525" marR="9525" marT="9525" marB="0" anchor="ctr">
                    <a:lnL w="12700" cap="flat" cmpd="sng" algn="ctr">
                      <a:solidFill>
                        <a:srgbClr val="EF550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6.003</a:t>
                      </a:r>
                      <a:endParaRPr lang="en-GB" sz="650" b="0" i="0" u="none" strike="noStrike" kern="1200" dirty="0">
                        <a:solidFill>
                          <a:srgbClr val="EF5205"/>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+4.0%</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a:noFill/>
                    </a:lnT>
                  </a:tcPr>
                </a:tc>
                <a:tc>
                  <a:txBody>
                    <a:bodyPr/>
                    <a:lstStyle/>
                    <a:p>
                      <a:pPr algn="ctr" fontAlgn="b">
                        <a:defRPr/>
                      </a:pPr>
                      <a:r>
                        <a:rPr lang="en-GB" sz="650" b="0" i="0" u="none" strike="noStrike" dirty="0">
                          <a:solidFill>
                            <a:schemeClr val="accent2"/>
                          </a:solidFill>
                          <a:effectLst/>
                          <a:latin typeface="+mj-lt"/>
                        </a:rPr>
                        <a:t>7.454</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6.792</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-8.9%</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4.280</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3.299</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-22.9%</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4.013</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3.671</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-8.5%</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2.690</a:t>
                      </a:r>
                    </a:p>
                  </a:txBody>
                  <a:tcPr marL="7620" marR="7620" marT="7620"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2.444</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-9.1%</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2.619</a:t>
                      </a:r>
                    </a:p>
                  </a:txBody>
                  <a:tcPr marL="7620" marR="7620" marT="7620"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 </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 </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rgbClr val="EF5205"/>
                          </a:solidFill>
                          <a:effectLst/>
                          <a:latin typeface="+mj-lt"/>
                        </a:rPr>
                        <a:t>44.626</a:t>
                      </a:r>
                    </a:p>
                  </a:txBody>
                  <a:tcPr marL="7620" marR="7620" marT="7620"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lang="en-GB" sz="650" b="0" i="0" u="none" strike="noStrike" dirty="0">
                          <a:solidFill>
                            <a:srgbClr val="EF5205"/>
                          </a:solidFill>
                          <a:effectLst/>
                          <a:latin typeface="+mj-lt"/>
                        </a:rPr>
                        <a:t>42.717</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-4.3%</a:t>
                      </a:r>
                      <a:endParaRPr lang="en-GB" sz="650" b="0" i="0" u="none" strike="noStrike" dirty="0">
                        <a:solidFill>
                          <a:srgbClr val="EF5205"/>
                        </a:solidFill>
                        <a:effectLst/>
                        <a:latin typeface="+mj-lt"/>
                      </a:endParaRPr>
                    </a:p>
                  </a:txBody>
                  <a:tcPr marL="7620" marR="7620" marT="7620" marB="0" anchor="ctr">
                    <a:lnL>
                      <a:noFill/>
                    </a:lnL>
                    <a:lnR w="9525" cap="flat" cmpd="sng" algn="ctr">
                      <a:solidFill>
                        <a:srgbClr val="EF5205"/>
                      </a:solidFill>
                      <a:prstDash val="solid"/>
                      <a:round/>
                      <a:headEnd type="none" w="med" len="med"/>
                      <a:tailEnd type="none" w="med" len="med"/>
                    </a:lnR>
                    <a:solidFill>
                      <a:srgbClr val="FDE9D2"/>
                    </a:solidFill>
                  </a:tcPr>
                </a:tc>
                <a:extLst>
                  <a:ext uri="{0D108BD9-81ED-4DB2-BD59-A6C34878D82A}">
                    <a16:rowId xmlns:a16="http://schemas.microsoft.com/office/drawing/2014/main" val="1000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EF5205"/>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gridSpan="3">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j-lt"/>
                          <a:ea typeface="+mn-ea"/>
                          <a:cs typeface="+mn-cs"/>
                        </a:rPr>
                        <a:t>July</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9525" cap="flat" cmpd="sng" algn="ctr">
                      <a:solidFill>
                        <a:srgbClr val="EF520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gridSpan="3">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rgbClr val="EF5502"/>
                      </a:solidFill>
                      <a:prstDash val="solid"/>
                      <a:round/>
                      <a:headEnd type="none" w="med" len="med"/>
                      <a:tailEnd type="none" w="med" len="med"/>
                    </a:lnL>
                    <a:lnR w="9525" cap="flat" cmpd="sng" algn="ctr">
                      <a:solidFill>
                        <a:srgbClr val="EF5205"/>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September</a:t>
                      </a:r>
                    </a:p>
                  </a:txBody>
                  <a:tcPr marL="4655" marR="4655" marT="4655" marB="0" anchor="ctr">
                    <a:lnL w="9525" cap="flat" cmpd="sng" algn="ctr">
                      <a:solidFill>
                        <a:srgbClr val="EF5205"/>
                      </a:solidFill>
                      <a:prstDash val="solid"/>
                      <a:round/>
                      <a:headEnd type="none" w="med" len="med"/>
                      <a:tailEnd type="none" w="med" len="med"/>
                    </a:lnL>
                    <a:lnR w="6350" cap="flat" cmpd="sng" algn="ctr">
                      <a:solidFill>
                        <a:srgbClr val="EF5502"/>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j-lt"/>
                          <a:ea typeface="+mn-ea"/>
                          <a:cs typeface="+mn-cs"/>
                        </a:rPr>
                        <a:t>October</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j-lt"/>
                          <a:ea typeface="+mn-ea"/>
                          <a:cs typeface="+mn-cs"/>
                        </a:rPr>
                        <a:t>December</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YTD</a:t>
                      </a:r>
                    </a:p>
                  </a:txBody>
                  <a:tcPr marL="7620" marR="7620" marT="7620" marB="0" anchor="ctr">
                    <a:lnL w="6350" cap="flat" cmpd="sng" algn="ctr">
                      <a:solidFill>
                        <a:srgbClr val="EF5502"/>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pPr algn="l" fontAlgn="b"/>
                      <a:endParaRPr lang="en-GB" sz="650" b="0" i="0" u="none" strike="noStrike" dirty="0">
                        <a:solidFill>
                          <a:schemeClr val="accent5"/>
                        </a:solidFill>
                        <a:effectLst/>
                        <a:latin typeface="+mj-lt"/>
                      </a:endParaRPr>
                    </a:p>
                  </a:txBody>
                  <a:tcPr marL="7620" marR="7620" marT="7620" marB="0" anchor="b">
                    <a:lnL w="6350" cap="flat" cmpd="sng" algn="ctr">
                      <a:noFill/>
                      <a:prstDash val="solid"/>
                      <a:round/>
                      <a:headEnd type="none" w="med" len="med"/>
                      <a:tailEnd type="none" w="med" len="med"/>
                    </a:lnL>
                    <a:lnT>
                      <a:noFill/>
                    </a:lnT>
                    <a:solidFill>
                      <a:schemeClr val="accent5"/>
                    </a:solidFill>
                  </a:tcPr>
                </a:tc>
                <a:tc hMerge="1">
                  <a:txBody>
                    <a:bodyPr/>
                    <a:lstStyle/>
                    <a:p>
                      <a:pPr algn="ctr" fontAlgn="b"/>
                      <a:endParaRPr lang="en-GB" sz="650" b="0" i="0" u="none" strike="noStrike" dirty="0">
                        <a:solidFill>
                          <a:schemeClr val="accent5"/>
                        </a:solidFill>
                        <a:effectLst/>
                        <a:latin typeface="+mj-lt"/>
                      </a:endParaRPr>
                    </a:p>
                  </a:txBody>
                  <a:tcPr marL="7620" marR="7620" marT="7620" marB="0" anchor="ctr">
                    <a:lnT>
                      <a:noFill/>
                    </a:lnT>
                  </a:tcPr>
                </a:tc>
                <a:extLst>
                  <a:ext uri="{0D108BD9-81ED-4DB2-BD59-A6C34878D82A}">
                    <a16:rowId xmlns:a16="http://schemas.microsoft.com/office/drawing/2014/main" val="10006"/>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BEDNIGHTS</a:t>
                      </a:r>
                    </a:p>
                  </a:txBody>
                  <a:tcPr marL="18000" marR="4655" marT="4655" marB="0" anchor="ctr">
                    <a:lnL w="9525" cap="flat" cmpd="sng" algn="ctr">
                      <a:solidFill>
                        <a:srgbClr val="EF520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j-lt"/>
                          <a:ea typeface="+mn-ea"/>
                          <a:cs typeface="+mn-cs"/>
                        </a:rPr>
                        <a:t>%</a:t>
                      </a:r>
                      <a:r>
                        <a:rPr lang="en-GB" sz="650" u="none" strike="noStrike" kern="1200" dirty="0" err="1">
                          <a:solidFill>
                            <a:schemeClr val="bg1"/>
                          </a:solidFill>
                          <a:effectLst/>
                          <a:latin typeface="+mj-lt"/>
                          <a:ea typeface="+mn-ea"/>
                          <a:cs typeface="+mn-cs"/>
                        </a:rPr>
                        <a:t>ch</a:t>
                      </a: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9525" marR="9525" marT="952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9525" marR="9525" marT="952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defRPr/>
                      </a:pPr>
                      <a:r>
                        <a:rPr lang="en-GB" sz="650" u="none" strike="noStrike" kern="1200" dirty="0">
                          <a:solidFill>
                            <a:schemeClr val="bg1"/>
                          </a:solidFill>
                          <a:effectLst/>
                          <a:latin typeface="+mj-lt"/>
                          <a:ea typeface="+mn-ea"/>
                          <a:cs typeface="+mn-cs"/>
                        </a:rPr>
                        <a:t>2017</a:t>
                      </a:r>
                    </a:p>
                  </a:txBody>
                  <a:tcPr marL="9525" marR="9525" marT="952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0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extLst>
                  <a:ext uri="{0D108BD9-81ED-4DB2-BD59-A6C34878D82A}">
                    <a16:rowId xmlns:a16="http://schemas.microsoft.com/office/drawing/2014/main" val="10007"/>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32.154</a:t>
                      </a:r>
                    </a:p>
                  </a:txBody>
                  <a:tcPr marL="9525" marR="9525" marT="9525" marB="0" anchor="ctr">
                    <a:lnL w="12700" cap="flat" cmpd="sng" algn="ctr">
                      <a:solidFill>
                        <a:srgbClr val="EF550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31.592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-1.7%</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38.465</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38.363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-0.3%</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18.443</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15.379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-16.6%</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16.410</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14.101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-14.1%</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8.648</a:t>
                      </a:r>
                    </a:p>
                  </a:txBody>
                  <a:tcPr marL="7620" marR="7620" marT="7620"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7.508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-13.2%</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8.662</a:t>
                      </a:r>
                    </a:p>
                  </a:txBody>
                  <a:tcPr marL="7620" marR="7620" marT="7620"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 </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 </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EF5205"/>
                          </a:solidFill>
                          <a:effectLst/>
                          <a:latin typeface="+mj-lt"/>
                        </a:rPr>
                        <a:t>193.658</a:t>
                      </a:r>
                    </a:p>
                  </a:txBody>
                  <a:tcPr marL="7620" marR="7620" marT="7620"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solidFill>
                      <a:srgbClr val="FDE9D2"/>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rgbClr val="EF5205"/>
                          </a:solidFill>
                          <a:effectLst/>
                          <a:latin typeface="+mn-lt"/>
                          <a:ea typeface="+mn-ea"/>
                          <a:cs typeface="+mn-cs"/>
                        </a:rPr>
                        <a:t>191.526</a:t>
                      </a:r>
                    </a:p>
                  </a:txBody>
                  <a:tcPr marL="7620" marR="7620" marT="7620" marB="0" anchor="ctr">
                    <a:lnL w="6350" cap="flat" cmpd="sng" algn="ctr">
                      <a:noFill/>
                      <a:prstDash val="solid"/>
                      <a:round/>
                      <a:headEnd type="none" w="med" len="med"/>
                      <a:tailEnd type="none" w="med" len="med"/>
                    </a:lnL>
                    <a:lnR>
                      <a:noFill/>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-1.1%</a:t>
                      </a:r>
                      <a:endParaRPr lang="en-GB" sz="650" b="0" i="0" u="none" strike="noStrike" dirty="0">
                        <a:solidFill>
                          <a:srgbClr val="EF5205"/>
                        </a:solidFill>
                        <a:effectLst/>
                        <a:latin typeface="+mj-lt"/>
                      </a:endParaRPr>
                    </a:p>
                  </a:txBody>
                  <a:tcPr marL="7620" marR="7620" marT="7620" marB="0" anchor="ctr">
                    <a:lnL>
                      <a:noFill/>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solidFill>
                      <a:srgbClr val="FDE9D2"/>
                    </a:solidFill>
                  </a:tcPr>
                </a:tc>
                <a:extLst>
                  <a:ext uri="{0D108BD9-81ED-4DB2-BD59-A6C34878D82A}">
                    <a16:rowId xmlns:a16="http://schemas.microsoft.com/office/drawing/2014/main" val="10008"/>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26.531</a:t>
                      </a:r>
                    </a:p>
                  </a:txBody>
                  <a:tcPr marL="9525" marR="9525" marT="9525" marB="0" anchor="ctr">
                    <a:lnL w="12700" cap="flat" cmpd="sng" algn="ctr">
                      <a:solidFill>
                        <a:srgbClr val="EF5502"/>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23.793</a:t>
                      </a:r>
                      <a:endParaRPr lang="en-GB" sz="650" b="0" i="0" u="none" strike="noStrike" kern="1200" dirty="0">
                        <a:solidFill>
                          <a:srgbClr val="EF5205"/>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-10.3%</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30.195</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28.215</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-6.6%</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14.258</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11.719</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-17.8%</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11.924</a:t>
                      </a:r>
                    </a:p>
                  </a:txBody>
                  <a:tcPr marL="9525" marR="9525" marT="9525"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11.044</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-7.4%</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6.613</a:t>
                      </a:r>
                    </a:p>
                  </a:txBody>
                  <a:tcPr marL="7620" marR="7620" marT="7620"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5.671</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-14.2%</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6.747</a:t>
                      </a:r>
                    </a:p>
                  </a:txBody>
                  <a:tcPr marL="7620" marR="7620" marT="7620" marB="0" anchor="ctr">
                    <a:lnL w="9525" cap="flat" cmpd="sng" algn="ctr">
                      <a:solidFill>
                        <a:srgbClr val="EF5205"/>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 </a:t>
                      </a:r>
                      <a:endParaRPr lang="en-GB" sz="650" b="0" i="0" u="none" strike="noStrike" kern="1200" dirty="0">
                        <a:solidFill>
                          <a:srgbClr val="EF5205"/>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 </a:t>
                      </a:r>
                      <a:endParaRPr lang="en-GB" sz="650" b="0" i="0" u="none" strike="noStrike" dirty="0">
                        <a:solidFill>
                          <a:srgbClr val="EF5205"/>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rgbClr val="EF5205"/>
                          </a:solidFill>
                          <a:effectLst/>
                          <a:latin typeface="+mj-lt"/>
                        </a:rPr>
                        <a:t>151.061</a:t>
                      </a:r>
                    </a:p>
                  </a:txBody>
                  <a:tcPr marL="7620" marR="7620" marT="7620"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lang="en-GB" sz="650" b="0" i="0" u="none" strike="noStrike" dirty="0">
                          <a:solidFill>
                            <a:srgbClr val="EF5205"/>
                          </a:solidFill>
                          <a:effectLst/>
                          <a:latin typeface="+mj-lt"/>
                        </a:rPr>
                        <a:t>144.054</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-4.6%</a:t>
                      </a:r>
                      <a:endParaRPr lang="en-GB" sz="650" b="0" i="0" u="none" strike="noStrike" dirty="0">
                        <a:solidFill>
                          <a:srgbClr val="EF5205"/>
                        </a:solidFill>
                        <a:effectLst/>
                        <a:latin typeface="+mj-lt"/>
                      </a:endParaRPr>
                    </a:p>
                  </a:txBody>
                  <a:tcPr marL="7620" marR="7620" marT="7620" marB="0" anchor="ctr">
                    <a:lnL>
                      <a:noFill/>
                    </a:lnL>
                    <a:lnR w="9525" cap="flat" cmpd="sng" algn="ctr">
                      <a:solidFill>
                        <a:srgbClr val="EF5205"/>
                      </a:solidFill>
                      <a:prstDash val="solid"/>
                      <a:round/>
                      <a:headEnd type="none" w="med" len="med"/>
                      <a:tailEnd type="none" w="med" len="med"/>
                    </a:lnR>
                    <a:solidFill>
                      <a:srgbClr val="FDE9D2"/>
                    </a:solidFill>
                  </a:tcPr>
                </a:tc>
                <a:extLst>
                  <a:ext uri="{0D108BD9-81ED-4DB2-BD59-A6C34878D82A}">
                    <a16:rowId xmlns:a16="http://schemas.microsoft.com/office/drawing/2014/main" val="10009"/>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EF5205"/>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gridSpan="3">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j-lt"/>
                          <a:ea typeface="+mn-ea"/>
                          <a:cs typeface="+mn-cs"/>
                        </a:rPr>
                        <a:t>July</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9525" cap="flat" cmpd="sng" algn="ctr">
                      <a:solidFill>
                        <a:srgbClr val="EF520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gridSpan="3">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chemeClr val="bg1"/>
                          </a:solidFill>
                          <a:latin typeface="+mj-lt"/>
                          <a:ea typeface="+mn-ea"/>
                          <a:cs typeface="+mn-cs"/>
                        </a:rPr>
                        <a:t>October</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j-lt"/>
                          <a:ea typeface="+mn-ea"/>
                          <a:cs typeface="+mn-cs"/>
                        </a:rPr>
                        <a:t>December</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YTD</a:t>
                      </a:r>
                    </a:p>
                  </a:txBody>
                  <a:tcPr marL="7620" marR="7620" marT="7620" marB="0" anchor="ctr">
                    <a:lnL w="6350" cap="flat" cmpd="sng" algn="ctr">
                      <a:solidFill>
                        <a:srgbClr val="EF5502"/>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5205"/>
                    </a:solidFill>
                  </a:tcPr>
                </a:tc>
                <a:tc hMerge="1">
                  <a:txBody>
                    <a:bodyPr/>
                    <a:lstStyle/>
                    <a:p>
                      <a:pPr algn="l" fontAlgn="b"/>
                      <a:endParaRPr lang="en-GB" sz="650" b="0" i="0" u="none" strike="noStrike">
                        <a:solidFill>
                          <a:schemeClr val="accent5"/>
                        </a:solidFill>
                        <a:effectLst/>
                        <a:latin typeface="+mj-lt"/>
                      </a:endParaRPr>
                    </a:p>
                  </a:txBody>
                  <a:tcPr marL="7620" marR="7620" marT="7620" marB="0" anchor="b">
                    <a:lnL w="6350" cap="flat" cmpd="sng" algn="ctr">
                      <a:noFill/>
                      <a:prstDash val="solid"/>
                      <a:round/>
                      <a:headEnd type="none" w="med" len="med"/>
                      <a:tailEnd type="none" w="med" len="med"/>
                    </a:lnL>
                    <a:lnT>
                      <a:noFill/>
                    </a:lnT>
                    <a:solidFill>
                      <a:schemeClr val="accent5"/>
                    </a:solidFill>
                  </a:tcPr>
                </a:tc>
                <a:tc hMerge="1">
                  <a:txBody>
                    <a:bodyPr/>
                    <a:lstStyle/>
                    <a:p>
                      <a:pPr algn="ctr" fontAlgn="b"/>
                      <a:endParaRPr lang="en-GB" sz="650" b="0" i="0" u="none" strike="noStrike" dirty="0">
                        <a:solidFill>
                          <a:schemeClr val="accent5"/>
                        </a:solidFill>
                        <a:effectLst/>
                        <a:latin typeface="+mj-lt"/>
                      </a:endParaRPr>
                    </a:p>
                  </a:txBody>
                  <a:tcPr marL="7620" marR="7620" marT="7620" marB="0" anchor="ctr">
                    <a:lnT>
                      <a:noFill/>
                    </a:lnT>
                  </a:tcPr>
                </a:tc>
                <a:extLst>
                  <a:ext uri="{0D108BD9-81ED-4DB2-BD59-A6C34878D82A}">
                    <a16:rowId xmlns:a16="http://schemas.microsoft.com/office/drawing/2014/main" val="1001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EXPENDITURE</a:t>
                      </a:r>
                    </a:p>
                  </a:txBody>
                  <a:tcPr marL="18000" marR="4655" marT="4655" marB="0" anchor="ctr">
                    <a:lnL w="9525" cap="flat" cmpd="sng" algn="ctr">
                      <a:solidFill>
                        <a:srgbClr val="EF520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9525" marR="9525" marT="952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9525" marR="9525" marT="952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marL="0" algn="ctr" defTabSz="914400" rtl="0" eaLnBrk="1" fontAlgn="b" latinLnBrk="0" hangingPunct="1">
                        <a:defRPr/>
                      </a:pPr>
                      <a:r>
                        <a:rPr lang="en-GB" sz="650" u="none" strike="noStrike" kern="1200" dirty="0">
                          <a:solidFill>
                            <a:schemeClr val="bg1"/>
                          </a:solidFill>
                          <a:effectLst/>
                          <a:latin typeface="+mj-lt"/>
                          <a:ea typeface="+mn-ea"/>
                          <a:cs typeface="+mn-cs"/>
                        </a:rPr>
                        <a:t>2017</a:t>
                      </a:r>
                    </a:p>
                  </a:txBody>
                  <a:tcPr marL="9525" marR="9525" marT="952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EF5502"/>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tc>
                  <a:txBody>
                    <a:bodyPr/>
                    <a:lstStyle/>
                    <a:p>
                      <a:pPr algn="ctr" rtl="0" fontAlgn="b">
                        <a:lnSpc>
                          <a:spcPct val="80000"/>
                        </a:lnSpc>
                        <a:defRPr/>
                      </a:pPr>
                      <a:r>
                        <a:rPr lang="en-GB" sz="60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F5205"/>
                      </a:solidFill>
                      <a:prstDash val="solid"/>
                      <a:round/>
                      <a:headEnd type="none" w="med" len="med"/>
                      <a:tailEnd type="none" w="med" len="med"/>
                    </a:lnB>
                    <a:lnTlToBr w="12700" cmpd="sng">
                      <a:noFill/>
                      <a:prstDash val="solid"/>
                    </a:lnTlToBr>
                    <a:lnBlToTr w="12700" cmpd="sng">
                      <a:noFill/>
                      <a:prstDash val="solid"/>
                    </a:lnBlToTr>
                    <a:solidFill>
                      <a:srgbClr val="EF5205"/>
                    </a:solidFill>
                  </a:tcPr>
                </a:tc>
                <a:extLst>
                  <a:ext uri="{0D108BD9-81ED-4DB2-BD59-A6C34878D82A}">
                    <a16:rowId xmlns:a16="http://schemas.microsoft.com/office/drawing/2014/main" val="1001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£1,891</a:t>
                      </a:r>
                    </a:p>
                  </a:txBody>
                  <a:tcPr marL="9525" marR="9525" marT="9525" marB="0" anchor="ctr">
                    <a:lnL w="12700" cap="flat" cmpd="sng" algn="ctr">
                      <a:solidFill>
                        <a:srgbClr val="EF550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EF5205"/>
                          </a:solidFill>
                          <a:effectLst/>
                          <a:latin typeface="+mj-lt"/>
                        </a:rPr>
                        <a:t>£2,051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+8.5%</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£2,319</a:t>
                      </a:r>
                    </a:p>
                  </a:txBody>
                  <a:tcPr marL="9525" marR="9525" marT="9525"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EF5205"/>
                          </a:solidFill>
                          <a:effectLst/>
                          <a:latin typeface="+mj-lt"/>
                        </a:rPr>
                        <a:t>£2,394</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+3.2%</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£1,363</a:t>
                      </a:r>
                    </a:p>
                  </a:txBody>
                  <a:tcPr marL="9525" marR="9525" marT="9525"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EF5205"/>
                          </a:solidFill>
                          <a:effectLst/>
                          <a:latin typeface="+mj-lt"/>
                        </a:rPr>
                        <a:t>£1,181</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-13.4%</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£1,215</a:t>
                      </a:r>
                    </a:p>
                  </a:txBody>
                  <a:tcPr marL="9525" marR="9525" marT="9525"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EF5205"/>
                          </a:solidFill>
                          <a:effectLst/>
                          <a:latin typeface="+mj-lt"/>
                        </a:rPr>
                        <a:t>£1,009</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-17.0%</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£731</a:t>
                      </a:r>
                    </a:p>
                  </a:txBody>
                  <a:tcPr marL="7620" marR="7620" marT="7620"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EF5205"/>
                          </a:solidFill>
                          <a:effectLst/>
                          <a:latin typeface="+mj-lt"/>
                        </a:rPr>
                        <a:t>£703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-3.8%</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£765</a:t>
                      </a:r>
                    </a:p>
                  </a:txBody>
                  <a:tcPr marL="7620" marR="7620" marT="7620"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 </a:t>
                      </a:r>
                      <a:endParaRPr lang="en-GB" sz="650" b="0" i="0" u="none" strike="noStrike" dirty="0">
                        <a:solidFill>
                          <a:srgbClr val="EF5205"/>
                        </a:solidFill>
                        <a:effectLst/>
                        <a:latin typeface="+mj-lt"/>
                      </a:endParaRPr>
                    </a:p>
                  </a:txBody>
                  <a:tcPr marL="9525" marR="9525" marT="9525" marB="0" anchor="ctr">
                    <a:lnL w="952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EF5205"/>
                          </a:solidFill>
                          <a:effectLst/>
                          <a:latin typeface="+mj-lt"/>
                        </a:rPr>
                        <a:t>£13,367</a:t>
                      </a:r>
                    </a:p>
                  </a:txBody>
                  <a:tcPr marL="7620" marR="7620" marT="7620" marB="0" anchor="ctr">
                    <a:lnL w="9525" cap="flat" cmpd="sng" algn="ctr">
                      <a:solidFill>
                        <a:srgbClr val="EF520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solidFill>
                      <a:srgbClr val="FDE9D2"/>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rgbClr val="EF5205"/>
                          </a:solidFill>
                          <a:effectLst/>
                          <a:latin typeface="+mn-lt"/>
                          <a:ea typeface="+mn-ea"/>
                          <a:cs typeface="+mn-cs"/>
                        </a:rPr>
                        <a:t>£13,504</a:t>
                      </a:r>
                    </a:p>
                  </a:txBody>
                  <a:tcPr marL="7620" marR="7620" marT="7620" marB="0" anchor="ctr">
                    <a:lnL w="9525" cap="flat" cmpd="sng" algn="ctr">
                      <a:noFill/>
                      <a:prstDash val="solid"/>
                      <a:round/>
                      <a:headEnd type="none" w="med" len="med"/>
                      <a:tailEnd type="none" w="med" len="med"/>
                    </a:lnL>
                    <a:lnR>
                      <a:noFill/>
                    </a:lnR>
                    <a:lnT w="9525" cap="flat" cmpd="sng" algn="ctr">
                      <a:solidFill>
                        <a:srgbClr val="EF5205"/>
                      </a:solidFill>
                      <a:prstDash val="solid"/>
                      <a:round/>
                      <a:headEnd type="none" w="med" len="med"/>
                      <a:tailEnd type="none" w="med" len="med"/>
                    </a:lnT>
                    <a:lnB>
                      <a:noFill/>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+1.0%</a:t>
                      </a:r>
                      <a:endParaRPr lang="en-GB" sz="650" b="0" i="0" u="none" strike="noStrike" dirty="0">
                        <a:solidFill>
                          <a:srgbClr val="EF5205"/>
                        </a:solidFill>
                        <a:effectLst/>
                        <a:latin typeface="+mj-lt"/>
                      </a:endParaRPr>
                    </a:p>
                  </a:txBody>
                  <a:tcPr marL="7620" marR="7620" marT="7620" marB="0" anchor="ctr">
                    <a:lnL>
                      <a:noFill/>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solidFill>
                      <a:srgbClr val="FDE9D2"/>
                    </a:solidFill>
                  </a:tcPr>
                </a:tc>
                <a:extLst>
                  <a:ext uri="{0D108BD9-81ED-4DB2-BD59-A6C34878D82A}">
                    <a16:rowId xmlns:a16="http://schemas.microsoft.com/office/drawing/2014/main" val="10014"/>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defRPr/>
                      </a:pPr>
                      <a:r>
                        <a:rPr lang="en-GB" sz="650" b="0" i="0" u="none" strike="noStrike" dirty="0">
                          <a:solidFill>
                            <a:schemeClr val="accent2"/>
                          </a:solidFill>
                          <a:effectLst/>
                          <a:latin typeface="+mj-lt"/>
                        </a:rPr>
                        <a:t>£1,559</a:t>
                      </a:r>
                    </a:p>
                  </a:txBody>
                  <a:tcPr marL="9525" marR="9525" marT="9525" marB="0" anchor="ctr">
                    <a:lnL w="12700" cap="flat" cmpd="sng" algn="ctr">
                      <a:solidFill>
                        <a:srgbClr val="EF5502"/>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£1,617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+3.7%</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£1,802</a:t>
                      </a:r>
                    </a:p>
                  </a:txBody>
                  <a:tcPr marL="9525" marR="9525" marT="9525"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£1,843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+2.3%</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£991</a:t>
                      </a:r>
                    </a:p>
                  </a:txBody>
                  <a:tcPr marL="9525" marR="9525" marT="9525"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£909</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-8.3%</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£926</a:t>
                      </a:r>
                    </a:p>
                  </a:txBody>
                  <a:tcPr marL="9525" marR="9525" marT="9525"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£803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-13.3%</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£563</a:t>
                      </a:r>
                    </a:p>
                  </a:txBody>
                  <a:tcPr marL="7620" marR="7620" marT="7620"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£527</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-6.4%</a:t>
                      </a:r>
                      <a:endParaRPr lang="en-GB" sz="650" b="0" i="0" u="none" strike="noStrike" dirty="0">
                        <a:solidFill>
                          <a:srgbClr val="EF5205"/>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2"/>
                          </a:solidFill>
                          <a:effectLst/>
                          <a:latin typeface="+mj-lt"/>
                        </a:rPr>
                        <a:t>£600</a:t>
                      </a:r>
                    </a:p>
                  </a:txBody>
                  <a:tcPr marL="7620" marR="7620" marT="7620" marB="0" anchor="ctr">
                    <a:lnL w="9525" cap="flat" cmpd="sng" algn="ctr">
                      <a:solidFill>
                        <a:srgbClr val="EF5205"/>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endParaRPr kumimoji="0" lang="en-GB" sz="650" b="0" i="0" u="none" strike="noStrike" kern="1200" cap="none" spc="0" normalizeH="0" baseline="0" noProof="0" dirty="0">
                        <a:ln>
                          <a:noFill/>
                        </a:ln>
                        <a:solidFill>
                          <a:srgbClr val="EF5205"/>
                        </a:solidFill>
                        <a:effectLst/>
                        <a:uLnTx/>
                        <a:uFillTx/>
                        <a:latin typeface="Verdana"/>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 </a:t>
                      </a:r>
                      <a:endParaRPr lang="en-GB" sz="650" b="0" i="0" u="none" strike="noStrike" dirty="0">
                        <a:solidFill>
                          <a:srgbClr val="EF5205"/>
                        </a:solidFill>
                        <a:effectLst/>
                        <a:latin typeface="+mj-lt"/>
                      </a:endParaRPr>
                    </a:p>
                  </a:txBody>
                  <a:tcPr marL="9525" marR="9525" marT="9525" marB="0" anchor="ctr">
                    <a:lnL w="9525" cap="flat" cmpd="sng" algn="ctr">
                      <a:noFill/>
                      <a:prstDash val="solid"/>
                      <a:round/>
                      <a:headEnd type="none" w="med" len="med"/>
                      <a:tailEnd type="none" w="med" len="med"/>
                    </a:lnL>
                    <a:lnR w="9525" cap="flat" cmpd="sng" algn="ctr">
                      <a:solidFill>
                        <a:srgbClr val="EF5205"/>
                      </a:solid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EF5205"/>
                          </a:solidFill>
                          <a:effectLst/>
                          <a:latin typeface="+mj-lt"/>
                        </a:rPr>
                        <a:t>£10,422</a:t>
                      </a:r>
                    </a:p>
                  </a:txBody>
                  <a:tcPr marL="7620" marR="7620" marT="7620" marB="0" anchor="ctr">
                    <a:lnL w="9525" cap="flat" cmpd="sng" algn="ctr">
                      <a:solidFill>
                        <a:srgbClr val="EF5205"/>
                      </a:solidFill>
                      <a:prstDash val="solid"/>
                      <a:round/>
                      <a:headEnd type="none" w="med" len="med"/>
                      <a:tailEnd type="none" w="med" len="med"/>
                    </a:lnL>
                    <a:lnR w="9525" cap="flat" cmpd="sng" algn="ctr">
                      <a:noFill/>
                      <a:prstDash val="solid"/>
                      <a:round/>
                      <a:headEnd type="none" w="med" len="med"/>
                      <a:tailEnd type="none" w="med" len="med"/>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lang="en-GB" sz="650" b="0" i="0" u="none" strike="noStrike" dirty="0">
                          <a:solidFill>
                            <a:srgbClr val="EF5205"/>
                          </a:solidFill>
                          <a:effectLst/>
                          <a:latin typeface="+mj-lt"/>
                        </a:rPr>
                        <a:t>£10,437</a:t>
                      </a:r>
                    </a:p>
                  </a:txBody>
                  <a:tcPr marL="7620" marR="7620" marT="7620" marB="0" anchor="ctr">
                    <a:lnL w="9525" cap="flat" cmpd="sng" algn="ctr">
                      <a:noFill/>
                      <a:prstDash val="solid"/>
                      <a:round/>
                      <a:headEnd type="none" w="med" len="med"/>
                      <a:tailEnd type="none" w="med" len="med"/>
                    </a:lnL>
                    <a:lnR>
                      <a:noFill/>
                    </a:lnR>
                    <a:lnT>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DE9D2"/>
                    </a:solidFill>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+0.1%</a:t>
                      </a:r>
                      <a:endParaRPr lang="en-GB" sz="650" b="0" i="0" u="none" strike="noStrike" dirty="0">
                        <a:solidFill>
                          <a:srgbClr val="EF5205"/>
                        </a:solidFill>
                        <a:effectLst/>
                        <a:latin typeface="+mj-lt"/>
                      </a:endParaRPr>
                    </a:p>
                  </a:txBody>
                  <a:tcPr marL="7620" marR="7620" marT="7620" marB="0" anchor="ctr">
                    <a:lnL>
                      <a:noFill/>
                    </a:lnL>
                    <a:lnR w="9525" cap="flat" cmpd="sng" algn="ctr">
                      <a:solidFill>
                        <a:srgbClr val="EF5205"/>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rgbClr val="FDE9D2"/>
                    </a:solidFill>
                  </a:tcPr>
                </a:tc>
                <a:extLst>
                  <a:ext uri="{0D108BD9-81ED-4DB2-BD59-A6C34878D82A}">
                    <a16:rowId xmlns:a16="http://schemas.microsoft.com/office/drawing/2014/main" val="10015"/>
                  </a:ext>
                </a:extLst>
              </a:tr>
            </a:tbl>
          </a:graphicData>
        </a:graphic>
      </p:graphicFrame>
      <p:graphicFrame>
        <p:nvGraphicFramePr>
          <p:cNvPr id="13" name="Table 12">
            <a:extLst>
              <a:ext uri="{FF2B5EF4-FFF2-40B4-BE49-F238E27FC236}">
                <a16:creationId xmlns:a16="http://schemas.microsoft.com/office/drawing/2014/main" id="{E7DC2A31-1273-4C9F-B0D8-C7A2502614D2}"/>
              </a:ext>
            </a:extLst>
          </p:cNvPr>
          <p:cNvGraphicFramePr>
            <a:graphicFrameLocks noGrp="1"/>
          </p:cNvGraphicFramePr>
          <p:nvPr>
            <p:custDataLst>
              <p:tags r:id="rId2"/>
            </p:custDataLst>
            <p:extLst>
              <p:ext uri="{D42A27DB-BD31-4B8C-83A1-F6EECF244321}">
                <p14:modId xmlns:p14="http://schemas.microsoft.com/office/powerpoint/2010/main" val="1098408943"/>
              </p:ext>
            </p:extLst>
          </p:nvPr>
        </p:nvGraphicFramePr>
        <p:xfrm>
          <a:off x="109632" y="908233"/>
          <a:ext cx="7437600" cy="1555200"/>
        </p:xfrm>
        <a:graphic>
          <a:graphicData uri="http://schemas.openxmlformats.org/drawingml/2006/table">
            <a:tbl>
              <a:tblPr>
                <a:tableStyleId>{5A111915-BE36-4E01-A7E5-04B1672EAD32}</a:tableStyleId>
              </a:tblPr>
              <a:tblGrid>
                <a:gridCol w="633600">
                  <a:extLst>
                    <a:ext uri="{9D8B030D-6E8A-4147-A177-3AD203B41FA5}">
                      <a16:colId xmlns:a16="http://schemas.microsoft.com/office/drawing/2014/main" val="20000"/>
                    </a:ext>
                  </a:extLst>
                </a:gridCol>
                <a:gridCol w="378000">
                  <a:extLst>
                    <a:ext uri="{9D8B030D-6E8A-4147-A177-3AD203B41FA5}">
                      <a16:colId xmlns:a16="http://schemas.microsoft.com/office/drawing/2014/main" val="20002"/>
                    </a:ext>
                  </a:extLst>
                </a:gridCol>
                <a:gridCol w="378000">
                  <a:extLst>
                    <a:ext uri="{9D8B030D-6E8A-4147-A177-3AD203B41FA5}">
                      <a16:colId xmlns:a16="http://schemas.microsoft.com/office/drawing/2014/main" val="3179150191"/>
                    </a:ext>
                  </a:extLst>
                </a:gridCol>
                <a:gridCol w="378000">
                  <a:extLst>
                    <a:ext uri="{9D8B030D-6E8A-4147-A177-3AD203B41FA5}">
                      <a16:colId xmlns:a16="http://schemas.microsoft.com/office/drawing/2014/main" val="20003"/>
                    </a:ext>
                  </a:extLst>
                </a:gridCol>
                <a:gridCol w="378000">
                  <a:extLst>
                    <a:ext uri="{9D8B030D-6E8A-4147-A177-3AD203B41FA5}">
                      <a16:colId xmlns:a16="http://schemas.microsoft.com/office/drawing/2014/main" val="20005"/>
                    </a:ext>
                  </a:extLst>
                </a:gridCol>
                <a:gridCol w="378000">
                  <a:extLst>
                    <a:ext uri="{9D8B030D-6E8A-4147-A177-3AD203B41FA5}">
                      <a16:colId xmlns:a16="http://schemas.microsoft.com/office/drawing/2014/main" val="3331148621"/>
                    </a:ext>
                  </a:extLst>
                </a:gridCol>
                <a:gridCol w="378000">
                  <a:extLst>
                    <a:ext uri="{9D8B030D-6E8A-4147-A177-3AD203B41FA5}">
                      <a16:colId xmlns:a16="http://schemas.microsoft.com/office/drawing/2014/main" val="20006"/>
                    </a:ext>
                  </a:extLst>
                </a:gridCol>
                <a:gridCol w="378000">
                  <a:extLst>
                    <a:ext uri="{9D8B030D-6E8A-4147-A177-3AD203B41FA5}">
                      <a16:colId xmlns:a16="http://schemas.microsoft.com/office/drawing/2014/main" val="20008"/>
                    </a:ext>
                  </a:extLst>
                </a:gridCol>
                <a:gridCol w="378000">
                  <a:extLst>
                    <a:ext uri="{9D8B030D-6E8A-4147-A177-3AD203B41FA5}">
                      <a16:colId xmlns:a16="http://schemas.microsoft.com/office/drawing/2014/main" val="2813054461"/>
                    </a:ext>
                  </a:extLst>
                </a:gridCol>
                <a:gridCol w="378000">
                  <a:extLst>
                    <a:ext uri="{9D8B030D-6E8A-4147-A177-3AD203B41FA5}">
                      <a16:colId xmlns:a16="http://schemas.microsoft.com/office/drawing/2014/main" val="20009"/>
                    </a:ext>
                  </a:extLst>
                </a:gridCol>
                <a:gridCol w="378000">
                  <a:extLst>
                    <a:ext uri="{9D8B030D-6E8A-4147-A177-3AD203B41FA5}">
                      <a16:colId xmlns:a16="http://schemas.microsoft.com/office/drawing/2014/main" val="20011"/>
                    </a:ext>
                  </a:extLst>
                </a:gridCol>
                <a:gridCol w="378000">
                  <a:extLst>
                    <a:ext uri="{9D8B030D-6E8A-4147-A177-3AD203B41FA5}">
                      <a16:colId xmlns:a16="http://schemas.microsoft.com/office/drawing/2014/main" val="606385313"/>
                    </a:ext>
                  </a:extLst>
                </a:gridCol>
                <a:gridCol w="378000">
                  <a:extLst>
                    <a:ext uri="{9D8B030D-6E8A-4147-A177-3AD203B41FA5}">
                      <a16:colId xmlns:a16="http://schemas.microsoft.com/office/drawing/2014/main" val="20012"/>
                    </a:ext>
                  </a:extLst>
                </a:gridCol>
                <a:gridCol w="378000">
                  <a:extLst>
                    <a:ext uri="{9D8B030D-6E8A-4147-A177-3AD203B41FA5}">
                      <a16:colId xmlns:a16="http://schemas.microsoft.com/office/drawing/2014/main" val="20014"/>
                    </a:ext>
                  </a:extLst>
                </a:gridCol>
                <a:gridCol w="378000">
                  <a:extLst>
                    <a:ext uri="{9D8B030D-6E8A-4147-A177-3AD203B41FA5}">
                      <a16:colId xmlns:a16="http://schemas.microsoft.com/office/drawing/2014/main" val="2027995948"/>
                    </a:ext>
                  </a:extLst>
                </a:gridCol>
                <a:gridCol w="378000">
                  <a:extLst>
                    <a:ext uri="{9D8B030D-6E8A-4147-A177-3AD203B41FA5}">
                      <a16:colId xmlns:a16="http://schemas.microsoft.com/office/drawing/2014/main" val="20015"/>
                    </a:ext>
                  </a:extLst>
                </a:gridCol>
                <a:gridCol w="378000">
                  <a:extLst>
                    <a:ext uri="{9D8B030D-6E8A-4147-A177-3AD203B41FA5}">
                      <a16:colId xmlns:a16="http://schemas.microsoft.com/office/drawing/2014/main" val="20017"/>
                    </a:ext>
                  </a:extLst>
                </a:gridCol>
                <a:gridCol w="378000">
                  <a:extLst>
                    <a:ext uri="{9D8B030D-6E8A-4147-A177-3AD203B41FA5}">
                      <a16:colId xmlns:a16="http://schemas.microsoft.com/office/drawing/2014/main" val="1594396976"/>
                    </a:ext>
                  </a:extLst>
                </a:gridCol>
                <a:gridCol w="378000">
                  <a:extLst>
                    <a:ext uri="{9D8B030D-6E8A-4147-A177-3AD203B41FA5}">
                      <a16:colId xmlns:a16="http://schemas.microsoft.com/office/drawing/2014/main" val="20018"/>
                    </a:ext>
                  </a:extLst>
                </a:gridCol>
              </a:tblGrid>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dirty="0">
                          <a:solidFill>
                            <a:schemeClr val="bg1"/>
                          </a:solidFill>
                          <a:effectLst/>
                          <a:latin typeface="+mn-lt"/>
                        </a:rPr>
                        <a:t> </a:t>
                      </a:r>
                      <a:endParaRPr lang="en-GB" sz="650" b="0"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rPr>
                        <a:t>February</a:t>
                      </a:r>
                      <a:endParaRPr lang="en-GB" sz="650" b="1" i="0" u="none" strike="noStrike" kern="1200" dirty="0">
                        <a:solidFill>
                          <a:schemeClr val="bg1"/>
                        </a:solidFill>
                        <a:effectLst/>
                        <a:latin typeface="+mn-lt"/>
                        <a:ea typeface="+mn-ea"/>
                        <a:cs typeface="+mn-cs"/>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March</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April</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May</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June</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0"/>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TRIPS</a:t>
                      </a:r>
                    </a:p>
                  </a:txBody>
                  <a:tcPr marL="18000"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2017</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r>
                        <a:rPr lang="en-GB" sz="650" u="none" strike="noStrike" kern="1200" dirty="0">
                          <a:solidFill>
                            <a:schemeClr val="bg1"/>
                          </a:solidFill>
                          <a:effectLst/>
                          <a:latin typeface="+mn-lt"/>
                        </a:rPr>
                        <a:t>2017</a:t>
                      </a:r>
                      <a:endParaRPr lang="en-GB" sz="650" b="1" i="0" u="none" strike="noStrike" kern="1200" dirty="0">
                        <a:solidFill>
                          <a:schemeClr val="bg1"/>
                        </a:solidFill>
                        <a:effectLst/>
                        <a:latin typeface="+mn-lt"/>
                        <a:ea typeface="+mn-ea"/>
                        <a:cs typeface="+mn-cs"/>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2017</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2017</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2017</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2017</a:t>
                      </a:r>
                      <a:endParaRPr lang="en-GB" sz="650" b="1" i="0" u="none" strike="noStrike" dirty="0">
                        <a:solidFill>
                          <a:schemeClr val="bg1"/>
                        </a:solidFill>
                        <a:effectLst/>
                        <a:latin typeface="+mn-lt"/>
                      </a:endParaRP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solidFill>
                        <a:srgbClr val="EF5205"/>
                      </a:solidFill>
                      <a:prstDash val="solid"/>
                      <a:round/>
                      <a:headEnd type="none" w="med" len="med"/>
                      <a:tailEnd type="none" w="med" len="med"/>
                    </a:lnL>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lnB w="9525" cap="flat" cmpd="sng" algn="ctr">
                      <a:solidFill>
                        <a:srgbClr val="EF5205"/>
                      </a:solidFill>
                      <a:prstDash val="solid"/>
                      <a:round/>
                      <a:headEnd type="none" w="med" len="med"/>
                      <a:tailEnd type="none" w="med" len="med"/>
                    </a:lnB>
                    <a:solidFill>
                      <a:srgbClr val="EF5205"/>
                    </a:solidFill>
                  </a:tcPr>
                </a:tc>
                <a:extLst>
                  <a:ext uri="{0D108BD9-81ED-4DB2-BD59-A6C34878D82A}">
                    <a16:rowId xmlns:a16="http://schemas.microsoft.com/office/drawing/2014/main" val="10001"/>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2.116</a:t>
                      </a:r>
                    </a:p>
                  </a:txBody>
                  <a:tcPr marL="9525" marR="9525" marT="9525" marB="0" anchor="ctr">
                    <a:lnL w="12700" cap="flat" cmpd="sng" algn="ctr">
                      <a:solidFill>
                        <a:srgbClr val="EF5502"/>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2.515</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+18.9%</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2.658</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3.167</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+19.1%</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3.793</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3.797</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+0.1%</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5.828</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4.647</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-20.3%</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5.800</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6.282</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+8.3%</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5.616</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5.950</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+5.9%</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extLst>
                  <a:ext uri="{0D108BD9-81ED-4DB2-BD59-A6C34878D82A}">
                    <a16:rowId xmlns:a16="http://schemas.microsoft.com/office/drawing/2014/main" val="1000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1.765</a:t>
                      </a:r>
                    </a:p>
                  </a:txBody>
                  <a:tcPr marL="9525" marR="9525" marT="9525" marB="0" anchor="ctr">
                    <a:lnL w="12700" cap="flat" cmpd="sng" algn="ctr">
                      <a:solidFill>
                        <a:srgbClr val="EF5502"/>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1.929</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+9.3%</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2.112</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2.522</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+19.4%</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3.027</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2.970</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-1.9%</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4.536</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3.574</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-21.2%</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4.540</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4.997</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+10.1%</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4.438</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4.516</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+1.8%</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extLst>
                  <a:ext uri="{0D108BD9-81ED-4DB2-BD59-A6C34878D82A}">
                    <a16:rowId xmlns:a16="http://schemas.microsoft.com/office/drawing/2014/main" val="1000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solidFill>
                      <a:srgbClr val="EF5205"/>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January</a:t>
                      </a:r>
                    </a:p>
                  </a:txBody>
                  <a:tcPr marL="4655" marR="4655" marT="4655" marB="0" anchor="ctr">
                    <a:lnL w="1270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p>
                      <a:pPr algn="ctr" fontAlgn="b">
                        <a:lnSpc>
                          <a:spcPct val="80000"/>
                        </a:lnSpc>
                        <a:defRPr/>
                      </a:pPr>
                      <a:r>
                        <a:rPr lang="en-GB" sz="650" u="none" strike="noStrike" kern="1200" dirty="0">
                          <a:solidFill>
                            <a:schemeClr val="bg1"/>
                          </a:solidFill>
                          <a:effectLst/>
                          <a:latin typeface="+mn-lt"/>
                          <a:ea typeface="+mn-ea"/>
                          <a:cs typeface="+mn-cs"/>
                        </a:rPr>
                        <a:t>February</a:t>
                      </a:r>
                    </a:p>
                  </a:txBody>
                  <a:tcPr marL="9525" marR="9525" marT="952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u="none" strike="noStrike" kern="1200" dirty="0">
                          <a:solidFill>
                            <a:schemeClr val="bg1"/>
                          </a:solidFill>
                          <a:effectLst/>
                          <a:latin typeface="+mj-lt"/>
                          <a:ea typeface="+mn-ea"/>
                          <a:cs typeface="+mn-cs"/>
                        </a:rPr>
                        <a:t>April</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May</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dirty="0">
                          <a:solidFill>
                            <a:schemeClr val="bg1"/>
                          </a:solidFill>
                          <a:effectLst/>
                          <a:latin typeface="+mn-lt"/>
                        </a:rPr>
                        <a:t>June</a:t>
                      </a:r>
                    </a:p>
                  </a:txBody>
                  <a:tcPr marL="4655" marR="4655" marT="4655" marB="0" anchor="ctr">
                    <a:lnL w="6350" cap="flat" cmpd="sng" algn="ctr">
                      <a:solidFill>
                        <a:srgbClr val="EF5502"/>
                      </a:solidFill>
                      <a:prstDash val="solid"/>
                      <a:round/>
                      <a:headEnd type="none" w="med" len="med"/>
                      <a:tailEnd type="none" w="med" len="med"/>
                    </a:lnL>
                    <a:lnR w="9525" cap="flat" cmpd="sng" algn="ctr">
                      <a:solidFill>
                        <a:srgbClr val="EF5205"/>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6"/>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BEDNIGHTS</a:t>
                      </a: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dirty="0">
                          <a:solidFill>
                            <a:schemeClr val="bg1"/>
                          </a:solidFill>
                          <a:effectLst/>
                          <a:latin typeface="+mn-lt"/>
                        </a:rPr>
                        <a:t>2017</a:t>
                      </a:r>
                      <a:endParaRPr lang="en-GB" sz="650" b="1" i="0" u="none" strike="noStrike" dirty="0">
                        <a:solidFill>
                          <a:schemeClr val="bg1"/>
                        </a:solidFill>
                        <a:effectLst/>
                        <a:latin typeface="+mn-lt"/>
                      </a:endParaRPr>
                    </a:p>
                  </a:txBody>
                  <a:tcPr marL="4655" marR="4655" marT="4655" marB="0" anchor="ctr">
                    <a:lnL w="1270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p>
                      <a:pPr algn="ctr" fontAlgn="b">
                        <a:defRPr/>
                      </a:pPr>
                      <a:r>
                        <a:rPr lang="en-GB" sz="650" u="none" strike="noStrike" kern="1200" dirty="0">
                          <a:solidFill>
                            <a:schemeClr val="bg1"/>
                          </a:solidFill>
                          <a:effectLst/>
                          <a:latin typeface="+mn-lt"/>
                          <a:ea typeface="+mn-ea"/>
                          <a:cs typeface="+mn-cs"/>
                        </a:rPr>
                        <a:t>2017</a:t>
                      </a:r>
                    </a:p>
                  </a:txBody>
                  <a:tcPr marL="9525" marR="9525" marT="952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EF5205"/>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extLst>
                  <a:ext uri="{0D108BD9-81ED-4DB2-BD59-A6C34878D82A}">
                    <a16:rowId xmlns:a16="http://schemas.microsoft.com/office/drawing/2014/main" val="10007"/>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n-lt"/>
                        </a:rPr>
                        <a:t>4.786</a:t>
                      </a:r>
                    </a:p>
                  </a:txBody>
                  <a:tcPr marL="9525" marR="9525" marT="9525" marB="0" anchor="ctr">
                    <a:lnL w="12700" cap="flat" cmpd="sng" algn="ctr">
                      <a:solidFill>
                        <a:srgbClr val="EF5502"/>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5.592</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+16.8%</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n-lt"/>
                        </a:rPr>
                        <a:t>6.913</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7.895</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+14.2%</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10.318</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12.323</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+19.4%</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18.686</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15.106</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-19.2%</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19.570</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21.446</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+9.6%</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19.265</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EF5205"/>
                          </a:solidFill>
                          <a:effectLst/>
                          <a:latin typeface="+mj-lt"/>
                          <a:ea typeface="+mn-ea"/>
                          <a:cs typeface="+mn-cs"/>
                        </a:rPr>
                        <a:t>22.221</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+15.3%</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extLst>
                  <a:ext uri="{0D108BD9-81ED-4DB2-BD59-A6C34878D82A}">
                    <a16:rowId xmlns:a16="http://schemas.microsoft.com/office/drawing/2014/main" val="10008"/>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n-lt"/>
                        </a:rPr>
                        <a:t>3.910</a:t>
                      </a:r>
                    </a:p>
                  </a:txBody>
                  <a:tcPr marL="9525" marR="9525" marT="9525" marB="0" anchor="ctr">
                    <a:lnL w="12700" cap="flat" cmpd="sng" algn="ctr">
                      <a:solidFill>
                        <a:srgbClr val="EF5502"/>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4.145</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+6.0%</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n-lt"/>
                        </a:rPr>
                        <a:t>5.369</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6.030</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+12.3%</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8.118</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9.796</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+20.7%</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14.173</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10.981</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-22.5%</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14.985</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16.886</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+12.7%</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tcPr>
                </a:tc>
                <a:tc>
                  <a:txBody>
                    <a:bodyPr/>
                    <a:lstStyle/>
                    <a:p>
                      <a:pPr algn="ctr" fontAlgn="b">
                        <a:defRPr/>
                      </a:pPr>
                      <a:r>
                        <a:rPr lang="en-GB" sz="650" b="0" i="0" u="none" strike="noStrike" dirty="0">
                          <a:solidFill>
                            <a:schemeClr val="accent2"/>
                          </a:solidFill>
                          <a:effectLst/>
                          <a:latin typeface="+mj-lt"/>
                        </a:rPr>
                        <a:t>14.985</a:t>
                      </a:r>
                    </a:p>
                  </a:txBody>
                  <a:tcPr marL="9525" marR="9525" marT="9525" marB="0" anchor="ctr">
                    <a:lnL w="9525" cap="flat" cmpd="sng" algn="ctr">
                      <a:solidFill>
                        <a:srgbClr val="EF5205"/>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EF5205"/>
                          </a:solidFill>
                          <a:effectLst/>
                          <a:uLnTx/>
                          <a:uFillTx/>
                          <a:latin typeface="Verdana"/>
                          <a:ea typeface="+mn-ea"/>
                          <a:cs typeface="+mn-cs"/>
                        </a:rPr>
                        <a:t>15.774</a:t>
                      </a:r>
                      <a:endParaRPr lang="en-GB" sz="650" b="0" i="0" u="none" strike="noStrike" kern="1200" dirty="0">
                        <a:solidFill>
                          <a:srgbClr val="EF5205"/>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+5.3%</a:t>
                      </a:r>
                      <a:endParaRPr kumimoji="0" lang="en-GB" sz="650" b="0" i="0" u="none" strike="noStrike" kern="1200" cap="none" spc="0" normalizeH="0" baseline="0" dirty="0">
                        <a:ln>
                          <a:noFill/>
                        </a:ln>
                        <a:solidFill>
                          <a:srgbClr val="EF5205"/>
                        </a:solidFill>
                        <a:effectLst/>
                        <a:uLnTx/>
                        <a:uFillTx/>
                        <a:latin typeface="Verdana"/>
                        <a:ea typeface="+mn-ea"/>
                        <a:cs typeface="+mn-cs"/>
                      </a:endParaRPr>
                    </a:p>
                  </a:txBody>
                  <a:tcPr marL="9525" marR="9525" marT="9525" marB="0" anchor="ctr">
                    <a:lnR w="9525" cap="flat" cmpd="sng" algn="ctr">
                      <a:solidFill>
                        <a:srgbClr val="EF5205"/>
                      </a:solidFill>
                      <a:prstDash val="solid"/>
                      <a:round/>
                      <a:headEnd type="none" w="med" len="med"/>
                      <a:tailEnd type="none" w="med" len="med"/>
                    </a:lnR>
                  </a:tcPr>
                </a:tc>
                <a:extLst>
                  <a:ext uri="{0D108BD9-81ED-4DB2-BD59-A6C34878D82A}">
                    <a16:rowId xmlns:a16="http://schemas.microsoft.com/office/drawing/2014/main" val="10009"/>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solidFill>
                      <a:srgbClr val="EF5205"/>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lnSpc>
                          <a:spcPct val="80000"/>
                        </a:lnSpc>
                        <a:defRPr/>
                      </a:pPr>
                      <a:r>
                        <a:rPr lang="en-GB" sz="650" b="0" i="0" u="none" strike="noStrike" kern="1200" dirty="0">
                          <a:solidFill>
                            <a:schemeClr val="bg1"/>
                          </a:solidFill>
                          <a:latin typeface="+mj-lt"/>
                          <a:ea typeface="+mn-ea"/>
                          <a:cs typeface="+mn-cs"/>
                        </a:rPr>
                        <a:t>January</a:t>
                      </a:r>
                    </a:p>
                  </a:txBody>
                  <a:tcPr marL="4655" marR="4655" marT="4655" marB="0" anchor="ctr">
                    <a:lnL w="1270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p>
                      <a:pPr algn="ctr" fontAlgn="b">
                        <a:lnSpc>
                          <a:spcPct val="80000"/>
                        </a:lnSpc>
                        <a:defRPr/>
                      </a:pPr>
                      <a:r>
                        <a:rPr lang="en-GB" sz="650" b="0" i="0" u="none" strike="noStrike" kern="1200" dirty="0">
                          <a:solidFill>
                            <a:schemeClr val="bg1"/>
                          </a:solidFill>
                          <a:latin typeface="+mj-lt"/>
                          <a:ea typeface="+mn-ea"/>
                          <a:cs typeface="+mn-cs"/>
                        </a:rPr>
                        <a:t>February</a:t>
                      </a:r>
                    </a:p>
                  </a:txBody>
                  <a:tcPr marL="9525" marR="9525" marT="952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lnSpc>
                          <a:spcPct val="80000"/>
                        </a:lnSpc>
                        <a:defRPr/>
                      </a:pPr>
                      <a:r>
                        <a:rPr lang="en-GB" sz="650" b="0" i="0" u="none" strike="noStrike" kern="1200" dirty="0">
                          <a:solidFill>
                            <a:schemeClr val="bg1"/>
                          </a:solidFill>
                          <a:latin typeface="+mj-lt"/>
                          <a:ea typeface="+mn-ea"/>
                          <a:cs typeface="+mn-cs"/>
                        </a:rPr>
                        <a:t>March</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lnSpc>
                          <a:spcPct val="80000"/>
                        </a:lnSpc>
                        <a:defRPr/>
                      </a:pPr>
                      <a:r>
                        <a:rPr lang="en-GB" sz="650" b="0" i="0" u="none" strike="noStrike" kern="1200" dirty="0">
                          <a:solidFill>
                            <a:schemeClr val="bg1"/>
                          </a:solidFill>
                          <a:latin typeface="+mj-lt"/>
                          <a:ea typeface="+mn-ea"/>
                          <a:cs typeface="+mn-cs"/>
                        </a:rPr>
                        <a:t>April</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kern="1200" dirty="0">
                          <a:solidFill>
                            <a:schemeClr val="bg1"/>
                          </a:solidFill>
                          <a:latin typeface="+mj-lt"/>
                          <a:ea typeface="+mn-ea"/>
                          <a:cs typeface="+mn-cs"/>
                        </a:rPr>
                        <a:t>May</a:t>
                      </a:r>
                    </a:p>
                  </a:txBody>
                  <a:tcPr marL="4655" marR="4655" marT="4655" marB="0" anchor="ctr">
                    <a:lnL w="6350" cap="flat" cmpd="sng" algn="ctr">
                      <a:solidFill>
                        <a:srgbClr val="EF5502"/>
                      </a:solidFill>
                      <a:prstDash val="solid"/>
                      <a:round/>
                      <a:headEnd type="none" w="med" len="med"/>
                      <a:tailEnd type="none" w="med" len="med"/>
                    </a:lnL>
                    <a:lnR w="6350" cap="flat" cmpd="sng" algn="ctr">
                      <a:solidFill>
                        <a:srgbClr val="EF5502"/>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kern="1200" dirty="0">
                          <a:solidFill>
                            <a:schemeClr val="bg1"/>
                          </a:solidFill>
                          <a:latin typeface="+mj-lt"/>
                          <a:ea typeface="+mn-ea"/>
                          <a:cs typeface="+mn-cs"/>
                        </a:rPr>
                        <a:t>June</a:t>
                      </a:r>
                    </a:p>
                  </a:txBody>
                  <a:tcPr marL="4655" marR="4655" marT="4655" marB="0" anchor="ctr">
                    <a:lnL w="6350" cap="flat" cmpd="sng" algn="ctr">
                      <a:solidFill>
                        <a:srgbClr val="EF5502"/>
                      </a:solidFill>
                      <a:prstDash val="solid"/>
                      <a:round/>
                      <a:headEnd type="none" w="med" len="med"/>
                      <a:tailEnd type="none" w="med" len="med"/>
                    </a:lnL>
                    <a:lnR w="9525" cap="flat" cmpd="sng" algn="ctr">
                      <a:solidFill>
                        <a:srgbClr val="EF5205"/>
                      </a:solidFill>
                      <a:prstDash val="solid"/>
                      <a:round/>
                      <a:headEnd type="none" w="med" len="med"/>
                      <a:tailEnd type="none" w="med" len="med"/>
                    </a:lnR>
                    <a:solidFill>
                      <a:srgbClr val="EF5205"/>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1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EXPENDITURE</a:t>
                      </a: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1270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9525" marR="9525" marT="952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EF5502"/>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EF5502"/>
                      </a:solidFill>
                      <a:prstDash val="solid"/>
                      <a:round/>
                      <a:headEnd type="none" w="med" len="med"/>
                      <a:tailEnd type="none" w="med" len="med"/>
                    </a:lnL>
                    <a:lnB w="9525" cap="flat" cmpd="sng" algn="ctr">
                      <a:solidFill>
                        <a:srgbClr val="EF5205"/>
                      </a:solidFill>
                      <a:prstDash val="solid"/>
                      <a:round/>
                      <a:headEnd type="none" w="med" len="med"/>
                      <a:tailEnd type="none" w="med" len="med"/>
                    </a:lnB>
                    <a:solidFill>
                      <a:srgbClr val="EF5205"/>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EF5205"/>
                      </a:solidFill>
                      <a:prstDash val="solid"/>
                      <a:round/>
                      <a:headEnd type="none" w="med" len="med"/>
                      <a:tailEnd type="none" w="med" len="med"/>
                    </a:lnB>
                    <a:solidFill>
                      <a:srgbClr val="EF5205"/>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EF5205"/>
                      </a:solidFill>
                      <a:prstDash val="solid"/>
                      <a:round/>
                      <a:headEnd type="none" w="med" len="med"/>
                      <a:tailEnd type="none" w="med" len="med"/>
                    </a:lnR>
                    <a:lnB w="9525" cap="flat" cmpd="sng" algn="ctr">
                      <a:solidFill>
                        <a:srgbClr val="EF5205"/>
                      </a:solidFill>
                      <a:prstDash val="solid"/>
                      <a:round/>
                      <a:headEnd type="none" w="med" len="med"/>
                      <a:tailEnd type="none" w="med" len="med"/>
                    </a:lnB>
                    <a:solidFill>
                      <a:srgbClr val="EF5205"/>
                    </a:solidFill>
                  </a:tcPr>
                </a:tc>
                <a:extLst>
                  <a:ext uri="{0D108BD9-81ED-4DB2-BD59-A6C34878D82A}">
                    <a16:rowId xmlns:a16="http://schemas.microsoft.com/office/drawing/2014/main" val="1001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n-lt"/>
                        </a:rPr>
                        <a:t>£494</a:t>
                      </a:r>
                    </a:p>
                  </a:txBody>
                  <a:tcPr marL="9525" marR="9525" marT="9525" marB="0" anchor="ctr">
                    <a:lnL w="12700" cap="flat" cmpd="sng" algn="ctr">
                      <a:solidFill>
                        <a:srgbClr val="EF5502"/>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EF5205"/>
                          </a:solidFill>
                          <a:effectLst/>
                          <a:latin typeface="+mj-lt"/>
                        </a:rPr>
                        <a:t>£536</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+8.5%</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n-lt"/>
                        </a:rPr>
                        <a:t>£531</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EF5205"/>
                          </a:solidFill>
                          <a:effectLst/>
                          <a:latin typeface="+mj-lt"/>
                        </a:rPr>
                        <a:t>£665</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+25.2%</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£838</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EF5205"/>
                          </a:solidFill>
                          <a:effectLst/>
                          <a:latin typeface="+mj-lt"/>
                        </a:rPr>
                        <a:t>£896</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+6.9%</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£1,247</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EF5205"/>
                          </a:solidFill>
                          <a:effectLst/>
                          <a:latin typeface="+mj-lt"/>
                        </a:rPr>
                        <a:t>£1,163</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-6.7%</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£1,319</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EF5205"/>
                          </a:solidFill>
                          <a:effectLst/>
                          <a:latin typeface="+mj-lt"/>
                        </a:rPr>
                        <a:t>£1,438</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+9.0%</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tc>
                  <a:txBody>
                    <a:bodyPr/>
                    <a:lstStyle/>
                    <a:p>
                      <a:pPr algn="ctr" fontAlgn="b">
                        <a:defRPr/>
                      </a:pPr>
                      <a:r>
                        <a:rPr lang="en-GB" sz="650" b="0" i="0" u="none" strike="noStrike" dirty="0">
                          <a:solidFill>
                            <a:schemeClr val="accent2"/>
                          </a:solidFill>
                          <a:effectLst/>
                          <a:latin typeface="+mj-lt"/>
                        </a:rPr>
                        <a:t>£1,419</a:t>
                      </a:r>
                    </a:p>
                  </a:txBody>
                  <a:tcPr marL="9525" marR="9525" marT="9525" marB="0" anchor="ctr">
                    <a:lnL w="9525" cap="flat" cmpd="sng" algn="ctr">
                      <a:solidFill>
                        <a:srgbClr val="EF5205"/>
                      </a:solidFill>
                      <a:prstDash val="solid"/>
                      <a:round/>
                      <a:headEnd type="none" w="med" len="med"/>
                      <a:tailEnd type="none" w="med" len="med"/>
                    </a:lnL>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EF5205"/>
                          </a:solidFill>
                          <a:effectLst/>
                          <a:latin typeface="+mj-lt"/>
                        </a:rPr>
                        <a:t>£1,468</a:t>
                      </a:r>
                    </a:p>
                  </a:txBody>
                  <a:tcPr marL="9525" marR="9525" marT="9525" marB="0" anchor="ctr">
                    <a:lnT w="9525" cap="flat" cmpd="sng" algn="ctr">
                      <a:solidFill>
                        <a:srgbClr val="EF5205"/>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+3.5%</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T w="9525" cap="flat" cmpd="sng" algn="ctr">
                      <a:solidFill>
                        <a:srgbClr val="EF5205"/>
                      </a:solidFill>
                      <a:prstDash val="solid"/>
                      <a:round/>
                      <a:headEnd type="none" w="med" len="med"/>
                      <a:tailEnd type="none" w="med" len="med"/>
                    </a:lnT>
                  </a:tcPr>
                </a:tc>
                <a:extLst>
                  <a:ext uri="{0D108BD9-81ED-4DB2-BD59-A6C34878D82A}">
                    <a16:rowId xmlns:a16="http://schemas.microsoft.com/office/drawing/2014/main" val="10014"/>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EF5205"/>
                      </a:solidFill>
                      <a:prstDash val="solid"/>
                      <a:round/>
                      <a:headEnd type="none" w="med" len="med"/>
                      <a:tailEnd type="none" w="med" len="med"/>
                    </a:lnL>
                    <a:lnR w="12700" cap="flat" cmpd="sng" algn="ctr">
                      <a:solidFill>
                        <a:srgbClr val="EF550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defRPr/>
                      </a:pPr>
                      <a:r>
                        <a:rPr lang="en-GB" sz="650" b="0" i="0" u="none" strike="noStrike" dirty="0">
                          <a:solidFill>
                            <a:schemeClr val="accent2"/>
                          </a:solidFill>
                          <a:effectLst/>
                          <a:latin typeface="+mn-lt"/>
                        </a:rPr>
                        <a:t>£421</a:t>
                      </a:r>
                    </a:p>
                  </a:txBody>
                  <a:tcPr marL="9525" marR="9525" marT="9525" marB="0" anchor="ctr">
                    <a:lnL w="12700" cap="flat" cmpd="sng" algn="ctr">
                      <a:solidFill>
                        <a:srgbClr val="EF550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£404</a:t>
                      </a:r>
                    </a:p>
                  </a:txBody>
                  <a:tcPr marL="9525" marR="9525" marT="9525" marB="0" anchor="ctr">
                    <a:lnB w="12700" cap="flat" cmpd="sng" algn="ctr">
                      <a:solidFill>
                        <a:schemeClr val="accent2"/>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-4.0%</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defRPr/>
                      </a:pPr>
                      <a:r>
                        <a:rPr lang="en-GB" sz="650" b="0" i="0" u="none" strike="noStrike" dirty="0">
                          <a:solidFill>
                            <a:schemeClr val="accent2"/>
                          </a:solidFill>
                          <a:effectLst/>
                          <a:latin typeface="+mn-lt"/>
                        </a:rPr>
                        <a:t>£414</a:t>
                      </a:r>
                    </a:p>
                  </a:txBody>
                  <a:tcPr marL="9525" marR="9525" marT="9525" marB="0" anchor="ctr">
                    <a:lnL w="9525" cap="flat" cmpd="sng" algn="ctr">
                      <a:solidFill>
                        <a:srgbClr val="EF5205"/>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£502</a:t>
                      </a:r>
                    </a:p>
                  </a:txBody>
                  <a:tcPr marL="9525" marR="9525" marT="9525" marB="0" anchor="ctr">
                    <a:lnB w="12700" cap="flat" cmpd="sng" algn="ctr">
                      <a:solidFill>
                        <a:schemeClr val="accent2"/>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+21.3%</a:t>
                      </a:r>
                      <a:endParaRPr kumimoji="0" lang="en-GB" sz="650" b="0" i="0" u="none" strike="noStrike" kern="1200" cap="none" spc="0" normalizeH="0" baseline="0" dirty="0">
                        <a:ln>
                          <a:noFill/>
                        </a:ln>
                        <a:solidFill>
                          <a:srgbClr val="EF5205"/>
                        </a:solidFill>
                        <a:effectLst/>
                        <a:uLnTx/>
                        <a:uFillTx/>
                        <a:latin typeface="Verdana"/>
                        <a:ea typeface="+mn-ea"/>
                        <a:cs typeface="+mn-cs"/>
                      </a:endParaRPr>
                    </a:p>
                  </a:txBody>
                  <a:tcPr marL="9525" marR="9525" marT="9525" marB="0" anchor="ctr">
                    <a:lnR w="9525" cap="flat" cmpd="sng" algn="ctr">
                      <a:solidFill>
                        <a:srgbClr val="EF5205"/>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defRPr/>
                      </a:pPr>
                      <a:r>
                        <a:rPr lang="en-GB" sz="650" b="0" i="0" u="none" strike="noStrike" dirty="0">
                          <a:solidFill>
                            <a:schemeClr val="accent2"/>
                          </a:solidFill>
                          <a:effectLst/>
                          <a:latin typeface="+mj-lt"/>
                        </a:rPr>
                        <a:t>£665</a:t>
                      </a:r>
                    </a:p>
                  </a:txBody>
                  <a:tcPr marL="9525" marR="9525" marT="9525" marB="0" anchor="ctr">
                    <a:lnL w="9525" cap="flat" cmpd="sng" algn="ctr">
                      <a:solidFill>
                        <a:srgbClr val="EF5205"/>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£708</a:t>
                      </a:r>
                    </a:p>
                  </a:txBody>
                  <a:tcPr marL="9525" marR="9525" marT="9525" marB="0" anchor="ctr">
                    <a:lnB w="12700" cap="flat" cmpd="sng" algn="ctr">
                      <a:solidFill>
                        <a:schemeClr val="accent2"/>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+6.5%</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defRPr/>
                      </a:pPr>
                      <a:r>
                        <a:rPr lang="en-GB" sz="650" b="0" i="0" u="none" strike="noStrike" dirty="0">
                          <a:solidFill>
                            <a:schemeClr val="accent2"/>
                          </a:solidFill>
                          <a:effectLst/>
                          <a:latin typeface="+mj-lt"/>
                        </a:rPr>
                        <a:t>£928</a:t>
                      </a:r>
                    </a:p>
                  </a:txBody>
                  <a:tcPr marL="9525" marR="9525" marT="9525" marB="0" anchor="ctr">
                    <a:lnL w="9525" cap="flat" cmpd="sng" algn="ctr">
                      <a:solidFill>
                        <a:srgbClr val="EF5205"/>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£874</a:t>
                      </a:r>
                    </a:p>
                  </a:txBody>
                  <a:tcPr marL="9525" marR="9525" marT="9525" marB="0" anchor="ctr">
                    <a:lnB w="12700" cap="flat" cmpd="sng" algn="ctr">
                      <a:solidFill>
                        <a:schemeClr val="accent2"/>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-5.8%</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defRPr/>
                      </a:pPr>
                      <a:r>
                        <a:rPr lang="en-GB" sz="650" b="0" i="0" u="none" strike="noStrike" dirty="0">
                          <a:solidFill>
                            <a:schemeClr val="accent2"/>
                          </a:solidFill>
                          <a:effectLst/>
                          <a:latin typeface="+mj-lt"/>
                        </a:rPr>
                        <a:t>£1,038</a:t>
                      </a:r>
                    </a:p>
                  </a:txBody>
                  <a:tcPr marL="9525" marR="9525" marT="9525" marB="0" anchor="ctr">
                    <a:lnL w="9525" cap="flat" cmpd="sng" algn="ctr">
                      <a:solidFill>
                        <a:srgbClr val="EF5205"/>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£1,126</a:t>
                      </a:r>
                    </a:p>
                  </a:txBody>
                  <a:tcPr marL="9525" marR="9525" marT="9525" marB="0" anchor="ctr">
                    <a:lnB w="12700" cap="flat" cmpd="sng" algn="ctr">
                      <a:solidFill>
                        <a:schemeClr val="accent2"/>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+8.5%</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ctr" fontAlgn="b">
                        <a:defRPr/>
                      </a:pPr>
                      <a:r>
                        <a:rPr lang="en-GB" sz="650" b="0" i="0" u="none" strike="noStrike" dirty="0">
                          <a:solidFill>
                            <a:schemeClr val="accent2"/>
                          </a:solidFill>
                          <a:effectLst/>
                          <a:latin typeface="+mj-lt"/>
                        </a:rPr>
                        <a:t>£1,115</a:t>
                      </a:r>
                    </a:p>
                  </a:txBody>
                  <a:tcPr marL="9525" marR="9525" marT="9525" marB="0" anchor="ctr">
                    <a:lnL w="9525" cap="flat" cmpd="sng" algn="ctr">
                      <a:solidFill>
                        <a:srgbClr val="EF5205"/>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£1,124</a:t>
                      </a:r>
                    </a:p>
                  </a:txBody>
                  <a:tcPr marL="9525" marR="9525" marT="9525" marB="0" anchor="ctr">
                    <a:lnB w="12700" cap="flat" cmpd="sng" algn="ctr">
                      <a:solidFill>
                        <a:schemeClr val="accent2"/>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EF5205"/>
                          </a:solidFill>
                          <a:effectLst/>
                          <a:uLnTx/>
                          <a:uFillTx/>
                          <a:latin typeface="Verdana"/>
                          <a:ea typeface="+mn-ea"/>
                          <a:cs typeface="+mn-cs"/>
                        </a:rPr>
                        <a:t>+0.8%</a:t>
                      </a:r>
                      <a:endParaRPr lang="en-GB" sz="650" b="0" i="0" u="none" strike="noStrike" dirty="0">
                        <a:solidFill>
                          <a:srgbClr val="EF5205"/>
                        </a:solidFill>
                        <a:effectLst/>
                        <a:latin typeface="+mj-lt"/>
                      </a:endParaRPr>
                    </a:p>
                  </a:txBody>
                  <a:tcPr marL="9525" marR="9525" marT="9525" marB="0" anchor="ctr">
                    <a:lnR w="9525" cap="flat" cmpd="sng" algn="ctr">
                      <a:solidFill>
                        <a:srgbClr val="EF5205"/>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TextBox 7">
            <a:extLst>
              <a:ext uri="{FF2B5EF4-FFF2-40B4-BE49-F238E27FC236}">
                <a16:creationId xmlns:a16="http://schemas.microsoft.com/office/drawing/2014/main" id="{D418A458-B94E-4F15-95A2-543FE00A9CBE}"/>
              </a:ext>
            </a:extLst>
          </p:cNvPr>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r>
              <a:rPr lang="en-GB" sz="450" b="0" dirty="0">
                <a:solidFill>
                  <a:schemeClr val="tx1">
                    <a:lumMod val="65000"/>
                    <a:lumOff val="35000"/>
                  </a:schemeClr>
                </a:solidFill>
              </a:rPr>
              <a:t>Please note that the latest 2018 results are provisional and subject to minor changes in subsequent months due to the inclusion of trip-takers returning from late trips.  Pre-2018 results are based on full-year data so will not change.</a:t>
            </a:r>
          </a:p>
          <a:p>
            <a:pPr>
              <a:buFont typeface="Arial" pitchFamily="34" charset="0"/>
              <a:buChar char="•"/>
            </a:pPr>
            <a:r>
              <a:rPr lang="en-GB" sz="450" b="0" dirty="0">
                <a:solidFill>
                  <a:schemeClr val="tx1">
                    <a:lumMod val="65000"/>
                    <a:lumOff val="35000"/>
                  </a:schemeClr>
                </a:solidFill>
              </a:rPr>
              <a:t>All expenditure figures are in HISTORIC PRICES.</a:t>
            </a:r>
          </a:p>
          <a:p>
            <a:pPr>
              <a:buFont typeface="Arial" pitchFamily="34" charset="0"/>
              <a:buChar char="•"/>
            </a:pPr>
            <a:r>
              <a:rPr lang="en-GB" sz="450" b="0" dirty="0">
                <a:solidFill>
                  <a:schemeClr val="tx1">
                    <a:lumMod val="65000"/>
                    <a:lumOff val="35000"/>
                  </a:schemeClr>
                </a:solidFill>
              </a:rPr>
              <a:t> NB. TRIPS, NIGHTS and EXPENDITURE are all shown in units of millions</a:t>
            </a:r>
          </a:p>
          <a:p>
            <a:pPr>
              <a:buFont typeface="Arial" pitchFamily="34" charset="0"/>
              <a:buChar char="•"/>
            </a:pPr>
            <a:endParaRPr lang="en-GB" sz="450" b="0" dirty="0">
              <a:solidFill>
                <a:srgbClr val="333333"/>
              </a:solidFill>
            </a:endParaRPr>
          </a:p>
        </p:txBody>
      </p:sp>
      <p:sp>
        <p:nvSpPr>
          <p:cNvPr id="11" name="Rectangle 10">
            <a:extLst>
              <a:ext uri="{FF2B5EF4-FFF2-40B4-BE49-F238E27FC236}">
                <a16:creationId xmlns:a16="http://schemas.microsoft.com/office/drawing/2014/main" id="{0A9674C1-AD60-4B03-BF97-BF7A20948296}"/>
              </a:ext>
            </a:extLst>
          </p:cNvPr>
          <p:cNvSpPr/>
          <p:nvPr/>
        </p:nvSpPr>
        <p:spPr>
          <a:xfrm>
            <a:off x="730025" y="6181417"/>
            <a:ext cx="5812971" cy="338554"/>
          </a:xfrm>
          <a:prstGeom prst="rect">
            <a:avLst/>
          </a:prstGeom>
        </p:spPr>
        <p:txBody>
          <a:bodyPr wrap="square">
            <a:spAutoFit/>
          </a:bodyPr>
          <a:lstStyle/>
          <a:p>
            <a:r>
              <a:rPr lang="en-GB" sz="800" b="0" dirty="0"/>
              <a:t>Fieldwork: 7 Nov 2018 – 16 Dec 2018</a:t>
            </a:r>
          </a:p>
          <a:p>
            <a:r>
              <a:rPr lang="en-GB" sz="800" b="0" dirty="0"/>
              <a:t>TNS Face-to-Face Omnibus Survey</a:t>
            </a:r>
          </a:p>
        </p:txBody>
      </p:sp>
    </p:spTree>
    <p:extLst>
      <p:ext uri="{BB962C8B-B14F-4D97-AF65-F5344CB8AC3E}">
        <p14:creationId xmlns:p14="http://schemas.microsoft.com/office/powerpoint/2010/main" val="111222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5</a:t>
            </a:fld>
            <a:endParaRPr lang="en-AU" dirty="0"/>
          </a:p>
        </p:txBody>
      </p:sp>
      <p:sp>
        <p:nvSpPr>
          <p:cNvPr id="3" name="Title 2"/>
          <p:cNvSpPr>
            <a:spLocks noGrp="1"/>
          </p:cNvSpPr>
          <p:nvPr>
            <p:ph type="title"/>
          </p:nvPr>
        </p:nvSpPr>
        <p:spPr>
          <a:xfrm>
            <a:off x="0" y="0"/>
            <a:ext cx="9143999" cy="1284971"/>
          </a:xfrm>
        </p:spPr>
        <p:txBody>
          <a:bodyPr/>
          <a:lstStyle/>
          <a:p>
            <a:pPr>
              <a:defRPr/>
            </a:pPr>
            <a:r>
              <a:rPr lang="en-US" dirty="0"/>
              <a:t>GB Domestic Tourism: Monthly Volume &amp; Value 2018</a:t>
            </a:r>
            <a:br>
              <a:rPr lang="en-US" dirty="0"/>
            </a:br>
            <a:r>
              <a:rPr lang="en-US" dirty="0">
                <a:solidFill>
                  <a:schemeClr val="accent3"/>
                </a:solidFill>
              </a:rPr>
              <a:t>VISITING FRIENDS &amp; RELATIVES</a:t>
            </a:r>
            <a:endParaRPr lang="en-GB" dirty="0">
              <a:solidFill>
                <a:schemeClr val="accent3"/>
              </a:solidFill>
            </a:endParaRPr>
          </a:p>
        </p:txBody>
      </p:sp>
      <p:graphicFrame>
        <p:nvGraphicFramePr>
          <p:cNvPr id="12" name="Table 11">
            <a:extLst>
              <a:ext uri="{FF2B5EF4-FFF2-40B4-BE49-F238E27FC236}">
                <a16:creationId xmlns:a16="http://schemas.microsoft.com/office/drawing/2014/main" id="{FC11D26F-0E15-4FEB-B420-936632EB4ACC}"/>
              </a:ext>
            </a:extLst>
          </p:cNvPr>
          <p:cNvGraphicFramePr>
            <a:graphicFrameLocks noGrp="1"/>
          </p:cNvGraphicFramePr>
          <p:nvPr>
            <p:custDataLst>
              <p:tags r:id="rId1"/>
            </p:custDataLst>
            <p:extLst>
              <p:ext uri="{D42A27DB-BD31-4B8C-83A1-F6EECF244321}">
                <p14:modId xmlns:p14="http://schemas.microsoft.com/office/powerpoint/2010/main" val="2445812661"/>
              </p:ext>
            </p:extLst>
          </p:nvPr>
        </p:nvGraphicFramePr>
        <p:xfrm>
          <a:off x="109632" y="3383284"/>
          <a:ext cx="8766000" cy="1555200"/>
        </p:xfrm>
        <a:graphic>
          <a:graphicData uri="http://schemas.openxmlformats.org/drawingml/2006/table">
            <a:tbl>
              <a:tblPr>
                <a:tableStyleId>{5A111915-BE36-4E01-A7E5-04B1672EAD32}</a:tableStyleId>
              </a:tblPr>
              <a:tblGrid>
                <a:gridCol w="633600">
                  <a:extLst>
                    <a:ext uri="{9D8B030D-6E8A-4147-A177-3AD203B41FA5}">
                      <a16:colId xmlns:a16="http://schemas.microsoft.com/office/drawing/2014/main" val="20000"/>
                    </a:ext>
                  </a:extLst>
                </a:gridCol>
                <a:gridCol w="378000">
                  <a:extLst>
                    <a:ext uri="{9D8B030D-6E8A-4147-A177-3AD203B41FA5}">
                      <a16:colId xmlns:a16="http://schemas.microsoft.com/office/drawing/2014/main" val="20002"/>
                    </a:ext>
                  </a:extLst>
                </a:gridCol>
                <a:gridCol w="378000">
                  <a:extLst>
                    <a:ext uri="{9D8B030D-6E8A-4147-A177-3AD203B41FA5}">
                      <a16:colId xmlns:a16="http://schemas.microsoft.com/office/drawing/2014/main" val="2716474440"/>
                    </a:ext>
                  </a:extLst>
                </a:gridCol>
                <a:gridCol w="378000">
                  <a:extLst>
                    <a:ext uri="{9D8B030D-6E8A-4147-A177-3AD203B41FA5}">
                      <a16:colId xmlns:a16="http://schemas.microsoft.com/office/drawing/2014/main" val="20003"/>
                    </a:ext>
                  </a:extLst>
                </a:gridCol>
                <a:gridCol w="378000">
                  <a:extLst>
                    <a:ext uri="{9D8B030D-6E8A-4147-A177-3AD203B41FA5}">
                      <a16:colId xmlns:a16="http://schemas.microsoft.com/office/drawing/2014/main" val="20005"/>
                    </a:ext>
                  </a:extLst>
                </a:gridCol>
                <a:gridCol w="378000">
                  <a:extLst>
                    <a:ext uri="{9D8B030D-6E8A-4147-A177-3AD203B41FA5}">
                      <a16:colId xmlns:a16="http://schemas.microsoft.com/office/drawing/2014/main" val="2525427573"/>
                    </a:ext>
                  </a:extLst>
                </a:gridCol>
                <a:gridCol w="378000">
                  <a:extLst>
                    <a:ext uri="{9D8B030D-6E8A-4147-A177-3AD203B41FA5}">
                      <a16:colId xmlns:a16="http://schemas.microsoft.com/office/drawing/2014/main" val="20006"/>
                    </a:ext>
                  </a:extLst>
                </a:gridCol>
                <a:gridCol w="378000">
                  <a:extLst>
                    <a:ext uri="{9D8B030D-6E8A-4147-A177-3AD203B41FA5}">
                      <a16:colId xmlns:a16="http://schemas.microsoft.com/office/drawing/2014/main" val="20008"/>
                    </a:ext>
                  </a:extLst>
                </a:gridCol>
                <a:gridCol w="378000">
                  <a:extLst>
                    <a:ext uri="{9D8B030D-6E8A-4147-A177-3AD203B41FA5}">
                      <a16:colId xmlns:a16="http://schemas.microsoft.com/office/drawing/2014/main" val="599800153"/>
                    </a:ext>
                  </a:extLst>
                </a:gridCol>
                <a:gridCol w="378000">
                  <a:extLst>
                    <a:ext uri="{9D8B030D-6E8A-4147-A177-3AD203B41FA5}">
                      <a16:colId xmlns:a16="http://schemas.microsoft.com/office/drawing/2014/main" val="20009"/>
                    </a:ext>
                  </a:extLst>
                </a:gridCol>
                <a:gridCol w="378000">
                  <a:extLst>
                    <a:ext uri="{9D8B030D-6E8A-4147-A177-3AD203B41FA5}">
                      <a16:colId xmlns:a16="http://schemas.microsoft.com/office/drawing/2014/main" val="20011"/>
                    </a:ext>
                  </a:extLst>
                </a:gridCol>
                <a:gridCol w="378000">
                  <a:extLst>
                    <a:ext uri="{9D8B030D-6E8A-4147-A177-3AD203B41FA5}">
                      <a16:colId xmlns:a16="http://schemas.microsoft.com/office/drawing/2014/main" val="2128387303"/>
                    </a:ext>
                  </a:extLst>
                </a:gridCol>
                <a:gridCol w="378000">
                  <a:extLst>
                    <a:ext uri="{9D8B030D-6E8A-4147-A177-3AD203B41FA5}">
                      <a16:colId xmlns:a16="http://schemas.microsoft.com/office/drawing/2014/main" val="20012"/>
                    </a:ext>
                  </a:extLst>
                </a:gridCol>
                <a:gridCol w="378000">
                  <a:extLst>
                    <a:ext uri="{9D8B030D-6E8A-4147-A177-3AD203B41FA5}">
                      <a16:colId xmlns:a16="http://schemas.microsoft.com/office/drawing/2014/main" val="20014"/>
                    </a:ext>
                  </a:extLst>
                </a:gridCol>
                <a:gridCol w="378000">
                  <a:extLst>
                    <a:ext uri="{9D8B030D-6E8A-4147-A177-3AD203B41FA5}">
                      <a16:colId xmlns:a16="http://schemas.microsoft.com/office/drawing/2014/main" val="3199239180"/>
                    </a:ext>
                  </a:extLst>
                </a:gridCol>
                <a:gridCol w="378000">
                  <a:extLst>
                    <a:ext uri="{9D8B030D-6E8A-4147-A177-3AD203B41FA5}">
                      <a16:colId xmlns:a16="http://schemas.microsoft.com/office/drawing/2014/main" val="20015"/>
                    </a:ext>
                  </a:extLst>
                </a:gridCol>
                <a:gridCol w="378000">
                  <a:extLst>
                    <a:ext uri="{9D8B030D-6E8A-4147-A177-3AD203B41FA5}">
                      <a16:colId xmlns:a16="http://schemas.microsoft.com/office/drawing/2014/main" val="20017"/>
                    </a:ext>
                  </a:extLst>
                </a:gridCol>
                <a:gridCol w="378000">
                  <a:extLst>
                    <a:ext uri="{9D8B030D-6E8A-4147-A177-3AD203B41FA5}">
                      <a16:colId xmlns:a16="http://schemas.microsoft.com/office/drawing/2014/main" val="2937459200"/>
                    </a:ext>
                  </a:extLst>
                </a:gridCol>
                <a:gridCol w="378000">
                  <a:extLst>
                    <a:ext uri="{9D8B030D-6E8A-4147-A177-3AD203B41FA5}">
                      <a16:colId xmlns:a16="http://schemas.microsoft.com/office/drawing/2014/main" val="20018"/>
                    </a:ext>
                  </a:extLst>
                </a:gridCol>
                <a:gridCol w="442800">
                  <a:extLst>
                    <a:ext uri="{9D8B030D-6E8A-4147-A177-3AD203B41FA5}">
                      <a16:colId xmlns:a16="http://schemas.microsoft.com/office/drawing/2014/main" val="20019"/>
                    </a:ext>
                  </a:extLst>
                </a:gridCol>
                <a:gridCol w="442800">
                  <a:extLst>
                    <a:ext uri="{9D8B030D-6E8A-4147-A177-3AD203B41FA5}">
                      <a16:colId xmlns:a16="http://schemas.microsoft.com/office/drawing/2014/main" val="20020"/>
                    </a:ext>
                  </a:extLst>
                </a:gridCol>
                <a:gridCol w="442800">
                  <a:extLst>
                    <a:ext uri="{9D8B030D-6E8A-4147-A177-3AD203B41FA5}">
                      <a16:colId xmlns:a16="http://schemas.microsoft.com/office/drawing/2014/main" val="20021"/>
                    </a:ext>
                  </a:extLst>
                </a:gridCol>
              </a:tblGrid>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4655"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algn="ctr" rtl="0" fontAlgn="b"/>
                      <a:r>
                        <a:rPr lang="en-GB" sz="650" u="none" strike="noStrike" kern="1200" dirty="0">
                          <a:solidFill>
                            <a:schemeClr val="bg1"/>
                          </a:solidFill>
                          <a:effectLst/>
                          <a:latin typeface="+mn-lt"/>
                          <a:ea typeface="+mn-ea"/>
                          <a:cs typeface="+mn-cs"/>
                        </a:rPr>
                        <a:t>YTD</a:t>
                      </a:r>
                    </a:p>
                  </a:txBody>
                  <a:tcPr marL="4655" marR="4655" marT="4655" marB="0" anchor="ctr">
                    <a:lnL w="6350" cap="flat" cmpd="sng" algn="ctr">
                      <a:solidFill>
                        <a:srgbClr val="C50017"/>
                      </a:solid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hMerge="1">
                  <a:txBody>
                    <a:bodyPr/>
                    <a:lstStyle/>
                    <a:p>
                      <a:endParaRPr lang="en-GB"/>
                    </a:p>
                  </a:txBody>
                  <a:tcPr/>
                </a:tc>
                <a:extLst>
                  <a:ext uri="{0D108BD9-81ED-4DB2-BD59-A6C34878D82A}">
                    <a16:rowId xmlns:a16="http://schemas.microsoft.com/office/drawing/2014/main" val="10000"/>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TRIPS</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solidFill>
                        <a:srgbClr val="C50017"/>
                      </a:solid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pPr>
                      <a:r>
                        <a:rPr lang="en-GB" sz="60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extLst>
                  <a:ext uri="{0D108BD9-81ED-4DB2-BD59-A6C34878D82A}">
                    <a16:rowId xmlns:a16="http://schemas.microsoft.com/office/drawing/2014/main" val="10001"/>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3.380</a:t>
                      </a:r>
                    </a:p>
                  </a:txBody>
                  <a:tcPr marL="9525" marR="9525" marT="9525" marB="0" anchor="ctr">
                    <a:lnL w="6350"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3.392</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+0.4%</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4.187</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3.996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-4.6%</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3.354</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2.557</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-23.8%</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3.167</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3.063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-3.3%</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3.319</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3.199</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-3.6%</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6.346</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 </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 </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C50017"/>
                          </a:solidFill>
                          <a:effectLst/>
                          <a:latin typeface="+mj-lt"/>
                        </a:rPr>
                        <a:t>35.459</a:t>
                      </a:r>
                    </a:p>
                  </a:txBody>
                  <a:tcPr marL="7620" marR="7620" marT="7620"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dirty="0">
                          <a:solidFill>
                            <a:srgbClr val="C50017"/>
                          </a:solidFill>
                          <a:effectLst/>
                          <a:latin typeface="+mj-lt"/>
                        </a:rPr>
                        <a:t>35.055</a:t>
                      </a:r>
                    </a:p>
                  </a:txBody>
                  <a:tcPr marL="7620" marR="7620" marT="7620" marB="0" anchor="ctr">
                    <a:lnL w="6350" cap="flat" cmpd="sng" algn="ctr">
                      <a:noFill/>
                      <a:prstDash val="solid"/>
                      <a:round/>
                      <a:headEnd type="none" w="med" len="med"/>
                      <a:tailEnd type="none" w="med" len="med"/>
                    </a:lnL>
                    <a:lnR>
                      <a:noFill/>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kern="1200" dirty="0">
                          <a:solidFill>
                            <a:srgbClr val="C50017"/>
                          </a:solidFill>
                          <a:effectLst/>
                          <a:latin typeface="+mn-lt"/>
                          <a:ea typeface="+mn-ea"/>
                          <a:cs typeface="+mn-cs"/>
                        </a:rPr>
                        <a:t>-1.1%</a:t>
                      </a:r>
                      <a:endParaRPr lang="en-GB" sz="650" b="0" i="0" u="none" strike="noStrike" dirty="0">
                        <a:solidFill>
                          <a:srgbClr val="C50017"/>
                        </a:solidFill>
                        <a:effectLst/>
                        <a:latin typeface="+mj-lt"/>
                      </a:endParaRPr>
                    </a:p>
                  </a:txBody>
                  <a:tcPr marL="7620" marR="7620" marT="7620" marB="0" anchor="ctr">
                    <a:lnL>
                      <a:noFill/>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solidFill>
                      <a:srgbClr val="FFC0C8"/>
                    </a:solidFill>
                  </a:tcPr>
                </a:tc>
                <a:extLst>
                  <a:ext uri="{0D108BD9-81ED-4DB2-BD59-A6C34878D82A}">
                    <a16:rowId xmlns:a16="http://schemas.microsoft.com/office/drawing/2014/main" val="1000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3.001</a:t>
                      </a:r>
                    </a:p>
                  </a:txBody>
                  <a:tcPr marL="9525" marR="9525" marT="9525" marB="0" anchor="ctr">
                    <a:lnL w="6350"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2.817</a:t>
                      </a:r>
                      <a:endParaRPr lang="en-GB" sz="650" b="0" i="0" u="none" strike="noStrike" kern="1200" dirty="0">
                        <a:solidFill>
                          <a:srgbClr val="C50017"/>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-6.1%</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a:noFill/>
                    </a:lnT>
                  </a:tcPr>
                </a:tc>
                <a:tc>
                  <a:txBody>
                    <a:bodyPr/>
                    <a:lstStyle/>
                    <a:p>
                      <a:pPr algn="ctr" fontAlgn="b">
                        <a:defRPr/>
                      </a:pPr>
                      <a:r>
                        <a:rPr lang="en-GB" sz="650" b="0" i="0" u="none" strike="noStrike" dirty="0">
                          <a:solidFill>
                            <a:schemeClr val="accent3"/>
                          </a:solidFill>
                          <a:effectLst/>
                          <a:latin typeface="+mj-lt"/>
                        </a:rPr>
                        <a:t>3.688</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3.391</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-8.1%</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2.884</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2.158</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-25.2%</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2.758</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2.745</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-0.5%</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2.937</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2.760</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-6.0%</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5.539</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 </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 </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rgbClr val="C50017"/>
                          </a:solidFill>
                          <a:effectLst/>
                          <a:latin typeface="+mj-lt"/>
                        </a:rPr>
                        <a:t>31.067</a:t>
                      </a:r>
                    </a:p>
                  </a:txBody>
                  <a:tcPr marL="7620" marR="7620" marT="7620"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dirty="0">
                          <a:solidFill>
                            <a:srgbClr val="C50017"/>
                          </a:solidFill>
                          <a:effectLst/>
                          <a:latin typeface="+mj-lt"/>
                        </a:rPr>
                        <a:t>30.163</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kern="1200" dirty="0">
                          <a:solidFill>
                            <a:srgbClr val="C50017"/>
                          </a:solidFill>
                          <a:effectLst/>
                          <a:latin typeface="+mn-lt"/>
                          <a:ea typeface="+mn-ea"/>
                          <a:cs typeface="+mn-cs"/>
                        </a:rPr>
                        <a:t>-2.9%</a:t>
                      </a:r>
                      <a:endParaRPr lang="en-GB" sz="650" b="0" i="0" u="none" strike="noStrike" dirty="0">
                        <a:solidFill>
                          <a:srgbClr val="C50017"/>
                        </a:solidFill>
                        <a:effectLst/>
                        <a:latin typeface="+mj-lt"/>
                      </a:endParaRPr>
                    </a:p>
                  </a:txBody>
                  <a:tcPr marL="7620" marR="7620" marT="7620" marB="0" anchor="ctr">
                    <a:lnL>
                      <a:noFill/>
                    </a:lnL>
                    <a:lnR w="9525" cap="flat" cmpd="sng" algn="ctr">
                      <a:solidFill>
                        <a:srgbClr val="C50017"/>
                      </a:solidFill>
                      <a:prstDash val="solid"/>
                      <a:round/>
                      <a:headEnd type="none" w="med" len="med"/>
                      <a:tailEnd type="none" w="med" len="med"/>
                    </a:lnR>
                    <a:lnT>
                      <a:noFill/>
                    </a:lnT>
                    <a:solidFill>
                      <a:srgbClr val="FFC0C8"/>
                    </a:solidFill>
                  </a:tcPr>
                </a:tc>
                <a:extLst>
                  <a:ext uri="{0D108BD9-81ED-4DB2-BD59-A6C34878D82A}">
                    <a16:rowId xmlns:a16="http://schemas.microsoft.com/office/drawing/2014/main" val="1000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gridSpan="3">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endParaRPr lang="en-GB" sz="650" u="none" strike="noStrike" kern="1200" dirty="0">
                        <a:solidFill>
                          <a:schemeClr val="bg1"/>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j-lt"/>
                          <a:ea typeface="+mn-ea"/>
                          <a:cs typeface="+mn-cs"/>
                        </a:rPr>
                        <a:t>October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j-lt"/>
                          <a:ea typeface="+mn-ea"/>
                          <a:cs typeface="+mn-cs"/>
                        </a:rPr>
                        <a:t>December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YTD</a:t>
                      </a:r>
                    </a:p>
                  </a:txBody>
                  <a:tcPr marL="7620" marR="7620" marT="7620" marB="0" anchor="ctr">
                    <a:lnL w="6350" cap="flat" cmpd="sng" algn="ctr">
                      <a:solidFill>
                        <a:srgbClr val="C50017"/>
                      </a:solid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pPr algn="l" fontAlgn="b"/>
                      <a:endParaRPr lang="en-GB" sz="650" b="0" i="0" u="none" strike="noStrike" dirty="0">
                        <a:solidFill>
                          <a:schemeClr val="accent5"/>
                        </a:solidFill>
                        <a:effectLst/>
                        <a:latin typeface="+mj-lt"/>
                      </a:endParaRPr>
                    </a:p>
                  </a:txBody>
                  <a:tcPr marL="7620" marR="7620" marT="7620" marB="0" anchor="b">
                    <a:lnL w="6350" cap="flat" cmpd="sng" algn="ctr">
                      <a:noFill/>
                      <a:prstDash val="solid"/>
                      <a:round/>
                      <a:headEnd type="none" w="med" len="med"/>
                      <a:tailEnd type="none" w="med" len="med"/>
                    </a:lnL>
                    <a:lnT>
                      <a:noFill/>
                    </a:lnT>
                    <a:solidFill>
                      <a:schemeClr val="accent5"/>
                    </a:solidFill>
                  </a:tcPr>
                </a:tc>
                <a:tc hMerge="1">
                  <a:txBody>
                    <a:bodyPr/>
                    <a:lstStyle/>
                    <a:p>
                      <a:pPr algn="ctr" fontAlgn="b"/>
                      <a:endParaRPr lang="en-GB" sz="650" b="0" i="0" u="none" strike="noStrike" dirty="0">
                        <a:solidFill>
                          <a:schemeClr val="accent5"/>
                        </a:solidFill>
                        <a:effectLst/>
                        <a:latin typeface="+mj-lt"/>
                      </a:endParaRPr>
                    </a:p>
                  </a:txBody>
                  <a:tcPr marL="7620" marR="7620" marT="7620" marB="0" anchor="ctr">
                    <a:lnT>
                      <a:noFill/>
                    </a:lnT>
                  </a:tcPr>
                </a:tc>
                <a:extLst>
                  <a:ext uri="{0D108BD9-81ED-4DB2-BD59-A6C34878D82A}">
                    <a16:rowId xmlns:a16="http://schemas.microsoft.com/office/drawing/2014/main" val="10006"/>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BEDNIGHTS</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j-lt"/>
                          <a:ea typeface="+mn-ea"/>
                          <a:cs typeface="+mn-cs"/>
                        </a:rPr>
                        <a:t>%</a:t>
                      </a:r>
                      <a:r>
                        <a:rPr lang="en-GB" sz="650" u="none" strike="noStrike" kern="1200" dirty="0" err="1">
                          <a:solidFill>
                            <a:schemeClr val="bg1"/>
                          </a:solidFill>
                          <a:effectLst/>
                          <a:latin typeface="+mj-lt"/>
                          <a:ea typeface="+mn-ea"/>
                          <a:cs typeface="+mn-cs"/>
                        </a:rPr>
                        <a:t>ch</a:t>
                      </a: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0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extLst>
                  <a:ext uri="{0D108BD9-81ED-4DB2-BD59-A6C34878D82A}">
                    <a16:rowId xmlns:a16="http://schemas.microsoft.com/office/drawing/2014/main" val="10007"/>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10.068</a:t>
                      </a:r>
                    </a:p>
                  </a:txBody>
                  <a:tcPr marL="9525" marR="9525" marT="9525" marB="0" anchor="ctr">
                    <a:lnL w="6350"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11.405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+13.3%</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14.238</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13.290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-6.7%</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8.620</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7.485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-13.2%</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8.278</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8.178</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-1.2%</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8.055</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7.463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-7.3%</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23.650</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 </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 </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C50017"/>
                          </a:solidFill>
                          <a:effectLst/>
                          <a:latin typeface="+mj-lt"/>
                        </a:rPr>
                        <a:t>95.578</a:t>
                      </a:r>
                    </a:p>
                  </a:txBody>
                  <a:tcPr marL="7620" marR="7620" marT="7620"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solidFill>
                      <a:srgbClr val="FFC0C8"/>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rgbClr val="C50017"/>
                          </a:solidFill>
                          <a:effectLst/>
                          <a:latin typeface="+mn-lt"/>
                          <a:ea typeface="+mn-ea"/>
                          <a:cs typeface="+mn-cs"/>
                        </a:rPr>
                        <a:t>100.741</a:t>
                      </a:r>
                    </a:p>
                  </a:txBody>
                  <a:tcPr marL="7620" marR="7620" marT="7620" marB="0" anchor="ctr">
                    <a:lnL w="6350" cap="flat" cmpd="sng" algn="ctr">
                      <a:noFill/>
                      <a:prstDash val="solid"/>
                      <a:round/>
                      <a:headEnd type="none" w="med" len="med"/>
                      <a:tailEnd type="none" w="med" len="med"/>
                    </a:lnL>
                    <a:lnR>
                      <a:noFill/>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kern="1200" dirty="0">
                          <a:solidFill>
                            <a:srgbClr val="C50017"/>
                          </a:solidFill>
                          <a:effectLst/>
                          <a:latin typeface="+mn-lt"/>
                          <a:ea typeface="+mn-ea"/>
                          <a:cs typeface="+mn-cs"/>
                        </a:rPr>
                        <a:t>+5.4%</a:t>
                      </a:r>
                      <a:endParaRPr lang="en-GB" sz="650" b="0" i="0" u="none" strike="noStrike" dirty="0">
                        <a:solidFill>
                          <a:srgbClr val="C50017"/>
                        </a:solidFill>
                        <a:effectLst/>
                        <a:latin typeface="+mj-lt"/>
                      </a:endParaRPr>
                    </a:p>
                  </a:txBody>
                  <a:tcPr marL="7620" marR="7620" marT="7620" marB="0" anchor="ctr">
                    <a:lnL>
                      <a:noFill/>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solidFill>
                      <a:srgbClr val="FFC0C8"/>
                    </a:solidFill>
                  </a:tcPr>
                </a:tc>
                <a:extLst>
                  <a:ext uri="{0D108BD9-81ED-4DB2-BD59-A6C34878D82A}">
                    <a16:rowId xmlns:a16="http://schemas.microsoft.com/office/drawing/2014/main" val="10008"/>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8.522</a:t>
                      </a:r>
                    </a:p>
                  </a:txBody>
                  <a:tcPr marL="9525" marR="9525" marT="9525" marB="0" anchor="ctr">
                    <a:lnL w="6350"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9.428</a:t>
                      </a:r>
                      <a:endParaRPr lang="en-GB" sz="650" b="0" i="0" u="none" strike="noStrike" kern="1200" dirty="0">
                        <a:solidFill>
                          <a:srgbClr val="C50017"/>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+10.6%</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12.350</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10.654</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-13.7%</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7.255</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6.179</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-14.8%</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7.056</a:t>
                      </a:r>
                    </a:p>
                  </a:txBody>
                  <a:tcPr marL="9525" marR="9525" marT="9525"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7.230</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+2.5%</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7.160</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6.493</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-9.3%</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20.570</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 </a:t>
                      </a:r>
                      <a:endParaRPr lang="en-GB" sz="650" b="0" i="0" u="none" strike="noStrike" kern="1200" dirty="0">
                        <a:solidFill>
                          <a:srgbClr val="C50017"/>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 </a:t>
                      </a:r>
                      <a:endParaRPr lang="en-GB" sz="650" b="0" i="0" u="none" strike="noStrike" dirty="0">
                        <a:solidFill>
                          <a:srgbClr val="C50017"/>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tcPr>
                </a:tc>
                <a:tc>
                  <a:txBody>
                    <a:bodyPr/>
                    <a:lstStyle/>
                    <a:p>
                      <a:pPr algn="ctr" fontAlgn="b">
                        <a:lnSpc>
                          <a:spcPct val="80000"/>
                        </a:lnSpc>
                        <a:defRPr/>
                      </a:pPr>
                      <a:r>
                        <a:rPr lang="en-GB" sz="650" b="0" i="0" u="none" strike="noStrike" dirty="0">
                          <a:solidFill>
                            <a:srgbClr val="C50017"/>
                          </a:solidFill>
                          <a:effectLst/>
                          <a:latin typeface="+mj-lt"/>
                        </a:rPr>
                        <a:t>81.772</a:t>
                      </a:r>
                    </a:p>
                  </a:txBody>
                  <a:tcPr marL="7620" marR="7620" marT="7620"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dirty="0">
                          <a:solidFill>
                            <a:srgbClr val="C50017"/>
                          </a:solidFill>
                          <a:effectLst/>
                          <a:latin typeface="+mj-lt"/>
                        </a:rPr>
                        <a:t>85.026</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kern="1200" dirty="0">
                          <a:solidFill>
                            <a:srgbClr val="C50017"/>
                          </a:solidFill>
                          <a:effectLst/>
                          <a:latin typeface="+mn-lt"/>
                          <a:ea typeface="+mn-ea"/>
                          <a:cs typeface="+mn-cs"/>
                        </a:rPr>
                        <a:t>+4.0%</a:t>
                      </a:r>
                      <a:endParaRPr lang="en-GB" sz="650" b="0" i="0" u="none" strike="noStrike" dirty="0">
                        <a:solidFill>
                          <a:srgbClr val="C50017"/>
                        </a:solidFill>
                        <a:effectLst/>
                        <a:latin typeface="+mj-lt"/>
                      </a:endParaRPr>
                    </a:p>
                  </a:txBody>
                  <a:tcPr marL="7620" marR="7620" marT="7620" marB="0" anchor="ctr">
                    <a:lnL>
                      <a:noFill/>
                    </a:lnL>
                    <a:lnR w="9525" cap="flat" cmpd="sng" algn="ctr">
                      <a:solidFill>
                        <a:srgbClr val="C50017"/>
                      </a:solidFill>
                      <a:prstDash val="solid"/>
                      <a:round/>
                      <a:headEnd type="none" w="med" len="med"/>
                      <a:tailEnd type="none" w="med" len="med"/>
                    </a:lnR>
                    <a:solidFill>
                      <a:srgbClr val="FFC0C8"/>
                    </a:solidFill>
                  </a:tcPr>
                </a:tc>
                <a:extLst>
                  <a:ext uri="{0D108BD9-81ED-4DB2-BD59-A6C34878D82A}">
                    <a16:rowId xmlns:a16="http://schemas.microsoft.com/office/drawing/2014/main" val="10009"/>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gridSpan="3">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chemeClr val="bg1"/>
                          </a:solidFill>
                          <a:latin typeface="+mj-lt"/>
                          <a:ea typeface="+mn-ea"/>
                          <a:cs typeface="+mn-cs"/>
                        </a:rPr>
                        <a:t>October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j-lt"/>
                          <a:ea typeface="+mn-ea"/>
                          <a:cs typeface="+mn-cs"/>
                        </a:rPr>
                        <a:t>December</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YTD</a:t>
                      </a:r>
                    </a:p>
                  </a:txBody>
                  <a:tcPr marL="7620" marR="7620" marT="7620" marB="0" anchor="ctr">
                    <a:lnL w="6350" cap="flat" cmpd="sng" algn="ctr">
                      <a:solidFill>
                        <a:srgbClr val="C50017"/>
                      </a:solid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0017"/>
                    </a:solidFill>
                  </a:tcPr>
                </a:tc>
                <a:tc hMerge="1">
                  <a:txBody>
                    <a:bodyPr/>
                    <a:lstStyle/>
                    <a:p>
                      <a:pPr algn="l" fontAlgn="b"/>
                      <a:endParaRPr lang="en-GB" sz="650" b="0" i="0" u="none" strike="noStrike">
                        <a:solidFill>
                          <a:schemeClr val="accent5"/>
                        </a:solidFill>
                        <a:effectLst/>
                        <a:latin typeface="+mj-lt"/>
                      </a:endParaRPr>
                    </a:p>
                  </a:txBody>
                  <a:tcPr marL="7620" marR="7620" marT="7620" marB="0" anchor="b">
                    <a:lnL w="6350" cap="flat" cmpd="sng" algn="ctr">
                      <a:noFill/>
                      <a:prstDash val="solid"/>
                      <a:round/>
                      <a:headEnd type="none" w="med" len="med"/>
                      <a:tailEnd type="none" w="med" len="med"/>
                    </a:lnL>
                    <a:lnT>
                      <a:noFill/>
                    </a:lnT>
                    <a:solidFill>
                      <a:schemeClr val="accent5"/>
                    </a:solidFill>
                  </a:tcPr>
                </a:tc>
                <a:tc hMerge="1">
                  <a:txBody>
                    <a:bodyPr/>
                    <a:lstStyle/>
                    <a:p>
                      <a:pPr algn="ctr" fontAlgn="b"/>
                      <a:endParaRPr lang="en-GB" sz="650" b="0" i="0" u="none" strike="noStrike" dirty="0">
                        <a:solidFill>
                          <a:schemeClr val="accent5"/>
                        </a:solidFill>
                        <a:effectLst/>
                        <a:latin typeface="+mj-lt"/>
                      </a:endParaRPr>
                    </a:p>
                  </a:txBody>
                  <a:tcPr marL="7620" marR="7620" marT="7620" marB="0" anchor="ctr">
                    <a:lnT>
                      <a:noFill/>
                    </a:lnT>
                  </a:tcPr>
                </a:tc>
                <a:extLst>
                  <a:ext uri="{0D108BD9-81ED-4DB2-BD59-A6C34878D82A}">
                    <a16:rowId xmlns:a16="http://schemas.microsoft.com/office/drawing/2014/main" val="1001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EXPENDITURE</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j-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tc>
                  <a:txBody>
                    <a:bodyPr/>
                    <a:lstStyle/>
                    <a:p>
                      <a:pPr algn="ctr" rtl="0" fontAlgn="b">
                        <a:lnSpc>
                          <a:spcPct val="80000"/>
                        </a:lnSpc>
                        <a:defRPr/>
                      </a:pPr>
                      <a:r>
                        <a:rPr lang="en-GB" sz="60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50017"/>
                      </a:solidFill>
                      <a:prstDash val="solid"/>
                      <a:round/>
                      <a:headEnd type="none" w="med" len="med"/>
                      <a:tailEnd type="none" w="med" len="med"/>
                    </a:lnB>
                    <a:lnTlToBr w="12700" cmpd="sng">
                      <a:noFill/>
                      <a:prstDash val="solid"/>
                    </a:lnTlToBr>
                    <a:lnBlToTr w="12700" cmpd="sng">
                      <a:noFill/>
                      <a:prstDash val="solid"/>
                    </a:lnBlToTr>
                    <a:solidFill>
                      <a:srgbClr val="C50017"/>
                    </a:solidFill>
                  </a:tcPr>
                </a:tc>
                <a:extLst>
                  <a:ext uri="{0D108BD9-81ED-4DB2-BD59-A6C34878D82A}">
                    <a16:rowId xmlns:a16="http://schemas.microsoft.com/office/drawing/2014/main" val="1001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£458</a:t>
                      </a:r>
                    </a:p>
                  </a:txBody>
                  <a:tcPr marL="9525" marR="9525" marT="9525" marB="0" anchor="ctr">
                    <a:lnL w="6350"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C50017"/>
                          </a:solidFill>
                          <a:effectLst/>
                          <a:latin typeface="+mj-lt"/>
                        </a:rPr>
                        <a:t>£458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0.0%</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£501</a:t>
                      </a:r>
                    </a:p>
                  </a:txBody>
                  <a:tcPr marL="9525" marR="9525" marT="9525"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C50017"/>
                          </a:solidFill>
                          <a:effectLst/>
                          <a:latin typeface="+mj-lt"/>
                        </a:rPr>
                        <a:t>£536</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+7.0%</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£435</a:t>
                      </a:r>
                    </a:p>
                  </a:txBody>
                  <a:tcPr marL="9525" marR="9525" marT="9525"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C50017"/>
                          </a:solidFill>
                          <a:effectLst/>
                          <a:latin typeface="+mj-lt"/>
                        </a:rPr>
                        <a:t>£315</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-27.6%</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£335</a:t>
                      </a:r>
                    </a:p>
                  </a:txBody>
                  <a:tcPr marL="9525" marR="9525" marT="9525"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C50017"/>
                          </a:solidFill>
                          <a:effectLst/>
                          <a:latin typeface="+mj-lt"/>
                        </a:rPr>
                        <a:t>£380</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+13.4%</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£387</a:t>
                      </a:r>
                    </a:p>
                  </a:txBody>
                  <a:tcPr marL="7620" marR="7620" marT="7620"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C50017"/>
                          </a:solidFill>
                          <a:effectLst/>
                          <a:latin typeface="+mj-lt"/>
                        </a:rPr>
                        <a:t>£354</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-8.5%</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£612</a:t>
                      </a:r>
                    </a:p>
                  </a:txBody>
                  <a:tcPr marL="7620" marR="7620" marT="7620"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 </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C50017"/>
                          </a:solidFill>
                          <a:effectLst/>
                          <a:latin typeface="+mj-lt"/>
                        </a:rPr>
                        <a:t>£4,040</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solidFill>
                      <a:srgbClr val="FFC0C8"/>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rgbClr val="C50017"/>
                          </a:solidFill>
                          <a:effectLst/>
                          <a:latin typeface="+mn-lt"/>
                          <a:ea typeface="+mn-ea"/>
                          <a:cs typeface="+mn-cs"/>
                        </a:rPr>
                        <a:t>£4,106</a:t>
                      </a:r>
                    </a:p>
                  </a:txBody>
                  <a:tcPr marL="7620" marR="7620" marT="7620" marB="0" anchor="ctr">
                    <a:lnL w="3175" cap="flat" cmpd="sng" algn="ctr">
                      <a:noFill/>
                      <a:prstDash val="solid"/>
                      <a:round/>
                      <a:headEnd type="none" w="med" len="med"/>
                      <a:tailEnd type="none" w="med" len="med"/>
                    </a:lnL>
                    <a:lnR>
                      <a:noFill/>
                    </a:lnR>
                    <a:lnT w="9525" cap="flat" cmpd="sng" algn="ctr">
                      <a:solidFill>
                        <a:srgbClr val="C50017"/>
                      </a:solidFill>
                      <a:prstDash val="solid"/>
                      <a:round/>
                      <a:headEnd type="none" w="med" len="med"/>
                      <a:tailEnd type="none" w="med" len="med"/>
                    </a:lnT>
                    <a:lnB>
                      <a:noFill/>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kern="1200" dirty="0">
                          <a:solidFill>
                            <a:srgbClr val="C50017"/>
                          </a:solidFill>
                          <a:effectLst/>
                          <a:latin typeface="+mn-lt"/>
                          <a:ea typeface="+mn-ea"/>
                          <a:cs typeface="+mn-cs"/>
                        </a:rPr>
                        <a:t>+1.6%</a:t>
                      </a:r>
                      <a:endParaRPr lang="en-GB" sz="650" b="0" i="0" u="none" strike="noStrike" dirty="0">
                        <a:solidFill>
                          <a:srgbClr val="C50017"/>
                        </a:solidFill>
                        <a:effectLst/>
                        <a:latin typeface="+mj-lt"/>
                      </a:endParaRPr>
                    </a:p>
                  </a:txBody>
                  <a:tcPr marL="7620" marR="7620" marT="7620" marB="0" anchor="ctr">
                    <a:lnL>
                      <a:noFill/>
                    </a:lnL>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solidFill>
                      <a:srgbClr val="FFC0C8"/>
                    </a:solidFill>
                  </a:tcPr>
                </a:tc>
                <a:extLst>
                  <a:ext uri="{0D108BD9-81ED-4DB2-BD59-A6C34878D82A}">
                    <a16:rowId xmlns:a16="http://schemas.microsoft.com/office/drawing/2014/main" val="10014"/>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defRPr/>
                      </a:pPr>
                      <a:r>
                        <a:rPr lang="en-GB" sz="650" b="0" i="0" u="none" strike="noStrike" dirty="0">
                          <a:solidFill>
                            <a:schemeClr val="accent3"/>
                          </a:solidFill>
                          <a:effectLst/>
                          <a:latin typeface="+mj-lt"/>
                        </a:rPr>
                        <a:t>£378</a:t>
                      </a:r>
                    </a:p>
                  </a:txBody>
                  <a:tcPr marL="9525" marR="9525" marT="9525" marB="0" anchor="ctr">
                    <a:lnL w="6350"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£380</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+0.5%</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£428</a:t>
                      </a:r>
                    </a:p>
                  </a:txBody>
                  <a:tcPr marL="9525" marR="9525" marT="9525"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£431</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+0.7%</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£374</a:t>
                      </a:r>
                    </a:p>
                  </a:txBody>
                  <a:tcPr marL="9525" marR="9525" marT="9525"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£260</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-30.5%</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£275</a:t>
                      </a:r>
                    </a:p>
                  </a:txBody>
                  <a:tcPr marL="9525" marR="9525" marT="9525"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£337</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+22.5%</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£343</a:t>
                      </a:r>
                    </a:p>
                  </a:txBody>
                  <a:tcPr marL="7620" marR="7620" marT="7620"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£301</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-12.2%</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3"/>
                          </a:solidFill>
                          <a:effectLst/>
                          <a:latin typeface="+mj-lt"/>
                        </a:rPr>
                        <a:t>£534</a:t>
                      </a:r>
                    </a:p>
                  </a:txBody>
                  <a:tcPr marL="7620" marR="7620" marT="7620" marB="0" anchor="ctr">
                    <a:lnL w="9525" cap="flat" cmpd="sng" algn="ctr">
                      <a:solidFill>
                        <a:srgbClr val="C50017"/>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endParaRPr kumimoji="0" lang="en-GB" sz="650" b="0" i="0" u="none" strike="noStrike" kern="1200" cap="none" spc="0" normalizeH="0" baseline="0" noProof="0" dirty="0">
                        <a:ln>
                          <a:noFill/>
                        </a:ln>
                        <a:solidFill>
                          <a:srgbClr val="C50017"/>
                        </a:solidFill>
                        <a:effectLst/>
                        <a:uLnTx/>
                        <a:uFillTx/>
                        <a:latin typeface="Verdana"/>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 </a:t>
                      </a:r>
                      <a:endParaRPr lang="en-GB" sz="650" b="0" i="0" u="none" strike="noStrike" dirty="0">
                        <a:solidFill>
                          <a:srgbClr val="C50017"/>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C50017"/>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C50017"/>
                          </a:solidFill>
                          <a:effectLst/>
                          <a:latin typeface="+mj-lt"/>
                        </a:rPr>
                        <a:t>£3,417</a:t>
                      </a:r>
                    </a:p>
                  </a:txBody>
                  <a:tcPr marL="7620" marR="7620" marT="7620" marB="0" anchor="ctr">
                    <a:lnL w="9525" cap="flat" cmpd="sng" algn="ctr">
                      <a:solidFill>
                        <a:srgbClr val="C50017"/>
                      </a:solid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dirty="0">
                          <a:solidFill>
                            <a:srgbClr val="C50017"/>
                          </a:solidFill>
                          <a:effectLst/>
                          <a:latin typeface="+mj-lt"/>
                        </a:rPr>
                        <a:t>£3,396</a:t>
                      </a:r>
                    </a:p>
                  </a:txBody>
                  <a:tcPr marL="7620" marR="7620" marT="7620" marB="0" anchor="ctr">
                    <a:lnL w="3175" cap="flat" cmpd="sng" algn="ctr">
                      <a:noFill/>
                      <a:prstDash val="solid"/>
                      <a:round/>
                      <a:headEnd type="none" w="med" len="med"/>
                      <a:tailEnd type="none" w="med" len="med"/>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FC0C8"/>
                    </a:solidFill>
                  </a:tcPr>
                </a:tc>
                <a:tc>
                  <a:txBody>
                    <a:bodyPr/>
                    <a:lstStyle/>
                    <a:p>
                      <a:pPr algn="ctr" fontAlgn="b">
                        <a:lnSpc>
                          <a:spcPct val="80000"/>
                        </a:lnSpc>
                        <a:defRPr/>
                      </a:pPr>
                      <a:r>
                        <a:rPr lang="en-GB" sz="650" b="0" i="0" u="none" strike="noStrike" kern="1200" dirty="0">
                          <a:solidFill>
                            <a:srgbClr val="C50017"/>
                          </a:solidFill>
                          <a:effectLst/>
                          <a:latin typeface="+mn-lt"/>
                          <a:ea typeface="+mn-ea"/>
                          <a:cs typeface="+mn-cs"/>
                        </a:rPr>
                        <a:t>-0.6%</a:t>
                      </a:r>
                      <a:endParaRPr lang="en-GB" sz="650" b="0" i="0" u="none" strike="noStrike" dirty="0">
                        <a:solidFill>
                          <a:srgbClr val="C50017"/>
                        </a:solidFill>
                        <a:effectLst/>
                        <a:latin typeface="+mj-lt"/>
                      </a:endParaRPr>
                    </a:p>
                  </a:txBody>
                  <a:tcPr marL="7620" marR="7620" marT="7620" marB="0" anchor="ctr">
                    <a:lnL>
                      <a:noFill/>
                    </a:lnL>
                    <a:lnR w="9525"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FFC0C8"/>
                    </a:solidFill>
                  </a:tcPr>
                </a:tc>
                <a:extLst>
                  <a:ext uri="{0D108BD9-81ED-4DB2-BD59-A6C34878D82A}">
                    <a16:rowId xmlns:a16="http://schemas.microsoft.com/office/drawing/2014/main" val="10015"/>
                  </a:ext>
                </a:extLst>
              </a:tr>
            </a:tbl>
          </a:graphicData>
        </a:graphic>
      </p:graphicFrame>
      <p:graphicFrame>
        <p:nvGraphicFramePr>
          <p:cNvPr id="13" name="Table 12">
            <a:extLst>
              <a:ext uri="{FF2B5EF4-FFF2-40B4-BE49-F238E27FC236}">
                <a16:creationId xmlns:a16="http://schemas.microsoft.com/office/drawing/2014/main" id="{47C5421A-BD5E-40CA-B715-4F17F6E85BB7}"/>
              </a:ext>
            </a:extLst>
          </p:cNvPr>
          <p:cNvGraphicFramePr>
            <a:graphicFrameLocks noGrp="1"/>
          </p:cNvGraphicFramePr>
          <p:nvPr>
            <p:custDataLst>
              <p:tags r:id="rId2"/>
            </p:custDataLst>
            <p:extLst>
              <p:ext uri="{D42A27DB-BD31-4B8C-83A1-F6EECF244321}">
                <p14:modId xmlns:p14="http://schemas.microsoft.com/office/powerpoint/2010/main" val="3544930618"/>
              </p:ext>
            </p:extLst>
          </p:nvPr>
        </p:nvGraphicFramePr>
        <p:xfrm>
          <a:off x="109632" y="915218"/>
          <a:ext cx="7437600" cy="1555200"/>
        </p:xfrm>
        <a:graphic>
          <a:graphicData uri="http://schemas.openxmlformats.org/drawingml/2006/table">
            <a:tbl>
              <a:tblPr>
                <a:tableStyleId>{5A111915-BE36-4E01-A7E5-04B1672EAD32}</a:tableStyleId>
              </a:tblPr>
              <a:tblGrid>
                <a:gridCol w="633600">
                  <a:extLst>
                    <a:ext uri="{9D8B030D-6E8A-4147-A177-3AD203B41FA5}">
                      <a16:colId xmlns:a16="http://schemas.microsoft.com/office/drawing/2014/main" val="20000"/>
                    </a:ext>
                  </a:extLst>
                </a:gridCol>
                <a:gridCol w="378000">
                  <a:extLst>
                    <a:ext uri="{9D8B030D-6E8A-4147-A177-3AD203B41FA5}">
                      <a16:colId xmlns:a16="http://schemas.microsoft.com/office/drawing/2014/main" val="20002"/>
                    </a:ext>
                  </a:extLst>
                </a:gridCol>
                <a:gridCol w="378000">
                  <a:extLst>
                    <a:ext uri="{9D8B030D-6E8A-4147-A177-3AD203B41FA5}">
                      <a16:colId xmlns:a16="http://schemas.microsoft.com/office/drawing/2014/main" val="3179150191"/>
                    </a:ext>
                  </a:extLst>
                </a:gridCol>
                <a:gridCol w="378000">
                  <a:extLst>
                    <a:ext uri="{9D8B030D-6E8A-4147-A177-3AD203B41FA5}">
                      <a16:colId xmlns:a16="http://schemas.microsoft.com/office/drawing/2014/main" val="20003"/>
                    </a:ext>
                  </a:extLst>
                </a:gridCol>
                <a:gridCol w="378000">
                  <a:extLst>
                    <a:ext uri="{9D8B030D-6E8A-4147-A177-3AD203B41FA5}">
                      <a16:colId xmlns:a16="http://schemas.microsoft.com/office/drawing/2014/main" val="20005"/>
                    </a:ext>
                  </a:extLst>
                </a:gridCol>
                <a:gridCol w="378000">
                  <a:extLst>
                    <a:ext uri="{9D8B030D-6E8A-4147-A177-3AD203B41FA5}">
                      <a16:colId xmlns:a16="http://schemas.microsoft.com/office/drawing/2014/main" val="3331148621"/>
                    </a:ext>
                  </a:extLst>
                </a:gridCol>
                <a:gridCol w="378000">
                  <a:extLst>
                    <a:ext uri="{9D8B030D-6E8A-4147-A177-3AD203B41FA5}">
                      <a16:colId xmlns:a16="http://schemas.microsoft.com/office/drawing/2014/main" val="20006"/>
                    </a:ext>
                  </a:extLst>
                </a:gridCol>
                <a:gridCol w="378000">
                  <a:extLst>
                    <a:ext uri="{9D8B030D-6E8A-4147-A177-3AD203B41FA5}">
                      <a16:colId xmlns:a16="http://schemas.microsoft.com/office/drawing/2014/main" val="20008"/>
                    </a:ext>
                  </a:extLst>
                </a:gridCol>
                <a:gridCol w="378000">
                  <a:extLst>
                    <a:ext uri="{9D8B030D-6E8A-4147-A177-3AD203B41FA5}">
                      <a16:colId xmlns:a16="http://schemas.microsoft.com/office/drawing/2014/main" val="2813054461"/>
                    </a:ext>
                  </a:extLst>
                </a:gridCol>
                <a:gridCol w="378000">
                  <a:extLst>
                    <a:ext uri="{9D8B030D-6E8A-4147-A177-3AD203B41FA5}">
                      <a16:colId xmlns:a16="http://schemas.microsoft.com/office/drawing/2014/main" val="20009"/>
                    </a:ext>
                  </a:extLst>
                </a:gridCol>
                <a:gridCol w="378000">
                  <a:extLst>
                    <a:ext uri="{9D8B030D-6E8A-4147-A177-3AD203B41FA5}">
                      <a16:colId xmlns:a16="http://schemas.microsoft.com/office/drawing/2014/main" val="20011"/>
                    </a:ext>
                  </a:extLst>
                </a:gridCol>
                <a:gridCol w="378000">
                  <a:extLst>
                    <a:ext uri="{9D8B030D-6E8A-4147-A177-3AD203B41FA5}">
                      <a16:colId xmlns:a16="http://schemas.microsoft.com/office/drawing/2014/main" val="606385313"/>
                    </a:ext>
                  </a:extLst>
                </a:gridCol>
                <a:gridCol w="378000">
                  <a:extLst>
                    <a:ext uri="{9D8B030D-6E8A-4147-A177-3AD203B41FA5}">
                      <a16:colId xmlns:a16="http://schemas.microsoft.com/office/drawing/2014/main" val="20012"/>
                    </a:ext>
                  </a:extLst>
                </a:gridCol>
                <a:gridCol w="378000">
                  <a:extLst>
                    <a:ext uri="{9D8B030D-6E8A-4147-A177-3AD203B41FA5}">
                      <a16:colId xmlns:a16="http://schemas.microsoft.com/office/drawing/2014/main" val="20014"/>
                    </a:ext>
                  </a:extLst>
                </a:gridCol>
                <a:gridCol w="378000">
                  <a:extLst>
                    <a:ext uri="{9D8B030D-6E8A-4147-A177-3AD203B41FA5}">
                      <a16:colId xmlns:a16="http://schemas.microsoft.com/office/drawing/2014/main" val="2027995948"/>
                    </a:ext>
                  </a:extLst>
                </a:gridCol>
                <a:gridCol w="378000">
                  <a:extLst>
                    <a:ext uri="{9D8B030D-6E8A-4147-A177-3AD203B41FA5}">
                      <a16:colId xmlns:a16="http://schemas.microsoft.com/office/drawing/2014/main" val="20015"/>
                    </a:ext>
                  </a:extLst>
                </a:gridCol>
                <a:gridCol w="378000">
                  <a:extLst>
                    <a:ext uri="{9D8B030D-6E8A-4147-A177-3AD203B41FA5}">
                      <a16:colId xmlns:a16="http://schemas.microsoft.com/office/drawing/2014/main" val="20017"/>
                    </a:ext>
                  </a:extLst>
                </a:gridCol>
                <a:gridCol w="378000">
                  <a:extLst>
                    <a:ext uri="{9D8B030D-6E8A-4147-A177-3AD203B41FA5}">
                      <a16:colId xmlns:a16="http://schemas.microsoft.com/office/drawing/2014/main" val="1594396976"/>
                    </a:ext>
                  </a:extLst>
                </a:gridCol>
                <a:gridCol w="378000">
                  <a:extLst>
                    <a:ext uri="{9D8B030D-6E8A-4147-A177-3AD203B41FA5}">
                      <a16:colId xmlns:a16="http://schemas.microsoft.com/office/drawing/2014/main" val="20018"/>
                    </a:ext>
                  </a:extLst>
                </a:gridCol>
              </a:tblGrid>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dirty="0">
                          <a:solidFill>
                            <a:schemeClr val="bg1"/>
                          </a:solidFill>
                          <a:effectLst/>
                          <a:latin typeface="+mn-lt"/>
                        </a:rPr>
                        <a:t> </a:t>
                      </a:r>
                      <a:endParaRPr lang="en-GB" sz="650" b="0" i="0" u="none" strike="noStrike" dirty="0">
                        <a:solidFill>
                          <a:schemeClr val="bg1"/>
                        </a:solidFill>
                        <a:effectLst/>
                        <a:latin typeface="+mn-lt"/>
                      </a:endParaRPr>
                    </a:p>
                  </a:txBody>
                  <a:tcPr marL="4655" marR="4655" marT="4655" marB="0" anchor="ctr">
                    <a:lnL w="9525" cap="flat" cmpd="sng" algn="ctr">
                      <a:solidFill>
                        <a:srgbClr val="C00000"/>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lnB w="6350" cap="flat" cmpd="sng" algn="ctr">
                      <a:solidFill>
                        <a:srgbClr val="C50017"/>
                      </a:solidFill>
                      <a:prstDash val="solid"/>
                      <a:round/>
                      <a:headEnd type="none" w="med" len="med"/>
                      <a:tailEnd type="none" w="med" len="med"/>
                    </a:lnB>
                    <a:solidFill>
                      <a:srgbClr val="C50017"/>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rPr>
                        <a:t>February</a:t>
                      </a:r>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March</a:t>
                      </a:r>
                      <a:endParaRPr lang="en-GB" sz="650" b="1" i="0" u="none" strike="noStrike" dirty="0">
                        <a:solidFill>
                          <a:schemeClr val="bg1"/>
                        </a:solidFill>
                        <a:effectLst/>
                        <a:latin typeface="+mn-lt"/>
                      </a:endParaRP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April</a:t>
                      </a:r>
                      <a:endParaRPr lang="en-GB" sz="650" b="1" i="0" u="none" strike="noStrike" dirty="0">
                        <a:solidFill>
                          <a:schemeClr val="bg1"/>
                        </a:solidFill>
                        <a:effectLst/>
                        <a:latin typeface="+mn-lt"/>
                      </a:endParaRP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May</a:t>
                      </a:r>
                      <a:endParaRPr lang="en-GB" sz="650" b="1" i="0" u="none" strike="noStrike" dirty="0">
                        <a:solidFill>
                          <a:schemeClr val="bg1"/>
                        </a:solidFill>
                        <a:effectLst/>
                        <a:latin typeface="+mn-lt"/>
                      </a:endParaRP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June</a:t>
                      </a:r>
                      <a:endParaRPr lang="en-GB" sz="650" b="1" i="0" u="none" strike="noStrike" dirty="0">
                        <a:solidFill>
                          <a:schemeClr val="bg1"/>
                        </a:solidFill>
                        <a:effectLst/>
                        <a:latin typeface="+mn-lt"/>
                      </a:endParaRPr>
                    </a:p>
                  </a:txBody>
                  <a:tcPr marL="4655" marR="4655" marT="4655" marB="0" anchor="ctr">
                    <a:lnL w="6350" cap="flat" cmpd="sng" algn="ctr">
                      <a:solidFill>
                        <a:srgbClr val="C50017"/>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0"/>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TRIPS</a:t>
                      </a:r>
                    </a:p>
                  </a:txBody>
                  <a:tcPr marL="18000" marR="4655" marT="4655" marB="0" anchor="ctr">
                    <a:lnL w="9525" cap="flat" cmpd="sng" algn="ctr">
                      <a:solidFill>
                        <a:srgbClr val="C00000"/>
                      </a:solidFill>
                      <a:prstDash val="solid"/>
                      <a:round/>
                      <a:headEnd type="none" w="med" len="med"/>
                      <a:tailEnd type="none" w="med" len="med"/>
                    </a:lnL>
                    <a:lnR w="6350" cap="flat" cmpd="sng" algn="ctr">
                      <a:solidFill>
                        <a:srgbClr val="C50017"/>
                      </a:solidFill>
                      <a:prstDash val="solid"/>
                      <a:round/>
                      <a:headEnd type="none" w="med" len="med"/>
                      <a:tailEnd type="none" w="med" len="med"/>
                    </a:lnR>
                    <a:lnT w="6350" cap="flat" cmpd="sng" algn="ctr">
                      <a:solidFill>
                        <a:srgbClr val="C50017"/>
                      </a:solidFill>
                      <a:prstDash val="solid"/>
                      <a:round/>
                      <a:headEnd type="none" w="med" len="med"/>
                      <a:tailEnd type="none" w="med" len="med"/>
                    </a:lnT>
                    <a:lnB w="9525" cap="flat" cmpd="sng" algn="ctr">
                      <a:solidFill>
                        <a:srgbClr val="C00000"/>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00000"/>
                      </a:solidFill>
                      <a:prstDash val="solid"/>
                      <a:round/>
                      <a:headEnd type="none" w="med" len="med"/>
                      <a:tailEnd type="none" w="med" len="med"/>
                    </a:lnB>
                    <a:solidFill>
                      <a:srgbClr val="C50017"/>
                    </a:solidFill>
                  </a:tcPr>
                </a:tc>
                <a:tc>
                  <a:txBody>
                    <a:body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00000"/>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00000"/>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00000"/>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00000"/>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00000"/>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solidFill>
                      <a:srgbClr val="C50017"/>
                    </a:solidFill>
                  </a:tcPr>
                </a:tc>
                <a:extLst>
                  <a:ext uri="{0D108BD9-81ED-4DB2-BD59-A6C34878D82A}">
                    <a16:rowId xmlns:a16="http://schemas.microsoft.com/office/drawing/2014/main" val="10001"/>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2.340</a:t>
                      </a:r>
                    </a:p>
                  </a:txBody>
                  <a:tcPr marL="9525" marR="9525" marT="9525" marB="0" anchor="ctr">
                    <a:lnL w="6350" cap="flat" cmpd="sng" algn="ctr">
                      <a:solidFill>
                        <a:srgbClr val="C50017"/>
                      </a:solidFill>
                      <a:prstDash val="solid"/>
                      <a:round/>
                      <a:headEnd type="none" w="med" len="med"/>
                      <a:tailEnd type="none" w="med" len="med"/>
                    </a:lnL>
                    <a:lnT w="9525" cap="flat" cmpd="sng" algn="ctr">
                      <a:solidFill>
                        <a:srgbClr val="C00000"/>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3.005</a:t>
                      </a:r>
                    </a:p>
                  </a:txBody>
                  <a:tcPr marL="9525" marR="9525" marT="9525" marB="0" anchor="ctr">
                    <a:lnT w="9525" cap="flat" cmpd="sng" algn="ctr">
                      <a:solidFill>
                        <a:srgbClr val="C00000"/>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+28.4%</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3.085</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00000"/>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3.255</a:t>
                      </a:r>
                    </a:p>
                  </a:txBody>
                  <a:tcPr marL="9525" marR="9525" marT="9525" marB="0" anchor="ctr">
                    <a:lnT w="9525" cap="flat" cmpd="sng" algn="ctr">
                      <a:solidFill>
                        <a:srgbClr val="C00000"/>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+5.5%</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2.937</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00000"/>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3.599</a:t>
                      </a:r>
                    </a:p>
                  </a:txBody>
                  <a:tcPr marL="9525" marR="9525" marT="9525" marB="0" anchor="ctr">
                    <a:lnT w="9525" cap="flat" cmpd="sng" algn="ctr">
                      <a:solidFill>
                        <a:srgbClr val="C00000"/>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+22.5%</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4.103</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00000"/>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3.234</a:t>
                      </a:r>
                    </a:p>
                  </a:txBody>
                  <a:tcPr marL="9525" marR="9525" marT="9525" marB="0" anchor="ctr">
                    <a:lnT w="9525" cap="flat" cmpd="sng" algn="ctr">
                      <a:solidFill>
                        <a:srgbClr val="C00000"/>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-21.2%</a:t>
                      </a:r>
                      <a:endParaRPr lang="en-GB" sz="650" b="0" i="0" u="none" strike="noStrike" dirty="0">
                        <a:solidFill>
                          <a:srgbClr val="C50017"/>
                        </a:solidFill>
                        <a:effectLst/>
                        <a:latin typeface="+mj-lt"/>
                      </a:endParaRPr>
                    </a:p>
                  </a:txBody>
                  <a:tcPr marL="9525" marR="9525" marT="9525" marB="0" anchor="ctr">
                    <a:lnR w="6350"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2.889</a:t>
                      </a:r>
                    </a:p>
                  </a:txBody>
                  <a:tcPr marL="9525" marR="9525" marT="9525" marB="0" anchor="ctr">
                    <a:lnL w="6350" cap="flat" cmpd="sng" algn="ctr">
                      <a:solidFill>
                        <a:srgbClr val="C50017"/>
                      </a:solidFill>
                      <a:prstDash val="solid"/>
                      <a:round/>
                      <a:headEnd type="none" w="med" len="med"/>
                      <a:tailEnd type="none" w="med" len="med"/>
                    </a:lnL>
                    <a:lnT w="9525" cap="flat" cmpd="sng" algn="ctr">
                      <a:solidFill>
                        <a:srgbClr val="C00000"/>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3.202</a:t>
                      </a:r>
                    </a:p>
                  </a:txBody>
                  <a:tcPr marL="9525" marR="9525" marT="9525" marB="0" anchor="ctr">
                    <a:lnT w="9525" cap="flat" cmpd="sng" algn="ctr">
                      <a:solidFill>
                        <a:srgbClr val="C00000"/>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+10.8%</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2.698</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00000"/>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2.553</a:t>
                      </a:r>
                    </a:p>
                  </a:txBody>
                  <a:tcPr marL="9525" marR="9525" marT="9525" marB="0" anchor="ctr">
                    <a:lnT w="9525" cap="flat" cmpd="sng" algn="ctr">
                      <a:solidFill>
                        <a:srgbClr val="C00000"/>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-5.4%</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2.065</a:t>
                      </a:r>
                    </a:p>
                  </a:txBody>
                  <a:tcPr marL="9525" marR="9525" marT="9525" marB="0" anchor="ctr">
                    <a:lnL w="6350"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2.616</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+26.7%</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2.686</a:t>
                      </a:r>
                    </a:p>
                  </a:txBody>
                  <a:tcPr marL="9525" marR="9525" marT="9525" marB="0" anchor="ctr">
                    <a:lnL w="9525"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2.844</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+5.9%</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2.552</a:t>
                      </a:r>
                    </a:p>
                  </a:txBody>
                  <a:tcPr marL="9525" marR="9525" marT="9525" marB="0" anchor="ctr">
                    <a:lnL w="9525"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3.161</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+23.9%</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3.575</a:t>
                      </a:r>
                    </a:p>
                  </a:txBody>
                  <a:tcPr marL="9525" marR="9525" marT="9525" marB="0" anchor="ctr">
                    <a:lnL w="9525"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2.694</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-24.6%</a:t>
                      </a:r>
                      <a:endParaRPr lang="en-GB" sz="650" b="0" i="0" u="none" strike="noStrike" dirty="0">
                        <a:solidFill>
                          <a:srgbClr val="C50017"/>
                        </a:solidFill>
                        <a:effectLst/>
                        <a:latin typeface="+mj-lt"/>
                      </a:endParaRPr>
                    </a:p>
                  </a:txBody>
                  <a:tcPr marL="9525" marR="9525" marT="9525" marB="0" anchor="ctr">
                    <a:lnR w="6350"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2.463</a:t>
                      </a:r>
                    </a:p>
                  </a:txBody>
                  <a:tcPr marL="9525" marR="9525" marT="9525" marB="0" anchor="ctr">
                    <a:lnL w="6350"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2.731</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+10.9%</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2.458</a:t>
                      </a:r>
                    </a:p>
                  </a:txBody>
                  <a:tcPr marL="9525" marR="9525" marT="9525" marB="0" anchor="ctr">
                    <a:lnL w="9525"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2.246</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-8.6%</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extLst>
                  <a:ext uri="{0D108BD9-81ED-4DB2-BD59-A6C34878D82A}">
                    <a16:rowId xmlns:a16="http://schemas.microsoft.com/office/drawing/2014/main" val="1000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p>
                      <a:pPr algn="ctr" fontAlgn="b">
                        <a:lnSpc>
                          <a:spcPct val="80000"/>
                        </a:lnSpc>
                        <a:defRPr/>
                      </a:pPr>
                      <a:r>
                        <a:rPr lang="en-GB" sz="650" u="none" strike="noStrike" kern="1200" dirty="0">
                          <a:solidFill>
                            <a:schemeClr val="bg1"/>
                          </a:solidFill>
                          <a:effectLst/>
                          <a:latin typeface="+mn-lt"/>
                          <a:ea typeface="+mn-ea"/>
                          <a:cs typeface="+mn-cs"/>
                        </a:rPr>
                        <a:t>February</a:t>
                      </a:r>
                    </a:p>
                  </a:txBody>
                  <a:tcPr marL="9525" marR="9525" marT="952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u="none" strike="noStrike" kern="1200" dirty="0">
                          <a:solidFill>
                            <a:schemeClr val="bg1"/>
                          </a:solidFill>
                          <a:effectLst/>
                          <a:latin typeface="+mj-lt"/>
                          <a:ea typeface="+mn-ea"/>
                          <a:cs typeface="+mn-cs"/>
                        </a:rPr>
                        <a:t>April</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May</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dirty="0">
                          <a:solidFill>
                            <a:schemeClr val="bg1"/>
                          </a:solidFill>
                          <a:effectLst/>
                          <a:latin typeface="+mn-lt"/>
                        </a:rPr>
                        <a:t>June</a:t>
                      </a:r>
                    </a:p>
                  </a:txBody>
                  <a:tcPr marL="4655" marR="4655" marT="4655" marB="0" anchor="ctr">
                    <a:lnL w="6350" cap="flat" cmpd="sng" algn="ctr">
                      <a:solidFill>
                        <a:srgbClr val="C50017"/>
                      </a:solidFill>
                      <a:prstDash val="solid"/>
                      <a:round/>
                      <a:headEnd type="none" w="med" len="med"/>
                      <a:tailEnd type="none" w="med" len="med"/>
                    </a:lnL>
                    <a:lnR w="9525"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6"/>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BEDNIGHTS</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extLst>
                  <a:ext uri="{0D108BD9-81ED-4DB2-BD59-A6C34878D82A}">
                    <a16:rowId xmlns:a16="http://schemas.microsoft.com/office/drawing/2014/main" val="10007"/>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5.728</a:t>
                      </a:r>
                    </a:p>
                  </a:txBody>
                  <a:tcPr marL="9525" marR="9525" marT="9525" marB="0" anchor="ctr">
                    <a:lnL w="6350"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8.636</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+50.8%</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7.525</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9.061</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+20.4%</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6.834</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10.811</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+58.2%</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11.884</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9.079</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-23.6%</a:t>
                      </a:r>
                      <a:endParaRPr lang="en-GB" sz="650" b="0" i="0" u="none" strike="noStrike" dirty="0">
                        <a:solidFill>
                          <a:srgbClr val="C50017"/>
                        </a:solidFill>
                        <a:effectLst/>
                        <a:latin typeface="+mj-lt"/>
                      </a:endParaRPr>
                    </a:p>
                  </a:txBody>
                  <a:tcPr marL="9525" marR="9525" marT="9525" marB="0" anchor="ctr">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7.728</a:t>
                      </a:r>
                    </a:p>
                  </a:txBody>
                  <a:tcPr marL="9525" marR="9525" marT="9525" marB="0" anchor="ctr">
                    <a:lnL w="6350"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8.857</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+14.6%</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6.620</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C50017"/>
                          </a:solidFill>
                          <a:effectLst/>
                          <a:latin typeface="+mj-lt"/>
                          <a:ea typeface="+mn-ea"/>
                          <a:cs typeface="+mn-cs"/>
                        </a:rPr>
                        <a:t>6.476</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-2.2%</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extLst>
                  <a:ext uri="{0D108BD9-81ED-4DB2-BD59-A6C34878D82A}">
                    <a16:rowId xmlns:a16="http://schemas.microsoft.com/office/drawing/2014/main" val="10008"/>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4.828</a:t>
                      </a:r>
                    </a:p>
                  </a:txBody>
                  <a:tcPr marL="9525" marR="9525" marT="9525" marB="0" anchor="ctr">
                    <a:lnL w="6350"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7.298</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+51.2%</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6.270</a:t>
                      </a:r>
                    </a:p>
                  </a:txBody>
                  <a:tcPr marL="9525" marR="9525" marT="9525" marB="0" anchor="ctr">
                    <a:lnL w="9525"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7.533</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+20.1%</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5.890</a:t>
                      </a:r>
                    </a:p>
                  </a:txBody>
                  <a:tcPr marL="9525" marR="9525" marT="9525" marB="0" anchor="ctr">
                    <a:lnL w="9525"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9.498</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+61.3%</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10.161</a:t>
                      </a:r>
                    </a:p>
                  </a:txBody>
                  <a:tcPr marL="9525" marR="9525" marT="9525" marB="0" anchor="ctr">
                    <a:lnL w="9525"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7.436</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-26.8%</a:t>
                      </a:r>
                      <a:endParaRPr lang="en-GB" sz="650" b="0" i="0" u="none" strike="noStrike" dirty="0">
                        <a:solidFill>
                          <a:srgbClr val="C50017"/>
                        </a:solidFill>
                        <a:effectLst/>
                        <a:latin typeface="+mj-lt"/>
                      </a:endParaRPr>
                    </a:p>
                  </a:txBody>
                  <a:tcPr marL="9525" marR="9525" marT="9525" marB="0" anchor="ctr">
                    <a:lnR w="6350"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6.434</a:t>
                      </a:r>
                    </a:p>
                  </a:txBody>
                  <a:tcPr marL="9525" marR="9525" marT="9525" marB="0" anchor="ctr">
                    <a:lnL w="6350"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7.670</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+19.2%</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tc>
                  <a:txBody>
                    <a:bodyPr/>
                    <a:lstStyle/>
                    <a:p>
                      <a:pPr algn="ctr" fontAlgn="b">
                        <a:defRPr/>
                      </a:pPr>
                      <a:r>
                        <a:rPr lang="en-GB" sz="650" b="0" i="0" u="none" strike="noStrike" dirty="0">
                          <a:solidFill>
                            <a:schemeClr val="accent3"/>
                          </a:solidFill>
                          <a:effectLst/>
                          <a:latin typeface="+mj-lt"/>
                        </a:rPr>
                        <a:t>5.846</a:t>
                      </a:r>
                    </a:p>
                  </a:txBody>
                  <a:tcPr marL="9525" marR="9525" marT="9525" marB="0" anchor="ctr">
                    <a:lnL w="9525" cap="flat" cmpd="sng" algn="ctr">
                      <a:solidFill>
                        <a:srgbClr val="C50017"/>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C50017"/>
                          </a:solidFill>
                          <a:effectLst/>
                          <a:uLnTx/>
                          <a:uFillTx/>
                          <a:latin typeface="Verdana"/>
                          <a:ea typeface="+mn-ea"/>
                          <a:cs typeface="+mn-cs"/>
                        </a:rPr>
                        <a:t>5.607</a:t>
                      </a:r>
                      <a:endParaRPr lang="en-GB" sz="650" b="0" i="0" u="none" strike="noStrike" kern="1200" dirty="0">
                        <a:solidFill>
                          <a:srgbClr val="C50017"/>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-4.1%</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tcPr>
                </a:tc>
                <a:extLst>
                  <a:ext uri="{0D108BD9-81ED-4DB2-BD59-A6C34878D82A}">
                    <a16:rowId xmlns:a16="http://schemas.microsoft.com/office/drawing/2014/main" val="10009"/>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p>
                      <a:pPr algn="ctr" fontAlgn="b">
                        <a:lnSpc>
                          <a:spcPct val="80000"/>
                        </a:lnSpc>
                        <a:defRPr/>
                      </a:pPr>
                      <a:r>
                        <a:rPr lang="en-GB" sz="650" u="none" strike="noStrike" kern="1200" dirty="0">
                          <a:solidFill>
                            <a:schemeClr val="bg1"/>
                          </a:solidFill>
                          <a:effectLst/>
                          <a:latin typeface="+mn-lt"/>
                          <a:ea typeface="+mn-ea"/>
                          <a:cs typeface="+mn-cs"/>
                        </a:rPr>
                        <a:t>February</a:t>
                      </a:r>
                    </a:p>
                  </a:txBody>
                  <a:tcPr marL="9525" marR="9525" marT="952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lnSpc>
                          <a:spcPct val="80000"/>
                        </a:lnSpc>
                        <a:defRPr/>
                      </a:pPr>
                      <a:r>
                        <a:rPr lang="en-GB" sz="650" b="0" i="0" u="none" strike="noStrike" kern="1200" dirty="0">
                          <a:solidFill>
                            <a:schemeClr val="bg1"/>
                          </a:solidFill>
                          <a:latin typeface="+mj-lt"/>
                          <a:ea typeface="+mn-ea"/>
                          <a:cs typeface="+mn-cs"/>
                        </a:rPr>
                        <a:t>March</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lnSpc>
                          <a:spcPct val="80000"/>
                        </a:lnSpc>
                        <a:defRPr/>
                      </a:pPr>
                      <a:r>
                        <a:rPr lang="en-GB" sz="650" b="0" i="0" u="none" strike="noStrike" kern="1200" dirty="0">
                          <a:solidFill>
                            <a:schemeClr val="bg1"/>
                          </a:solidFill>
                          <a:latin typeface="+mj-lt"/>
                          <a:ea typeface="+mn-ea"/>
                          <a:cs typeface="+mn-cs"/>
                        </a:rPr>
                        <a:t>April</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kern="1200" dirty="0">
                          <a:solidFill>
                            <a:schemeClr val="bg1"/>
                          </a:solidFill>
                          <a:latin typeface="+mj-lt"/>
                          <a:ea typeface="+mn-ea"/>
                          <a:cs typeface="+mn-cs"/>
                        </a:rPr>
                        <a:t>May</a:t>
                      </a:r>
                    </a:p>
                  </a:txBody>
                  <a:tcPr marL="4655" marR="4655" marT="4655" marB="0" anchor="ctr">
                    <a:lnL w="6350"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kern="1200" dirty="0">
                          <a:solidFill>
                            <a:schemeClr val="bg1"/>
                          </a:solidFill>
                          <a:latin typeface="+mj-lt"/>
                          <a:ea typeface="+mn-ea"/>
                          <a:cs typeface="+mn-cs"/>
                        </a:rPr>
                        <a:t>June</a:t>
                      </a:r>
                    </a:p>
                  </a:txBody>
                  <a:tcPr marL="4655" marR="4655" marT="4655" marB="0" anchor="ctr">
                    <a:lnL w="6350" cap="flat" cmpd="sng" algn="ctr">
                      <a:solidFill>
                        <a:srgbClr val="C50017"/>
                      </a:solidFill>
                      <a:prstDash val="solid"/>
                      <a:round/>
                      <a:headEnd type="none" w="med" len="med"/>
                      <a:tailEnd type="none" w="med" len="med"/>
                    </a:lnL>
                    <a:lnR w="9525" cap="flat" cmpd="sng" algn="ctr">
                      <a:solidFill>
                        <a:srgbClr val="C50017"/>
                      </a:solidFill>
                      <a:prstDash val="solid"/>
                      <a:round/>
                      <a:headEnd type="none" w="med" len="med"/>
                      <a:tailEnd type="none" w="med" len="med"/>
                    </a:lnR>
                    <a:solidFill>
                      <a:srgbClr val="C50017"/>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12"/>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EXPENDITURE</a:t>
                      </a: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C50017"/>
                      </a:solidFill>
                      <a:prstDash val="solid"/>
                      <a:round/>
                      <a:headEnd type="none" w="med" len="med"/>
                      <a:tailEnd type="none" w="med" len="med"/>
                    </a:lnL>
                    <a:lnB w="9525" cap="flat" cmpd="sng" algn="ctr">
                      <a:solidFill>
                        <a:srgbClr val="C50017"/>
                      </a:solidFill>
                      <a:prstDash val="solid"/>
                      <a:round/>
                      <a:headEnd type="none" w="med" len="med"/>
                      <a:tailEnd type="none" w="med" len="med"/>
                    </a:lnB>
                    <a:solidFill>
                      <a:srgbClr val="C50017"/>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C50017"/>
                      </a:solidFill>
                      <a:prstDash val="solid"/>
                      <a:round/>
                      <a:headEnd type="none" w="med" len="med"/>
                      <a:tailEnd type="none" w="med" len="med"/>
                    </a:lnB>
                    <a:solidFill>
                      <a:srgbClr val="C50017"/>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C50017"/>
                      </a:solidFill>
                      <a:prstDash val="solid"/>
                      <a:round/>
                      <a:headEnd type="none" w="med" len="med"/>
                      <a:tailEnd type="none" w="med" len="med"/>
                    </a:lnR>
                    <a:lnB w="9525" cap="flat" cmpd="sng" algn="ctr">
                      <a:solidFill>
                        <a:srgbClr val="C50017"/>
                      </a:solidFill>
                      <a:prstDash val="solid"/>
                      <a:round/>
                      <a:headEnd type="none" w="med" len="med"/>
                      <a:tailEnd type="none" w="med" len="med"/>
                    </a:lnB>
                    <a:solidFill>
                      <a:srgbClr val="C50017"/>
                    </a:solidFill>
                  </a:tcPr>
                </a:tc>
                <a:extLst>
                  <a:ext uri="{0D108BD9-81ED-4DB2-BD59-A6C34878D82A}">
                    <a16:rowId xmlns:a16="http://schemas.microsoft.com/office/drawing/2014/main" val="10013"/>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£238</a:t>
                      </a:r>
                    </a:p>
                  </a:txBody>
                  <a:tcPr marL="9525" marR="9525" marT="9525" marB="0" anchor="ctr">
                    <a:lnL w="6350"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C50017"/>
                          </a:solidFill>
                          <a:effectLst/>
                          <a:latin typeface="+mj-lt"/>
                        </a:rPr>
                        <a:t>£339</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+42.4%</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£314</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C50017"/>
                          </a:solidFill>
                          <a:effectLst/>
                          <a:latin typeface="+mj-lt"/>
                        </a:rPr>
                        <a:t>£306</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-2.5%</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£288</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C50017"/>
                          </a:solidFill>
                          <a:effectLst/>
                          <a:latin typeface="+mj-lt"/>
                        </a:rPr>
                        <a:t>£386</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+34.0%</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£431</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C50017"/>
                          </a:solidFill>
                          <a:effectLst/>
                          <a:latin typeface="+mj-lt"/>
                        </a:rPr>
                        <a:t>£367</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-14.8%</a:t>
                      </a:r>
                      <a:endParaRPr lang="en-GB" sz="650" b="0" i="0" u="none" strike="noStrike" dirty="0">
                        <a:solidFill>
                          <a:srgbClr val="C50017"/>
                        </a:solidFill>
                        <a:effectLst/>
                        <a:latin typeface="+mj-lt"/>
                      </a:endParaRPr>
                    </a:p>
                  </a:txBody>
                  <a:tcPr marL="9525" marR="9525" marT="9525" marB="0" anchor="ctr">
                    <a:lnR w="6350"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£324</a:t>
                      </a:r>
                    </a:p>
                  </a:txBody>
                  <a:tcPr marL="9525" marR="9525" marT="9525" marB="0" anchor="ctr">
                    <a:lnL w="6350"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C50017"/>
                          </a:solidFill>
                          <a:effectLst/>
                          <a:latin typeface="+mj-lt"/>
                        </a:rPr>
                        <a:t>£396</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+22.2%</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tc>
                  <a:txBody>
                    <a:bodyPr/>
                    <a:lstStyle/>
                    <a:p>
                      <a:pPr algn="ctr" fontAlgn="b">
                        <a:defRPr/>
                      </a:pPr>
                      <a:r>
                        <a:rPr lang="en-GB" sz="650" b="0" i="0" u="none" strike="noStrike" dirty="0">
                          <a:solidFill>
                            <a:schemeClr val="accent3"/>
                          </a:solidFill>
                          <a:effectLst/>
                          <a:latin typeface="+mj-lt"/>
                        </a:rPr>
                        <a:t>£329</a:t>
                      </a:r>
                    </a:p>
                  </a:txBody>
                  <a:tcPr marL="9525" marR="9525" marT="9525" marB="0" anchor="ctr">
                    <a:lnL w="9525" cap="flat" cmpd="sng" algn="ctr">
                      <a:solidFill>
                        <a:srgbClr val="C50017"/>
                      </a:solidFill>
                      <a:prstDash val="solid"/>
                      <a:round/>
                      <a:headEnd type="none" w="med" len="med"/>
                      <a:tailEnd type="none" w="med" len="med"/>
                    </a:lnL>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C50017"/>
                          </a:solidFill>
                          <a:effectLst/>
                          <a:latin typeface="+mj-lt"/>
                        </a:rPr>
                        <a:t>£269</a:t>
                      </a:r>
                    </a:p>
                  </a:txBody>
                  <a:tcPr marL="9525" marR="9525" marT="9525" marB="0" anchor="ctr">
                    <a:lnT w="9525" cap="flat" cmpd="sng" algn="ctr">
                      <a:solidFill>
                        <a:srgbClr val="C50017"/>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-18.2%</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T w="9525" cap="flat" cmpd="sng" algn="ctr">
                      <a:solidFill>
                        <a:srgbClr val="C50017"/>
                      </a:solidFill>
                      <a:prstDash val="solid"/>
                      <a:round/>
                      <a:headEnd type="none" w="med" len="med"/>
                      <a:tailEnd type="none" w="med" len="med"/>
                    </a:lnT>
                  </a:tcPr>
                </a:tc>
                <a:extLst>
                  <a:ext uri="{0D108BD9-81ED-4DB2-BD59-A6C34878D82A}">
                    <a16:rowId xmlns:a16="http://schemas.microsoft.com/office/drawing/2014/main" val="10014"/>
                  </a:ext>
                </a:extLst>
              </a:tr>
              <a:tr h="1296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C50017"/>
                      </a:solidFill>
                      <a:prstDash val="solid"/>
                      <a:round/>
                      <a:headEnd type="none" w="med" len="med"/>
                      <a:tailEnd type="none" w="med" len="med"/>
                    </a:lnL>
                    <a:lnR w="6350"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defRPr/>
                      </a:pPr>
                      <a:r>
                        <a:rPr lang="en-GB" sz="650" b="0" i="0" u="none" strike="noStrike" dirty="0">
                          <a:solidFill>
                            <a:schemeClr val="accent3"/>
                          </a:solidFill>
                          <a:effectLst/>
                          <a:latin typeface="+mj-lt"/>
                        </a:rPr>
                        <a:t>£198</a:t>
                      </a:r>
                    </a:p>
                  </a:txBody>
                  <a:tcPr marL="9525" marR="9525" marT="9525" marB="0" anchor="ctr">
                    <a:lnL w="6350" cap="flat" cmpd="sng" algn="ctr">
                      <a:solidFill>
                        <a:srgbClr val="C50017"/>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£262</a:t>
                      </a: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+32.3%</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defRPr/>
                      </a:pPr>
                      <a:r>
                        <a:rPr lang="en-GB" sz="650" b="0" i="0" u="none" strike="noStrike" dirty="0">
                          <a:solidFill>
                            <a:schemeClr val="accent3"/>
                          </a:solidFill>
                          <a:effectLst/>
                          <a:latin typeface="+mj-lt"/>
                        </a:rPr>
                        <a:t>£277</a:t>
                      </a:r>
                    </a:p>
                  </a:txBody>
                  <a:tcPr marL="9525" marR="9525" marT="9525" marB="0" anchor="ctr">
                    <a:lnL w="9525" cap="flat" cmpd="sng" algn="ctr">
                      <a:solidFill>
                        <a:srgbClr val="C50017"/>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£261</a:t>
                      </a: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-5.8%</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defRPr/>
                      </a:pPr>
                      <a:r>
                        <a:rPr lang="en-GB" sz="650" b="0" i="0" u="none" strike="noStrike" dirty="0">
                          <a:solidFill>
                            <a:schemeClr val="accent3"/>
                          </a:solidFill>
                          <a:effectLst/>
                          <a:latin typeface="+mj-lt"/>
                        </a:rPr>
                        <a:t>£238</a:t>
                      </a:r>
                    </a:p>
                  </a:txBody>
                  <a:tcPr marL="9525" marR="9525" marT="9525" marB="0" anchor="ctr">
                    <a:lnL w="9525" cap="flat" cmpd="sng" algn="ctr">
                      <a:solidFill>
                        <a:srgbClr val="C50017"/>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£322</a:t>
                      </a: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+35.3%</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defRPr/>
                      </a:pPr>
                      <a:r>
                        <a:rPr lang="en-GB" sz="650" b="0" i="0" u="none" strike="noStrike" dirty="0">
                          <a:solidFill>
                            <a:schemeClr val="accent3"/>
                          </a:solidFill>
                          <a:effectLst/>
                          <a:latin typeface="+mj-lt"/>
                        </a:rPr>
                        <a:t>£366</a:t>
                      </a:r>
                    </a:p>
                  </a:txBody>
                  <a:tcPr marL="9525" marR="9525" marT="9525" marB="0" anchor="ctr">
                    <a:lnL w="9525" cap="flat" cmpd="sng" algn="ctr">
                      <a:solidFill>
                        <a:srgbClr val="C50017"/>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£286</a:t>
                      </a: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-21.9%</a:t>
                      </a:r>
                      <a:endParaRPr lang="en-GB" sz="650" b="0" i="0" u="none" strike="noStrike" dirty="0">
                        <a:solidFill>
                          <a:srgbClr val="C50017"/>
                        </a:solidFill>
                        <a:effectLst/>
                        <a:latin typeface="+mj-lt"/>
                      </a:endParaRPr>
                    </a:p>
                  </a:txBody>
                  <a:tcPr marL="9525" marR="9525" marT="9525" marB="0" anchor="ctr">
                    <a:lnR w="6350"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defRPr/>
                      </a:pPr>
                      <a:r>
                        <a:rPr lang="en-GB" sz="650" b="0" i="0" u="none" strike="noStrike" dirty="0">
                          <a:solidFill>
                            <a:schemeClr val="accent3"/>
                          </a:solidFill>
                          <a:effectLst/>
                          <a:latin typeface="+mj-lt"/>
                        </a:rPr>
                        <a:t>£248</a:t>
                      </a:r>
                    </a:p>
                  </a:txBody>
                  <a:tcPr marL="9525" marR="9525" marT="9525" marB="0" anchor="ctr">
                    <a:lnL w="6350" cap="flat" cmpd="sng" algn="ctr">
                      <a:solidFill>
                        <a:srgbClr val="C50017"/>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£336</a:t>
                      </a: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+35.5%</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defRPr/>
                      </a:pPr>
                      <a:r>
                        <a:rPr lang="en-GB" sz="650" b="0" i="0" u="none" strike="noStrike" dirty="0">
                          <a:solidFill>
                            <a:schemeClr val="accent3"/>
                          </a:solidFill>
                          <a:effectLst/>
                          <a:latin typeface="+mj-lt"/>
                        </a:rPr>
                        <a:t>£292</a:t>
                      </a:r>
                    </a:p>
                  </a:txBody>
                  <a:tcPr marL="9525" marR="9525" marT="9525" marB="0" anchor="ctr">
                    <a:lnL w="9525" cap="flat" cmpd="sng" algn="ctr">
                      <a:solidFill>
                        <a:srgbClr val="C50017"/>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£220</a:t>
                      </a: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C50017"/>
                          </a:solidFill>
                          <a:effectLst/>
                          <a:uLnTx/>
                          <a:uFillTx/>
                          <a:latin typeface="Verdana"/>
                          <a:ea typeface="+mn-ea"/>
                          <a:cs typeface="+mn-cs"/>
                        </a:rPr>
                        <a:t>-24.7%</a:t>
                      </a:r>
                      <a:endParaRPr lang="en-GB" sz="650" b="0" i="0" u="none" strike="noStrike" dirty="0">
                        <a:solidFill>
                          <a:srgbClr val="C50017"/>
                        </a:solidFill>
                        <a:effectLst/>
                        <a:latin typeface="+mj-lt"/>
                      </a:endParaRPr>
                    </a:p>
                  </a:txBody>
                  <a:tcPr marL="9525" marR="9525" marT="9525" marB="0" anchor="ctr">
                    <a:lnR w="9525" cap="flat" cmpd="sng" algn="ctr">
                      <a:solidFill>
                        <a:srgbClr val="C50017"/>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TextBox 7">
            <a:extLst>
              <a:ext uri="{FF2B5EF4-FFF2-40B4-BE49-F238E27FC236}">
                <a16:creationId xmlns:a16="http://schemas.microsoft.com/office/drawing/2014/main" id="{DE502465-9AF5-4413-83D5-5C77CC6D95DF}"/>
              </a:ext>
            </a:extLst>
          </p:cNvPr>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r>
              <a:rPr lang="en-GB" sz="450" b="0" dirty="0">
                <a:solidFill>
                  <a:schemeClr val="tx1">
                    <a:lumMod val="65000"/>
                    <a:lumOff val="35000"/>
                  </a:schemeClr>
                </a:solidFill>
              </a:rPr>
              <a:t>Please note that the latest 2018 results are provisional and subject to minor changes in subsequent months due to the inclusion of trip-takers returning from late trips.  Pre-2018 results are based on full-year data so will not change.</a:t>
            </a:r>
          </a:p>
          <a:p>
            <a:pPr>
              <a:buFont typeface="Arial" pitchFamily="34" charset="0"/>
              <a:buChar char="•"/>
            </a:pPr>
            <a:r>
              <a:rPr lang="en-GB" sz="450" b="0" dirty="0">
                <a:solidFill>
                  <a:schemeClr val="tx1">
                    <a:lumMod val="65000"/>
                    <a:lumOff val="35000"/>
                  </a:schemeClr>
                </a:solidFill>
              </a:rPr>
              <a:t>All expenditure figures are in HISTORIC PRICES.</a:t>
            </a:r>
          </a:p>
          <a:p>
            <a:pPr>
              <a:buFont typeface="Arial" pitchFamily="34" charset="0"/>
              <a:buChar char="•"/>
            </a:pPr>
            <a:r>
              <a:rPr lang="en-GB" sz="450" b="0" dirty="0">
                <a:solidFill>
                  <a:schemeClr val="tx1">
                    <a:lumMod val="65000"/>
                    <a:lumOff val="35000"/>
                  </a:schemeClr>
                </a:solidFill>
              </a:rPr>
              <a:t> NB. TRIPS, NIGHTS and EXPENDITURE are all shown in units of millions</a:t>
            </a:r>
          </a:p>
          <a:p>
            <a:pPr>
              <a:buFont typeface="Arial" pitchFamily="34" charset="0"/>
              <a:buChar char="•"/>
            </a:pPr>
            <a:endParaRPr lang="en-GB" sz="450" b="0" dirty="0">
              <a:solidFill>
                <a:srgbClr val="333333"/>
              </a:solidFill>
            </a:endParaRPr>
          </a:p>
        </p:txBody>
      </p:sp>
      <p:sp>
        <p:nvSpPr>
          <p:cNvPr id="10" name="Rectangle 9">
            <a:extLst>
              <a:ext uri="{FF2B5EF4-FFF2-40B4-BE49-F238E27FC236}">
                <a16:creationId xmlns:a16="http://schemas.microsoft.com/office/drawing/2014/main" id="{4C633C5A-6B7D-4109-AEAC-C7905C199014}"/>
              </a:ext>
            </a:extLst>
          </p:cNvPr>
          <p:cNvSpPr/>
          <p:nvPr/>
        </p:nvSpPr>
        <p:spPr>
          <a:xfrm>
            <a:off x="730025" y="6181417"/>
            <a:ext cx="5812971" cy="338554"/>
          </a:xfrm>
          <a:prstGeom prst="rect">
            <a:avLst/>
          </a:prstGeom>
        </p:spPr>
        <p:txBody>
          <a:bodyPr wrap="square">
            <a:spAutoFit/>
          </a:bodyPr>
          <a:lstStyle/>
          <a:p>
            <a:r>
              <a:rPr lang="en-GB" sz="800" b="0" dirty="0"/>
              <a:t>Fieldwork: 7 Nov 2018 – 16 Dec 2018</a:t>
            </a:r>
          </a:p>
          <a:p>
            <a:r>
              <a:rPr lang="en-GB" sz="800" b="0" dirty="0"/>
              <a:t>TNS Face-to-Face Omnibus Survey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6</a:t>
            </a:fld>
            <a:endParaRPr lang="en-AU" dirty="0"/>
          </a:p>
        </p:txBody>
      </p:sp>
      <p:sp>
        <p:nvSpPr>
          <p:cNvPr id="3" name="Title 2"/>
          <p:cNvSpPr>
            <a:spLocks noGrp="1"/>
          </p:cNvSpPr>
          <p:nvPr>
            <p:ph type="title"/>
          </p:nvPr>
        </p:nvSpPr>
        <p:spPr>
          <a:xfrm>
            <a:off x="0" y="0"/>
            <a:ext cx="9143999" cy="1284971"/>
          </a:xfrm>
        </p:spPr>
        <p:txBody>
          <a:bodyPr/>
          <a:lstStyle/>
          <a:p>
            <a:pPr>
              <a:defRPr/>
            </a:pPr>
            <a:r>
              <a:rPr lang="en-US" dirty="0"/>
              <a:t>GB Domestic Tourism: Monthly Volume &amp; Value 2018</a:t>
            </a:r>
            <a:br>
              <a:rPr lang="en-US" dirty="0"/>
            </a:br>
            <a:r>
              <a:rPr lang="en-US" dirty="0">
                <a:solidFill>
                  <a:schemeClr val="accent4"/>
                </a:solidFill>
              </a:rPr>
              <a:t>BUSINESS TOURISM</a:t>
            </a:r>
            <a:endParaRPr lang="en-GB" dirty="0">
              <a:solidFill>
                <a:schemeClr val="accent4"/>
              </a:solidFill>
            </a:endParaRPr>
          </a:p>
        </p:txBody>
      </p:sp>
      <p:graphicFrame>
        <p:nvGraphicFramePr>
          <p:cNvPr id="12" name="Table 11">
            <a:extLst>
              <a:ext uri="{FF2B5EF4-FFF2-40B4-BE49-F238E27FC236}">
                <a16:creationId xmlns:a16="http://schemas.microsoft.com/office/drawing/2014/main" id="{DE944814-2162-44E8-863D-4EB9785224EA}"/>
              </a:ext>
            </a:extLst>
          </p:cNvPr>
          <p:cNvGraphicFramePr>
            <a:graphicFrameLocks noGrp="1"/>
          </p:cNvGraphicFramePr>
          <p:nvPr>
            <p:custDataLst>
              <p:tags r:id="rId1"/>
            </p:custDataLst>
            <p:extLst>
              <p:ext uri="{D42A27DB-BD31-4B8C-83A1-F6EECF244321}">
                <p14:modId xmlns:p14="http://schemas.microsoft.com/office/powerpoint/2010/main" val="3896870579"/>
              </p:ext>
            </p:extLst>
          </p:nvPr>
        </p:nvGraphicFramePr>
        <p:xfrm>
          <a:off x="109632" y="3381254"/>
          <a:ext cx="8766000" cy="1520169"/>
        </p:xfrm>
        <a:graphic>
          <a:graphicData uri="http://schemas.openxmlformats.org/drawingml/2006/table">
            <a:tbl>
              <a:tblPr>
                <a:tableStyleId>{5A111915-BE36-4E01-A7E5-04B1672EAD32}</a:tableStyleId>
              </a:tblPr>
              <a:tblGrid>
                <a:gridCol w="633600">
                  <a:extLst>
                    <a:ext uri="{9D8B030D-6E8A-4147-A177-3AD203B41FA5}">
                      <a16:colId xmlns:a16="http://schemas.microsoft.com/office/drawing/2014/main" val="20000"/>
                    </a:ext>
                  </a:extLst>
                </a:gridCol>
                <a:gridCol w="378000">
                  <a:extLst>
                    <a:ext uri="{9D8B030D-6E8A-4147-A177-3AD203B41FA5}">
                      <a16:colId xmlns:a16="http://schemas.microsoft.com/office/drawing/2014/main" val="20002"/>
                    </a:ext>
                  </a:extLst>
                </a:gridCol>
                <a:gridCol w="378000">
                  <a:extLst>
                    <a:ext uri="{9D8B030D-6E8A-4147-A177-3AD203B41FA5}">
                      <a16:colId xmlns:a16="http://schemas.microsoft.com/office/drawing/2014/main" val="2716474440"/>
                    </a:ext>
                  </a:extLst>
                </a:gridCol>
                <a:gridCol w="378000">
                  <a:extLst>
                    <a:ext uri="{9D8B030D-6E8A-4147-A177-3AD203B41FA5}">
                      <a16:colId xmlns:a16="http://schemas.microsoft.com/office/drawing/2014/main" val="20003"/>
                    </a:ext>
                  </a:extLst>
                </a:gridCol>
                <a:gridCol w="378000">
                  <a:extLst>
                    <a:ext uri="{9D8B030D-6E8A-4147-A177-3AD203B41FA5}">
                      <a16:colId xmlns:a16="http://schemas.microsoft.com/office/drawing/2014/main" val="20005"/>
                    </a:ext>
                  </a:extLst>
                </a:gridCol>
                <a:gridCol w="378000">
                  <a:extLst>
                    <a:ext uri="{9D8B030D-6E8A-4147-A177-3AD203B41FA5}">
                      <a16:colId xmlns:a16="http://schemas.microsoft.com/office/drawing/2014/main" val="2525427573"/>
                    </a:ext>
                  </a:extLst>
                </a:gridCol>
                <a:gridCol w="378000">
                  <a:extLst>
                    <a:ext uri="{9D8B030D-6E8A-4147-A177-3AD203B41FA5}">
                      <a16:colId xmlns:a16="http://schemas.microsoft.com/office/drawing/2014/main" val="20006"/>
                    </a:ext>
                  </a:extLst>
                </a:gridCol>
                <a:gridCol w="378000">
                  <a:extLst>
                    <a:ext uri="{9D8B030D-6E8A-4147-A177-3AD203B41FA5}">
                      <a16:colId xmlns:a16="http://schemas.microsoft.com/office/drawing/2014/main" val="20008"/>
                    </a:ext>
                  </a:extLst>
                </a:gridCol>
                <a:gridCol w="378000">
                  <a:extLst>
                    <a:ext uri="{9D8B030D-6E8A-4147-A177-3AD203B41FA5}">
                      <a16:colId xmlns:a16="http://schemas.microsoft.com/office/drawing/2014/main" val="599800153"/>
                    </a:ext>
                  </a:extLst>
                </a:gridCol>
                <a:gridCol w="378000">
                  <a:extLst>
                    <a:ext uri="{9D8B030D-6E8A-4147-A177-3AD203B41FA5}">
                      <a16:colId xmlns:a16="http://schemas.microsoft.com/office/drawing/2014/main" val="20009"/>
                    </a:ext>
                  </a:extLst>
                </a:gridCol>
                <a:gridCol w="378000">
                  <a:extLst>
                    <a:ext uri="{9D8B030D-6E8A-4147-A177-3AD203B41FA5}">
                      <a16:colId xmlns:a16="http://schemas.microsoft.com/office/drawing/2014/main" val="20011"/>
                    </a:ext>
                  </a:extLst>
                </a:gridCol>
                <a:gridCol w="378000">
                  <a:extLst>
                    <a:ext uri="{9D8B030D-6E8A-4147-A177-3AD203B41FA5}">
                      <a16:colId xmlns:a16="http://schemas.microsoft.com/office/drawing/2014/main" val="2128387303"/>
                    </a:ext>
                  </a:extLst>
                </a:gridCol>
                <a:gridCol w="378000">
                  <a:extLst>
                    <a:ext uri="{9D8B030D-6E8A-4147-A177-3AD203B41FA5}">
                      <a16:colId xmlns:a16="http://schemas.microsoft.com/office/drawing/2014/main" val="20012"/>
                    </a:ext>
                  </a:extLst>
                </a:gridCol>
                <a:gridCol w="378000">
                  <a:extLst>
                    <a:ext uri="{9D8B030D-6E8A-4147-A177-3AD203B41FA5}">
                      <a16:colId xmlns:a16="http://schemas.microsoft.com/office/drawing/2014/main" val="20014"/>
                    </a:ext>
                  </a:extLst>
                </a:gridCol>
                <a:gridCol w="378000">
                  <a:extLst>
                    <a:ext uri="{9D8B030D-6E8A-4147-A177-3AD203B41FA5}">
                      <a16:colId xmlns:a16="http://schemas.microsoft.com/office/drawing/2014/main" val="3199239180"/>
                    </a:ext>
                  </a:extLst>
                </a:gridCol>
                <a:gridCol w="378000">
                  <a:extLst>
                    <a:ext uri="{9D8B030D-6E8A-4147-A177-3AD203B41FA5}">
                      <a16:colId xmlns:a16="http://schemas.microsoft.com/office/drawing/2014/main" val="20015"/>
                    </a:ext>
                  </a:extLst>
                </a:gridCol>
                <a:gridCol w="378000">
                  <a:extLst>
                    <a:ext uri="{9D8B030D-6E8A-4147-A177-3AD203B41FA5}">
                      <a16:colId xmlns:a16="http://schemas.microsoft.com/office/drawing/2014/main" val="20017"/>
                    </a:ext>
                  </a:extLst>
                </a:gridCol>
                <a:gridCol w="378000">
                  <a:extLst>
                    <a:ext uri="{9D8B030D-6E8A-4147-A177-3AD203B41FA5}">
                      <a16:colId xmlns:a16="http://schemas.microsoft.com/office/drawing/2014/main" val="2937459200"/>
                    </a:ext>
                  </a:extLst>
                </a:gridCol>
                <a:gridCol w="378000">
                  <a:extLst>
                    <a:ext uri="{9D8B030D-6E8A-4147-A177-3AD203B41FA5}">
                      <a16:colId xmlns:a16="http://schemas.microsoft.com/office/drawing/2014/main" val="20018"/>
                    </a:ext>
                  </a:extLst>
                </a:gridCol>
                <a:gridCol w="442800">
                  <a:extLst>
                    <a:ext uri="{9D8B030D-6E8A-4147-A177-3AD203B41FA5}">
                      <a16:colId xmlns:a16="http://schemas.microsoft.com/office/drawing/2014/main" val="20019"/>
                    </a:ext>
                  </a:extLst>
                </a:gridCol>
                <a:gridCol w="442800">
                  <a:extLst>
                    <a:ext uri="{9D8B030D-6E8A-4147-A177-3AD203B41FA5}">
                      <a16:colId xmlns:a16="http://schemas.microsoft.com/office/drawing/2014/main" val="20020"/>
                    </a:ext>
                  </a:extLst>
                </a:gridCol>
                <a:gridCol w="442800">
                  <a:extLst>
                    <a:ext uri="{9D8B030D-6E8A-4147-A177-3AD203B41FA5}">
                      <a16:colId xmlns:a16="http://schemas.microsoft.com/office/drawing/2014/main" val="20021"/>
                    </a:ext>
                  </a:extLst>
                </a:gridCol>
              </a:tblGrid>
              <a:tr h="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kern="1200" dirty="0">
                          <a:solidFill>
                            <a:schemeClr val="bg1"/>
                          </a:solidFill>
                          <a:effectLst/>
                          <a:latin typeface="+mn-lt"/>
                          <a:ea typeface="+mn-ea"/>
                          <a:cs typeface="+mn-cs"/>
                        </a:rPr>
                        <a:t> </a:t>
                      </a:r>
                    </a:p>
                  </a:txBody>
                  <a:tcPr marL="4655"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October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rgbClr val="3EB1CC"/>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December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algn="ctr" rtl="0" fontAlgn="b"/>
                      <a:r>
                        <a:rPr lang="en-GB" sz="650" u="none" strike="noStrike" kern="1200" dirty="0">
                          <a:solidFill>
                            <a:schemeClr val="bg1"/>
                          </a:solidFill>
                          <a:effectLst/>
                          <a:latin typeface="+mn-lt"/>
                          <a:ea typeface="+mn-ea"/>
                          <a:cs typeface="+mn-cs"/>
                        </a:rPr>
                        <a:t>YTD</a:t>
                      </a:r>
                    </a:p>
                  </a:txBody>
                  <a:tcPr marL="4655" marR="4655" marT="4655" marB="0" anchor="ctr">
                    <a:lnL w="6350"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endParaRPr lang="en-GB" sz="650" u="none" strike="noStrike" kern="1200" dirty="0">
                        <a:solidFill>
                          <a:schemeClr val="bg1"/>
                        </a:solidFill>
                        <a:effectLst/>
                        <a:latin typeface="+mn-lt"/>
                        <a:ea typeface="+mn-ea"/>
                        <a:cs typeface="+mn-cs"/>
                      </a:endParaRPr>
                    </a:p>
                  </a:txBody>
                  <a:tcPr marL="4655" marR="4655" marT="4655" marB="0" anchor="ctr">
                    <a:lnL w="6350" cap="flat" cmpd="sng" algn="ctr">
                      <a:solidFill>
                        <a:schemeClr val="accent5"/>
                      </a:solidFill>
                      <a:prstDash val="solid"/>
                      <a:round/>
                      <a:headEnd type="none" w="med" len="med"/>
                      <a:tailEnd type="none" w="med" len="med"/>
                    </a:lnL>
                    <a:solidFill>
                      <a:schemeClr val="accent5"/>
                    </a:solidFill>
                  </a:tcPr>
                </a:tc>
                <a:tc hMerge="1">
                  <a:txBody>
                    <a:bodyPr/>
                    <a:lstStyle/>
                    <a:p>
                      <a:endParaRPr lang="en-GB"/>
                    </a:p>
                  </a:txBody>
                  <a:tcPr/>
                </a:tc>
                <a:extLst>
                  <a:ext uri="{0D108BD9-81ED-4DB2-BD59-A6C34878D82A}">
                    <a16:rowId xmlns:a16="http://schemas.microsoft.com/office/drawing/2014/main" val="10000"/>
                  </a:ext>
                </a:extLst>
              </a:tr>
              <a:tr h="10327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TRIPS</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a:t>
                      </a:r>
                      <a:r>
                        <a:rPr lang="en-GB" sz="650" u="none" strike="noStrike" kern="1200" dirty="0" err="1">
                          <a:solidFill>
                            <a:schemeClr val="bg1"/>
                          </a:solidFill>
                          <a:effectLst/>
                          <a:latin typeface="+mn-lt"/>
                          <a:ea typeface="+mn-ea"/>
                          <a:cs typeface="+mn-cs"/>
                        </a:rPr>
                        <a:t>ch</a:t>
                      </a:r>
                      <a:endParaRPr lang="en-GB" sz="650" u="none" strike="noStrike" kern="1200" dirty="0">
                        <a:solidFill>
                          <a:schemeClr val="bg1"/>
                        </a:solidFill>
                        <a:effectLst/>
                        <a:latin typeface="+mn-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extLst>
                  <a:ext uri="{0D108BD9-81ED-4DB2-BD59-A6C34878D82A}">
                    <a16:rowId xmlns:a16="http://schemas.microsoft.com/office/drawing/2014/main" val="10001"/>
                  </a:ext>
                </a:extLst>
              </a:tr>
              <a:tr h="16324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1.483</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1.218</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-17.9%</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1.078</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1.375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+27.6%</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1.326</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1.145</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-13.7%</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1.527</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1.210</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-20.8%</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2.377</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1.451</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-39.0%</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1.136</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 </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 </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rgbClr val="3EB1CC"/>
                          </a:solidFill>
                          <a:effectLst/>
                          <a:latin typeface="+mn-lt"/>
                          <a:ea typeface="+mn-ea"/>
                          <a:cs typeface="+mn-cs"/>
                        </a:rPr>
                        <a:t>15.394</a:t>
                      </a:r>
                    </a:p>
                  </a:txBody>
                  <a:tcPr marL="7620" marR="7620" marT="7620"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dirty="0">
                          <a:solidFill>
                            <a:srgbClr val="3EB1CC"/>
                          </a:solidFill>
                          <a:effectLst/>
                          <a:latin typeface="+mj-lt"/>
                        </a:rPr>
                        <a:t>14.970</a:t>
                      </a:r>
                    </a:p>
                  </a:txBody>
                  <a:tcPr marL="7620" marR="7620" marT="7620" marB="0" anchor="ctr">
                    <a:lnL w="6350" cap="flat" cmpd="sng" algn="ctr">
                      <a:noFill/>
                      <a:prstDash val="solid"/>
                      <a:round/>
                      <a:headEnd type="none" w="med" len="med"/>
                      <a:tailEnd type="none" w="med" len="med"/>
                    </a:lnL>
                    <a:lnR>
                      <a:noFill/>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kern="1200" dirty="0">
                          <a:solidFill>
                            <a:srgbClr val="3EB1CC"/>
                          </a:solidFill>
                          <a:effectLst/>
                          <a:latin typeface="+mn-lt"/>
                          <a:ea typeface="+mn-ea"/>
                          <a:cs typeface="+mn-cs"/>
                        </a:rPr>
                        <a:t>-2.8%</a:t>
                      </a:r>
                    </a:p>
                  </a:txBody>
                  <a:tcPr marL="7620" marR="7620" marT="7620" marB="0" anchor="ctr">
                    <a:lnL>
                      <a:noFill/>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solidFill>
                      <a:srgbClr val="D8EFF5"/>
                    </a:solidFill>
                  </a:tcPr>
                </a:tc>
                <a:extLst>
                  <a:ext uri="{0D108BD9-81ED-4DB2-BD59-A6C34878D82A}">
                    <a16:rowId xmlns:a16="http://schemas.microsoft.com/office/drawing/2014/main" val="10002"/>
                  </a:ext>
                </a:extLst>
              </a:tr>
              <a:tr h="10327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1.211</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1.111</a:t>
                      </a:r>
                      <a:endParaRPr lang="en-GB" sz="650" b="0" i="0" u="none" strike="noStrike" kern="1200" dirty="0">
                        <a:solidFill>
                          <a:srgbClr val="3EB1CC"/>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-8.3%</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a:noFill/>
                    </a:lnT>
                  </a:tcPr>
                </a:tc>
                <a:tc>
                  <a:txBody>
                    <a:bodyPr/>
                    <a:lstStyle/>
                    <a:p>
                      <a:pPr algn="ctr" fontAlgn="b">
                        <a:defRPr/>
                      </a:pPr>
                      <a:r>
                        <a:rPr lang="en-GB" sz="650" b="0" i="0" u="none" strike="noStrike" dirty="0">
                          <a:solidFill>
                            <a:schemeClr val="accent4"/>
                          </a:solidFill>
                          <a:effectLst/>
                          <a:latin typeface="+mj-lt"/>
                        </a:rPr>
                        <a:t>0.851</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1.184</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+39.1%</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1.041</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0.959</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-7.9%</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1.215</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1.078</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-11.3%</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2.092</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1.215</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-41.9%</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0.983</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 </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 </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13.183</a:t>
                      </a:r>
                    </a:p>
                  </a:txBody>
                  <a:tcPr marL="7620" marR="7620" marT="7620"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dirty="0">
                          <a:solidFill>
                            <a:srgbClr val="3EB1CC"/>
                          </a:solidFill>
                          <a:effectLst/>
                          <a:latin typeface="+mj-lt"/>
                        </a:rPr>
                        <a:t>12.800</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kern="1200" dirty="0">
                          <a:solidFill>
                            <a:srgbClr val="3EB1CC"/>
                          </a:solidFill>
                          <a:effectLst/>
                          <a:latin typeface="+mn-lt"/>
                          <a:ea typeface="+mn-ea"/>
                          <a:cs typeface="+mn-cs"/>
                        </a:rPr>
                        <a:t>-2.9%</a:t>
                      </a:r>
                    </a:p>
                  </a:txBody>
                  <a:tcPr marL="7620" marR="7620" marT="7620" marB="0" anchor="ctr">
                    <a:lnL>
                      <a:noFill/>
                    </a:lnL>
                    <a:lnR w="9525" cap="flat" cmpd="sng" algn="ctr">
                      <a:solidFill>
                        <a:srgbClr val="3EB1CC"/>
                      </a:solidFill>
                      <a:prstDash val="solid"/>
                      <a:round/>
                      <a:headEnd type="none" w="med" len="med"/>
                      <a:tailEnd type="none" w="med" len="med"/>
                    </a:lnR>
                    <a:lnT>
                      <a:noFill/>
                    </a:lnT>
                    <a:solidFill>
                      <a:srgbClr val="D8EFF5"/>
                    </a:solidFill>
                  </a:tcPr>
                </a:tc>
                <a:extLst>
                  <a:ext uri="{0D108BD9-81ED-4DB2-BD59-A6C34878D82A}">
                    <a16:rowId xmlns:a16="http://schemas.microsoft.com/office/drawing/2014/main" val="10003"/>
                  </a:ext>
                </a:extLst>
              </a:tr>
              <a:tr h="10327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gridSpan="3">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dirty="0"/>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j-lt"/>
                          <a:ea typeface="+mn-ea"/>
                          <a:cs typeface="+mn-cs"/>
                        </a:rPr>
                        <a:t>October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rgbClr val="3EB1CC"/>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j-lt"/>
                          <a:ea typeface="+mn-ea"/>
                          <a:cs typeface="+mn-cs"/>
                        </a:rPr>
                        <a:t>December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YTD</a:t>
                      </a:r>
                    </a:p>
                  </a:txBody>
                  <a:tcPr marL="7620" marR="7620" marT="7620" marB="0" anchor="ctr">
                    <a:lnL w="6350"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pPr algn="l" fontAlgn="b"/>
                      <a:endParaRPr lang="en-GB" sz="650" b="0" i="0" u="none" strike="noStrike" dirty="0">
                        <a:solidFill>
                          <a:schemeClr val="accent5"/>
                        </a:solidFill>
                        <a:effectLst/>
                        <a:latin typeface="+mj-lt"/>
                      </a:endParaRPr>
                    </a:p>
                  </a:txBody>
                  <a:tcPr marL="7620" marR="7620" marT="7620" marB="0" anchor="b">
                    <a:lnL w="6350" cap="flat" cmpd="sng" algn="ctr">
                      <a:noFill/>
                      <a:prstDash val="solid"/>
                      <a:round/>
                      <a:headEnd type="none" w="med" len="med"/>
                      <a:tailEnd type="none" w="med" len="med"/>
                    </a:lnL>
                    <a:lnT>
                      <a:noFill/>
                    </a:lnT>
                    <a:solidFill>
                      <a:schemeClr val="accent5"/>
                    </a:solidFill>
                  </a:tcPr>
                </a:tc>
                <a:tc hMerge="1">
                  <a:txBody>
                    <a:bodyPr/>
                    <a:lstStyle/>
                    <a:p>
                      <a:pPr algn="ctr" fontAlgn="b"/>
                      <a:endParaRPr lang="en-GB" sz="650" b="0" i="0" u="none" strike="noStrike" dirty="0">
                        <a:solidFill>
                          <a:schemeClr val="accent5"/>
                        </a:solidFill>
                        <a:effectLst/>
                        <a:latin typeface="+mj-lt"/>
                      </a:endParaRPr>
                    </a:p>
                  </a:txBody>
                  <a:tcPr marL="7620" marR="7620" marT="7620" marB="0" anchor="ctr">
                    <a:lnT>
                      <a:noFill/>
                    </a:lnT>
                  </a:tcPr>
                </a:tc>
                <a:extLst>
                  <a:ext uri="{0D108BD9-81ED-4DB2-BD59-A6C34878D82A}">
                    <a16:rowId xmlns:a16="http://schemas.microsoft.com/office/drawing/2014/main" val="10006"/>
                  </a:ext>
                </a:extLst>
              </a:tr>
              <a:tr h="10327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BEDNIGHTS</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j-lt"/>
                          <a:ea typeface="+mn-ea"/>
                          <a:cs typeface="+mn-cs"/>
                        </a:rPr>
                        <a:t>%</a:t>
                      </a:r>
                      <a:r>
                        <a:rPr lang="en-GB" sz="650" u="none" strike="noStrike" kern="1200" dirty="0" err="1">
                          <a:solidFill>
                            <a:schemeClr val="bg1"/>
                          </a:solidFill>
                          <a:effectLst/>
                          <a:latin typeface="+mj-lt"/>
                          <a:ea typeface="+mn-ea"/>
                          <a:cs typeface="+mn-cs"/>
                        </a:rPr>
                        <a:t>ch</a:t>
                      </a: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9525"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extLst>
                  <a:ext uri="{0D108BD9-81ED-4DB2-BD59-A6C34878D82A}">
                    <a16:rowId xmlns:a16="http://schemas.microsoft.com/office/drawing/2014/main" val="10007"/>
                  </a:ext>
                </a:extLst>
              </a:tr>
              <a:tr h="14577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4.518</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3.102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-31.3%</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2.782</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3.522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+26.6%</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2.976</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2.822</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-5.2%</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3.428</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2.813</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-17.9%</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4.552</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3.496</a:t>
                      </a: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-23.2%</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2.503</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 </a:t>
                      </a: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 </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rgbClr val="3EB1CC"/>
                          </a:solidFill>
                          <a:effectLst/>
                          <a:latin typeface="+mn-lt"/>
                          <a:ea typeface="+mn-ea"/>
                          <a:cs typeface="+mn-cs"/>
                        </a:rPr>
                        <a:t>35.475</a:t>
                      </a:r>
                    </a:p>
                  </a:txBody>
                  <a:tcPr marL="7620" marR="7620" marT="7620"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solidFill>
                      <a:srgbClr val="D8EFF5"/>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rgbClr val="3EB1CC"/>
                          </a:solidFill>
                          <a:effectLst/>
                          <a:latin typeface="+mn-lt"/>
                          <a:ea typeface="+mn-ea"/>
                          <a:cs typeface="+mn-cs"/>
                        </a:rPr>
                        <a:t>35.351</a:t>
                      </a:r>
                    </a:p>
                  </a:txBody>
                  <a:tcPr marL="7620" marR="7620" marT="7620" marB="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kern="1200" dirty="0">
                          <a:solidFill>
                            <a:srgbClr val="3EB1CC"/>
                          </a:solidFill>
                          <a:effectLst/>
                          <a:latin typeface="+mn-lt"/>
                          <a:ea typeface="+mn-ea"/>
                          <a:cs typeface="+mn-cs"/>
                        </a:rPr>
                        <a:t>-0.3%</a:t>
                      </a:r>
                    </a:p>
                  </a:txBody>
                  <a:tcPr marL="7620" marR="7620" marT="7620" marB="0" anchor="ctr">
                    <a:lnL>
                      <a:noFill/>
                    </a:lnL>
                    <a:lnR w="9525"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solidFill>
                      <a:srgbClr val="D8EFF5"/>
                    </a:solidFill>
                  </a:tcPr>
                </a:tc>
                <a:extLst>
                  <a:ext uri="{0D108BD9-81ED-4DB2-BD59-A6C34878D82A}">
                    <a16:rowId xmlns:a16="http://schemas.microsoft.com/office/drawing/2014/main" val="10008"/>
                  </a:ext>
                </a:extLst>
              </a:tr>
              <a:tr h="14577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3.891</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2.801</a:t>
                      </a:r>
                      <a:endParaRPr lang="en-GB" sz="650" b="0" i="0" u="none" strike="noStrike" kern="1200" dirty="0">
                        <a:solidFill>
                          <a:srgbClr val="3EB1CC"/>
                        </a:solidFill>
                        <a:effectLst/>
                        <a:latin typeface="+mj-lt"/>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-28.0%</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2.200</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3.026</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+37.5%</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2.080</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2.339</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+12.5%</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2.390</a:t>
                      </a:r>
                    </a:p>
                  </a:txBody>
                  <a:tcPr marL="9525" marR="9525" marT="9525"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2.443</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+2.2%</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3.949</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2.895</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-26.7%</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2.073</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 </a:t>
                      </a:r>
                      <a:endParaRPr lang="en-GB" sz="650" b="0" i="0" u="none" strike="noStrike" kern="1200" dirty="0">
                        <a:solidFill>
                          <a:srgbClr val="3EB1CC"/>
                        </a:solidFill>
                        <a:effectLst/>
                        <a:latin typeface="+mj-lt"/>
                        <a:ea typeface="+mn-ea"/>
                        <a:cs typeface="+mn-cs"/>
                      </a:endParaRPr>
                    </a:p>
                  </a:txBody>
                  <a:tcPr marL="9525" marR="9525" marT="9525"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 </a:t>
                      </a:r>
                      <a:endParaRPr lang="en-GB" sz="650" b="0" i="0" u="none" strike="noStrike" dirty="0">
                        <a:solidFill>
                          <a:srgbClr val="3EB1CC"/>
                        </a:solidFill>
                        <a:effectLst/>
                        <a:latin typeface="+mj-lt"/>
                      </a:endParaRPr>
                    </a:p>
                  </a:txBody>
                  <a:tcPr marL="9525" marR="9525" marT="9525" marB="0" anchor="ctr">
                    <a:lnL w="3175"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29.564</a:t>
                      </a:r>
                    </a:p>
                  </a:txBody>
                  <a:tcPr marL="7620" marR="7620" marT="7620"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dirty="0">
                          <a:solidFill>
                            <a:srgbClr val="3EB1CC"/>
                          </a:solidFill>
                          <a:effectLst/>
                          <a:latin typeface="+mj-lt"/>
                        </a:rPr>
                        <a:t>29.817</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kern="1200" dirty="0">
                          <a:solidFill>
                            <a:srgbClr val="3EB1CC"/>
                          </a:solidFill>
                          <a:effectLst/>
                          <a:latin typeface="+mn-lt"/>
                          <a:ea typeface="+mn-ea"/>
                          <a:cs typeface="+mn-cs"/>
                        </a:rPr>
                        <a:t>+0.9%</a:t>
                      </a:r>
                    </a:p>
                  </a:txBody>
                  <a:tcPr marL="7620" marR="7620" marT="7620" marB="0" anchor="ctr">
                    <a:lnL>
                      <a:noFill/>
                    </a:lnL>
                    <a:lnR w="9525" cap="flat" cmpd="sng" algn="ctr">
                      <a:solidFill>
                        <a:srgbClr val="3EB1CC"/>
                      </a:solidFill>
                      <a:prstDash val="solid"/>
                      <a:round/>
                      <a:headEnd type="none" w="med" len="med"/>
                      <a:tailEnd type="none" w="med" len="med"/>
                    </a:lnR>
                    <a:solidFill>
                      <a:srgbClr val="D8EFF5"/>
                    </a:solidFill>
                  </a:tcPr>
                </a:tc>
                <a:extLst>
                  <a:ext uri="{0D108BD9-81ED-4DB2-BD59-A6C34878D82A}">
                    <a16:rowId xmlns:a16="http://schemas.microsoft.com/office/drawing/2014/main" val="10009"/>
                  </a:ext>
                </a:extLst>
              </a:tr>
              <a:tr h="59087">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July</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pPr marL="0" algn="ctr" defTabSz="914400" rtl="0" eaLnBrk="1" fontAlgn="b" latinLnBrk="0" hangingPunct="1">
                        <a:lnSpc>
                          <a:spcPct val="80000"/>
                        </a:lnSpc>
                      </a:pPr>
                      <a:endParaRPr lang="en-GB" sz="650" u="none" strike="noStrike" kern="1200" dirty="0">
                        <a:solidFill>
                          <a:schemeClr val="bg1"/>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pPr marL="0" algn="ctr" defTabSz="914400" rtl="0" eaLnBrk="1" fontAlgn="b" latinLnBrk="0" hangingPunct="1"/>
                      <a:endParaRPr lang="en-GB" sz="650" u="none" strike="noStrike" kern="1200" dirty="0">
                        <a:solidFill>
                          <a:schemeClr val="bg1"/>
                        </a:solidFill>
                        <a:effectLst/>
                        <a:latin typeface="+mn-lt"/>
                        <a:ea typeface="+mn-ea"/>
                        <a:cs typeface="+mn-cs"/>
                      </a:endParaRP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gridSpan="3">
                  <a:txBody>
                    <a:body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August</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September</a:t>
                      </a:r>
                    </a:p>
                  </a:txBody>
                  <a:tcPr marL="4655" marR="4655" marT="4655" marB="0" anchor="ctr">
                    <a:lnL w="635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chemeClr val="bg1"/>
                          </a:solidFill>
                          <a:latin typeface="+mj-lt"/>
                          <a:ea typeface="+mn-ea"/>
                          <a:cs typeface="+mn-cs"/>
                        </a:rPr>
                        <a:t>October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rgbClr val="3EB1CC"/>
                      </a:solidFill>
                      <a:prstDash val="solid"/>
                      <a:round/>
                      <a:headEnd type="none" w="med" len="med"/>
                      <a:tailEnd type="none" w="med" len="med"/>
                    </a:lnL>
                    <a:lnR w="6350" cap="flat" cmpd="sng" algn="ctr">
                      <a:solidFill>
                        <a:schemeClr val="accent5"/>
                      </a:solidFill>
                      <a:prstDash val="solid"/>
                      <a:round/>
                      <a:headEnd type="none" w="med" len="med"/>
                      <a:tailEnd type="none" w="med" len="med"/>
                    </a:lnR>
                    <a:lnT>
                      <a:noFill/>
                    </a:lnT>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November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j-lt"/>
                          <a:ea typeface="+mn-ea"/>
                          <a:cs typeface="+mn-cs"/>
                        </a:rPr>
                        <a:t>December</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endParaRPr lang="en-US"/>
                    </a:p>
                  </a:txBody>
                  <a:tcPr/>
                </a:tc>
                <a:tc hMerge="1">
                  <a:txBody>
                    <a:bodyPr/>
                    <a:lstStyle/>
                    <a:p>
                      <a:pPr algn="ctr" rtl="0" fontAlgn="b"/>
                      <a:endParaRPr lang="en-GB" sz="650" b="1" i="0" u="none" strike="noStrike" dirty="0">
                        <a:solidFill>
                          <a:schemeClr val="bg1"/>
                        </a:solidFill>
                        <a:effectLst/>
                        <a:latin typeface="+mn-lt"/>
                      </a:endParaRPr>
                    </a:p>
                  </a:txBody>
                  <a:tcPr marL="4655" marR="4655" marT="465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solidFill>
                  </a:tcPr>
                </a:tc>
                <a:tc gridSpan="3">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u="none" strike="noStrike" kern="1200" dirty="0">
                          <a:solidFill>
                            <a:schemeClr val="bg1"/>
                          </a:solidFill>
                          <a:effectLst/>
                          <a:latin typeface="+mn-lt"/>
                          <a:ea typeface="+mn-ea"/>
                          <a:cs typeface="+mn-cs"/>
                        </a:rPr>
                        <a:t>YTD</a:t>
                      </a:r>
                    </a:p>
                  </a:txBody>
                  <a:tcPr marL="7620" marR="7620" marT="7620" marB="0" anchor="ctr">
                    <a:lnL w="6350"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EB1CC"/>
                    </a:solidFill>
                  </a:tcPr>
                </a:tc>
                <a:tc hMerge="1">
                  <a:txBody>
                    <a:bodyPr/>
                    <a:lstStyle/>
                    <a:p>
                      <a:pPr algn="l" fontAlgn="b"/>
                      <a:endParaRPr lang="en-GB" sz="650" b="0" i="0" u="none" strike="noStrike">
                        <a:solidFill>
                          <a:schemeClr val="accent5"/>
                        </a:solidFill>
                        <a:effectLst/>
                        <a:latin typeface="+mj-lt"/>
                      </a:endParaRPr>
                    </a:p>
                  </a:txBody>
                  <a:tcPr marL="7620" marR="7620" marT="7620" marB="0" anchor="b">
                    <a:lnL w="6350" cap="flat" cmpd="sng" algn="ctr">
                      <a:noFill/>
                      <a:prstDash val="solid"/>
                      <a:round/>
                      <a:headEnd type="none" w="med" len="med"/>
                      <a:tailEnd type="none" w="med" len="med"/>
                    </a:lnL>
                    <a:lnT>
                      <a:noFill/>
                    </a:lnT>
                    <a:solidFill>
                      <a:schemeClr val="accent5"/>
                    </a:solidFill>
                  </a:tcPr>
                </a:tc>
                <a:tc hMerge="1">
                  <a:txBody>
                    <a:bodyPr/>
                    <a:lstStyle/>
                    <a:p>
                      <a:pPr algn="ctr" fontAlgn="b"/>
                      <a:endParaRPr lang="en-GB" sz="650" b="0" i="0" u="none" strike="noStrike" dirty="0">
                        <a:solidFill>
                          <a:schemeClr val="accent5"/>
                        </a:solidFill>
                        <a:effectLst/>
                        <a:latin typeface="+mj-lt"/>
                      </a:endParaRPr>
                    </a:p>
                  </a:txBody>
                  <a:tcPr marL="7620" marR="7620" marT="7620" marB="0" anchor="ctr">
                    <a:lnT>
                      <a:noFill/>
                    </a:lnT>
                  </a:tcPr>
                </a:tc>
                <a:extLst>
                  <a:ext uri="{0D108BD9-81ED-4DB2-BD59-A6C34878D82A}">
                    <a16:rowId xmlns:a16="http://schemas.microsoft.com/office/drawing/2014/main" val="10012"/>
                  </a:ext>
                </a:extLst>
              </a:tr>
              <a:tr h="14667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EXPENDITURE</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marL="0" algn="ctr" defTabSz="914400" rtl="0" eaLnBrk="1" fontAlgn="b" latinLnBrk="0" hangingPunct="1">
                        <a:defRPr/>
                      </a:pPr>
                      <a:r>
                        <a:rPr lang="en-GB" sz="650" b="0" i="0" u="none" strike="noStrike" kern="1200" dirty="0">
                          <a:solidFill>
                            <a:schemeClr val="bg1"/>
                          </a:solidFill>
                          <a:latin typeface="+mj-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b="0" i="0" u="none" strike="noStrike" kern="1200" dirty="0">
                          <a:solidFill>
                            <a:schemeClr val="bg1"/>
                          </a:solidFill>
                          <a:latin typeface="+mj-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b="0" i="0" u="none" strike="noStrike" kern="1200" dirty="0">
                          <a:solidFill>
                            <a:schemeClr val="bg1"/>
                          </a:solidFill>
                          <a:latin typeface="+mj-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b="0" i="0" u="none" strike="noStrike" kern="1200" dirty="0">
                          <a:solidFill>
                            <a:schemeClr val="bg1"/>
                          </a:solidFill>
                          <a:latin typeface="+mj-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b="0" i="0" u="none" strike="noStrike" kern="1200" dirty="0">
                          <a:solidFill>
                            <a:schemeClr val="bg1"/>
                          </a:solidFill>
                          <a:latin typeface="+mj-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b="0" i="0" u="none" strike="noStrike" kern="1200" dirty="0">
                          <a:solidFill>
                            <a:schemeClr val="bg1"/>
                          </a:solidFill>
                          <a:latin typeface="+mj-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6350"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1270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lnTlToBr w="12700" cmpd="sng">
                      <a:noFill/>
                      <a:prstDash val="solid"/>
                    </a:lnTlToBr>
                    <a:lnBlToTr w="12700" cmpd="sng">
                      <a:noFill/>
                      <a:prstDash val="solid"/>
                    </a:lnBlToTr>
                    <a:solidFill>
                      <a:srgbClr val="3EB1CC"/>
                    </a:solidFill>
                  </a:tcPr>
                </a:tc>
                <a:extLst>
                  <a:ext uri="{0D108BD9-81ED-4DB2-BD59-A6C34878D82A}">
                    <a16:rowId xmlns:a16="http://schemas.microsoft.com/office/drawing/2014/main" val="10013"/>
                  </a:ext>
                </a:extLst>
              </a:tr>
              <a:tr h="14577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£355</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3EB1CC"/>
                          </a:solidFill>
                          <a:effectLst/>
                          <a:latin typeface="+mj-lt"/>
                        </a:rPr>
                        <a:t>£339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-4.5%</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£303</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3EB1CC"/>
                          </a:solidFill>
                          <a:effectLst/>
                          <a:latin typeface="+mj-lt"/>
                        </a:rPr>
                        <a:t>£346</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+14.2%</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£392</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3EB1CC"/>
                          </a:solidFill>
                          <a:effectLst/>
                          <a:latin typeface="+mj-lt"/>
                        </a:rPr>
                        <a:t>£276</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-29.6%</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£357</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3EB1CC"/>
                          </a:solidFill>
                          <a:effectLst/>
                          <a:latin typeface="+mj-lt"/>
                        </a:rPr>
                        <a:t>£368</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+3.1%</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£507</a:t>
                      </a:r>
                    </a:p>
                  </a:txBody>
                  <a:tcPr marL="7620" marR="7620" marT="7620"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lang="en-GB" sz="650" b="0" i="0" u="none" strike="noStrike" dirty="0">
                          <a:solidFill>
                            <a:srgbClr val="3EB1CC"/>
                          </a:solidFill>
                          <a:effectLst/>
                          <a:latin typeface="+mj-lt"/>
                        </a:rPr>
                        <a:t>£373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-26.4%</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£314</a:t>
                      </a:r>
                    </a:p>
                  </a:txBody>
                  <a:tcPr marL="7620" marR="7620" marT="7620"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 </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rgbClr val="3EB1CC"/>
                          </a:solidFill>
                          <a:effectLst/>
                          <a:latin typeface="+mn-lt"/>
                          <a:ea typeface="+mn-ea"/>
                          <a:cs typeface="+mn-cs"/>
                        </a:rPr>
                        <a:t>£3,930</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solidFill>
                      <a:srgbClr val="D8EFF5"/>
                    </a:solidFill>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lang="en-GB" sz="650" b="0" i="0" u="none" strike="noStrike" kern="1200" dirty="0">
                          <a:solidFill>
                            <a:srgbClr val="3EB1CC"/>
                          </a:solidFill>
                          <a:effectLst/>
                          <a:latin typeface="+mn-lt"/>
                          <a:ea typeface="+mn-ea"/>
                          <a:cs typeface="+mn-cs"/>
                        </a:rPr>
                        <a:t>£4,004</a:t>
                      </a:r>
                    </a:p>
                  </a:txBody>
                  <a:tcPr marL="7620" marR="7620" marT="7620" marB="0" anchor="ctr">
                    <a:lnL w="3175" cap="flat" cmpd="sng" algn="ctr">
                      <a:noFill/>
                      <a:prstDash val="solid"/>
                      <a:round/>
                      <a:headEnd type="none" w="med" len="med"/>
                      <a:tailEnd type="none" w="med" len="med"/>
                    </a:lnL>
                    <a:lnR>
                      <a:noFill/>
                    </a:lnR>
                    <a:lnT w="9525" cap="flat" cmpd="sng" algn="ctr">
                      <a:solidFill>
                        <a:srgbClr val="3EB1CC"/>
                      </a:solidFill>
                      <a:prstDash val="solid"/>
                      <a:round/>
                      <a:headEnd type="none" w="med" len="med"/>
                      <a:tailEnd type="none" w="med" len="med"/>
                    </a:lnT>
                    <a:lnB>
                      <a:noFill/>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kern="1200" dirty="0">
                          <a:solidFill>
                            <a:srgbClr val="3EB1CC"/>
                          </a:solidFill>
                          <a:effectLst/>
                          <a:latin typeface="+mn-lt"/>
                          <a:ea typeface="+mn-ea"/>
                          <a:cs typeface="+mn-cs"/>
                        </a:rPr>
                        <a:t>+1.9%</a:t>
                      </a:r>
                    </a:p>
                  </a:txBody>
                  <a:tcPr marL="7620" marR="7620" marT="7620" marB="0" anchor="ctr">
                    <a:lnL>
                      <a:noFill/>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solidFill>
                      <a:srgbClr val="D8EFF5"/>
                    </a:solidFill>
                  </a:tcPr>
                </a:tc>
                <a:extLst>
                  <a:ext uri="{0D108BD9-81ED-4DB2-BD59-A6C34878D82A}">
                    <a16:rowId xmlns:a16="http://schemas.microsoft.com/office/drawing/2014/main" val="10014"/>
                  </a:ext>
                </a:extLst>
              </a:tr>
              <a:tr h="145772">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tcPr>
                </a:tc>
                <a:tc>
                  <a:txBody>
                    <a:bodyPr/>
                    <a:lstStyle/>
                    <a:p>
                      <a:pPr algn="ctr" fontAlgn="b">
                        <a:defRPr/>
                      </a:pPr>
                      <a:r>
                        <a:rPr lang="en-GB" sz="650" b="0" i="0" u="none" strike="noStrike" dirty="0">
                          <a:solidFill>
                            <a:schemeClr val="accent4"/>
                          </a:solidFill>
                          <a:effectLst/>
                          <a:latin typeface="+mj-lt"/>
                        </a:rPr>
                        <a:t>£274</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£313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+14.2%</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£235</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£298</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+26.8%</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£317</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£243</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-23.3%</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£274</a:t>
                      </a:r>
                    </a:p>
                  </a:txBody>
                  <a:tcPr marL="9525" marR="9525" marT="9525"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£345</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+25.9%</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£406</a:t>
                      </a:r>
                    </a:p>
                  </a:txBody>
                  <a:tcPr marL="7620" marR="7620" marT="7620"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£325</a:t>
                      </a:r>
                    </a:p>
                  </a:txBody>
                  <a:tcPr marL="9525" marR="9525" marT="9525"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-20.0%</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£246</a:t>
                      </a:r>
                    </a:p>
                  </a:txBody>
                  <a:tcPr marL="7620" marR="7620" marT="7620" marB="0" anchor="ctr">
                    <a:lnL w="9525" cap="flat" cmpd="sng" algn="ctr">
                      <a:solidFill>
                        <a:srgbClr val="3EB1CC"/>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endParaRPr kumimoji="0" lang="en-GB" sz="650" b="0" i="0" u="none" strike="noStrike" kern="1200" cap="none" spc="0" normalizeH="0" baseline="0" noProof="0" dirty="0">
                        <a:ln>
                          <a:noFill/>
                        </a:ln>
                        <a:solidFill>
                          <a:srgbClr val="3EB1CC"/>
                        </a:solidFill>
                        <a:effectLst/>
                        <a:uLnTx/>
                        <a:uFillTx/>
                        <a:latin typeface="Verdana"/>
                        <a:ea typeface="+mn-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 </a:t>
                      </a:r>
                      <a:endParaRPr lang="en-GB" sz="650" b="0" i="0" u="none" strike="noStrike" dirty="0">
                        <a:solidFill>
                          <a:srgbClr val="3EB1CC"/>
                        </a:solidFill>
                        <a:effectLst/>
                        <a:latin typeface="+mj-lt"/>
                      </a:endParaRPr>
                    </a:p>
                  </a:txBody>
                  <a:tcPr marL="9525" marR="9525" marT="9525" marB="0" anchor="ctr">
                    <a:lnL w="6350" cap="flat" cmpd="sng" algn="ctr">
                      <a:noFill/>
                      <a:prstDash val="solid"/>
                      <a:round/>
                      <a:headEnd type="none" w="med" len="med"/>
                      <a:tailEnd type="none" w="med" len="med"/>
                    </a:lnL>
                    <a:lnR w="9525" cap="flat" cmpd="sng" algn="ctr">
                      <a:solidFill>
                        <a:srgbClr val="3EB1CC"/>
                      </a:solid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GB" sz="650" b="0" i="0" u="none" strike="noStrike" dirty="0">
                          <a:solidFill>
                            <a:schemeClr val="accent4"/>
                          </a:solidFill>
                          <a:effectLst/>
                          <a:latin typeface="+mj-lt"/>
                        </a:rPr>
                        <a:t>£3,311</a:t>
                      </a:r>
                    </a:p>
                  </a:txBody>
                  <a:tcPr marL="7620" marR="7620" marT="7620" marB="0" anchor="ctr">
                    <a:lnL w="9525" cap="flat" cmpd="sng" algn="ctr">
                      <a:solidFill>
                        <a:srgbClr val="3EB1CC"/>
                      </a:solidFill>
                      <a:prstDash val="solid"/>
                      <a:round/>
                      <a:headEnd type="none" w="med" len="med"/>
                      <a:tailEnd type="none" w="med" len="med"/>
                    </a:lnL>
                    <a:lnR w="3175" cap="flat" cmpd="sng" algn="ctr">
                      <a:noFill/>
                      <a:prstDash val="solid"/>
                      <a:round/>
                      <a:headEnd type="none" w="med" len="med"/>
                      <a:tailEnd type="none" w="med" len="med"/>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dirty="0">
                          <a:solidFill>
                            <a:srgbClr val="3EB1CC"/>
                          </a:solidFill>
                          <a:effectLst/>
                          <a:latin typeface="+mj-lt"/>
                        </a:rPr>
                        <a:t>£3,514</a:t>
                      </a:r>
                    </a:p>
                  </a:txBody>
                  <a:tcPr marL="7620" marR="7620" marT="7620" marB="0" anchor="ctr">
                    <a:lnL w="3175" cap="flat" cmpd="sng" algn="ctr">
                      <a:noFill/>
                      <a:prstDash val="solid"/>
                      <a:round/>
                      <a:headEnd type="none" w="med" len="med"/>
                      <a:tailEnd type="none" w="med" len="med"/>
                    </a:lnL>
                    <a:lnR>
                      <a:noFill/>
                    </a:lnR>
                    <a:lnT>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D8EFF5"/>
                    </a:solidFill>
                  </a:tcPr>
                </a:tc>
                <a:tc>
                  <a:txBody>
                    <a:bodyPr/>
                    <a:lstStyle/>
                    <a:p>
                      <a:pPr algn="ctr" fontAlgn="b">
                        <a:lnSpc>
                          <a:spcPct val="80000"/>
                        </a:lnSpc>
                        <a:defRPr/>
                      </a:pPr>
                      <a:r>
                        <a:rPr lang="en-GB" sz="650" b="0" i="0" u="none" strike="noStrike" kern="1200" dirty="0">
                          <a:solidFill>
                            <a:srgbClr val="3EB1CC"/>
                          </a:solidFill>
                          <a:effectLst/>
                          <a:latin typeface="+mn-lt"/>
                          <a:ea typeface="+mn-ea"/>
                          <a:cs typeface="+mn-cs"/>
                        </a:rPr>
                        <a:t>+6.1%</a:t>
                      </a:r>
                    </a:p>
                  </a:txBody>
                  <a:tcPr marL="7620" marR="7620" marT="7620" marB="0" anchor="ctr">
                    <a:lnL>
                      <a:noFill/>
                    </a:lnL>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rgbClr val="D8EFF5"/>
                    </a:solidFill>
                  </a:tcPr>
                </a:tc>
                <a:extLst>
                  <a:ext uri="{0D108BD9-81ED-4DB2-BD59-A6C34878D82A}">
                    <a16:rowId xmlns:a16="http://schemas.microsoft.com/office/drawing/2014/main" val="10015"/>
                  </a:ext>
                </a:extLst>
              </a:tr>
            </a:tbl>
          </a:graphicData>
        </a:graphic>
      </p:graphicFrame>
      <p:graphicFrame>
        <p:nvGraphicFramePr>
          <p:cNvPr id="13" name="Table 12">
            <a:extLst>
              <a:ext uri="{FF2B5EF4-FFF2-40B4-BE49-F238E27FC236}">
                <a16:creationId xmlns:a16="http://schemas.microsoft.com/office/drawing/2014/main" id="{877BF142-953D-42A2-8F17-BAA9B74AA68A}"/>
              </a:ext>
            </a:extLst>
          </p:cNvPr>
          <p:cNvGraphicFramePr>
            <a:graphicFrameLocks noGrp="1"/>
          </p:cNvGraphicFramePr>
          <p:nvPr>
            <p:custDataLst>
              <p:tags r:id="rId2"/>
            </p:custDataLst>
            <p:extLst>
              <p:ext uri="{D42A27DB-BD31-4B8C-83A1-F6EECF244321}">
                <p14:modId xmlns:p14="http://schemas.microsoft.com/office/powerpoint/2010/main" val="1007514284"/>
              </p:ext>
            </p:extLst>
          </p:nvPr>
        </p:nvGraphicFramePr>
        <p:xfrm>
          <a:off x="109632" y="905693"/>
          <a:ext cx="7501403" cy="1479000"/>
        </p:xfrm>
        <a:graphic>
          <a:graphicData uri="http://schemas.openxmlformats.org/drawingml/2006/table">
            <a:tbl>
              <a:tblPr>
                <a:tableStyleId>{5A111915-BE36-4E01-A7E5-04B1672EAD32}</a:tableStyleId>
              </a:tblPr>
              <a:tblGrid>
                <a:gridCol w="633600">
                  <a:extLst>
                    <a:ext uri="{9D8B030D-6E8A-4147-A177-3AD203B41FA5}">
                      <a16:colId xmlns:a16="http://schemas.microsoft.com/office/drawing/2014/main" val="20000"/>
                    </a:ext>
                  </a:extLst>
                </a:gridCol>
                <a:gridCol w="378000">
                  <a:extLst>
                    <a:ext uri="{9D8B030D-6E8A-4147-A177-3AD203B41FA5}">
                      <a16:colId xmlns:a16="http://schemas.microsoft.com/office/drawing/2014/main" val="20002"/>
                    </a:ext>
                  </a:extLst>
                </a:gridCol>
                <a:gridCol w="378000">
                  <a:extLst>
                    <a:ext uri="{9D8B030D-6E8A-4147-A177-3AD203B41FA5}">
                      <a16:colId xmlns:a16="http://schemas.microsoft.com/office/drawing/2014/main" val="3179150191"/>
                    </a:ext>
                  </a:extLst>
                </a:gridCol>
                <a:gridCol w="392321">
                  <a:extLst>
                    <a:ext uri="{9D8B030D-6E8A-4147-A177-3AD203B41FA5}">
                      <a16:colId xmlns:a16="http://schemas.microsoft.com/office/drawing/2014/main" val="20003"/>
                    </a:ext>
                  </a:extLst>
                </a:gridCol>
                <a:gridCol w="363679">
                  <a:extLst>
                    <a:ext uri="{9D8B030D-6E8A-4147-A177-3AD203B41FA5}">
                      <a16:colId xmlns:a16="http://schemas.microsoft.com/office/drawing/2014/main" val="20005"/>
                    </a:ext>
                  </a:extLst>
                </a:gridCol>
                <a:gridCol w="378000">
                  <a:extLst>
                    <a:ext uri="{9D8B030D-6E8A-4147-A177-3AD203B41FA5}">
                      <a16:colId xmlns:a16="http://schemas.microsoft.com/office/drawing/2014/main" val="3331148621"/>
                    </a:ext>
                  </a:extLst>
                </a:gridCol>
                <a:gridCol w="378000">
                  <a:extLst>
                    <a:ext uri="{9D8B030D-6E8A-4147-A177-3AD203B41FA5}">
                      <a16:colId xmlns:a16="http://schemas.microsoft.com/office/drawing/2014/main" val="20006"/>
                    </a:ext>
                  </a:extLst>
                </a:gridCol>
                <a:gridCol w="378000">
                  <a:extLst>
                    <a:ext uri="{9D8B030D-6E8A-4147-A177-3AD203B41FA5}">
                      <a16:colId xmlns:a16="http://schemas.microsoft.com/office/drawing/2014/main" val="20008"/>
                    </a:ext>
                  </a:extLst>
                </a:gridCol>
                <a:gridCol w="378000">
                  <a:extLst>
                    <a:ext uri="{9D8B030D-6E8A-4147-A177-3AD203B41FA5}">
                      <a16:colId xmlns:a16="http://schemas.microsoft.com/office/drawing/2014/main" val="2813054461"/>
                    </a:ext>
                  </a:extLst>
                </a:gridCol>
                <a:gridCol w="378000">
                  <a:extLst>
                    <a:ext uri="{9D8B030D-6E8A-4147-A177-3AD203B41FA5}">
                      <a16:colId xmlns:a16="http://schemas.microsoft.com/office/drawing/2014/main" val="20009"/>
                    </a:ext>
                  </a:extLst>
                </a:gridCol>
                <a:gridCol w="378000">
                  <a:extLst>
                    <a:ext uri="{9D8B030D-6E8A-4147-A177-3AD203B41FA5}">
                      <a16:colId xmlns:a16="http://schemas.microsoft.com/office/drawing/2014/main" val="20011"/>
                    </a:ext>
                  </a:extLst>
                </a:gridCol>
                <a:gridCol w="378000">
                  <a:extLst>
                    <a:ext uri="{9D8B030D-6E8A-4147-A177-3AD203B41FA5}">
                      <a16:colId xmlns:a16="http://schemas.microsoft.com/office/drawing/2014/main" val="606385313"/>
                    </a:ext>
                  </a:extLst>
                </a:gridCol>
                <a:gridCol w="378000">
                  <a:extLst>
                    <a:ext uri="{9D8B030D-6E8A-4147-A177-3AD203B41FA5}">
                      <a16:colId xmlns:a16="http://schemas.microsoft.com/office/drawing/2014/main" val="20012"/>
                    </a:ext>
                  </a:extLst>
                </a:gridCol>
                <a:gridCol w="378000">
                  <a:extLst>
                    <a:ext uri="{9D8B030D-6E8A-4147-A177-3AD203B41FA5}">
                      <a16:colId xmlns:a16="http://schemas.microsoft.com/office/drawing/2014/main" val="20014"/>
                    </a:ext>
                  </a:extLst>
                </a:gridCol>
                <a:gridCol w="378000">
                  <a:extLst>
                    <a:ext uri="{9D8B030D-6E8A-4147-A177-3AD203B41FA5}">
                      <a16:colId xmlns:a16="http://schemas.microsoft.com/office/drawing/2014/main" val="2027995948"/>
                    </a:ext>
                  </a:extLst>
                </a:gridCol>
                <a:gridCol w="378000">
                  <a:extLst>
                    <a:ext uri="{9D8B030D-6E8A-4147-A177-3AD203B41FA5}">
                      <a16:colId xmlns:a16="http://schemas.microsoft.com/office/drawing/2014/main" val="20015"/>
                    </a:ext>
                  </a:extLst>
                </a:gridCol>
                <a:gridCol w="378000">
                  <a:extLst>
                    <a:ext uri="{9D8B030D-6E8A-4147-A177-3AD203B41FA5}">
                      <a16:colId xmlns:a16="http://schemas.microsoft.com/office/drawing/2014/main" val="20017"/>
                    </a:ext>
                  </a:extLst>
                </a:gridCol>
                <a:gridCol w="378000">
                  <a:extLst>
                    <a:ext uri="{9D8B030D-6E8A-4147-A177-3AD203B41FA5}">
                      <a16:colId xmlns:a16="http://schemas.microsoft.com/office/drawing/2014/main" val="1594396976"/>
                    </a:ext>
                  </a:extLst>
                </a:gridCol>
                <a:gridCol w="441803">
                  <a:extLst>
                    <a:ext uri="{9D8B030D-6E8A-4147-A177-3AD203B41FA5}">
                      <a16:colId xmlns:a16="http://schemas.microsoft.com/office/drawing/2014/main" val="20018"/>
                    </a:ext>
                  </a:extLst>
                </a:gridCol>
              </a:tblGrid>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r>
                        <a:rPr lang="en-GB" sz="650" u="none" strike="noStrike" dirty="0">
                          <a:solidFill>
                            <a:schemeClr val="bg1"/>
                          </a:solidFill>
                          <a:effectLst/>
                          <a:latin typeface="+mn-lt"/>
                        </a:rPr>
                        <a:t> </a:t>
                      </a:r>
                      <a:endParaRPr lang="en-GB" sz="650" b="0" i="0" u="none" strike="noStrike" dirty="0">
                        <a:solidFill>
                          <a:schemeClr val="bg1"/>
                        </a:solidFill>
                        <a:effectLst/>
                        <a:latin typeface="+mn-lt"/>
                      </a:endParaRPr>
                    </a:p>
                  </a:txBody>
                  <a:tcPr marL="4655"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6350" cap="flat" cmpd="sng" algn="ctr">
                      <a:noFill/>
                      <a:prstDash val="solid"/>
                      <a:round/>
                      <a:headEnd type="none" w="med" len="med"/>
                      <a:tailEnd type="none" w="med" len="med"/>
                    </a:lnB>
                    <a:solidFill>
                      <a:srgbClr val="3EB1CC"/>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kern="1200" dirty="0">
                          <a:solidFill>
                            <a:schemeClr val="bg1"/>
                          </a:solidFill>
                          <a:effectLst/>
                          <a:latin typeface="+mn-lt"/>
                        </a:rPr>
                        <a:t>February</a:t>
                      </a:r>
                      <a:endParaRPr lang="en-GB" sz="650" b="1" i="0" u="none" strike="noStrike" kern="1200" dirty="0">
                        <a:solidFill>
                          <a:schemeClr val="bg1"/>
                        </a:solidFill>
                        <a:effectLst/>
                        <a:latin typeface="+mn-lt"/>
                        <a:ea typeface="+mn-ea"/>
                        <a:cs typeface="+mn-cs"/>
                      </a:endParaRP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March</a:t>
                      </a:r>
                      <a:endParaRPr lang="en-GB" sz="650" b="1" i="0" u="none" strike="noStrike" dirty="0">
                        <a:solidFill>
                          <a:schemeClr val="bg1"/>
                        </a:solidFill>
                        <a:effectLst/>
                        <a:latin typeface="+mn-lt"/>
                      </a:endParaRP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April</a:t>
                      </a:r>
                      <a:endParaRPr lang="en-GB" sz="650" b="1" i="0" u="none" strike="noStrike" dirty="0">
                        <a:solidFill>
                          <a:schemeClr val="bg1"/>
                        </a:solidFill>
                        <a:effectLst/>
                        <a:latin typeface="+mn-lt"/>
                      </a:endParaRP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May</a:t>
                      </a:r>
                      <a:endParaRPr lang="en-GB" sz="650" b="1" i="0" u="none" strike="noStrike" dirty="0">
                        <a:solidFill>
                          <a:schemeClr val="bg1"/>
                        </a:solidFill>
                        <a:effectLst/>
                        <a:latin typeface="+mn-lt"/>
                      </a:endParaRP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r>
                        <a:rPr lang="en-GB" sz="650" u="none" strike="noStrike" dirty="0">
                          <a:solidFill>
                            <a:schemeClr val="bg1"/>
                          </a:solidFill>
                          <a:effectLst/>
                          <a:latin typeface="+mn-lt"/>
                        </a:rPr>
                        <a:t>June</a:t>
                      </a:r>
                      <a:endParaRPr lang="en-GB" sz="650" b="1" i="0" u="none" strike="noStrike" dirty="0">
                        <a:solidFill>
                          <a:schemeClr val="bg1"/>
                        </a:solidFill>
                        <a:effectLst/>
                        <a:latin typeface="+mn-lt"/>
                      </a:endParaRPr>
                    </a:p>
                  </a:txBody>
                  <a:tcPr marL="4655" marR="4655" marT="4655" marB="0" anchor="ctr">
                    <a:lnL w="6350"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0"/>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TRIPS</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extLst>
                  <a:ext uri="{0D108BD9-81ED-4DB2-BD59-A6C34878D82A}">
                    <a16:rowId xmlns:a16="http://schemas.microsoft.com/office/drawing/2014/main" val="10001"/>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0.946</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1.290</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+36.4%</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1.293</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1.500</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+16.0%</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1.253</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1.292</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+3.1%</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1.483</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1.529</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+3.1%</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1.192</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1.463</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+22.7%</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1.436</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1.497</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+4.2%</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extLst>
                  <a:ext uri="{0D108BD9-81ED-4DB2-BD59-A6C34878D82A}">
                    <a16:rowId xmlns:a16="http://schemas.microsoft.com/office/drawing/2014/main" val="10002"/>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0.816</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1.028</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+26.0%</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1.203</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1.289</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+7.1%</a:t>
                      </a:r>
                      <a:endParaRPr kumimoji="0" lang="en-GB" sz="650" b="0" i="0" u="none" strike="noStrike" kern="1200" cap="none" spc="0" normalizeH="0" baseline="0" dirty="0">
                        <a:ln>
                          <a:noFill/>
                        </a:ln>
                        <a:solidFill>
                          <a:srgbClr val="3EB1CC"/>
                        </a:solidFill>
                        <a:effectLst/>
                        <a:uLnTx/>
                        <a:uFillTx/>
                        <a:latin typeface="Verdana"/>
                        <a:ea typeface="+mn-ea"/>
                        <a:cs typeface="+mn-cs"/>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1.089</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1.084</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-0.5%</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1.283</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1.325</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+3.3%</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1.056</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1.244</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+17.8%</a:t>
                      </a:r>
                      <a:endParaRPr kumimoji="0" lang="en-GB" sz="650" b="0" i="0" u="none" strike="noStrike" kern="1200" cap="none" spc="0" normalizeH="0" baseline="0" dirty="0">
                        <a:ln>
                          <a:noFill/>
                        </a:ln>
                        <a:solidFill>
                          <a:srgbClr val="3EB1CC"/>
                        </a:solidFill>
                        <a:effectLst/>
                        <a:uLnTx/>
                        <a:uFillTx/>
                        <a:latin typeface="Verdana"/>
                        <a:ea typeface="+mn-ea"/>
                        <a:cs typeface="+mn-cs"/>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1.326</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1.283</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-3.2%</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extLst>
                  <a:ext uri="{0D108BD9-81ED-4DB2-BD59-A6C34878D82A}">
                    <a16:rowId xmlns:a16="http://schemas.microsoft.com/office/drawing/2014/main" val="10003"/>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p>
                      <a:pPr algn="ctr" fontAlgn="b">
                        <a:lnSpc>
                          <a:spcPct val="80000"/>
                        </a:lnSpc>
                        <a:defRPr/>
                      </a:pPr>
                      <a:r>
                        <a:rPr lang="en-GB" sz="650" u="none" strike="noStrike" kern="1200" dirty="0">
                          <a:solidFill>
                            <a:schemeClr val="bg1"/>
                          </a:solidFill>
                          <a:effectLst/>
                          <a:latin typeface="+mn-lt"/>
                          <a:ea typeface="+mn-ea"/>
                          <a:cs typeface="+mn-cs"/>
                        </a:rPr>
                        <a:t>February</a:t>
                      </a:r>
                    </a:p>
                  </a:txBody>
                  <a:tcPr marL="9525" marR="9525" marT="952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March</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u="none" strike="noStrike" kern="1200" dirty="0">
                          <a:solidFill>
                            <a:schemeClr val="bg1"/>
                          </a:solidFill>
                          <a:effectLst/>
                          <a:latin typeface="+mj-lt"/>
                          <a:ea typeface="+mn-ea"/>
                          <a:cs typeface="+mn-cs"/>
                        </a:rPr>
                        <a:t>April</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May</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dirty="0">
                          <a:solidFill>
                            <a:schemeClr val="bg1"/>
                          </a:solidFill>
                          <a:effectLst/>
                          <a:latin typeface="+mn-lt"/>
                        </a:rPr>
                        <a:t>June</a:t>
                      </a:r>
                    </a:p>
                  </a:txBody>
                  <a:tcPr marL="4655" marR="4655" marT="4655" marB="0" anchor="ctr">
                    <a:lnL w="6350"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6"/>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BEDNIGHTS</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R w="9525"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3EB1CC"/>
                    </a:solidFill>
                  </a:tcPr>
                </a:tc>
                <a:extLst>
                  <a:ext uri="{0D108BD9-81ED-4DB2-BD59-A6C34878D82A}">
                    <a16:rowId xmlns:a16="http://schemas.microsoft.com/office/drawing/2014/main" val="10007"/>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1.975</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2.705</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+37.0%</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4.038</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3.290</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-18.5%</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2.492</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2.440</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-2.1%</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3.384</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4.280</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+26.5%</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2.341</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3.666</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+56.6%</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2.989</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marL="0" algn="ctr" defTabSz="914400" rtl="0" eaLnBrk="1" fontAlgn="b" latinLnBrk="0" hangingPunct="1">
                        <a:lnSpc>
                          <a:spcPct val="80000"/>
                        </a:lnSpc>
                        <a:defRPr/>
                      </a:pPr>
                      <a:r>
                        <a:rPr lang="en-GB" sz="650" b="0" i="0" u="none" strike="noStrike" kern="1200" dirty="0">
                          <a:solidFill>
                            <a:srgbClr val="3EB1CC"/>
                          </a:solidFill>
                          <a:effectLst/>
                          <a:latin typeface="+mj-lt"/>
                          <a:ea typeface="+mn-ea"/>
                          <a:cs typeface="+mn-cs"/>
                        </a:rPr>
                        <a:t>3.215</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+7.6%</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0008"/>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1.596</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2.150</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+34.7%</a:t>
                      </a:r>
                      <a:endParaRPr kumimoji="0" lang="en-GB" sz="650" b="0" i="0" u="none" strike="noStrike" kern="1200" cap="none" spc="0" normalizeH="0" baseline="0" dirty="0">
                        <a:ln>
                          <a:noFill/>
                        </a:ln>
                        <a:solidFill>
                          <a:srgbClr val="3EB1CC"/>
                        </a:solidFill>
                        <a:effectLst/>
                        <a:uLnTx/>
                        <a:uFillTx/>
                        <a:latin typeface="Verdana"/>
                        <a:ea typeface="+mn-ea"/>
                        <a:cs typeface="+mn-cs"/>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3.833</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2.905</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-24.2%</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2.123</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1.878</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-11.5%</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2.762</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3.364</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+21.8%</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1.953</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a:ln>
                            <a:noFill/>
                          </a:ln>
                          <a:solidFill>
                            <a:srgbClr val="3EB1CC"/>
                          </a:solidFill>
                          <a:effectLst/>
                          <a:uLnTx/>
                          <a:uFillTx/>
                          <a:latin typeface="Verdana"/>
                          <a:ea typeface="+mn-ea"/>
                          <a:cs typeface="+mn-cs"/>
                        </a:rPr>
                        <a:t>3.317</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+69.8%</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tc>
                  <a:txBody>
                    <a:bodyPr/>
                    <a:lstStyle/>
                    <a:p>
                      <a:pPr algn="ctr" fontAlgn="b">
                        <a:defRPr/>
                      </a:pPr>
                      <a:r>
                        <a:rPr lang="en-GB" sz="650" b="0" i="0" u="none" strike="noStrike" dirty="0">
                          <a:solidFill>
                            <a:schemeClr val="accent4"/>
                          </a:solidFill>
                          <a:effectLst/>
                          <a:latin typeface="+mj-lt"/>
                        </a:rPr>
                        <a:t>2.787</a:t>
                      </a:r>
                    </a:p>
                  </a:txBody>
                  <a:tcPr marL="9525" marR="9525" marT="9525" marB="0" anchor="ctr">
                    <a:lnL w="9525" cap="flat" cmpd="sng" algn="ctr">
                      <a:solidFill>
                        <a:srgbClr val="3EB1CC"/>
                      </a:solidFill>
                      <a:prstDash val="solid"/>
                      <a:round/>
                      <a:headEnd type="none" w="med" len="med"/>
                      <a:tailEnd type="none" w="med" len="med"/>
                    </a:lnL>
                  </a:tcPr>
                </a:tc>
                <a:tc>
                  <a:txBody>
                    <a:bodyPr/>
                    <a:lstStyle/>
                    <a:p>
                      <a:pPr marL="0" algn="ctr" defTabSz="914400" rtl="0" eaLnBrk="1" fontAlgn="b" latinLnBrk="0" hangingPunct="1">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2.699</a:t>
                      </a:r>
                      <a:endParaRPr lang="en-GB" sz="650" b="0" i="0" u="none" strike="noStrike" kern="1200" dirty="0">
                        <a:solidFill>
                          <a:srgbClr val="3EB1CC"/>
                        </a:solidFill>
                        <a:effectLst/>
                        <a:latin typeface="+mj-lt"/>
                        <a:ea typeface="+mn-ea"/>
                        <a:cs typeface="+mn-cs"/>
                      </a:endParaRPr>
                    </a:p>
                  </a:txBody>
                  <a:tcPr marL="9525" marR="9525" marT="9525" marB="0" anchor="ct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-3.2%</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tcPr>
                </a:tc>
                <a:extLst>
                  <a:ext uri="{0D108BD9-81ED-4DB2-BD59-A6C34878D82A}">
                    <a16:rowId xmlns:a16="http://schemas.microsoft.com/office/drawing/2014/main" val="10009"/>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ctr">
                        <a:lnSpc>
                          <a:spcPct val="80000"/>
                        </a:lnSpc>
                      </a:pPr>
                      <a:r>
                        <a:rPr lang="en-GB" sz="650" u="none" strike="noStrike" kern="1200" dirty="0">
                          <a:solidFill>
                            <a:schemeClr val="bg1"/>
                          </a:solidFill>
                          <a:effectLst/>
                          <a:latin typeface="+mn-lt"/>
                          <a:ea typeface="+mn-ea"/>
                          <a:cs typeface="+mn-cs"/>
                        </a:rPr>
                        <a:t> </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u="none" strike="noStrike" kern="1200" dirty="0">
                          <a:solidFill>
                            <a:schemeClr val="bg1"/>
                          </a:solidFill>
                          <a:effectLst/>
                          <a:latin typeface="+mn-lt"/>
                          <a:ea typeface="+mn-ea"/>
                          <a:cs typeface="+mn-cs"/>
                        </a:rPr>
                        <a:t>January</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p>
                      <a:pPr algn="ctr" fontAlgn="b">
                        <a:lnSpc>
                          <a:spcPct val="80000"/>
                        </a:lnSpc>
                        <a:defRPr/>
                      </a:pPr>
                      <a:r>
                        <a:rPr lang="en-GB" sz="650" u="none" strike="noStrike" kern="1200" dirty="0">
                          <a:solidFill>
                            <a:schemeClr val="bg1"/>
                          </a:solidFill>
                          <a:effectLst/>
                          <a:latin typeface="+mn-lt"/>
                          <a:ea typeface="+mn-ea"/>
                          <a:cs typeface="+mn-cs"/>
                        </a:rPr>
                        <a:t>February</a:t>
                      </a:r>
                    </a:p>
                  </a:txBody>
                  <a:tcPr marL="9525" marR="9525" marT="952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lnSpc>
                          <a:spcPct val="80000"/>
                        </a:lnSpc>
                        <a:defRPr/>
                      </a:pPr>
                      <a:r>
                        <a:rPr lang="en-GB" sz="650" b="0" i="0" u="none" strike="noStrike" kern="1200" dirty="0">
                          <a:solidFill>
                            <a:schemeClr val="bg1"/>
                          </a:solidFill>
                          <a:latin typeface="+mj-lt"/>
                          <a:ea typeface="+mn-ea"/>
                          <a:cs typeface="+mn-cs"/>
                        </a:rPr>
                        <a:t>March</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lnSpc>
                          <a:spcPct val="80000"/>
                        </a:lnSpc>
                        <a:defRPr/>
                      </a:pPr>
                      <a:r>
                        <a:rPr lang="en-GB" sz="650" b="0" i="0" u="none" strike="noStrike" kern="1200" dirty="0">
                          <a:solidFill>
                            <a:schemeClr val="bg1"/>
                          </a:solidFill>
                          <a:latin typeface="+mj-lt"/>
                          <a:ea typeface="+mn-ea"/>
                          <a:cs typeface="+mn-cs"/>
                        </a:rPr>
                        <a:t>April</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kern="1200" dirty="0">
                          <a:solidFill>
                            <a:schemeClr val="bg1"/>
                          </a:solidFill>
                          <a:latin typeface="+mj-lt"/>
                          <a:ea typeface="+mn-ea"/>
                          <a:cs typeface="+mn-cs"/>
                        </a:rPr>
                        <a:t>May</a:t>
                      </a:r>
                    </a:p>
                  </a:txBody>
                  <a:tcPr marL="4655" marR="4655" marT="4655" marB="0" anchor="ctr">
                    <a:lnL w="6350"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tc gridSpan="3">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rtl="0" fontAlgn="b">
                        <a:lnSpc>
                          <a:spcPct val="80000"/>
                        </a:lnSpc>
                        <a:defRPr/>
                      </a:pPr>
                      <a:r>
                        <a:rPr lang="en-GB" sz="650" b="0" i="0" u="none" strike="noStrike" kern="1200" dirty="0">
                          <a:solidFill>
                            <a:schemeClr val="bg1"/>
                          </a:solidFill>
                          <a:latin typeface="+mj-lt"/>
                          <a:ea typeface="+mn-ea"/>
                          <a:cs typeface="+mn-cs"/>
                        </a:rPr>
                        <a:t>June</a:t>
                      </a:r>
                    </a:p>
                  </a:txBody>
                  <a:tcPr marL="4655" marR="4655" marT="4655" marB="0" anchor="ctr">
                    <a:lnL w="6350"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solidFill>
                      <a:srgbClr val="3EB1CC"/>
                    </a:solidFill>
                  </a:tcPr>
                </a:tc>
                <a:tc hMerge="1">
                  <a:txBody>
                    <a:bodyPr/>
                    <a:lstStyle/>
                    <a:p>
                      <a:endParaRPr lang="en-US"/>
                    </a:p>
                  </a:txBody>
                  <a:tcPr/>
                </a:tc>
                <a:tc hMerge="1">
                  <a:txBody>
                    <a:bodyPr/>
                    <a:lstStyle/>
                    <a:p>
                      <a:endParaRPr lang="en-GB"/>
                    </a:p>
                  </a:txBody>
                  <a:tcP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12"/>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650" u="none" strike="noStrike" kern="1200" dirty="0">
                          <a:solidFill>
                            <a:schemeClr val="bg1"/>
                          </a:solidFill>
                          <a:effectLst/>
                          <a:latin typeface="+mn-lt"/>
                          <a:ea typeface="+mn-ea"/>
                          <a:cs typeface="+mn-cs"/>
                        </a:rPr>
                        <a:t>EXPENDITURE</a:t>
                      </a:r>
                    </a:p>
                  </a:txBody>
                  <a:tcPr marL="18000" marR="4655" marT="4655" marB="0" anchor="ctr">
                    <a:lnL w="9525" cap="flat" cmpd="sng" algn="ctr">
                      <a:solidFill>
                        <a:srgbClr val="3EB1CC"/>
                      </a:solidFill>
                      <a:prstDash val="solid"/>
                      <a:round/>
                      <a:headEnd type="none" w="med" len="med"/>
                      <a:tailEnd type="none" w="med" len="med"/>
                    </a:lnL>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6350"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defRPr/>
                      </a:pPr>
                      <a:r>
                        <a:rPr lang="en-GB" sz="650" u="none" strike="noStrike" kern="1200" dirty="0">
                          <a:solidFill>
                            <a:schemeClr val="bg1"/>
                          </a:solidFill>
                          <a:effectLst/>
                          <a:latin typeface="+mn-lt"/>
                          <a:ea typeface="+mn-ea"/>
                          <a:cs typeface="+mn-cs"/>
                        </a:rPr>
                        <a:t>2017</a:t>
                      </a:r>
                    </a:p>
                  </a:txBody>
                  <a:tcPr marL="4655" marR="4655" marT="4655" marB="0" anchor="ctr">
                    <a:lnL w="6350" cap="flat" cmpd="sng" algn="ctr">
                      <a:solidFill>
                        <a:srgbClr val="3EB1CC"/>
                      </a:solidFill>
                      <a:prstDash val="solid"/>
                      <a:round/>
                      <a:headEnd type="none" w="med" len="med"/>
                      <a:tailEnd type="none" w="med" len="med"/>
                    </a:lnL>
                    <a:lnB w="9525" cap="flat" cmpd="sng" algn="ctr">
                      <a:solidFill>
                        <a:srgbClr val="3EB1CC"/>
                      </a:solidFill>
                      <a:prstDash val="solid"/>
                      <a:round/>
                      <a:headEnd type="none" w="med" len="med"/>
                      <a:tailEnd type="none" w="med" len="med"/>
                    </a:lnB>
                    <a:solidFill>
                      <a:srgbClr val="3EB1CC"/>
                    </a:solidFill>
                  </a:tcPr>
                </a:tc>
                <a:tc>
                  <a:txBody>
                    <a:bodyPr/>
                    <a:lstStyle/>
                    <a:p>
                      <a:pPr algn="ctr" rtl="0" fontAlgn="b">
                        <a:lnSpc>
                          <a:spcPct val="80000"/>
                        </a:lnSpc>
                        <a:defRPr/>
                      </a:pPr>
                      <a:r>
                        <a:rPr lang="en-GB" sz="650" u="none" strike="noStrike" kern="1200" dirty="0">
                          <a:solidFill>
                            <a:schemeClr val="bg1"/>
                          </a:solidFill>
                          <a:effectLst/>
                          <a:latin typeface="+mn-lt"/>
                          <a:ea typeface="+mn-ea"/>
                          <a:cs typeface="+mn-cs"/>
                        </a:rPr>
                        <a:t>2018</a:t>
                      </a:r>
                    </a:p>
                  </a:txBody>
                  <a:tcPr marL="4655" marR="4655" marT="4655" marB="0" anchor="ctr">
                    <a:lnB w="9525" cap="flat" cmpd="sng" algn="ctr">
                      <a:solidFill>
                        <a:srgbClr val="3EB1CC"/>
                      </a:solidFill>
                      <a:prstDash val="solid"/>
                      <a:round/>
                      <a:headEnd type="none" w="med" len="med"/>
                      <a:tailEnd type="none" w="med" len="med"/>
                    </a:lnB>
                    <a:solidFill>
                      <a:srgbClr val="3EB1CC"/>
                    </a:solidFill>
                  </a:tcPr>
                </a:tc>
                <a:tc>
                  <a:txBody>
                    <a:bodyPr/>
                    <a:lstStyle/>
                    <a:p>
                      <a:pPr marL="0" algn="ctr" defTabSz="914400" rtl="0" eaLnBrk="1" fontAlgn="b" latinLnBrk="0" hangingPunct="1">
                        <a:lnSpc>
                          <a:spcPct val="80000"/>
                        </a:lnSpc>
                        <a:defRPr/>
                      </a:pPr>
                      <a:r>
                        <a:rPr lang="en-GB" sz="650" u="none" strike="noStrike" kern="1200" dirty="0">
                          <a:solidFill>
                            <a:schemeClr val="bg1"/>
                          </a:solidFill>
                          <a:effectLst/>
                          <a:latin typeface="+mn-lt"/>
                          <a:ea typeface="+mn-ea"/>
                          <a:cs typeface="+mn-cs"/>
                        </a:rPr>
                        <a:t>%ch</a:t>
                      </a:r>
                    </a:p>
                  </a:txBody>
                  <a:tcPr marL="4655" marR="4655" marT="4655" marB="0" anchor="ctr">
                    <a:lnR w="9525" cap="flat" cmpd="sng" algn="ctr">
                      <a:solidFill>
                        <a:srgbClr val="3EB1CC"/>
                      </a:solidFill>
                      <a:prstDash val="solid"/>
                      <a:round/>
                      <a:headEnd type="none" w="med" len="med"/>
                      <a:tailEnd type="none" w="med" len="med"/>
                    </a:lnR>
                    <a:lnB w="9525" cap="flat" cmpd="sng" algn="ctr">
                      <a:solidFill>
                        <a:srgbClr val="3EB1CC"/>
                      </a:solidFill>
                      <a:prstDash val="solid"/>
                      <a:round/>
                      <a:headEnd type="none" w="med" len="med"/>
                      <a:tailEnd type="none" w="med" len="med"/>
                    </a:lnB>
                    <a:solidFill>
                      <a:srgbClr val="3EB1CC"/>
                    </a:solidFill>
                  </a:tcPr>
                </a:tc>
                <a:extLst>
                  <a:ext uri="{0D108BD9-81ED-4DB2-BD59-A6C34878D82A}">
                    <a16:rowId xmlns:a16="http://schemas.microsoft.com/office/drawing/2014/main" val="10013"/>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GB</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£217</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3EB1CC"/>
                          </a:solidFill>
                          <a:effectLst/>
                          <a:latin typeface="+mj-lt"/>
                        </a:rPr>
                        <a:t>£367</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+69.1%</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£397</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3EB1CC"/>
                          </a:solidFill>
                          <a:effectLst/>
                          <a:latin typeface="+mj-lt"/>
                        </a:rPr>
                        <a:t>£433</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+9.1%</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£261</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3EB1CC"/>
                          </a:solidFill>
                          <a:effectLst/>
                          <a:latin typeface="+mj-lt"/>
                        </a:rPr>
                        <a:t>£330</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+26.4%</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£417</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3EB1CC"/>
                          </a:solidFill>
                          <a:effectLst/>
                          <a:latin typeface="+mj-lt"/>
                        </a:rPr>
                        <a:t>£367</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-12.0%</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£334</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3EB1CC"/>
                          </a:solidFill>
                          <a:effectLst/>
                          <a:latin typeface="+mj-lt"/>
                        </a:rPr>
                        <a:t>£460</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+37.7%</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tc>
                  <a:txBody>
                    <a:bodyPr/>
                    <a:lstStyle/>
                    <a:p>
                      <a:pPr algn="ctr" fontAlgn="b">
                        <a:defRPr/>
                      </a:pPr>
                      <a:r>
                        <a:rPr lang="en-GB" sz="650" b="0" i="0" u="none" strike="noStrike" dirty="0">
                          <a:solidFill>
                            <a:schemeClr val="accent4"/>
                          </a:solidFill>
                          <a:effectLst/>
                          <a:latin typeface="+mj-lt"/>
                        </a:rPr>
                        <a:t>£390</a:t>
                      </a:r>
                    </a:p>
                  </a:txBody>
                  <a:tcPr marL="9525" marR="9525" marT="9525" marB="0" anchor="ctr">
                    <a:lnL w="9525" cap="flat" cmpd="sng" algn="ctr">
                      <a:solidFill>
                        <a:srgbClr val="3EB1CC"/>
                      </a:solidFill>
                      <a:prstDash val="solid"/>
                      <a:round/>
                      <a:headEnd type="none" w="med" len="med"/>
                      <a:tailEnd type="none" w="med" len="med"/>
                    </a:lnL>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lang="en-GB" sz="650" b="0" i="0" u="none" strike="noStrike" dirty="0">
                          <a:solidFill>
                            <a:srgbClr val="3EB1CC"/>
                          </a:solidFill>
                          <a:effectLst/>
                          <a:latin typeface="+mj-lt"/>
                        </a:rPr>
                        <a:t>£345</a:t>
                      </a:r>
                    </a:p>
                  </a:txBody>
                  <a:tcPr marL="9525" marR="9525" marT="9525" marB="0" anchor="ctr">
                    <a:lnT w="9525" cap="flat" cmpd="sng" algn="ctr">
                      <a:solidFill>
                        <a:srgbClr val="3EB1CC"/>
                      </a:solidFill>
                      <a:prstDash val="solid"/>
                      <a:round/>
                      <a:headEnd type="none" w="med" len="med"/>
                      <a:tailEnd type="none" w="med" len="med"/>
                    </a:lnT>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-11.5%</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T w="9525" cap="flat" cmpd="sng" algn="ctr">
                      <a:solidFill>
                        <a:srgbClr val="3EB1CC"/>
                      </a:solidFill>
                      <a:prstDash val="solid"/>
                      <a:round/>
                      <a:headEnd type="none" w="med" len="med"/>
                      <a:tailEnd type="none" w="med" len="med"/>
                    </a:lnT>
                  </a:tcPr>
                </a:tc>
                <a:extLst>
                  <a:ext uri="{0D108BD9-81ED-4DB2-BD59-A6C34878D82A}">
                    <a16:rowId xmlns:a16="http://schemas.microsoft.com/office/drawing/2014/main" val="10014"/>
                  </a:ext>
                </a:extLst>
              </a:tr>
              <a:tr h="12325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rtl="0" fontAlgn="b">
                        <a:lnSpc>
                          <a:spcPct val="80000"/>
                        </a:lnSpc>
                      </a:pPr>
                      <a:r>
                        <a:rPr lang="en-GB" sz="700" u="none" strike="noStrike" dirty="0">
                          <a:effectLst/>
                          <a:latin typeface="+mn-lt"/>
                        </a:rPr>
                        <a:t>England</a:t>
                      </a:r>
                      <a:endParaRPr lang="en-GB" sz="700" b="0" i="0" u="none" strike="noStrike" dirty="0">
                        <a:solidFill>
                          <a:schemeClr val="tx1">
                            <a:lumMod val="65000"/>
                            <a:lumOff val="35000"/>
                          </a:schemeClr>
                        </a:solidFill>
                        <a:effectLst/>
                        <a:latin typeface="+mn-lt"/>
                      </a:endParaRPr>
                    </a:p>
                  </a:txBody>
                  <a:tcPr marL="18000" marR="4655" marT="4655" marB="0" anchor="ctr">
                    <a:lnL w="9525" cap="flat" cmpd="sng" algn="ctr">
                      <a:solidFill>
                        <a:srgbClr val="3EB1CC"/>
                      </a:solidFill>
                      <a:prstDash val="solid"/>
                      <a:round/>
                      <a:headEnd type="none" w="med" len="med"/>
                      <a:tailEnd type="none" w="med" len="med"/>
                    </a:lnL>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tcPr>
                </a:tc>
                <a:tc>
                  <a:txBody>
                    <a:bodyPr/>
                    <a:lstStyle/>
                    <a:p>
                      <a:pPr algn="ctr" fontAlgn="b">
                        <a:defRPr/>
                      </a:pPr>
                      <a:r>
                        <a:rPr lang="en-GB" sz="650" b="0" i="0" u="none" strike="noStrike" dirty="0">
                          <a:solidFill>
                            <a:schemeClr val="accent4"/>
                          </a:solidFill>
                          <a:effectLst/>
                          <a:latin typeface="+mj-lt"/>
                        </a:rPr>
                        <a:t>£185</a:t>
                      </a:r>
                    </a:p>
                  </a:txBody>
                  <a:tcPr marL="9525" marR="9525" marT="9525" marB="0" anchor="ctr">
                    <a:lnL w="9525" cap="flat" cmpd="sng" algn="ctr">
                      <a:solidFill>
                        <a:srgbClr val="3EB1CC"/>
                      </a:solidFill>
                      <a:prstDash val="solid"/>
                      <a:round/>
                      <a:headEnd type="none" w="med" len="med"/>
                      <a:tailEnd type="none" w="med" len="med"/>
                    </a:lnL>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£298</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+61.1%</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tcPr>
                </a:tc>
                <a:tc>
                  <a:txBody>
                    <a:bodyPr/>
                    <a:lstStyle/>
                    <a:p>
                      <a:pPr algn="ctr" fontAlgn="b">
                        <a:defRPr/>
                      </a:pPr>
                      <a:r>
                        <a:rPr lang="en-GB" sz="650" b="0" i="0" u="none" strike="noStrike" dirty="0">
                          <a:solidFill>
                            <a:schemeClr val="accent4"/>
                          </a:solidFill>
                          <a:effectLst/>
                          <a:latin typeface="+mj-lt"/>
                        </a:rPr>
                        <a:t>£372</a:t>
                      </a:r>
                    </a:p>
                  </a:txBody>
                  <a:tcPr marL="9525" marR="9525" marT="9525" marB="0" anchor="ctr">
                    <a:lnL w="9525" cap="flat" cmpd="sng" algn="ctr">
                      <a:solidFill>
                        <a:srgbClr val="3EB1CC"/>
                      </a:solidFill>
                      <a:prstDash val="solid"/>
                      <a:round/>
                      <a:headEnd type="none" w="med" len="med"/>
                      <a:tailEnd type="none" w="med" len="med"/>
                    </a:lnL>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£370</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-0.5%</a:t>
                      </a:r>
                      <a:endParaRPr kumimoji="0" lang="en-GB" sz="650" b="0" i="0" u="none" strike="noStrike" kern="1200" cap="none" spc="0" normalizeH="0" baseline="0" dirty="0">
                        <a:ln>
                          <a:noFill/>
                        </a:ln>
                        <a:solidFill>
                          <a:srgbClr val="3EB1CC"/>
                        </a:solidFill>
                        <a:effectLst/>
                        <a:uLnTx/>
                        <a:uFillTx/>
                        <a:latin typeface="Verdana"/>
                        <a:ea typeface="+mn-ea"/>
                        <a:cs typeface="+mn-cs"/>
                      </a:endParaRPr>
                    </a:p>
                  </a:txBody>
                  <a:tcPr marL="9525" marR="9525" marT="9525" marB="0" anchor="ctr">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tcPr>
                </a:tc>
                <a:tc>
                  <a:txBody>
                    <a:bodyPr/>
                    <a:lstStyle/>
                    <a:p>
                      <a:pPr algn="ctr" fontAlgn="b">
                        <a:defRPr/>
                      </a:pPr>
                      <a:r>
                        <a:rPr lang="en-GB" sz="650" b="0" i="0" u="none" strike="noStrike" dirty="0">
                          <a:solidFill>
                            <a:schemeClr val="accent4"/>
                          </a:solidFill>
                          <a:effectLst/>
                          <a:latin typeface="+mj-lt"/>
                        </a:rPr>
                        <a:t>£225</a:t>
                      </a:r>
                    </a:p>
                  </a:txBody>
                  <a:tcPr marL="9525" marR="9525" marT="9525" marB="0" anchor="ctr">
                    <a:lnL w="9525" cap="flat" cmpd="sng" algn="ctr">
                      <a:solidFill>
                        <a:srgbClr val="3EB1CC"/>
                      </a:solidFill>
                      <a:prstDash val="solid"/>
                      <a:round/>
                      <a:headEnd type="none" w="med" len="med"/>
                      <a:tailEnd type="none" w="med" len="med"/>
                    </a:lnL>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£273</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+21.3%</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tcPr>
                </a:tc>
                <a:tc>
                  <a:txBody>
                    <a:bodyPr/>
                    <a:lstStyle/>
                    <a:p>
                      <a:pPr algn="ctr" fontAlgn="b">
                        <a:defRPr/>
                      </a:pPr>
                      <a:r>
                        <a:rPr lang="en-GB" sz="650" b="0" i="0" u="none" strike="noStrike" dirty="0">
                          <a:solidFill>
                            <a:schemeClr val="accent4"/>
                          </a:solidFill>
                          <a:effectLst/>
                          <a:latin typeface="+mj-lt"/>
                        </a:rPr>
                        <a:t>£355</a:t>
                      </a:r>
                    </a:p>
                  </a:txBody>
                  <a:tcPr marL="9525" marR="9525" marT="9525" marB="0" anchor="ctr">
                    <a:lnL w="9525" cap="flat" cmpd="sng" algn="ctr">
                      <a:solidFill>
                        <a:srgbClr val="3EB1CC"/>
                      </a:solidFill>
                      <a:prstDash val="solid"/>
                      <a:round/>
                      <a:headEnd type="none" w="med" len="med"/>
                      <a:tailEnd type="none" w="med" len="med"/>
                    </a:lnL>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£322</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-9.3%</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tcPr>
                </a:tc>
                <a:tc>
                  <a:txBody>
                    <a:bodyPr/>
                    <a:lstStyle/>
                    <a:p>
                      <a:pPr algn="ctr" fontAlgn="b">
                        <a:defRPr/>
                      </a:pPr>
                      <a:r>
                        <a:rPr lang="en-GB" sz="650" b="0" i="0" u="none" strike="noStrike" dirty="0">
                          <a:solidFill>
                            <a:schemeClr val="accent4"/>
                          </a:solidFill>
                          <a:effectLst/>
                          <a:latin typeface="+mj-lt"/>
                        </a:rPr>
                        <a:t>£301</a:t>
                      </a:r>
                    </a:p>
                  </a:txBody>
                  <a:tcPr marL="9525" marR="9525" marT="9525" marB="0" anchor="ctr">
                    <a:lnL w="9525" cap="flat" cmpd="sng" algn="ctr">
                      <a:solidFill>
                        <a:srgbClr val="3EB1CC"/>
                      </a:solidFill>
                      <a:prstDash val="solid"/>
                      <a:round/>
                      <a:headEnd type="none" w="med" len="med"/>
                      <a:tailEnd type="none" w="med" len="med"/>
                    </a:lnL>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£420</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+39.5%</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tcPr>
                </a:tc>
                <a:tc>
                  <a:txBody>
                    <a:bodyPr/>
                    <a:lstStyle/>
                    <a:p>
                      <a:pPr algn="ctr" fontAlgn="b">
                        <a:defRPr/>
                      </a:pPr>
                      <a:r>
                        <a:rPr lang="en-GB" sz="650" b="0" i="0" u="none" strike="noStrike" dirty="0">
                          <a:solidFill>
                            <a:schemeClr val="accent4"/>
                          </a:solidFill>
                          <a:effectLst/>
                          <a:latin typeface="+mj-lt"/>
                        </a:rPr>
                        <a:t>£367</a:t>
                      </a:r>
                    </a:p>
                  </a:txBody>
                  <a:tcPr marL="9525" marR="9525" marT="9525" marB="0" anchor="ctr">
                    <a:lnL w="9525" cap="flat" cmpd="sng" algn="ctr">
                      <a:solidFill>
                        <a:srgbClr val="3EB1CC"/>
                      </a:solidFill>
                      <a:prstDash val="solid"/>
                      <a:round/>
                      <a:headEnd type="none" w="med" len="med"/>
                      <a:tailEnd type="none" w="med" len="med"/>
                    </a:lnL>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b" latinLnBrk="0" hangingPunct="1">
                        <a:lnSpc>
                          <a:spcPct val="80000"/>
                        </a:lnSpc>
                        <a:spcBef>
                          <a:spcPts val="0"/>
                        </a:spcBef>
                        <a:spcAft>
                          <a:spcPts val="0"/>
                        </a:spcAft>
                        <a:buClrTx/>
                        <a:buSzTx/>
                        <a:buFontTx/>
                        <a:buNone/>
                        <a:tabLst/>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£307</a:t>
                      </a:r>
                    </a:p>
                  </a:txBody>
                  <a:tcPr marL="9525" marR="9525" marT="9525" marB="0" anchor="ctr">
                    <a:lnB w="12700" cap="flat" cmpd="sng" algn="ctr">
                      <a:solidFill>
                        <a:schemeClr val="accent4"/>
                      </a:solidFill>
                      <a:prstDash val="solid"/>
                      <a:round/>
                      <a:headEnd type="none" w="med" len="med"/>
                      <a:tailEnd type="none" w="med" len="med"/>
                    </a:lnB>
                  </a:tcPr>
                </a:tc>
                <a:tc>
                  <a:txBody>
                    <a:bodyPr/>
                    <a:lstStyle/>
                    <a:p>
                      <a:pPr algn="ctr" fontAlgn="b">
                        <a:lnSpc>
                          <a:spcPct val="80000"/>
                        </a:lnSpc>
                        <a:defRPr/>
                      </a:pPr>
                      <a:r>
                        <a:rPr kumimoji="0" lang="en-GB" sz="650" b="0" i="0" u="none" strike="noStrike" kern="1200" cap="none" spc="0" normalizeH="0" baseline="0" noProof="0" dirty="0">
                          <a:ln>
                            <a:noFill/>
                          </a:ln>
                          <a:solidFill>
                            <a:srgbClr val="3EB1CC"/>
                          </a:solidFill>
                          <a:effectLst/>
                          <a:uLnTx/>
                          <a:uFillTx/>
                          <a:latin typeface="Verdana"/>
                          <a:ea typeface="+mn-ea"/>
                          <a:cs typeface="+mn-cs"/>
                        </a:rPr>
                        <a:t>-16.3%</a:t>
                      </a:r>
                      <a:endParaRPr lang="en-GB" sz="650" b="0" i="0" u="none" strike="noStrike" dirty="0">
                        <a:solidFill>
                          <a:srgbClr val="3EB1CC"/>
                        </a:solidFill>
                        <a:effectLst/>
                        <a:latin typeface="+mj-lt"/>
                      </a:endParaRPr>
                    </a:p>
                  </a:txBody>
                  <a:tcPr marL="9525" marR="9525" marT="9525" marB="0" anchor="ctr">
                    <a:lnR w="9525" cap="flat" cmpd="sng" algn="ctr">
                      <a:solidFill>
                        <a:srgbClr val="3EB1CC"/>
                      </a:solidFill>
                      <a:prstDash val="solid"/>
                      <a:round/>
                      <a:headEnd type="none" w="med" len="med"/>
                      <a:tailEnd type="none" w="med" len="med"/>
                    </a:ln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10" name="TextBox 9">
            <a:extLst>
              <a:ext uri="{FF2B5EF4-FFF2-40B4-BE49-F238E27FC236}">
                <a16:creationId xmlns:a16="http://schemas.microsoft.com/office/drawing/2014/main" id="{D4679B00-F2AF-49A7-A719-EAA1C79CFF3D}"/>
              </a:ext>
            </a:extLst>
          </p:cNvPr>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r>
              <a:rPr lang="en-GB" sz="450" b="0" dirty="0">
                <a:solidFill>
                  <a:schemeClr val="tx1">
                    <a:lumMod val="65000"/>
                    <a:lumOff val="35000"/>
                  </a:schemeClr>
                </a:solidFill>
              </a:rPr>
              <a:t>Please note that the latest 2018 results are provisional and subject to minor changes in subsequent months due to the inclusion of trip-takers returning from late trips.  Pre-2018 results are based on full-year data so will not change.</a:t>
            </a:r>
          </a:p>
          <a:p>
            <a:pPr>
              <a:buFont typeface="Arial" pitchFamily="34" charset="0"/>
              <a:buChar char="•"/>
            </a:pPr>
            <a:r>
              <a:rPr lang="en-GB" sz="450" b="0" dirty="0">
                <a:solidFill>
                  <a:schemeClr val="tx1">
                    <a:lumMod val="65000"/>
                    <a:lumOff val="35000"/>
                  </a:schemeClr>
                </a:solidFill>
              </a:rPr>
              <a:t>All expenditure figures are in HISTORIC PRICES.</a:t>
            </a:r>
          </a:p>
          <a:p>
            <a:pPr>
              <a:buFont typeface="Arial" pitchFamily="34" charset="0"/>
              <a:buChar char="•"/>
            </a:pPr>
            <a:r>
              <a:rPr lang="en-GB" sz="450" b="0" dirty="0">
                <a:solidFill>
                  <a:schemeClr val="tx1">
                    <a:lumMod val="65000"/>
                    <a:lumOff val="35000"/>
                  </a:schemeClr>
                </a:solidFill>
              </a:rPr>
              <a:t> NB. TRIPS, NIGHTS and EXPENDITURE are all shown in units of millions</a:t>
            </a:r>
          </a:p>
          <a:p>
            <a:pPr>
              <a:buFont typeface="Arial" pitchFamily="34" charset="0"/>
              <a:buChar char="•"/>
            </a:pPr>
            <a:endParaRPr lang="en-GB" sz="450" b="0" dirty="0">
              <a:solidFill>
                <a:srgbClr val="333333"/>
              </a:solidFill>
            </a:endParaRPr>
          </a:p>
        </p:txBody>
      </p:sp>
      <p:sp>
        <p:nvSpPr>
          <p:cNvPr id="11" name="Rectangle 10">
            <a:extLst>
              <a:ext uri="{FF2B5EF4-FFF2-40B4-BE49-F238E27FC236}">
                <a16:creationId xmlns:a16="http://schemas.microsoft.com/office/drawing/2014/main" id="{AEF057B6-C827-4B84-AFCB-4CF0EE6EF565}"/>
              </a:ext>
            </a:extLst>
          </p:cNvPr>
          <p:cNvSpPr/>
          <p:nvPr/>
        </p:nvSpPr>
        <p:spPr>
          <a:xfrm>
            <a:off x="730025" y="6181417"/>
            <a:ext cx="5812971" cy="338554"/>
          </a:xfrm>
          <a:prstGeom prst="rect">
            <a:avLst/>
          </a:prstGeom>
        </p:spPr>
        <p:txBody>
          <a:bodyPr wrap="square">
            <a:spAutoFit/>
          </a:bodyPr>
          <a:lstStyle/>
          <a:p>
            <a:r>
              <a:rPr lang="en-GB" sz="800" b="0" dirty="0"/>
              <a:t>Fieldwork: 7 Nov 2018 – 16 Dec 2018</a:t>
            </a:r>
          </a:p>
          <a:p>
            <a:r>
              <a:rPr lang="en-GB" sz="800" b="0" dirty="0"/>
              <a:t>TNS Face-to-Face Omnibus Survey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84CBA3-D598-4B1F-BAA3-EE14B5154290}" type="slidenum">
              <a:rPr lang="en-AU" smtClean="0"/>
              <a:pPr/>
              <a:t>7</a:t>
            </a:fld>
            <a:endParaRPr lang="en-AU" dirty="0"/>
          </a:p>
        </p:txBody>
      </p:sp>
      <p:sp>
        <p:nvSpPr>
          <p:cNvPr id="3" name="Title 2"/>
          <p:cNvSpPr>
            <a:spLocks noGrp="1"/>
          </p:cNvSpPr>
          <p:nvPr>
            <p:ph type="title"/>
          </p:nvPr>
        </p:nvSpPr>
        <p:spPr>
          <a:xfrm>
            <a:off x="1" y="13123"/>
            <a:ext cx="9143999" cy="1284971"/>
          </a:xfrm>
        </p:spPr>
        <p:txBody>
          <a:bodyPr/>
          <a:lstStyle/>
          <a:p>
            <a:pPr>
              <a:defRPr/>
            </a:pPr>
            <a:r>
              <a:rPr lang="en-US" dirty="0"/>
              <a:t>GB Domestic Tourism: Year to Date – 2013-2018</a:t>
            </a:r>
            <a:br>
              <a:rPr lang="en-US" dirty="0"/>
            </a:br>
            <a:r>
              <a:rPr lang="en-US" dirty="0"/>
              <a:t>Trips, </a:t>
            </a:r>
            <a:r>
              <a:rPr lang="en-US" dirty="0" err="1"/>
              <a:t>Bednights</a:t>
            </a:r>
            <a:r>
              <a:rPr lang="en-US" dirty="0"/>
              <a:t> &amp; Expenditure, Jan-Nov </a:t>
            </a:r>
            <a:r>
              <a:rPr lang="en-US" dirty="0" smtClean="0"/>
              <a:t>period*</a:t>
            </a:r>
            <a:endParaRPr lang="en-GB" dirty="0"/>
          </a:p>
        </p:txBody>
      </p:sp>
      <p:graphicFrame>
        <p:nvGraphicFramePr>
          <p:cNvPr id="20" name="Table 19">
            <a:extLst>
              <a:ext uri="{FF2B5EF4-FFF2-40B4-BE49-F238E27FC236}">
                <a16:creationId xmlns:a16="http://schemas.microsoft.com/office/drawing/2014/main" id="{3BE72AD1-0E85-490B-A43B-289D85CE38B2}"/>
              </a:ext>
            </a:extLst>
          </p:cNvPr>
          <p:cNvGraphicFramePr>
            <a:graphicFrameLocks noGrp="1"/>
          </p:cNvGraphicFramePr>
          <p:nvPr>
            <p:custDataLst>
              <p:tags r:id="rId1"/>
            </p:custDataLst>
            <p:extLst>
              <p:ext uri="{D42A27DB-BD31-4B8C-83A1-F6EECF244321}">
                <p14:modId xmlns:p14="http://schemas.microsoft.com/office/powerpoint/2010/main" val="337272957"/>
              </p:ext>
            </p:extLst>
          </p:nvPr>
        </p:nvGraphicFramePr>
        <p:xfrm>
          <a:off x="111125" y="1113019"/>
          <a:ext cx="8897139" cy="3004215"/>
        </p:xfrm>
        <a:graphic>
          <a:graphicData uri="http://schemas.openxmlformats.org/drawingml/2006/table">
            <a:tbl>
              <a:tblPr/>
              <a:tblGrid>
                <a:gridCol w="850723">
                  <a:extLst>
                    <a:ext uri="{9D8B030D-6E8A-4147-A177-3AD203B41FA5}">
                      <a16:colId xmlns:a16="http://schemas.microsoft.com/office/drawing/2014/main" val="20000"/>
                    </a:ext>
                  </a:extLst>
                </a:gridCol>
                <a:gridCol w="360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360000">
                  <a:extLst>
                    <a:ext uri="{9D8B030D-6E8A-4147-A177-3AD203B41FA5}">
                      <a16:colId xmlns:a16="http://schemas.microsoft.com/office/drawing/2014/main" val="20005"/>
                    </a:ext>
                  </a:extLst>
                </a:gridCol>
                <a:gridCol w="360000">
                  <a:extLst>
                    <a:ext uri="{9D8B030D-6E8A-4147-A177-3AD203B41FA5}">
                      <a16:colId xmlns:a16="http://schemas.microsoft.com/office/drawing/2014/main" val="20006"/>
                    </a:ext>
                  </a:extLst>
                </a:gridCol>
                <a:gridCol w="360000">
                  <a:extLst>
                    <a:ext uri="{9D8B030D-6E8A-4147-A177-3AD203B41FA5}">
                      <a16:colId xmlns:a16="http://schemas.microsoft.com/office/drawing/2014/main" val="20025"/>
                    </a:ext>
                  </a:extLst>
                </a:gridCol>
                <a:gridCol w="360000">
                  <a:extLst>
                    <a:ext uri="{9D8B030D-6E8A-4147-A177-3AD203B41FA5}">
                      <a16:colId xmlns:a16="http://schemas.microsoft.com/office/drawing/2014/main" val="20008"/>
                    </a:ext>
                  </a:extLst>
                </a:gridCol>
                <a:gridCol w="252000">
                  <a:extLst>
                    <a:ext uri="{9D8B030D-6E8A-4147-A177-3AD203B41FA5}">
                      <a16:colId xmlns:a16="http://schemas.microsoft.com/office/drawing/2014/main" val="20009"/>
                    </a:ext>
                  </a:extLst>
                </a:gridCol>
                <a:gridCol w="360000">
                  <a:extLst>
                    <a:ext uri="{9D8B030D-6E8A-4147-A177-3AD203B41FA5}">
                      <a16:colId xmlns:a16="http://schemas.microsoft.com/office/drawing/2014/main" val="20010"/>
                    </a:ext>
                  </a:extLst>
                </a:gridCol>
                <a:gridCol w="360000">
                  <a:extLst>
                    <a:ext uri="{9D8B030D-6E8A-4147-A177-3AD203B41FA5}">
                      <a16:colId xmlns:a16="http://schemas.microsoft.com/office/drawing/2014/main" val="20011"/>
                    </a:ext>
                  </a:extLst>
                </a:gridCol>
                <a:gridCol w="360000">
                  <a:extLst>
                    <a:ext uri="{9D8B030D-6E8A-4147-A177-3AD203B41FA5}">
                      <a16:colId xmlns:a16="http://schemas.microsoft.com/office/drawing/2014/main" val="20012"/>
                    </a:ext>
                  </a:extLst>
                </a:gridCol>
                <a:gridCol w="360000">
                  <a:extLst>
                    <a:ext uri="{9D8B030D-6E8A-4147-A177-3AD203B41FA5}">
                      <a16:colId xmlns:a16="http://schemas.microsoft.com/office/drawing/2014/main" val="20026"/>
                    </a:ext>
                  </a:extLst>
                </a:gridCol>
                <a:gridCol w="360000">
                  <a:extLst>
                    <a:ext uri="{9D8B030D-6E8A-4147-A177-3AD203B41FA5}">
                      <a16:colId xmlns:a16="http://schemas.microsoft.com/office/drawing/2014/main" val="20014"/>
                    </a:ext>
                  </a:extLst>
                </a:gridCol>
                <a:gridCol w="252000">
                  <a:extLst>
                    <a:ext uri="{9D8B030D-6E8A-4147-A177-3AD203B41FA5}">
                      <a16:colId xmlns:a16="http://schemas.microsoft.com/office/drawing/2014/main" val="20015"/>
                    </a:ext>
                  </a:extLst>
                </a:gridCol>
                <a:gridCol w="339802">
                  <a:extLst>
                    <a:ext uri="{9D8B030D-6E8A-4147-A177-3AD203B41FA5}">
                      <a16:colId xmlns:a16="http://schemas.microsoft.com/office/drawing/2014/main" val="20016"/>
                    </a:ext>
                  </a:extLst>
                </a:gridCol>
                <a:gridCol w="339802">
                  <a:extLst>
                    <a:ext uri="{9D8B030D-6E8A-4147-A177-3AD203B41FA5}">
                      <a16:colId xmlns:a16="http://schemas.microsoft.com/office/drawing/2014/main" val="20017"/>
                    </a:ext>
                  </a:extLst>
                </a:gridCol>
                <a:gridCol w="339802">
                  <a:extLst>
                    <a:ext uri="{9D8B030D-6E8A-4147-A177-3AD203B41FA5}">
                      <a16:colId xmlns:a16="http://schemas.microsoft.com/office/drawing/2014/main" val="20018"/>
                    </a:ext>
                  </a:extLst>
                </a:gridCol>
                <a:gridCol w="360000">
                  <a:extLst>
                    <a:ext uri="{9D8B030D-6E8A-4147-A177-3AD203B41FA5}">
                      <a16:colId xmlns:a16="http://schemas.microsoft.com/office/drawing/2014/main" val="20027"/>
                    </a:ext>
                  </a:extLst>
                </a:gridCol>
                <a:gridCol w="339802">
                  <a:extLst>
                    <a:ext uri="{9D8B030D-6E8A-4147-A177-3AD203B41FA5}">
                      <a16:colId xmlns:a16="http://schemas.microsoft.com/office/drawing/2014/main" val="20020"/>
                    </a:ext>
                  </a:extLst>
                </a:gridCol>
                <a:gridCol w="252000">
                  <a:extLst>
                    <a:ext uri="{9D8B030D-6E8A-4147-A177-3AD203B41FA5}">
                      <a16:colId xmlns:a16="http://schemas.microsoft.com/office/drawing/2014/main" val="20021"/>
                    </a:ext>
                  </a:extLst>
                </a:gridCol>
                <a:gridCol w="339802">
                  <a:extLst>
                    <a:ext uri="{9D8B030D-6E8A-4147-A177-3AD203B41FA5}">
                      <a16:colId xmlns:a16="http://schemas.microsoft.com/office/drawing/2014/main" val="20022"/>
                    </a:ext>
                  </a:extLst>
                </a:gridCol>
                <a:gridCol w="339802">
                  <a:extLst>
                    <a:ext uri="{9D8B030D-6E8A-4147-A177-3AD203B41FA5}">
                      <a16:colId xmlns:a16="http://schemas.microsoft.com/office/drawing/2014/main" val="20023"/>
                    </a:ext>
                  </a:extLst>
                </a:gridCol>
                <a:gridCol w="339802">
                  <a:extLst>
                    <a:ext uri="{9D8B030D-6E8A-4147-A177-3AD203B41FA5}">
                      <a16:colId xmlns:a16="http://schemas.microsoft.com/office/drawing/2014/main" val="20024"/>
                    </a:ext>
                  </a:extLst>
                </a:gridCol>
                <a:gridCol w="339802">
                  <a:extLst>
                    <a:ext uri="{9D8B030D-6E8A-4147-A177-3AD203B41FA5}">
                      <a16:colId xmlns:a16="http://schemas.microsoft.com/office/drawing/2014/main" val="20028"/>
                    </a:ext>
                  </a:extLst>
                </a:gridCol>
              </a:tblGrid>
              <a:tr h="192885">
                <a:tc>
                  <a:txBody>
                    <a:bodyPr/>
                    <a:lstStyle/>
                    <a:p>
                      <a:pPr algn="l" rtl="0" fontAlgn="b"/>
                      <a:endParaRPr lang="en-GB" sz="800" b="1" i="0" u="none" strike="noStrike" dirty="0">
                        <a:solidFill>
                          <a:schemeClr val="tx1">
                            <a:lumMod val="65000"/>
                            <a:lumOff val="35000"/>
                          </a:schemeClr>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5"/>
                          </a:solidFill>
                          <a:latin typeface="+mj-lt"/>
                          <a:ea typeface="+mn-ea"/>
                          <a:cs typeface="+mn-cs"/>
                        </a:rPr>
                        <a:t>ALL TOURISM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400" rtl="0" eaLnBrk="1" fontAlgn="ctr" latinLnBrk="0" hangingPunct="1"/>
                      <a:endParaRPr lang="en-GB" sz="800" b="1" i="0" u="none" strike="noStrike" kern="1200" dirty="0">
                        <a:solidFill>
                          <a:schemeClr val="accent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2"/>
                          </a:solidFill>
                          <a:latin typeface="+mj-lt"/>
                          <a:ea typeface="+mn-ea"/>
                          <a:cs typeface="+mn-cs"/>
                        </a:rPr>
                        <a:t>HOLIDAYS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400" rtl="0" eaLnBrk="1" fontAlgn="ctr" latinLnBrk="0" hangingPunct="1"/>
                      <a:endParaRPr lang="en-GB" sz="800" b="1" i="0" u="none" strike="noStrike" kern="1200" dirty="0">
                        <a:solidFill>
                          <a:schemeClr val="accent2"/>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3"/>
                          </a:solidFill>
                          <a:latin typeface="+mj-lt"/>
                          <a:ea typeface="+mn-ea"/>
                          <a:cs typeface="+mn-cs"/>
                        </a:rPr>
                        <a:t>VFR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400" rtl="0" eaLnBrk="1" fontAlgn="ctr" latinLnBrk="0" hangingPunct="1"/>
                      <a:endParaRPr lang="en-GB" sz="800" b="1" i="0" u="none" strike="noStrike" kern="1200" dirty="0">
                        <a:solidFill>
                          <a:schemeClr val="accent3"/>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4"/>
                          </a:solidFill>
                          <a:latin typeface="+mj-lt"/>
                          <a:ea typeface="+mn-ea"/>
                          <a:cs typeface="+mn-cs"/>
                        </a:rPr>
                        <a:t>BUSINESS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400" rtl="0" eaLnBrk="1" fontAlgn="ctr" latinLnBrk="0" hangingPunct="1"/>
                      <a:endParaRPr lang="en-GB" sz="800" b="1" i="0" u="none" strike="noStrike" kern="1200" dirty="0">
                        <a:solidFill>
                          <a:schemeClr val="accent4"/>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6406">
                <a:tc>
                  <a:txBody>
                    <a:bodyPr/>
                    <a:lstStyle/>
                    <a:p>
                      <a:pPr marL="0" indent="85725" algn="l" rtl="0" fontAlgn="b"/>
                      <a:r>
                        <a:rPr lang="en-GB" sz="700" b="1" i="0" u="none" strike="noStrike" dirty="0">
                          <a:solidFill>
                            <a:schemeClr val="tx1">
                              <a:lumMod val="65000"/>
                              <a:lumOff val="35000"/>
                            </a:schemeClr>
                          </a:solidFill>
                          <a:effectLst/>
                          <a:latin typeface="+mj-lt"/>
                        </a:rPr>
                        <a:t>TRIPS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5"/>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a:solidFill>
                            <a:schemeClr val="accent5"/>
                          </a:solidFill>
                          <a:latin typeface="+mj-lt"/>
                          <a:ea typeface="+mn-ea"/>
                          <a:cs typeface="+mn-cs"/>
                        </a:rPr>
                        <a:t>2014</a:t>
                      </a:r>
                      <a:endParaRPr lang="en-GB" sz="600" b="1" i="0" u="none" strike="noStrike" kern="1200" dirty="0">
                        <a:solidFill>
                          <a:schemeClr val="accent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5"/>
                          </a:solidFill>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j-lt"/>
                          <a:ea typeface="+mn-ea"/>
                          <a:cs typeface="+mn-cs"/>
                        </a:rPr>
                        <a:t>2017</a:t>
                      </a:r>
                      <a:endParaRPr lang="en-GB" sz="600" b="1" dirty="0">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n-lt"/>
                          <a:ea typeface="+mn-ea"/>
                          <a:cs typeface="+mn-cs"/>
                        </a:rPr>
                        <a:t>2018</a:t>
                      </a:r>
                      <a:endParaRPr lang="en-GB" sz="600" b="1" kern="1200" dirty="0">
                        <a:solidFill>
                          <a:schemeClr val="tx1"/>
                        </a:solidFill>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2"/>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2014</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EF5205"/>
                          </a:solidFill>
                          <a:effectLst/>
                          <a:uLnTx/>
                          <a:uFillTx/>
                          <a:latin typeface="+mj-lt"/>
                          <a:ea typeface="+mn-ea"/>
                          <a:cs typeface="+mn-cs"/>
                        </a:rPr>
                        <a:t>2017</a:t>
                      </a:r>
                      <a:endParaRPr lang="en-GB" sz="600" b="1" dirty="0">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EF5205"/>
                          </a:solidFill>
                          <a:effectLst/>
                          <a:uLnTx/>
                          <a:uFillTx/>
                          <a:latin typeface="+mn-lt"/>
                          <a:ea typeface="+mn-ea"/>
                          <a:cs typeface="+mn-cs"/>
                        </a:rPr>
                        <a:t>2018</a:t>
                      </a:r>
                      <a:endParaRPr lang="en-GB" sz="600" b="1" kern="1200" dirty="0">
                        <a:solidFill>
                          <a:schemeClr val="tx1"/>
                        </a:solidFill>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3"/>
                          </a:solidFill>
                          <a:latin typeface="+mj-lt"/>
                          <a:ea typeface="+mn-ea"/>
                          <a:cs typeface="+mn-cs"/>
                        </a:rPr>
                        <a:t>2014</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3"/>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effectLst/>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effectLst/>
                          <a:latin typeface="+mj-lt"/>
                          <a:ea typeface="+mn-ea"/>
                          <a:cs typeface="+mn-cs"/>
                        </a:rPr>
                        <a:t>2017</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3"/>
                          </a:solidFill>
                          <a:effectLst/>
                          <a:latin typeface="+mn-lt"/>
                          <a:ea typeface="+mn-ea"/>
                          <a:cs typeface="+mn-cs"/>
                        </a:rPr>
                        <a:t>2018</a:t>
                      </a:r>
                      <a:endParaRPr lang="en-GB" sz="600" b="1" kern="1200" dirty="0">
                        <a:solidFill>
                          <a:schemeClr val="tx1"/>
                        </a:solidFill>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2014</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1" dirty="0">
                          <a:solidFill>
                            <a:schemeClr val="accent4"/>
                          </a:solidFill>
                          <a:latin typeface="+mj-lt"/>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1" i="0" u="none" strike="noStrike" kern="1200" dirty="0">
                          <a:solidFill>
                            <a:schemeClr val="accent4"/>
                          </a:solidFill>
                          <a:effectLst/>
                          <a:latin typeface="+mj-lt"/>
                          <a:ea typeface="+mn-ea"/>
                          <a:cs typeface="+mn-cs"/>
                        </a:rPr>
                        <a:t>2017</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1057">
                <a:tc>
                  <a:txBody>
                    <a:bodyPr/>
                    <a:lstStyle/>
                    <a:p>
                      <a:pPr marL="0" indent="85725" algn="l" rtl="0" fontAlgn="b"/>
                      <a:r>
                        <a:rPr lang="en-GB" sz="7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0" i="0" u="none" strike="noStrike" kern="1200" dirty="0">
                          <a:solidFill>
                            <a:schemeClr val="accent5"/>
                          </a:solidFill>
                          <a:effectLst/>
                          <a:latin typeface="+mn-lt"/>
                          <a:ea typeface="+mn-ea"/>
                          <a:cs typeface="+mn-cs"/>
                        </a:rPr>
                        <a:t>112.571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600" b="0" i="0" u="none" strike="noStrike" kern="1200" dirty="0">
                          <a:solidFill>
                            <a:schemeClr val="accent5"/>
                          </a:solidFill>
                          <a:effectLst/>
                          <a:latin typeface="+mn-lt"/>
                          <a:ea typeface="+mn-ea"/>
                          <a:cs typeface="+mn-cs"/>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5"/>
                          </a:solidFill>
                          <a:effectLst/>
                          <a:latin typeface="+mn-lt"/>
                          <a:ea typeface="+mn-ea"/>
                          <a:cs typeface="+mn-cs"/>
                        </a:rPr>
                        <a:t>111.922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5"/>
                          </a:solidFill>
                          <a:effectLst/>
                          <a:latin typeface="+mn-lt"/>
                          <a:ea typeface="+mn-ea"/>
                          <a:cs typeface="+mn-cs"/>
                        </a:rPr>
                        <a:t>109.096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5"/>
                          </a:solidFill>
                          <a:effectLst/>
                          <a:latin typeface="+mn-lt"/>
                          <a:ea typeface="+mn-ea"/>
                          <a:cs typeface="+mn-cs"/>
                        </a:rPr>
                        <a:t>109.838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5"/>
                          </a:solidFill>
                          <a:effectLst/>
                          <a:latin typeface="+mn-lt"/>
                          <a:ea typeface="+mn-ea"/>
                          <a:cs typeface="+mn-cs"/>
                        </a:rPr>
                        <a:t>108.107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0" i="0" u="none" strike="noStrike" kern="1200" dirty="0">
                          <a:solidFill>
                            <a:schemeClr val="accent2"/>
                          </a:solidFill>
                          <a:effectLst/>
                          <a:latin typeface="+mn-lt"/>
                          <a:ea typeface="+mn-ea"/>
                          <a:cs typeface="+mn-cs"/>
                        </a:rPr>
                        <a:t>54.223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600" b="0" i="0" u="none" strike="noStrike" kern="1200" dirty="0">
                          <a:solidFill>
                            <a:schemeClr val="accent2"/>
                          </a:solidFill>
                          <a:effectLst/>
                          <a:latin typeface="+mn-lt"/>
                          <a:ea typeface="+mn-ea"/>
                          <a:cs typeface="+mn-cs"/>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2"/>
                          </a:solidFill>
                          <a:effectLst/>
                          <a:latin typeface="+mn-lt"/>
                          <a:ea typeface="+mn-ea"/>
                          <a:cs typeface="+mn-cs"/>
                        </a:rPr>
                        <a:t>52.376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2"/>
                          </a:solidFill>
                          <a:effectLst/>
                          <a:latin typeface="+mn-lt"/>
                          <a:ea typeface="+mn-ea"/>
                          <a:cs typeface="+mn-cs"/>
                        </a:rPr>
                        <a:t>52.740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2"/>
                          </a:solidFill>
                          <a:effectLst/>
                          <a:latin typeface="+mn-lt"/>
                          <a:ea typeface="+mn-ea"/>
                          <a:cs typeface="+mn-cs"/>
                        </a:rPr>
                        <a:t>55.945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2"/>
                          </a:solidFill>
                          <a:effectLst/>
                          <a:latin typeface="+mn-lt"/>
                          <a:ea typeface="+mn-ea"/>
                          <a:cs typeface="+mn-cs"/>
                        </a:rPr>
                        <a:t>54.906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0" i="0" u="none" strike="noStrike" kern="1200" dirty="0">
                          <a:solidFill>
                            <a:schemeClr val="accent3"/>
                          </a:solidFill>
                          <a:effectLst/>
                          <a:latin typeface="+mn-lt"/>
                          <a:ea typeface="+mn-ea"/>
                          <a:cs typeface="+mn-cs"/>
                        </a:rPr>
                        <a:t>37.879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600" b="0" i="0" u="none" strike="noStrike" kern="1200" dirty="0">
                          <a:solidFill>
                            <a:schemeClr val="accent3"/>
                          </a:solidFill>
                          <a:effectLst/>
                          <a:latin typeface="+mn-lt"/>
                          <a:ea typeface="+mn-ea"/>
                          <a:cs typeface="+mn-cs"/>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3"/>
                          </a:solidFill>
                          <a:effectLst/>
                          <a:latin typeface="+mn-lt"/>
                          <a:ea typeface="+mn-ea"/>
                          <a:cs typeface="+mn-cs"/>
                        </a:rPr>
                        <a:t>38.665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3"/>
                          </a:solidFill>
                          <a:effectLst/>
                          <a:latin typeface="+mn-lt"/>
                          <a:ea typeface="+mn-ea"/>
                          <a:cs typeface="+mn-cs"/>
                        </a:rPr>
                        <a:t>36.446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3"/>
                          </a:solidFill>
                          <a:effectLst/>
                          <a:latin typeface="+mn-lt"/>
                          <a:ea typeface="+mn-ea"/>
                          <a:cs typeface="+mn-cs"/>
                        </a:rPr>
                        <a:t>35.459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3"/>
                          </a:solidFill>
                          <a:effectLst/>
                          <a:latin typeface="+mn-lt"/>
                          <a:ea typeface="+mn-ea"/>
                          <a:cs typeface="+mn-cs"/>
                        </a:rPr>
                        <a:t>35.055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0" i="0" u="none" strike="noStrike" kern="1200" dirty="0">
                          <a:solidFill>
                            <a:schemeClr val="accent4"/>
                          </a:solidFill>
                          <a:effectLst/>
                          <a:latin typeface="+mn-lt"/>
                          <a:ea typeface="+mn-ea"/>
                          <a:cs typeface="+mn-cs"/>
                        </a:rPr>
                        <a:t>16.680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600" b="0" i="0" u="none" strike="noStrike" kern="1200" dirty="0">
                          <a:solidFill>
                            <a:schemeClr val="accent4"/>
                          </a:solidFill>
                          <a:effectLst/>
                          <a:latin typeface="+mn-lt"/>
                          <a:ea typeface="+mn-ea"/>
                          <a:cs typeface="+mn-cs"/>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4"/>
                          </a:solidFill>
                          <a:effectLst/>
                          <a:latin typeface="+mn-lt"/>
                          <a:ea typeface="+mn-ea"/>
                          <a:cs typeface="+mn-cs"/>
                        </a:rPr>
                        <a:t>15.647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4"/>
                          </a:solidFill>
                          <a:effectLst/>
                          <a:latin typeface="+mn-lt"/>
                          <a:ea typeface="+mn-ea"/>
                          <a:cs typeface="+mn-cs"/>
                        </a:rPr>
                        <a:t>15.750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4"/>
                          </a:solidFill>
                          <a:effectLst/>
                          <a:latin typeface="+mn-lt"/>
                          <a:ea typeface="+mn-ea"/>
                          <a:cs typeface="+mn-cs"/>
                        </a:rPr>
                        <a:t>15.394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4"/>
                          </a:solidFill>
                          <a:effectLst/>
                          <a:latin typeface="+mn-lt"/>
                          <a:ea typeface="+mn-ea"/>
                          <a:cs typeface="+mn-cs"/>
                        </a:rPr>
                        <a:t>14.970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1057">
                <a:tc>
                  <a:txBody>
                    <a:bodyPr/>
                    <a:lstStyle/>
                    <a:p>
                      <a:pPr marL="0" indent="85725" algn="l" rtl="0" fontAlgn="b"/>
                      <a:r>
                        <a:rPr lang="en-GB" sz="7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0" i="0" u="none" strike="noStrike" kern="1200" dirty="0">
                          <a:solidFill>
                            <a:schemeClr val="accent5"/>
                          </a:solidFill>
                          <a:effectLst/>
                          <a:latin typeface="+mn-lt"/>
                          <a:ea typeface="+mn-ea"/>
                          <a:cs typeface="+mn-cs"/>
                        </a:rPr>
                        <a:t>92.849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600" b="0" i="0" u="none" strike="noStrike" kern="1200" dirty="0">
                          <a:solidFill>
                            <a:schemeClr val="accent5"/>
                          </a:solidFill>
                          <a:effectLst/>
                          <a:latin typeface="+mn-lt"/>
                          <a:ea typeface="+mn-ea"/>
                          <a:cs typeface="+mn-cs"/>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5"/>
                          </a:solidFill>
                          <a:effectLst/>
                          <a:latin typeface="+mj-lt"/>
                        </a:rPr>
                        <a:t>92.028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5"/>
                          </a:solidFill>
                          <a:effectLst/>
                          <a:latin typeface="+mj-lt"/>
                        </a:rPr>
                        <a:t>90.602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5"/>
                          </a:solidFill>
                          <a:effectLst/>
                          <a:latin typeface="+mj-lt"/>
                        </a:rPr>
                        <a:t>91.338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5"/>
                          </a:solidFill>
                          <a:effectLst/>
                          <a:latin typeface="+mj-lt"/>
                        </a:rPr>
                        <a:t>88.295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0" i="0" u="none" strike="noStrike" kern="1200" dirty="0">
                          <a:solidFill>
                            <a:schemeClr val="accent2"/>
                          </a:solidFill>
                          <a:effectLst/>
                          <a:latin typeface="+mn-lt"/>
                          <a:ea typeface="+mn-ea"/>
                          <a:cs typeface="+mn-cs"/>
                        </a:rPr>
                        <a:t>42.733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600" b="0" i="0" u="none" strike="noStrike" kern="1200" dirty="0">
                          <a:solidFill>
                            <a:schemeClr val="accent2"/>
                          </a:solidFill>
                          <a:effectLst/>
                          <a:latin typeface="+mn-lt"/>
                          <a:ea typeface="+mn-ea"/>
                          <a:cs typeface="+mn-cs"/>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2"/>
                          </a:solidFill>
                          <a:effectLst/>
                          <a:latin typeface="+mj-lt"/>
                        </a:rPr>
                        <a:t>40.890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2"/>
                          </a:solidFill>
                          <a:effectLst/>
                          <a:latin typeface="+mj-lt"/>
                        </a:rPr>
                        <a:t>42.392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2"/>
                          </a:solidFill>
                          <a:effectLst/>
                          <a:latin typeface="+mj-lt"/>
                        </a:rPr>
                        <a:t>44.626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2"/>
                          </a:solidFill>
                          <a:effectLst/>
                          <a:latin typeface="+mj-lt"/>
                        </a:rPr>
                        <a:t>42.717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0" i="0" u="none" strike="noStrike" kern="1200" dirty="0">
                          <a:solidFill>
                            <a:schemeClr val="accent3"/>
                          </a:solidFill>
                          <a:effectLst/>
                          <a:latin typeface="+mn-lt"/>
                          <a:ea typeface="+mn-ea"/>
                          <a:cs typeface="+mn-cs"/>
                        </a:rPr>
                        <a:t>32.544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600" b="0" i="0" u="none" strike="noStrike" kern="1200" dirty="0">
                          <a:solidFill>
                            <a:schemeClr val="accent3"/>
                          </a:solidFill>
                          <a:effectLst/>
                          <a:latin typeface="+mn-lt"/>
                          <a:ea typeface="+mn-ea"/>
                          <a:cs typeface="+mn-cs"/>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3"/>
                          </a:solidFill>
                          <a:effectLst/>
                          <a:latin typeface="+mj-lt"/>
                        </a:rPr>
                        <a:t>33.652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3"/>
                          </a:solidFill>
                          <a:effectLst/>
                          <a:latin typeface="+mj-lt"/>
                        </a:rPr>
                        <a:t>31.702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3"/>
                          </a:solidFill>
                          <a:effectLst/>
                          <a:latin typeface="+mj-lt"/>
                        </a:rPr>
                        <a:t>31.067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3"/>
                          </a:solidFill>
                          <a:effectLst/>
                          <a:latin typeface="+mj-lt"/>
                        </a:rPr>
                        <a:t>30.163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0" i="0" u="none" strike="noStrike" kern="1200" dirty="0">
                          <a:solidFill>
                            <a:schemeClr val="accent4"/>
                          </a:solidFill>
                          <a:effectLst/>
                          <a:latin typeface="+mn-lt"/>
                          <a:ea typeface="+mn-ea"/>
                          <a:cs typeface="+mn-cs"/>
                        </a:rPr>
                        <a:t>14.221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600" b="0" i="0" u="none" strike="noStrike" kern="1200" dirty="0">
                          <a:solidFill>
                            <a:schemeClr val="accent4"/>
                          </a:solidFill>
                          <a:effectLst/>
                          <a:latin typeface="+mn-lt"/>
                          <a:ea typeface="+mn-ea"/>
                          <a:cs typeface="+mn-cs"/>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4"/>
                          </a:solidFill>
                          <a:effectLst/>
                          <a:latin typeface="+mj-lt"/>
                        </a:rPr>
                        <a:t>13.063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4"/>
                          </a:solidFill>
                          <a:effectLst/>
                          <a:latin typeface="+mj-lt"/>
                        </a:rPr>
                        <a:t>13.215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4"/>
                          </a:solidFill>
                          <a:effectLst/>
                          <a:latin typeface="+mj-lt"/>
                        </a:rPr>
                        <a:t>13.183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4"/>
                          </a:solidFill>
                          <a:effectLst/>
                          <a:latin typeface="+mj-lt"/>
                        </a:rPr>
                        <a:t>12.800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2885">
                <a:tc>
                  <a:txBody>
                    <a:bodyPr/>
                    <a:lstStyle/>
                    <a:p>
                      <a:pPr algn="l" fontAlgn="ctr"/>
                      <a:r>
                        <a:rPr lang="en-GB" sz="800" b="0" i="0" u="none" strike="noStrike" dirty="0">
                          <a:solidFill>
                            <a:schemeClr val="tx1">
                              <a:lumMod val="65000"/>
                              <a:lumOff val="35000"/>
                            </a:schemeClr>
                          </a:solidFill>
                          <a:effectLst/>
                          <a:latin typeface="+mj-lt"/>
                        </a:rPr>
                        <a:t> </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5"/>
                          </a:solidFill>
                          <a:latin typeface="+mj-lt"/>
                          <a:ea typeface="+mn-ea"/>
                          <a:cs typeface="+mn-cs"/>
                        </a:rPr>
                        <a:t>ALL TOURISM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2"/>
                          </a:solidFill>
                          <a:latin typeface="+mj-lt"/>
                          <a:ea typeface="+mn-ea"/>
                          <a:cs typeface="+mn-cs"/>
                        </a:rPr>
                        <a:t>HOLIDAYS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2"/>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3"/>
                          </a:solidFill>
                          <a:latin typeface="+mj-lt"/>
                          <a:ea typeface="+mn-ea"/>
                          <a:cs typeface="+mn-cs"/>
                        </a:rPr>
                        <a:t>VFR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3"/>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4"/>
                          </a:solidFill>
                          <a:latin typeface="+mj-lt"/>
                          <a:ea typeface="+mn-ea"/>
                          <a:cs typeface="+mn-cs"/>
                        </a:rPr>
                        <a:t>BUSINESS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4"/>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6406">
                <a:tc>
                  <a:txBody>
                    <a:bodyPr/>
                    <a:lstStyle/>
                    <a:p>
                      <a:pPr marL="0" indent="85725" algn="l" rtl="0" fontAlgn="b"/>
                      <a:r>
                        <a:rPr lang="en-GB" sz="700" b="1" i="0" u="none" strike="noStrike" dirty="0">
                          <a:solidFill>
                            <a:schemeClr val="tx1">
                              <a:lumMod val="65000"/>
                              <a:lumOff val="35000"/>
                            </a:schemeClr>
                          </a:solidFill>
                          <a:effectLst/>
                          <a:latin typeface="+mj-lt"/>
                        </a:rPr>
                        <a:t>BEDNIGHTS</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5"/>
                          </a:solidFill>
                          <a:latin typeface="+mj-lt"/>
                          <a:ea typeface="+mn-ea"/>
                          <a:cs typeface="+mn-cs"/>
                        </a:rPr>
                        <a:t>2013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j-lt"/>
                          <a:ea typeface="+mn-ea"/>
                          <a:cs typeface="+mn-cs"/>
                        </a:rPr>
                        <a:t>2014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5"/>
                          </a:solidFill>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j-lt"/>
                          <a:ea typeface="+mn-ea"/>
                          <a:cs typeface="+mn-cs"/>
                        </a:rPr>
                        <a:t>2017</a:t>
                      </a:r>
                      <a:endParaRPr lang="en-GB" sz="600" b="1" dirty="0">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n-lt"/>
                          <a:ea typeface="+mn-ea"/>
                          <a:cs typeface="+mn-cs"/>
                        </a:rPr>
                        <a:t>2018</a:t>
                      </a:r>
                      <a:endParaRPr lang="en-GB" sz="600" b="1" kern="1200" dirty="0">
                        <a:solidFill>
                          <a:schemeClr val="tx1"/>
                        </a:solidFill>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2"/>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2014</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EF5205"/>
                          </a:solidFill>
                          <a:effectLst/>
                          <a:uLnTx/>
                          <a:uFillTx/>
                          <a:latin typeface="+mj-lt"/>
                          <a:ea typeface="+mn-ea"/>
                          <a:cs typeface="+mn-cs"/>
                        </a:rPr>
                        <a:t>2017</a:t>
                      </a:r>
                      <a:endParaRPr lang="en-GB" sz="600" b="1" dirty="0">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EF5205"/>
                          </a:solidFill>
                          <a:effectLst/>
                          <a:uLnTx/>
                          <a:uFillTx/>
                          <a:latin typeface="+mn-lt"/>
                          <a:ea typeface="+mn-ea"/>
                          <a:cs typeface="+mn-cs"/>
                        </a:rPr>
                        <a:t>2018</a:t>
                      </a:r>
                      <a:endParaRPr lang="en-GB" sz="600" b="1" kern="1200" dirty="0">
                        <a:solidFill>
                          <a:schemeClr val="tx1"/>
                        </a:solidFill>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3"/>
                          </a:solidFill>
                          <a:latin typeface="+mj-lt"/>
                          <a:ea typeface="+mn-ea"/>
                          <a:cs typeface="+mn-cs"/>
                        </a:rPr>
                        <a:t>2014</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3"/>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effectLst/>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effectLst/>
                          <a:latin typeface="+mj-lt"/>
                          <a:ea typeface="+mn-ea"/>
                          <a:cs typeface="+mn-cs"/>
                        </a:rPr>
                        <a:t>2017</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effectLst/>
                          <a:latin typeface="+mn-lt"/>
                          <a:ea typeface="+mn-ea"/>
                          <a:cs typeface="+mn-cs"/>
                        </a:rPr>
                        <a:t>2018</a:t>
                      </a:r>
                      <a:endParaRPr lang="en-GB" sz="600" b="1" i="0" u="none" strike="noStrike" kern="1200" dirty="0">
                        <a:solidFill>
                          <a:schemeClr val="accent3"/>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2015</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1" dirty="0">
                          <a:solidFill>
                            <a:schemeClr val="accent4"/>
                          </a:solidFill>
                          <a:latin typeface="+mj-lt"/>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1" i="0" u="none" strike="noStrike" kern="1200" dirty="0">
                          <a:solidFill>
                            <a:schemeClr val="accent4"/>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effectLst/>
                          <a:latin typeface="+mn-lt"/>
                          <a:ea typeface="+mn-ea"/>
                          <a:cs typeface="+mn-cs"/>
                        </a:rPr>
                        <a:t>2018</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1057">
                <a:tc>
                  <a:txBody>
                    <a:bodyPr/>
                    <a:lstStyle/>
                    <a:p>
                      <a:pPr marL="0" indent="85725" algn="l" rtl="0" fontAlgn="b"/>
                      <a:r>
                        <a:rPr lang="en-GB" sz="7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4655A5"/>
                          </a:solidFill>
                          <a:effectLst/>
                          <a:latin typeface="Verdana" panose="020B0604030504040204" pitchFamily="34" charset="0"/>
                        </a:rPr>
                        <a:t>341.100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4655A5"/>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4655A5"/>
                          </a:solidFill>
                          <a:effectLst/>
                          <a:latin typeface="Verdana" panose="020B0604030504040204" pitchFamily="34" charset="0"/>
                        </a:rPr>
                        <a:t>337.069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4655A5"/>
                          </a:solidFill>
                          <a:effectLst/>
                          <a:latin typeface="Verdana" panose="020B0604030504040204" pitchFamily="34" charset="0"/>
                        </a:rPr>
                        <a:t>328.373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5"/>
                          </a:solidFill>
                          <a:effectLst/>
                          <a:latin typeface="+mn-lt"/>
                          <a:ea typeface="+mn-ea"/>
                          <a:cs typeface="+mn-cs"/>
                        </a:rPr>
                        <a:t>334.416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5"/>
                          </a:solidFill>
                          <a:effectLst/>
                          <a:latin typeface="+mn-lt"/>
                          <a:ea typeface="+mn-ea"/>
                          <a:cs typeface="+mn-cs"/>
                        </a:rPr>
                        <a:t>337.266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EF5205"/>
                          </a:solidFill>
                          <a:effectLst/>
                          <a:latin typeface="Verdana" panose="020B0604030504040204" pitchFamily="34" charset="0"/>
                        </a:rPr>
                        <a:t>190.751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EF5205"/>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EF5205"/>
                          </a:solidFill>
                          <a:effectLst/>
                          <a:latin typeface="Verdana" panose="020B0604030504040204" pitchFamily="34" charset="0"/>
                        </a:rPr>
                        <a:t>183.954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EF5205"/>
                          </a:solidFill>
                          <a:effectLst/>
                          <a:latin typeface="Verdana" panose="020B0604030504040204" pitchFamily="34" charset="0"/>
                        </a:rPr>
                        <a:t>182.342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2"/>
                          </a:solidFill>
                          <a:effectLst/>
                          <a:latin typeface="+mn-lt"/>
                          <a:ea typeface="+mn-ea"/>
                          <a:cs typeface="+mn-cs"/>
                        </a:rPr>
                        <a:t>193.658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2"/>
                          </a:solidFill>
                          <a:effectLst/>
                          <a:latin typeface="+mn-lt"/>
                          <a:ea typeface="+mn-ea"/>
                          <a:cs typeface="+mn-cs"/>
                        </a:rPr>
                        <a:t>191.526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C50017"/>
                          </a:solidFill>
                          <a:effectLst/>
                          <a:latin typeface="Verdana" panose="020B0604030504040204" pitchFamily="34" charset="0"/>
                        </a:rPr>
                        <a:t>102.666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C50017"/>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C50017"/>
                          </a:solidFill>
                          <a:effectLst/>
                          <a:latin typeface="Verdana" panose="020B0604030504040204" pitchFamily="34" charset="0"/>
                        </a:rPr>
                        <a:t>104.736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C50017"/>
                          </a:solidFill>
                          <a:effectLst/>
                          <a:latin typeface="Verdana" panose="020B0604030504040204" pitchFamily="34" charset="0"/>
                        </a:rPr>
                        <a:t>96.259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3"/>
                          </a:solidFill>
                          <a:effectLst/>
                          <a:latin typeface="+mn-lt"/>
                          <a:ea typeface="+mn-ea"/>
                          <a:cs typeface="+mn-cs"/>
                        </a:rPr>
                        <a:t>95.578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3"/>
                          </a:solidFill>
                          <a:effectLst/>
                          <a:latin typeface="+mn-lt"/>
                          <a:ea typeface="+mn-ea"/>
                          <a:cs typeface="+mn-cs"/>
                        </a:rPr>
                        <a:t>100.741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3EB1CC"/>
                          </a:solidFill>
                          <a:effectLst/>
                          <a:latin typeface="Verdana" panose="020B0604030504040204" pitchFamily="34" charset="0"/>
                        </a:rPr>
                        <a:t>37.642</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3EB1CC"/>
                          </a:solidFill>
                          <a:effectLst/>
                          <a:latin typeface="Verdana" panose="020B060403050404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3EB1CC"/>
                          </a:solidFill>
                          <a:effectLst/>
                          <a:latin typeface="Verdana" panose="020B0604030504040204" pitchFamily="34" charset="0"/>
                        </a:rPr>
                        <a:t>35.728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3EB1CC"/>
                          </a:solidFill>
                          <a:effectLst/>
                          <a:latin typeface="Verdana" panose="020B0604030504040204" pitchFamily="34" charset="0"/>
                        </a:rPr>
                        <a:t>36.573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4"/>
                          </a:solidFill>
                          <a:effectLst/>
                          <a:latin typeface="+mn-lt"/>
                          <a:ea typeface="+mn-ea"/>
                          <a:cs typeface="+mn-cs"/>
                        </a:rPr>
                        <a:t>35.475</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4"/>
                          </a:solidFill>
                          <a:effectLst/>
                          <a:latin typeface="+mn-lt"/>
                          <a:ea typeface="+mn-ea"/>
                          <a:cs typeface="+mn-cs"/>
                        </a:rPr>
                        <a:t>35.351</a:t>
                      </a:r>
                    </a:p>
                  </a:txBody>
                  <a:tcPr marL="7620" marR="7620" marT="762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1057">
                <a:tc>
                  <a:txBody>
                    <a:bodyPr/>
                    <a:lstStyle/>
                    <a:p>
                      <a:pPr marL="0" indent="85725" algn="l" rtl="0" fontAlgn="b"/>
                      <a:r>
                        <a:rPr lang="en-GB" sz="7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4655A5"/>
                          </a:solidFill>
                          <a:effectLst/>
                          <a:latin typeface="Verdana" panose="020B0604030504040204" pitchFamily="34" charset="0"/>
                        </a:rPr>
                        <a:t>269.643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4655A5"/>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4655A5"/>
                          </a:solidFill>
                          <a:effectLst/>
                          <a:latin typeface="Verdana" panose="020B0604030504040204" pitchFamily="34" charset="0"/>
                        </a:rPr>
                        <a:t>265.840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4655A5"/>
                          </a:solidFill>
                          <a:effectLst/>
                          <a:latin typeface="Verdana" panose="020B0604030504040204" pitchFamily="34" charset="0"/>
                        </a:rPr>
                        <a:t>261.876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5"/>
                          </a:solidFill>
                          <a:effectLst/>
                          <a:latin typeface="+mj-lt"/>
                        </a:rPr>
                        <a:t>269.821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5"/>
                          </a:solidFill>
                          <a:effectLst/>
                          <a:latin typeface="+mj-lt"/>
                        </a:rPr>
                        <a:t>266.383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EF5205"/>
                          </a:solidFill>
                          <a:effectLst/>
                          <a:latin typeface="Verdana" panose="020B0604030504040204" pitchFamily="34" charset="0"/>
                        </a:rPr>
                        <a:t>143.681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EF5205"/>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EF5205"/>
                          </a:solidFill>
                          <a:effectLst/>
                          <a:latin typeface="Verdana" panose="020B0604030504040204" pitchFamily="34" charset="0"/>
                        </a:rPr>
                        <a:t>138.369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EF5205"/>
                          </a:solidFill>
                          <a:effectLst/>
                          <a:latin typeface="Verdana" panose="020B0604030504040204" pitchFamily="34" charset="0"/>
                        </a:rPr>
                        <a:t>140.994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2"/>
                          </a:solidFill>
                          <a:effectLst/>
                          <a:latin typeface="+mj-lt"/>
                        </a:rPr>
                        <a:t>151.061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2"/>
                          </a:solidFill>
                          <a:effectLst/>
                          <a:latin typeface="+mj-lt"/>
                        </a:rPr>
                        <a:t>144.054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C50017"/>
                          </a:solidFill>
                          <a:effectLst/>
                          <a:latin typeface="Verdana" panose="020B0604030504040204" pitchFamily="34" charset="0"/>
                        </a:rPr>
                        <a:t>86.606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C50017"/>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C50017"/>
                          </a:solidFill>
                          <a:effectLst/>
                          <a:latin typeface="Verdana" panose="020B0604030504040204" pitchFamily="34" charset="0"/>
                        </a:rPr>
                        <a:t>88.553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C50017"/>
                          </a:solidFill>
                          <a:effectLst/>
                          <a:latin typeface="Verdana" panose="020B0604030504040204" pitchFamily="34" charset="0"/>
                        </a:rPr>
                        <a:t>80.743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3"/>
                          </a:solidFill>
                          <a:effectLst/>
                          <a:latin typeface="+mj-lt"/>
                        </a:rPr>
                        <a:t>81.772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3"/>
                          </a:solidFill>
                          <a:effectLst/>
                          <a:latin typeface="+mj-lt"/>
                        </a:rPr>
                        <a:t>85.026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3EB1CC"/>
                          </a:solidFill>
                          <a:effectLst/>
                          <a:latin typeface="Verdana" panose="020B0604030504040204" pitchFamily="34" charset="0"/>
                        </a:rPr>
                        <a:t>30.495</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3EB1CC"/>
                          </a:solidFill>
                          <a:effectLst/>
                          <a:latin typeface="Verdana" panose="020B0604030504040204" pitchFamily="34" charset="0"/>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3EB1CC"/>
                          </a:solidFill>
                          <a:effectLst/>
                          <a:latin typeface="Verdana" panose="020B0604030504040204" pitchFamily="34" charset="0"/>
                        </a:rPr>
                        <a:t>28.426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3EB1CC"/>
                          </a:solidFill>
                          <a:effectLst/>
                          <a:latin typeface="Verdana" panose="020B0604030504040204" pitchFamily="34" charset="0"/>
                        </a:rPr>
                        <a:t>29.762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4"/>
                          </a:solidFill>
                          <a:effectLst/>
                          <a:latin typeface="+mj-lt"/>
                        </a:rPr>
                        <a:t>29.564</a:t>
                      </a:r>
                    </a:p>
                  </a:txBody>
                  <a:tcPr marL="7620" marR="7620" marT="762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4"/>
                          </a:solidFill>
                          <a:effectLst/>
                          <a:latin typeface="+mj-lt"/>
                        </a:rPr>
                        <a:t>29.817</a:t>
                      </a:r>
                    </a:p>
                  </a:txBody>
                  <a:tcPr marL="7620" marR="7620" marT="762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2885">
                <a:tc>
                  <a:txBody>
                    <a:bodyPr/>
                    <a:lstStyle/>
                    <a:p>
                      <a:pPr algn="l" fontAlgn="ctr"/>
                      <a:r>
                        <a:rPr lang="en-GB" sz="800" b="0" i="0" u="none" strike="noStrike" dirty="0">
                          <a:solidFill>
                            <a:schemeClr val="tx1">
                              <a:lumMod val="65000"/>
                              <a:lumOff val="35000"/>
                            </a:schemeClr>
                          </a:solidFill>
                          <a:effectLst/>
                          <a:latin typeface="+mj-lt"/>
                        </a:rPr>
                        <a:t> </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5"/>
                          </a:solidFill>
                          <a:latin typeface="+mj-lt"/>
                          <a:ea typeface="+mn-ea"/>
                          <a:cs typeface="+mn-cs"/>
                        </a:rPr>
                        <a:t>ALL TOURISM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2"/>
                          </a:solidFill>
                          <a:latin typeface="+mj-lt"/>
                          <a:ea typeface="+mn-ea"/>
                          <a:cs typeface="+mn-cs"/>
                        </a:rPr>
                        <a:t>HOLIDAYS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2"/>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3"/>
                          </a:solidFill>
                          <a:latin typeface="+mj-lt"/>
                          <a:ea typeface="+mn-ea"/>
                          <a:cs typeface="+mn-cs"/>
                        </a:rPr>
                        <a:t>VFR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3"/>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4"/>
                          </a:solidFill>
                          <a:latin typeface="+mj-lt"/>
                          <a:ea typeface="+mn-ea"/>
                          <a:cs typeface="+mn-cs"/>
                        </a:rPr>
                        <a:t>BUSINESS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4"/>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6406">
                <a:tc>
                  <a:txBody>
                    <a:bodyPr/>
                    <a:lstStyle/>
                    <a:p>
                      <a:pPr marL="0" indent="85725" algn="l" rtl="0" fontAlgn="b"/>
                      <a:r>
                        <a:rPr lang="en-GB" sz="700" b="1" i="0" u="none" strike="noStrike" dirty="0">
                          <a:solidFill>
                            <a:schemeClr val="tx1">
                              <a:lumMod val="65000"/>
                              <a:lumOff val="35000"/>
                            </a:schemeClr>
                          </a:solidFill>
                          <a:effectLst/>
                          <a:latin typeface="+mj-lt"/>
                        </a:rPr>
                        <a:t>EXPENDITURE</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5"/>
                          </a:solidFill>
                          <a:latin typeface="+mj-lt"/>
                          <a:ea typeface="+mn-ea"/>
                          <a:cs typeface="+mn-cs"/>
                        </a:rPr>
                        <a:t>2013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j-lt"/>
                          <a:ea typeface="+mn-ea"/>
                          <a:cs typeface="+mn-cs"/>
                        </a:rPr>
                        <a:t>2014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5"/>
                          </a:solidFill>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j-lt"/>
                          <a:ea typeface="+mn-ea"/>
                          <a:cs typeface="+mn-cs"/>
                        </a:rPr>
                        <a:t>2017</a:t>
                      </a:r>
                      <a:endParaRPr lang="en-GB" sz="600" b="1" dirty="0">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5"/>
                          </a:solidFill>
                          <a:latin typeface="+mn-lt"/>
                          <a:ea typeface="+mn-ea"/>
                          <a:cs typeface="+mn-cs"/>
                        </a:rPr>
                        <a:t>2018</a:t>
                      </a:r>
                      <a:endParaRPr lang="en-GB" sz="600" b="1" kern="1200" dirty="0">
                        <a:solidFill>
                          <a:schemeClr val="tx1"/>
                        </a:solidFill>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2"/>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2014</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2"/>
                          </a:solidFill>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EF5205"/>
                          </a:solidFill>
                          <a:effectLst/>
                          <a:uLnTx/>
                          <a:uFillTx/>
                          <a:latin typeface="+mj-lt"/>
                          <a:ea typeface="+mn-ea"/>
                          <a:cs typeface="+mn-cs"/>
                        </a:rPr>
                        <a:t>2017</a:t>
                      </a:r>
                      <a:endParaRPr lang="en-GB" sz="600" b="1" dirty="0">
                        <a:latin typeface="+mj-lt"/>
                      </a:endParaRP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EF5205"/>
                          </a:solidFill>
                          <a:effectLst/>
                          <a:uLnTx/>
                          <a:uFillTx/>
                          <a:latin typeface="+mn-lt"/>
                          <a:ea typeface="+mn-ea"/>
                          <a:cs typeface="+mn-cs"/>
                        </a:rPr>
                        <a:t>2018</a:t>
                      </a:r>
                      <a:endParaRPr lang="en-GB" sz="600" b="1" kern="1200" dirty="0">
                        <a:solidFill>
                          <a:schemeClr val="tx1"/>
                        </a:solidFill>
                        <a:latin typeface="+mn-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3"/>
                          </a:solidFill>
                          <a:latin typeface="+mj-lt"/>
                          <a:ea typeface="+mn-ea"/>
                          <a:cs typeface="+mn-cs"/>
                        </a:rPr>
                        <a:t>2014</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600" b="1" i="0" u="none" strike="noStrike" kern="1200" dirty="0">
                          <a:solidFill>
                            <a:schemeClr val="accent3"/>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effectLst/>
                          <a:latin typeface="+mj-lt"/>
                          <a:ea typeface="+mn-ea"/>
                          <a:cs typeface="+mn-cs"/>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effectLst/>
                          <a:latin typeface="+mj-lt"/>
                          <a:ea typeface="+mn-ea"/>
                          <a:cs typeface="+mn-cs"/>
                        </a:rPr>
                        <a:t>2017</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600" b="1" i="0" u="none" strike="noStrike" kern="1200" dirty="0">
                          <a:solidFill>
                            <a:schemeClr val="accent3"/>
                          </a:solidFill>
                          <a:effectLst/>
                          <a:latin typeface="+mn-lt"/>
                          <a:ea typeface="+mn-ea"/>
                          <a:cs typeface="+mn-cs"/>
                        </a:rPr>
                        <a:t>2018</a:t>
                      </a:r>
                      <a:endParaRPr lang="en-GB" sz="600" b="1" i="0" u="none" strike="noStrike" kern="1200" dirty="0">
                        <a:solidFill>
                          <a:schemeClr val="accent3"/>
                        </a:solidFill>
                        <a:effectLst/>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2014</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latin typeface="+mj-lt"/>
                          <a:ea typeface="+mn-ea"/>
                          <a:cs typeface="+mn-cs"/>
                        </a:rPr>
                        <a:t>2015</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1" dirty="0">
                          <a:solidFill>
                            <a:schemeClr val="accent4"/>
                          </a:solidFill>
                          <a:latin typeface="+mj-lt"/>
                        </a:rPr>
                        <a:t>2016</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600" b="1" i="0" u="none" strike="noStrike" kern="1200" dirty="0">
                          <a:solidFill>
                            <a:schemeClr val="accent4"/>
                          </a:solidFill>
                          <a:effectLst/>
                          <a:latin typeface="+mj-lt"/>
                          <a:ea typeface="+mn-ea"/>
                          <a:cs typeface="+mn-cs"/>
                        </a:rPr>
                        <a:t>2017</a:t>
                      </a:r>
                    </a:p>
                  </a:txBody>
                  <a:tcPr marL="4655" marR="4655" marT="465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kern="1200" dirty="0">
                          <a:solidFill>
                            <a:schemeClr val="accent4"/>
                          </a:solidFill>
                          <a:effectLst/>
                          <a:latin typeface="+mn-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71057">
                <a:tc>
                  <a:txBody>
                    <a:bodyPr/>
                    <a:lstStyle/>
                    <a:p>
                      <a:pPr marL="0" indent="85725" algn="l" rtl="0" fontAlgn="b"/>
                      <a:r>
                        <a:rPr lang="en-GB" sz="7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4655A5"/>
                          </a:solidFill>
                          <a:effectLst/>
                          <a:latin typeface="Verdana" panose="020B0604030504040204" pitchFamily="34" charset="0"/>
                        </a:rPr>
                        <a:t>£21,729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4655A5"/>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4655A5"/>
                          </a:solidFill>
                          <a:effectLst/>
                          <a:latin typeface="Verdana" panose="020B0604030504040204" pitchFamily="34" charset="0"/>
                        </a:rPr>
                        <a:t>£22,768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4655A5"/>
                          </a:solidFill>
                          <a:effectLst/>
                          <a:latin typeface="Verdana" panose="020B0604030504040204" pitchFamily="34" charset="0"/>
                        </a:rPr>
                        <a:t>£21,430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5"/>
                          </a:solidFill>
                          <a:effectLst/>
                          <a:latin typeface="+mn-lt"/>
                          <a:ea typeface="+mn-ea"/>
                          <a:cs typeface="+mn-cs"/>
                        </a:rPr>
                        <a:t>£21,973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5"/>
                          </a:solidFill>
                          <a:effectLst/>
                          <a:latin typeface="+mn-lt"/>
                          <a:ea typeface="+mn-ea"/>
                          <a:cs typeface="+mn-cs"/>
                        </a:rPr>
                        <a:t>£22,183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EF5205"/>
                          </a:solidFill>
                          <a:effectLst/>
                          <a:latin typeface="Verdana" panose="020B0604030504040204" pitchFamily="34" charset="0"/>
                        </a:rPr>
                        <a:t>£12,805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EF5205"/>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EF5205"/>
                          </a:solidFill>
                          <a:effectLst/>
                          <a:latin typeface="Verdana" panose="020B0604030504040204" pitchFamily="34" charset="0"/>
                        </a:rPr>
                        <a:t>£13,187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EF5205"/>
                          </a:solidFill>
                          <a:effectLst/>
                          <a:latin typeface="Verdana" panose="020B0604030504040204" pitchFamily="34" charset="0"/>
                        </a:rPr>
                        <a:t>£12,515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2"/>
                          </a:solidFill>
                          <a:effectLst/>
                          <a:latin typeface="+mn-lt"/>
                          <a:ea typeface="+mn-ea"/>
                          <a:cs typeface="+mn-cs"/>
                        </a:rPr>
                        <a:t>£13,367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2"/>
                          </a:solidFill>
                          <a:effectLst/>
                          <a:latin typeface="+mn-lt"/>
                          <a:ea typeface="+mn-ea"/>
                          <a:cs typeface="+mn-cs"/>
                        </a:rPr>
                        <a:t>£13,504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C50017"/>
                          </a:solidFill>
                          <a:effectLst/>
                          <a:latin typeface="Verdana" panose="020B0604030504040204" pitchFamily="34" charset="0"/>
                        </a:rPr>
                        <a:t>£4,246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C50017"/>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C50017"/>
                          </a:solidFill>
                          <a:effectLst/>
                          <a:latin typeface="Verdana" panose="020B0604030504040204" pitchFamily="34" charset="0"/>
                        </a:rPr>
                        <a:t>£4,788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C50017"/>
                          </a:solidFill>
                          <a:effectLst/>
                          <a:latin typeface="Verdana" panose="020B0604030504040204" pitchFamily="34" charset="0"/>
                        </a:rPr>
                        <a:t>£4,128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3"/>
                          </a:solidFill>
                          <a:effectLst/>
                          <a:latin typeface="+mn-lt"/>
                          <a:ea typeface="+mn-ea"/>
                          <a:cs typeface="+mn-cs"/>
                        </a:rPr>
                        <a:t>£4,040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3"/>
                          </a:solidFill>
                          <a:effectLst/>
                          <a:latin typeface="+mn-lt"/>
                          <a:ea typeface="+mn-ea"/>
                          <a:cs typeface="+mn-cs"/>
                        </a:rPr>
                        <a:t>£4,106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3EB1CC"/>
                          </a:solidFill>
                          <a:effectLst/>
                          <a:latin typeface="Verdana" panose="020B0604030504040204" pitchFamily="34" charset="0"/>
                        </a:rPr>
                        <a:t>£4,102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3EB1CC"/>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3EB1CC"/>
                          </a:solidFill>
                          <a:effectLst/>
                          <a:latin typeface="Verdana" panose="020B0604030504040204" pitchFamily="34" charset="0"/>
                        </a:rPr>
                        <a:t>£3,823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3EB1CC"/>
                          </a:solidFill>
                          <a:effectLst/>
                          <a:latin typeface="Verdana" panose="020B0604030504040204" pitchFamily="34" charset="0"/>
                        </a:rPr>
                        <a:t>£4,118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4"/>
                          </a:solidFill>
                          <a:effectLst/>
                          <a:latin typeface="+mn-lt"/>
                          <a:ea typeface="+mn-ea"/>
                          <a:cs typeface="+mn-cs"/>
                        </a:rPr>
                        <a:t>£3,930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kern="1200" dirty="0">
                          <a:solidFill>
                            <a:schemeClr val="accent4"/>
                          </a:solidFill>
                          <a:effectLst/>
                          <a:latin typeface="+mn-lt"/>
                          <a:ea typeface="+mn-ea"/>
                          <a:cs typeface="+mn-cs"/>
                        </a:rPr>
                        <a:t>£4,004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71057">
                <a:tc>
                  <a:txBody>
                    <a:bodyPr/>
                    <a:lstStyle/>
                    <a:p>
                      <a:pPr marL="0" indent="85725" algn="l" rtl="0" fontAlgn="b"/>
                      <a:r>
                        <a:rPr lang="en-GB" sz="7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4655A5"/>
                          </a:solidFill>
                          <a:effectLst/>
                          <a:latin typeface="Verdana" panose="020B0604030504040204" pitchFamily="34" charset="0"/>
                        </a:rPr>
                        <a:t>£17,456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4655A5"/>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4655A5"/>
                          </a:solidFill>
                          <a:effectLst/>
                          <a:latin typeface="Verdana" panose="020B0604030504040204" pitchFamily="34" charset="0"/>
                        </a:rPr>
                        <a:t>£17,891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4655A5"/>
                          </a:solidFill>
                          <a:effectLst/>
                          <a:latin typeface="Verdana" panose="020B0604030504040204" pitchFamily="34" charset="0"/>
                        </a:rPr>
                        <a:t>£17,237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5"/>
                          </a:solidFill>
                          <a:effectLst/>
                          <a:latin typeface="+mj-lt"/>
                        </a:rPr>
                        <a:t>£17,652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5"/>
                          </a:solidFill>
                          <a:effectLst/>
                          <a:latin typeface="+mj-lt"/>
                        </a:rPr>
                        <a:t>£17,828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EF5205"/>
                          </a:solidFill>
                          <a:effectLst/>
                          <a:latin typeface="Verdana" panose="020B0604030504040204" pitchFamily="34" charset="0"/>
                        </a:rPr>
                        <a:t>£9,957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EF5205"/>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EF5205"/>
                          </a:solidFill>
                          <a:effectLst/>
                          <a:latin typeface="Verdana" panose="020B0604030504040204" pitchFamily="34" charset="0"/>
                        </a:rPr>
                        <a:t>£9,990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EF5205"/>
                          </a:solidFill>
                          <a:effectLst/>
                          <a:latin typeface="Verdana" panose="020B0604030504040204" pitchFamily="34" charset="0"/>
                        </a:rPr>
                        <a:t>£9,865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2"/>
                          </a:solidFill>
                          <a:effectLst/>
                          <a:latin typeface="+mj-lt"/>
                        </a:rPr>
                        <a:t>£10,422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2"/>
                          </a:solidFill>
                          <a:effectLst/>
                          <a:latin typeface="+mj-lt"/>
                        </a:rPr>
                        <a:t>£10,437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C50017"/>
                          </a:solidFill>
                          <a:effectLst/>
                          <a:latin typeface="Verdana" panose="020B0604030504040204" pitchFamily="34" charset="0"/>
                        </a:rPr>
                        <a:t>£3,550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a:solidFill>
                            <a:srgbClr val="C50017"/>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dirty="0">
                          <a:solidFill>
                            <a:srgbClr val="C50017"/>
                          </a:solidFill>
                          <a:effectLst/>
                          <a:latin typeface="Verdana" panose="020B0604030504040204" pitchFamily="34" charset="0"/>
                        </a:rPr>
                        <a:t>£3,913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C50017"/>
                          </a:solidFill>
                          <a:effectLst/>
                          <a:latin typeface="Verdana" panose="020B0604030504040204" pitchFamily="34" charset="0"/>
                        </a:rPr>
                        <a:t>£3,421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3"/>
                          </a:solidFill>
                          <a:effectLst/>
                          <a:latin typeface="+mj-lt"/>
                        </a:rPr>
                        <a:t>£3,417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3"/>
                          </a:solidFill>
                          <a:effectLst/>
                          <a:latin typeface="+mj-lt"/>
                        </a:rPr>
                        <a:t>£3,396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3EB1CC"/>
                          </a:solidFill>
                          <a:effectLst/>
                          <a:latin typeface="Verdana" panose="020B0604030504040204" pitchFamily="34" charset="0"/>
                        </a:rPr>
                        <a:t>£3,444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GB" sz="600" b="0" i="0" u="none" strike="noStrike" dirty="0">
                          <a:solidFill>
                            <a:srgbClr val="3EB1CC"/>
                          </a:solidFill>
                          <a:effectLst/>
                          <a:latin typeface="Verdana" panose="020B060403050404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3EB1CC"/>
                          </a:solidFill>
                          <a:effectLst/>
                          <a:latin typeface="Verdana" panose="020B0604030504040204" pitchFamily="34" charset="0"/>
                        </a:rPr>
                        <a:t>£3,159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600" b="0" i="0" u="none" strike="noStrike">
                          <a:solidFill>
                            <a:srgbClr val="3EB1CC"/>
                          </a:solidFill>
                          <a:effectLst/>
                          <a:latin typeface="Verdana" panose="020B0604030504040204" pitchFamily="34" charset="0"/>
                        </a:rPr>
                        <a:t>£3,420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4"/>
                          </a:solidFill>
                          <a:effectLst/>
                          <a:latin typeface="+mj-lt"/>
                        </a:rPr>
                        <a:t>£3,311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GB" sz="600" b="0" i="0" u="none" strike="noStrike" dirty="0">
                          <a:solidFill>
                            <a:schemeClr val="accent4"/>
                          </a:solidFill>
                          <a:effectLst/>
                          <a:latin typeface="+mj-lt"/>
                        </a:rPr>
                        <a:t>£3,514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7" name="TextBox 6">
            <a:extLst>
              <a:ext uri="{FF2B5EF4-FFF2-40B4-BE49-F238E27FC236}">
                <a16:creationId xmlns:a16="http://schemas.microsoft.com/office/drawing/2014/main" id="{C0DF07DA-A0B4-43D1-81F6-A67BB831276A}"/>
              </a:ext>
            </a:extLst>
          </p:cNvPr>
          <p:cNvSpPr txBox="1"/>
          <p:nvPr/>
        </p:nvSpPr>
        <p:spPr>
          <a:xfrm>
            <a:off x="738524" y="5966657"/>
            <a:ext cx="9005976" cy="369332"/>
          </a:xfrm>
          <a:prstGeom prst="rect">
            <a:avLst/>
          </a:prstGeom>
          <a:noFill/>
        </p:spPr>
        <p:txBody>
          <a:bodyPr wrap="square" rtlCol="0">
            <a:spAutoFit/>
          </a:bodyPr>
          <a:lstStyle/>
          <a:p>
            <a:pPr>
              <a:buFont typeface="Arial" pitchFamily="34" charset="0"/>
              <a:buChar char="•"/>
            </a:pPr>
            <a:r>
              <a:rPr lang="en-GB" sz="450" b="0" dirty="0">
                <a:solidFill>
                  <a:schemeClr val="tx1">
                    <a:lumMod val="65000"/>
                    <a:lumOff val="35000"/>
                  </a:schemeClr>
                </a:solidFill>
              </a:rPr>
              <a:t>Please note that the latest 2018 results are provisional and subject to minor changes in subsequent months due to the inclusion of trip-takers returning from late trips.  Pre-2018 results are based on full-year data so will not change.</a:t>
            </a:r>
          </a:p>
          <a:p>
            <a:pPr>
              <a:buFont typeface="Arial" pitchFamily="34" charset="0"/>
              <a:buChar char="•"/>
            </a:pPr>
            <a:r>
              <a:rPr lang="en-GB" sz="450" b="0" dirty="0">
                <a:solidFill>
                  <a:schemeClr val="tx1">
                    <a:lumMod val="65000"/>
                    <a:lumOff val="35000"/>
                  </a:schemeClr>
                </a:solidFill>
              </a:rPr>
              <a:t>All expenditure figures are in HISTORIC PRICES.</a:t>
            </a:r>
          </a:p>
          <a:p>
            <a:pPr>
              <a:buFont typeface="Arial" pitchFamily="34" charset="0"/>
              <a:buChar char="•"/>
            </a:pPr>
            <a:r>
              <a:rPr lang="en-GB" sz="450" b="0" dirty="0">
                <a:solidFill>
                  <a:schemeClr val="tx1">
                    <a:lumMod val="65000"/>
                    <a:lumOff val="35000"/>
                  </a:schemeClr>
                </a:solidFill>
              </a:rPr>
              <a:t> NB. TRIPS, NIGHTS and EXPENDITURE are all shown in units of millions</a:t>
            </a:r>
          </a:p>
          <a:p>
            <a:pPr>
              <a:buFont typeface="Arial" pitchFamily="34" charset="0"/>
              <a:buChar char="•"/>
            </a:pPr>
            <a:endParaRPr lang="en-GB" sz="450" b="0" dirty="0">
              <a:solidFill>
                <a:srgbClr val="333333"/>
              </a:solidFill>
            </a:endParaRPr>
          </a:p>
        </p:txBody>
      </p:sp>
      <p:sp>
        <p:nvSpPr>
          <p:cNvPr id="8" name="Rectangle 7">
            <a:extLst>
              <a:ext uri="{FF2B5EF4-FFF2-40B4-BE49-F238E27FC236}">
                <a16:creationId xmlns:a16="http://schemas.microsoft.com/office/drawing/2014/main" id="{34E40135-8E86-4405-A352-CF910832AE83}"/>
              </a:ext>
            </a:extLst>
          </p:cNvPr>
          <p:cNvSpPr/>
          <p:nvPr/>
        </p:nvSpPr>
        <p:spPr>
          <a:xfrm>
            <a:off x="730025" y="6181417"/>
            <a:ext cx="5812971" cy="338554"/>
          </a:xfrm>
          <a:prstGeom prst="rect">
            <a:avLst/>
          </a:prstGeom>
        </p:spPr>
        <p:txBody>
          <a:bodyPr wrap="square">
            <a:spAutoFit/>
          </a:bodyPr>
          <a:lstStyle/>
          <a:p>
            <a:r>
              <a:rPr lang="en-GB" sz="800" b="0" dirty="0"/>
              <a:t>Fieldwork: 7 Nov 2018 – 16 Dec 2018</a:t>
            </a:r>
          </a:p>
          <a:p>
            <a:r>
              <a:rPr lang="en-GB" sz="800" b="0" dirty="0"/>
              <a:t>TNS Face-to-Face Omnibus Survey</a:t>
            </a:r>
          </a:p>
        </p:txBody>
      </p:sp>
      <p:sp>
        <p:nvSpPr>
          <p:cNvPr id="9" name="TextBox 8"/>
          <p:cNvSpPr txBox="1"/>
          <p:nvPr/>
        </p:nvSpPr>
        <p:spPr>
          <a:xfrm>
            <a:off x="876830" y="5582278"/>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2</a:t>
            </a:r>
          </a:p>
        </p:txBody>
      </p:sp>
      <p:cxnSp>
        <p:nvCxnSpPr>
          <p:cNvPr id="10" name="Straight Connector 9"/>
          <p:cNvCxnSpPr/>
          <p:nvPr/>
        </p:nvCxnSpPr>
        <p:spPr>
          <a:xfrm flipV="1">
            <a:off x="1937437" y="1106202"/>
            <a:ext cx="10946" cy="301103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93699" y="1106202"/>
            <a:ext cx="10946" cy="301103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010415" y="1106202"/>
            <a:ext cx="10946" cy="301103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967112" y="1106202"/>
            <a:ext cx="10946" cy="301103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77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a:xfrm>
            <a:off x="8349607" y="6323838"/>
            <a:ext cx="505467" cy="252000"/>
          </a:xfrm>
        </p:spPr>
        <p:txBody>
          <a:bodyPr/>
          <a:lstStyle/>
          <a:p>
            <a:fld id="{9784CBA3-D598-4B1F-BAA3-EE14B5154290}" type="slidenum">
              <a:rPr lang="en-AU" smtClean="0"/>
              <a:pPr/>
              <a:t>8</a:t>
            </a:fld>
            <a:endParaRPr lang="en-AU" dirty="0"/>
          </a:p>
        </p:txBody>
      </p:sp>
      <p:sp>
        <p:nvSpPr>
          <p:cNvPr id="16" name="Title 2"/>
          <p:cNvSpPr>
            <a:spLocks noGrp="1"/>
          </p:cNvSpPr>
          <p:nvPr>
            <p:ph type="title"/>
          </p:nvPr>
        </p:nvSpPr>
        <p:spPr>
          <a:xfrm>
            <a:off x="0" y="0"/>
            <a:ext cx="9143999" cy="1284971"/>
          </a:xfrm>
        </p:spPr>
        <p:txBody>
          <a:bodyPr/>
          <a:lstStyle/>
          <a:p>
            <a:pPr>
              <a:defRPr/>
            </a:pPr>
            <a:r>
              <a:rPr lang="en-US" dirty="0"/>
              <a:t>GB Domestic Tourism: Year to Date – 2013-2018</a:t>
            </a:r>
            <a:br>
              <a:rPr lang="en-US" dirty="0"/>
            </a:br>
            <a:r>
              <a:rPr lang="en-US" dirty="0"/>
              <a:t>Trip Characteristics, Jan-Nov </a:t>
            </a:r>
            <a:r>
              <a:rPr lang="en-US" dirty="0" smtClean="0"/>
              <a:t>period*</a:t>
            </a:r>
            <a:endParaRPr lang="en-GB" dirty="0"/>
          </a:p>
        </p:txBody>
      </p:sp>
      <p:graphicFrame>
        <p:nvGraphicFramePr>
          <p:cNvPr id="22" name="Table 21">
            <a:extLst>
              <a:ext uri="{FF2B5EF4-FFF2-40B4-BE49-F238E27FC236}">
                <a16:creationId xmlns:a16="http://schemas.microsoft.com/office/drawing/2014/main" id="{582D2A88-16D6-4695-AB93-B39A590627F9}"/>
              </a:ext>
            </a:extLst>
          </p:cNvPr>
          <p:cNvGraphicFramePr>
            <a:graphicFrameLocks noGrp="1"/>
          </p:cNvGraphicFramePr>
          <p:nvPr>
            <p:custDataLst>
              <p:tags r:id="rId1"/>
            </p:custDataLst>
            <p:extLst>
              <p:ext uri="{D42A27DB-BD31-4B8C-83A1-F6EECF244321}">
                <p14:modId xmlns:p14="http://schemas.microsoft.com/office/powerpoint/2010/main" val="4058131469"/>
              </p:ext>
            </p:extLst>
          </p:nvPr>
        </p:nvGraphicFramePr>
        <p:xfrm>
          <a:off x="146052" y="1115274"/>
          <a:ext cx="8793418" cy="2989804"/>
        </p:xfrm>
        <a:graphic>
          <a:graphicData uri="http://schemas.openxmlformats.org/drawingml/2006/table">
            <a:tbl>
              <a:tblPr/>
              <a:tblGrid>
                <a:gridCol w="794314">
                  <a:extLst>
                    <a:ext uri="{9D8B030D-6E8A-4147-A177-3AD203B41FA5}">
                      <a16:colId xmlns:a16="http://schemas.microsoft.com/office/drawing/2014/main" val="20000"/>
                    </a:ext>
                  </a:extLst>
                </a:gridCol>
                <a:gridCol w="333296">
                  <a:extLst>
                    <a:ext uri="{9D8B030D-6E8A-4147-A177-3AD203B41FA5}">
                      <a16:colId xmlns:a16="http://schemas.microsoft.com/office/drawing/2014/main" val="20002"/>
                    </a:ext>
                  </a:extLst>
                </a:gridCol>
                <a:gridCol w="333296">
                  <a:extLst>
                    <a:ext uri="{9D8B030D-6E8A-4147-A177-3AD203B41FA5}">
                      <a16:colId xmlns:a16="http://schemas.microsoft.com/office/drawing/2014/main" val="20003"/>
                    </a:ext>
                  </a:extLst>
                </a:gridCol>
                <a:gridCol w="333296">
                  <a:extLst>
                    <a:ext uri="{9D8B030D-6E8A-4147-A177-3AD203B41FA5}">
                      <a16:colId xmlns:a16="http://schemas.microsoft.com/office/drawing/2014/main" val="20004"/>
                    </a:ext>
                  </a:extLst>
                </a:gridCol>
                <a:gridCol w="333296">
                  <a:extLst>
                    <a:ext uri="{9D8B030D-6E8A-4147-A177-3AD203B41FA5}">
                      <a16:colId xmlns:a16="http://schemas.microsoft.com/office/drawing/2014/main" val="20005"/>
                    </a:ext>
                  </a:extLst>
                </a:gridCol>
                <a:gridCol w="333296">
                  <a:extLst>
                    <a:ext uri="{9D8B030D-6E8A-4147-A177-3AD203B41FA5}">
                      <a16:colId xmlns:a16="http://schemas.microsoft.com/office/drawing/2014/main" val="20006"/>
                    </a:ext>
                  </a:extLst>
                </a:gridCol>
                <a:gridCol w="333296">
                  <a:extLst>
                    <a:ext uri="{9D8B030D-6E8A-4147-A177-3AD203B41FA5}">
                      <a16:colId xmlns:a16="http://schemas.microsoft.com/office/drawing/2014/main" val="20025"/>
                    </a:ext>
                  </a:extLst>
                </a:gridCol>
                <a:gridCol w="333296">
                  <a:extLst>
                    <a:ext uri="{9D8B030D-6E8A-4147-A177-3AD203B41FA5}">
                      <a16:colId xmlns:a16="http://schemas.microsoft.com/office/drawing/2014/main" val="20008"/>
                    </a:ext>
                  </a:extLst>
                </a:gridCol>
                <a:gridCol w="333296">
                  <a:extLst>
                    <a:ext uri="{9D8B030D-6E8A-4147-A177-3AD203B41FA5}">
                      <a16:colId xmlns:a16="http://schemas.microsoft.com/office/drawing/2014/main" val="20009"/>
                    </a:ext>
                  </a:extLst>
                </a:gridCol>
                <a:gridCol w="333296">
                  <a:extLst>
                    <a:ext uri="{9D8B030D-6E8A-4147-A177-3AD203B41FA5}">
                      <a16:colId xmlns:a16="http://schemas.microsoft.com/office/drawing/2014/main" val="20010"/>
                    </a:ext>
                  </a:extLst>
                </a:gridCol>
                <a:gridCol w="333296">
                  <a:extLst>
                    <a:ext uri="{9D8B030D-6E8A-4147-A177-3AD203B41FA5}">
                      <a16:colId xmlns:a16="http://schemas.microsoft.com/office/drawing/2014/main" val="20011"/>
                    </a:ext>
                  </a:extLst>
                </a:gridCol>
                <a:gridCol w="333296">
                  <a:extLst>
                    <a:ext uri="{9D8B030D-6E8A-4147-A177-3AD203B41FA5}">
                      <a16:colId xmlns:a16="http://schemas.microsoft.com/office/drawing/2014/main" val="20012"/>
                    </a:ext>
                  </a:extLst>
                </a:gridCol>
                <a:gridCol w="333296">
                  <a:extLst>
                    <a:ext uri="{9D8B030D-6E8A-4147-A177-3AD203B41FA5}">
                      <a16:colId xmlns:a16="http://schemas.microsoft.com/office/drawing/2014/main" val="20026"/>
                    </a:ext>
                  </a:extLst>
                </a:gridCol>
                <a:gridCol w="333296">
                  <a:extLst>
                    <a:ext uri="{9D8B030D-6E8A-4147-A177-3AD203B41FA5}">
                      <a16:colId xmlns:a16="http://schemas.microsoft.com/office/drawing/2014/main" val="20014"/>
                    </a:ext>
                  </a:extLst>
                </a:gridCol>
                <a:gridCol w="333296">
                  <a:extLst>
                    <a:ext uri="{9D8B030D-6E8A-4147-A177-3AD203B41FA5}">
                      <a16:colId xmlns:a16="http://schemas.microsoft.com/office/drawing/2014/main" val="20015"/>
                    </a:ext>
                  </a:extLst>
                </a:gridCol>
                <a:gridCol w="333296">
                  <a:extLst>
                    <a:ext uri="{9D8B030D-6E8A-4147-A177-3AD203B41FA5}">
                      <a16:colId xmlns:a16="http://schemas.microsoft.com/office/drawing/2014/main" val="20016"/>
                    </a:ext>
                  </a:extLst>
                </a:gridCol>
                <a:gridCol w="333296">
                  <a:extLst>
                    <a:ext uri="{9D8B030D-6E8A-4147-A177-3AD203B41FA5}">
                      <a16:colId xmlns:a16="http://schemas.microsoft.com/office/drawing/2014/main" val="20017"/>
                    </a:ext>
                  </a:extLst>
                </a:gridCol>
                <a:gridCol w="333296">
                  <a:extLst>
                    <a:ext uri="{9D8B030D-6E8A-4147-A177-3AD203B41FA5}">
                      <a16:colId xmlns:a16="http://schemas.microsoft.com/office/drawing/2014/main" val="20018"/>
                    </a:ext>
                  </a:extLst>
                </a:gridCol>
                <a:gridCol w="333296">
                  <a:extLst>
                    <a:ext uri="{9D8B030D-6E8A-4147-A177-3AD203B41FA5}">
                      <a16:colId xmlns:a16="http://schemas.microsoft.com/office/drawing/2014/main" val="20027"/>
                    </a:ext>
                  </a:extLst>
                </a:gridCol>
                <a:gridCol w="333296">
                  <a:extLst>
                    <a:ext uri="{9D8B030D-6E8A-4147-A177-3AD203B41FA5}">
                      <a16:colId xmlns:a16="http://schemas.microsoft.com/office/drawing/2014/main" val="20020"/>
                    </a:ext>
                  </a:extLst>
                </a:gridCol>
                <a:gridCol w="333296">
                  <a:extLst>
                    <a:ext uri="{9D8B030D-6E8A-4147-A177-3AD203B41FA5}">
                      <a16:colId xmlns:a16="http://schemas.microsoft.com/office/drawing/2014/main" val="20021"/>
                    </a:ext>
                  </a:extLst>
                </a:gridCol>
                <a:gridCol w="333296">
                  <a:extLst>
                    <a:ext uri="{9D8B030D-6E8A-4147-A177-3AD203B41FA5}">
                      <a16:colId xmlns:a16="http://schemas.microsoft.com/office/drawing/2014/main" val="20022"/>
                    </a:ext>
                  </a:extLst>
                </a:gridCol>
                <a:gridCol w="333296">
                  <a:extLst>
                    <a:ext uri="{9D8B030D-6E8A-4147-A177-3AD203B41FA5}">
                      <a16:colId xmlns:a16="http://schemas.microsoft.com/office/drawing/2014/main" val="20023"/>
                    </a:ext>
                  </a:extLst>
                </a:gridCol>
                <a:gridCol w="333296">
                  <a:extLst>
                    <a:ext uri="{9D8B030D-6E8A-4147-A177-3AD203B41FA5}">
                      <a16:colId xmlns:a16="http://schemas.microsoft.com/office/drawing/2014/main" val="20024"/>
                    </a:ext>
                  </a:extLst>
                </a:gridCol>
                <a:gridCol w="333296">
                  <a:extLst>
                    <a:ext uri="{9D8B030D-6E8A-4147-A177-3AD203B41FA5}">
                      <a16:colId xmlns:a16="http://schemas.microsoft.com/office/drawing/2014/main" val="20028"/>
                    </a:ext>
                  </a:extLst>
                </a:gridCol>
              </a:tblGrid>
              <a:tr h="245574">
                <a:tc>
                  <a:txBody>
                    <a:bodyPr/>
                    <a:lstStyle/>
                    <a:p>
                      <a:pPr algn="l" rtl="0" fontAlgn="b"/>
                      <a:endParaRPr lang="en-GB" sz="800" b="1" i="0" u="none" strike="noStrike" dirty="0">
                        <a:solidFill>
                          <a:srgbClr val="333333"/>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5"/>
                          </a:solidFill>
                          <a:latin typeface="+mj-lt"/>
                          <a:ea typeface="+mn-ea"/>
                          <a:cs typeface="+mn-cs"/>
                        </a:rPr>
                        <a:t>ALL TOURISM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400" rtl="0" eaLnBrk="1" fontAlgn="ctr" latinLnBrk="0" hangingPunct="1"/>
                      <a:endParaRPr lang="en-GB" sz="800" b="1" i="0" u="none" strike="noStrike" kern="1200" dirty="0">
                        <a:solidFill>
                          <a:srgbClr val="4655A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2"/>
                          </a:solidFill>
                          <a:latin typeface="+mj-lt"/>
                          <a:ea typeface="+mn-ea"/>
                          <a:cs typeface="+mn-cs"/>
                        </a:rPr>
                        <a:t>HOLIDAYS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400" rtl="0" eaLnBrk="1" fontAlgn="ctr" latinLnBrk="0" hangingPunct="1"/>
                      <a:endParaRPr lang="en-GB" sz="800" b="1" i="0" u="none" strike="noStrike" kern="1200" dirty="0">
                        <a:solidFill>
                          <a:srgbClr val="EF520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3"/>
                          </a:solidFill>
                          <a:latin typeface="+mj-lt"/>
                          <a:ea typeface="+mn-ea"/>
                          <a:cs typeface="+mn-cs"/>
                        </a:rPr>
                        <a:t>VFR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400" rtl="0" eaLnBrk="1" fontAlgn="ctr" latinLnBrk="0" hangingPunct="1"/>
                      <a:endParaRPr lang="en-GB" sz="800" b="1" i="0" u="none" strike="noStrike" kern="1200" dirty="0">
                        <a:solidFill>
                          <a:schemeClr val="accent3"/>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4"/>
                          </a:solidFill>
                          <a:latin typeface="+mj-lt"/>
                          <a:ea typeface="+mn-ea"/>
                          <a:cs typeface="+mn-cs"/>
                        </a:rPr>
                        <a:t>BUSINESS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algn="ctr" defTabSz="914400" rtl="0" eaLnBrk="1" fontAlgn="ctr" latinLnBrk="0" hangingPunct="1"/>
                      <a:endParaRPr lang="en-GB" sz="800" b="1" i="0" u="none" strike="noStrike" kern="1200" dirty="0">
                        <a:solidFill>
                          <a:schemeClr val="accent4"/>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490">
                <a:tc>
                  <a:txBody>
                    <a:bodyPr/>
                    <a:lstStyle/>
                    <a:p>
                      <a:pPr marL="85725" indent="0" algn="l" rtl="0" fontAlgn="b"/>
                      <a:r>
                        <a:rPr lang="en-GB" sz="800" b="1" i="0" u="none" strike="noStrike" dirty="0">
                          <a:solidFill>
                            <a:srgbClr val="333333"/>
                          </a:solidFill>
                          <a:effectLst/>
                          <a:latin typeface="+mj-lt"/>
                        </a:rPr>
                        <a:t>Av. Trip</a:t>
                      </a:r>
                      <a:r>
                        <a:rPr lang="en-GB" sz="800" b="1" i="0" u="none" strike="noStrike" baseline="0" dirty="0">
                          <a:solidFill>
                            <a:srgbClr val="333333"/>
                          </a:solidFill>
                          <a:effectLst/>
                          <a:latin typeface="+mj-lt"/>
                        </a:rPr>
                        <a:t> Length</a:t>
                      </a:r>
                      <a:endParaRPr lang="en-GB" sz="800" b="1" i="0" u="none" strike="noStrike" dirty="0">
                        <a:solidFill>
                          <a:srgbClr val="333333"/>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1" i="0" u="none" strike="noStrike" kern="1200" dirty="0">
                          <a:solidFill>
                            <a:schemeClr val="accent5"/>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1" i="0" u="none" strike="noStrike" kern="1200" dirty="0">
                          <a:solidFill>
                            <a:schemeClr val="accent5"/>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5"/>
                          </a:solidFill>
                          <a:effectLst/>
                          <a:latin typeface="+mj-lt"/>
                          <a:ea typeface="+mn-ea"/>
                          <a:cs typeface="+mn-cs"/>
                        </a:rPr>
                        <a:t>2015</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5"/>
                          </a:solidFill>
                          <a:effectLst/>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5"/>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rgbClr val="4655A5"/>
                          </a:solidFill>
                          <a:effectLst/>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EF5205"/>
                          </a:solidFill>
                          <a:effectLst/>
                          <a:uLnTx/>
                          <a:uFillTx/>
                          <a:latin typeface="+mn-lt"/>
                          <a:ea typeface="+mn-ea"/>
                          <a:cs typeface="+mn-cs"/>
                        </a:rPr>
                        <a:t>2015</a:t>
                      </a:r>
                      <a:endParaRPr lang="en-GB" sz="700" dirty="0">
                        <a:solidFill>
                          <a:srgbClr val="EF5205"/>
                        </a:solidFill>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rgbClr val="EF5205"/>
                          </a:solidFill>
                          <a:effectLst/>
                          <a:uLnTx/>
                          <a:uFillTx/>
                          <a:latin typeface="+mn-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rgbClr val="EF5205"/>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rgbClr val="EF5205"/>
                          </a:solidFill>
                          <a:effectLst/>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accent3"/>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accent3"/>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accent3"/>
                          </a:solidFill>
                          <a:effectLst/>
                          <a:uLnTx/>
                          <a:uFillTx/>
                          <a:latin typeface="+mj-lt"/>
                          <a:ea typeface="+mn-ea"/>
                          <a:cs typeface="+mn-cs"/>
                        </a:rPr>
                        <a:t>2015</a:t>
                      </a:r>
                      <a:endParaRPr lang="en-GB" sz="700" dirty="0">
                        <a:solidFill>
                          <a:schemeClr val="accent3"/>
                        </a:solidFill>
                        <a:latin typeface="+mj-lt"/>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n-GB" sz="700" b="1" i="0" u="none" strike="noStrike" kern="1200" cap="none" spc="0" normalizeH="0" baseline="0" dirty="0">
                          <a:ln>
                            <a:noFill/>
                          </a:ln>
                          <a:solidFill>
                            <a:schemeClr val="accent3"/>
                          </a:solidFill>
                          <a:effectLst/>
                          <a:uLnTx/>
                          <a:uFillTx/>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3"/>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3"/>
                          </a:solidFill>
                          <a:effectLst/>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accent4"/>
                          </a:solidFill>
                          <a:effectLst/>
                          <a:uLnTx/>
                          <a:uFillTx/>
                          <a:latin typeface="+mn-lt"/>
                          <a:ea typeface="+mn-ea"/>
                          <a:cs typeface="+mn-cs"/>
                        </a:rPr>
                        <a:t>2015</a:t>
                      </a:r>
                      <a:endParaRPr kumimoji="0" lang="en-GB" sz="700" b="1" i="0" u="none" strike="noStrike" kern="1200" cap="none" spc="0" normalizeH="0" baseline="0" dirty="0">
                        <a:ln>
                          <a:noFill/>
                        </a:ln>
                        <a:solidFill>
                          <a:schemeClr val="accent4"/>
                        </a:solidFill>
                        <a:effectLst/>
                        <a:uLnTx/>
                        <a:uFillTx/>
                        <a:latin typeface="+mn-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GB" sz="700" b="1" i="0" u="none" strike="noStrike" kern="1200" cap="none" spc="0" normalizeH="0" baseline="0" dirty="0">
                          <a:ln>
                            <a:noFill/>
                          </a:ln>
                          <a:solidFill>
                            <a:schemeClr val="accent4"/>
                          </a:solidFill>
                          <a:effectLst/>
                          <a:uLnTx/>
                          <a:uFillTx/>
                          <a:latin typeface="+mn-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4"/>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4"/>
                          </a:solidFill>
                          <a:effectLst/>
                          <a:latin typeface="+mj-lt"/>
                          <a:ea typeface="+mn-ea"/>
                          <a:cs typeface="+mn-cs"/>
                        </a:rPr>
                        <a:t>2018</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574">
                <a:tc>
                  <a:txBody>
                    <a:bodyPr/>
                    <a:lstStyle/>
                    <a:p>
                      <a:pPr marL="0" indent="85725" algn="l" rtl="0" fontAlgn="b"/>
                      <a:r>
                        <a:rPr lang="en-GB" sz="8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3.03</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3.01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3.01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3.04</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3.12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3.52</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3.51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3.46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3.46</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3.49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accent3"/>
                          </a:solidFill>
                          <a:effectLst/>
                          <a:latin typeface="+mj-lt"/>
                          <a:ea typeface="+mn-ea"/>
                          <a:cs typeface="+mn-cs"/>
                        </a:rPr>
                        <a:t>2.71</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2.71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2.64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2.70</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2.87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2.26</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2.28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2.32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2.30</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2.36</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5574">
                <a:tc>
                  <a:txBody>
                    <a:bodyPr/>
                    <a:lstStyle/>
                    <a:p>
                      <a:pPr marL="0" indent="85725" algn="l" rtl="0" fontAlgn="b"/>
                      <a:r>
                        <a:rPr lang="en-GB" sz="8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2.90</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2.89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2.89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2.95</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3.02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3.36</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3.38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3.33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3.39</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3.37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2.66</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2.63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accent3"/>
                          </a:solidFill>
                          <a:effectLst/>
                          <a:latin typeface="+mj-lt"/>
                          <a:ea typeface="+mn-ea"/>
                          <a:cs typeface="+mn-cs"/>
                        </a:rPr>
                        <a:t>2.55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accent3"/>
                          </a:solidFill>
                          <a:effectLst/>
                          <a:latin typeface="+mj-lt"/>
                          <a:ea typeface="+mn-ea"/>
                          <a:cs typeface="+mn-cs"/>
                        </a:rPr>
                        <a:t>2.63</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accent3"/>
                          </a:solidFill>
                          <a:effectLst/>
                          <a:latin typeface="+mj-lt"/>
                          <a:ea typeface="+mn-ea"/>
                          <a:cs typeface="+mn-cs"/>
                        </a:rPr>
                        <a:t>2.82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2.14</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2.18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2.25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2.24</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2.33</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5574">
                <a:tc>
                  <a:txBody>
                    <a:bodyPr/>
                    <a:lstStyle/>
                    <a:p>
                      <a:pPr algn="l" fontAlgn="ctr"/>
                      <a:r>
                        <a:rPr lang="en-GB" sz="800" b="0" i="0" u="none" strike="noStrike" dirty="0">
                          <a:solidFill>
                            <a:srgbClr val="333333"/>
                          </a:solidFill>
                          <a:effectLst/>
                          <a:latin typeface="+mj-lt"/>
                        </a:rPr>
                        <a:t> </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5"/>
                          </a:solidFill>
                          <a:effectLst/>
                          <a:latin typeface="+mj-lt"/>
                          <a:ea typeface="+mn-ea"/>
                          <a:cs typeface="+mn-cs"/>
                        </a:rPr>
                        <a:t>ALL TOURISM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ctr" defTabSz="914400" rtl="0" eaLnBrk="1" fontAlgn="ctr" latinLnBrk="0" hangingPunct="1"/>
                      <a:endParaRPr lang="en-GB" sz="800" b="1" i="0" u="none" strike="noStrike" kern="1200" dirty="0">
                        <a:solidFill>
                          <a:srgbClr val="4655A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2"/>
                          </a:solidFill>
                          <a:effectLst/>
                          <a:latin typeface="+mj-lt"/>
                          <a:ea typeface="+mn-ea"/>
                          <a:cs typeface="+mn-cs"/>
                        </a:rPr>
                        <a:t>HOLIDAYS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rgbClr val="EF520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3"/>
                          </a:solidFill>
                          <a:latin typeface="+mj-lt"/>
                          <a:ea typeface="+mn-ea"/>
                          <a:cs typeface="+mn-cs"/>
                        </a:rPr>
                        <a:t>VFR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3"/>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4"/>
                          </a:solidFill>
                          <a:effectLst/>
                          <a:latin typeface="+mj-lt"/>
                          <a:ea typeface="+mn-ea"/>
                          <a:cs typeface="+mn-cs"/>
                        </a:rPr>
                        <a:t>BUSINESS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4"/>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5574">
                <a:tc>
                  <a:txBody>
                    <a:bodyPr/>
                    <a:lstStyle/>
                    <a:p>
                      <a:pPr marL="0" indent="85725" algn="l" rtl="0" fontAlgn="b"/>
                      <a:r>
                        <a:rPr lang="en-GB" sz="800" b="1" i="0" u="none" strike="noStrike" dirty="0">
                          <a:solidFill>
                            <a:srgbClr val="333333"/>
                          </a:solidFill>
                          <a:effectLst/>
                          <a:latin typeface="+mj-lt"/>
                        </a:rPr>
                        <a:t>Av. £/Night</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1" i="0" u="none" strike="noStrike" kern="1200" dirty="0">
                          <a:solidFill>
                            <a:schemeClr val="accent5"/>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1" i="0" u="none" strike="noStrike" kern="1200" dirty="0">
                          <a:solidFill>
                            <a:schemeClr val="accent5"/>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5"/>
                          </a:solidFill>
                          <a:effectLst/>
                          <a:latin typeface="+mj-lt"/>
                          <a:ea typeface="+mn-ea"/>
                          <a:cs typeface="+mn-cs"/>
                        </a:rPr>
                        <a:t>2015</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5"/>
                          </a:solidFill>
                          <a:effectLst/>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5"/>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5"/>
                          </a:solidFill>
                          <a:effectLst/>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noProof="0" dirty="0">
                          <a:solidFill>
                            <a:schemeClr val="accent2"/>
                          </a:solidFill>
                          <a:effectLst/>
                          <a:latin typeface="+mj-lt"/>
                          <a:ea typeface="+mn-ea"/>
                          <a:cs typeface="+mn-cs"/>
                        </a:rPr>
                        <a:t>2015</a:t>
                      </a:r>
                      <a:endParaRPr lang="en-GB" sz="700" b="1" i="0" u="none" strike="noStrike" kern="1200" dirty="0">
                        <a:solidFill>
                          <a:schemeClr val="accent2"/>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accent2"/>
                          </a:solidFill>
                          <a:effectLst/>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accent3"/>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accent3"/>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accent3"/>
                          </a:solidFill>
                          <a:effectLst/>
                          <a:uLnTx/>
                          <a:uFillTx/>
                          <a:latin typeface="+mj-lt"/>
                          <a:ea typeface="+mn-ea"/>
                          <a:cs typeface="+mn-cs"/>
                        </a:rPr>
                        <a:t>2015</a:t>
                      </a:r>
                      <a:endParaRPr lang="en-GB" sz="700" b="1" dirty="0">
                        <a:solidFill>
                          <a:schemeClr val="accent3"/>
                        </a:solidFill>
                        <a:latin typeface="+mj-lt"/>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n-GB" sz="700" b="1" i="0" u="none" strike="noStrike" kern="1200" cap="none" spc="0" normalizeH="0" baseline="0" dirty="0">
                          <a:ln>
                            <a:noFill/>
                          </a:ln>
                          <a:solidFill>
                            <a:schemeClr val="accent3"/>
                          </a:solidFill>
                          <a:effectLst/>
                          <a:uLnTx/>
                          <a:uFillTx/>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3"/>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3"/>
                          </a:solidFill>
                          <a:effectLst/>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noProof="0" dirty="0">
                          <a:solidFill>
                            <a:schemeClr val="accent4"/>
                          </a:solidFill>
                          <a:effectLst/>
                          <a:latin typeface="+mj-lt"/>
                          <a:ea typeface="+mn-ea"/>
                          <a:cs typeface="+mn-cs"/>
                        </a:rPr>
                        <a:t>2015</a:t>
                      </a:r>
                      <a:endParaRPr lang="en-GB" sz="700" b="1" i="0" u="none" strike="noStrike" kern="1200" dirty="0">
                        <a:solidFill>
                          <a:schemeClr val="accent4"/>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2018</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5574">
                <a:tc>
                  <a:txBody>
                    <a:bodyPr/>
                    <a:lstStyle/>
                    <a:p>
                      <a:pPr marL="0" indent="85725" algn="l" rtl="0" fontAlgn="b"/>
                      <a:r>
                        <a:rPr lang="en-GB" sz="8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£64</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£68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£65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£66</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£66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£67</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£69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£69</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£71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£41</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£46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£43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£42</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£41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£109</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£107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£113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£111</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£113</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5574">
                <a:tc>
                  <a:txBody>
                    <a:bodyPr/>
                    <a:lstStyle/>
                    <a:p>
                      <a:pPr marL="0" indent="85725" algn="l" rtl="0" fontAlgn="b"/>
                      <a:r>
                        <a:rPr lang="en-GB" sz="8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£65</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£67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£66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£65</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£67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£69</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£72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£69</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£72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£41</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£42</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£40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£113</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£111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£115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£112</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£118</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5574">
                <a:tc>
                  <a:txBody>
                    <a:bodyPr/>
                    <a:lstStyle/>
                    <a:p>
                      <a:pPr algn="l" fontAlgn="ctr"/>
                      <a:r>
                        <a:rPr lang="en-GB" sz="800" b="0" i="0" u="none" strike="noStrike" dirty="0">
                          <a:solidFill>
                            <a:srgbClr val="333333"/>
                          </a:solidFill>
                          <a:effectLst/>
                          <a:latin typeface="+mj-lt"/>
                        </a:rPr>
                        <a:t> </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5"/>
                          </a:solidFill>
                          <a:effectLst/>
                          <a:latin typeface="+mj-lt"/>
                          <a:ea typeface="+mn-ea"/>
                          <a:cs typeface="+mn-cs"/>
                        </a:rPr>
                        <a:t>ALL TOURISM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algn="ctr" defTabSz="914400" rtl="0" eaLnBrk="1" fontAlgn="ctr" latinLnBrk="0" hangingPunct="1"/>
                      <a:endParaRPr lang="en-GB" sz="800" b="1" i="0" u="none" strike="noStrike" kern="1200" dirty="0">
                        <a:solidFill>
                          <a:srgbClr val="4655A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2"/>
                          </a:solidFill>
                          <a:effectLst/>
                          <a:latin typeface="+mj-lt"/>
                          <a:ea typeface="+mn-ea"/>
                          <a:cs typeface="+mn-cs"/>
                        </a:rPr>
                        <a:t>HOLIDAYS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rgbClr val="EF5205"/>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3"/>
                          </a:solidFill>
                          <a:latin typeface="+mj-lt"/>
                          <a:ea typeface="+mn-ea"/>
                          <a:cs typeface="+mn-cs"/>
                        </a:rPr>
                        <a:t>VFR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a:solidFill>
                          <a:srgbClr val="000000"/>
                        </a:solidFill>
                        <a:effectLst/>
                        <a:latin typeface="+mj-lt"/>
                      </a:endParaRPr>
                    </a:p>
                  </a:txBody>
                  <a:tcPr marL="4655" marR="4655" marT="4655" marB="0" anchor="ctr"/>
                </a:tc>
                <a:tc hMerge="1">
                  <a:txBody>
                    <a:bodyPr/>
                    <a:lstStyle/>
                    <a:p>
                      <a:pPr algn="ctr" rtl="0" fontAlgn="b"/>
                      <a:endParaRPr lang="en-GB" sz="500" b="1" i="0" u="none" strike="noStrike">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3"/>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algn="ctr" defTabSz="914400" rtl="0" eaLnBrk="1" fontAlgn="ctr" latinLnBrk="0" hangingPunct="1">
                        <a:defRPr/>
                      </a:pPr>
                      <a:r>
                        <a:rPr lang="en-GB" sz="700" b="1" i="0" u="none" strike="noStrike" kern="1200" dirty="0">
                          <a:solidFill>
                            <a:schemeClr val="accent4"/>
                          </a:solidFill>
                          <a:effectLst/>
                          <a:latin typeface="+mj-lt"/>
                          <a:ea typeface="+mn-ea"/>
                          <a:cs typeface="+mn-cs"/>
                        </a:rPr>
                        <a:t>BUSINESS – Jan-Nov period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algn="ctr" rtl="0" fontAlgn="b"/>
                      <a:endParaRPr lang="en-GB" sz="500" b="1" i="0" u="none" strike="noStrike" dirty="0">
                        <a:solidFill>
                          <a:srgbClr val="000000"/>
                        </a:solidFill>
                        <a:effectLst/>
                        <a:latin typeface="+mj-lt"/>
                      </a:endParaRPr>
                    </a:p>
                  </a:txBody>
                  <a:tcPr marL="4655" marR="4655" marT="4655" marB="0" anchor="ctr"/>
                </a:tc>
                <a:tc hMerge="1">
                  <a:txBody>
                    <a:bodyPr/>
                    <a:lstStyle/>
                    <a:p>
                      <a:pPr marL="0" algn="ctr" defTabSz="914400" rtl="0" eaLnBrk="1" fontAlgn="ctr" latinLnBrk="0" hangingPunct="1"/>
                      <a:endParaRPr lang="en-GB" sz="800" b="1" i="0" u="none" strike="noStrike" kern="1200" dirty="0">
                        <a:solidFill>
                          <a:schemeClr val="accent4"/>
                        </a:solidFill>
                        <a:latin typeface="+mj-lt"/>
                        <a:ea typeface="+mn-ea"/>
                        <a:cs typeface="+mn-cs"/>
                      </a:endParaRP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5574">
                <a:tc>
                  <a:txBody>
                    <a:bodyPr/>
                    <a:lstStyle/>
                    <a:p>
                      <a:pPr marL="0" indent="85725" algn="l" rtl="0" fontAlgn="b"/>
                      <a:r>
                        <a:rPr lang="en-GB" sz="800" b="1" i="0" u="none" strike="noStrike" dirty="0">
                          <a:solidFill>
                            <a:srgbClr val="333333"/>
                          </a:solidFill>
                          <a:effectLst/>
                          <a:latin typeface="+mj-lt"/>
                        </a:rPr>
                        <a:t>Av. £/Trip</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700" b="1" i="0" u="none" strike="noStrike" kern="1200" dirty="0">
                          <a:solidFill>
                            <a:schemeClr val="accent5"/>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0881" rtl="0" eaLnBrk="1" fontAlgn="auto" latinLnBrk="0" hangingPunct="1">
                        <a:lnSpc>
                          <a:spcPct val="100000"/>
                        </a:lnSpc>
                        <a:spcBef>
                          <a:spcPts val="0"/>
                        </a:spcBef>
                        <a:spcAft>
                          <a:spcPts val="0"/>
                        </a:spcAft>
                        <a:buClrTx/>
                        <a:buSzTx/>
                        <a:buFontTx/>
                        <a:buNone/>
                        <a:tabLst/>
                        <a:defRPr/>
                      </a:pPr>
                      <a:r>
                        <a:rPr lang="en-GB" sz="700" b="1" i="0" u="none" strike="noStrike" kern="1200" dirty="0">
                          <a:solidFill>
                            <a:schemeClr val="accent5"/>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5"/>
                          </a:solidFill>
                          <a:effectLst/>
                          <a:latin typeface="+mj-lt"/>
                          <a:ea typeface="+mn-ea"/>
                          <a:cs typeface="+mn-cs"/>
                        </a:rPr>
                        <a:t>2015</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5"/>
                          </a:solidFill>
                          <a:effectLst/>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5"/>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5"/>
                          </a:solidFill>
                          <a:effectLst/>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noProof="0" dirty="0">
                          <a:solidFill>
                            <a:schemeClr val="accent2"/>
                          </a:solidFill>
                          <a:effectLst/>
                          <a:latin typeface="+mj-lt"/>
                          <a:ea typeface="+mn-ea"/>
                          <a:cs typeface="+mn-cs"/>
                        </a:rPr>
                        <a:t>2015</a:t>
                      </a:r>
                      <a:endParaRPr lang="en-GB" sz="700" b="1" i="0" u="none" strike="noStrike" kern="1200" dirty="0">
                        <a:solidFill>
                          <a:schemeClr val="accent2"/>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accent2"/>
                          </a:solidFill>
                          <a:effectLst/>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2"/>
                          </a:solidFill>
                          <a:effectLst/>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accent3"/>
                          </a:solidFill>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accent3"/>
                          </a:solidFill>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1" i="0" u="none" strike="noStrike" kern="1200" noProof="0" dirty="0">
                          <a:solidFill>
                            <a:schemeClr val="accent3"/>
                          </a:solidFill>
                          <a:latin typeface="+mj-lt"/>
                          <a:ea typeface="+mn-ea"/>
                          <a:cs typeface="+mn-cs"/>
                        </a:rPr>
                        <a:t>2015</a:t>
                      </a:r>
                      <a:endParaRPr lang="en-GB" sz="700" b="1" i="0" u="none" strike="noStrike" kern="1200" dirty="0">
                        <a:solidFill>
                          <a:schemeClr val="accent3"/>
                        </a:solidFill>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3"/>
                          </a:solidFill>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3"/>
                          </a:solidFill>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700" b="1" i="0" u="none" strike="noStrike" kern="1200" dirty="0">
                          <a:solidFill>
                            <a:schemeClr val="accent3"/>
                          </a:solidFill>
                          <a:latin typeface="+mj-lt"/>
                          <a:ea typeface="+mn-ea"/>
                          <a:cs typeface="+mn-cs"/>
                        </a:rPr>
                        <a:t>2018</a:t>
                      </a:r>
                    </a:p>
                  </a:txBody>
                  <a:tcPr marL="4655" marR="4655" marT="465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2013</a:t>
                      </a:r>
                    </a:p>
                  </a:txBody>
                  <a:tcPr marL="4655" marR="4655" marT="4655"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2014</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noProof="0" dirty="0">
                          <a:solidFill>
                            <a:schemeClr val="accent4"/>
                          </a:solidFill>
                          <a:effectLst/>
                          <a:latin typeface="+mj-lt"/>
                          <a:ea typeface="+mn-ea"/>
                          <a:cs typeface="+mn-cs"/>
                        </a:rPr>
                        <a:t>2015</a:t>
                      </a:r>
                      <a:endParaRPr lang="en-GB" sz="700" b="1" i="0" u="none" strike="noStrike" kern="1200" dirty="0">
                        <a:solidFill>
                          <a:schemeClr val="accent4"/>
                        </a:solidFill>
                        <a:effectLst/>
                        <a:latin typeface="+mj-lt"/>
                        <a:ea typeface="+mn-ea"/>
                        <a:cs typeface="+mn-cs"/>
                      </a:endParaRP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2016</a:t>
                      </a:r>
                    </a:p>
                  </a:txBody>
                  <a:tcPr marL="4655" marR="4655" marT="465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2017</a:t>
                      </a:r>
                    </a:p>
                  </a:txBody>
                  <a:tcPr marL="4655" marR="4655" marT="465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1" i="0" u="none" strike="noStrike" kern="1200" dirty="0">
                          <a:solidFill>
                            <a:schemeClr val="accent4"/>
                          </a:solidFill>
                          <a:effectLst/>
                          <a:latin typeface="+mj-lt"/>
                          <a:ea typeface="+mn-ea"/>
                          <a:cs typeface="+mn-cs"/>
                        </a:rPr>
                        <a:t>2018</a:t>
                      </a:r>
                    </a:p>
                  </a:txBody>
                  <a:tcPr marL="4655" marR="4655" marT="465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5574">
                <a:tc>
                  <a:txBody>
                    <a:bodyPr/>
                    <a:lstStyle/>
                    <a:p>
                      <a:pPr marL="0" indent="85725" algn="l" rtl="0" fontAlgn="b"/>
                      <a:r>
                        <a:rPr lang="en-GB" sz="800" b="0" i="0" u="none" strike="noStrike" dirty="0">
                          <a:solidFill>
                            <a:schemeClr val="tx1">
                              <a:lumMod val="65000"/>
                              <a:lumOff val="35000"/>
                            </a:schemeClr>
                          </a:solidFill>
                          <a:effectLst/>
                          <a:latin typeface="+mj-lt"/>
                        </a:rPr>
                        <a:t>GB</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£193</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£203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£196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£200</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£205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£236</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£252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£237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£239</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£246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£112</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£124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£113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£114</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£117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£246</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£261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£255</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£267</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5574">
                <a:tc>
                  <a:txBody>
                    <a:bodyPr/>
                    <a:lstStyle/>
                    <a:p>
                      <a:pPr marL="0" indent="85725" algn="l" rtl="0" fontAlgn="b"/>
                      <a:r>
                        <a:rPr lang="en-GB" sz="800" b="0" i="0" u="none" strike="noStrike" dirty="0">
                          <a:solidFill>
                            <a:schemeClr val="tx1">
                              <a:lumMod val="65000"/>
                              <a:lumOff val="35000"/>
                            </a:schemeClr>
                          </a:solidFill>
                          <a:effectLst/>
                          <a:latin typeface="+mj-lt"/>
                        </a:rPr>
                        <a:t>England</a:t>
                      </a:r>
                    </a:p>
                  </a:txBody>
                  <a:tcPr marL="4655" marR="4655" marT="46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£188</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£194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£190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5"/>
                          </a:solidFill>
                          <a:effectLst/>
                          <a:latin typeface="+mj-lt"/>
                          <a:ea typeface="+mn-ea"/>
                          <a:cs typeface="+mn-cs"/>
                        </a:rPr>
                        <a:t>£193</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5"/>
                          </a:solidFill>
                          <a:effectLst/>
                          <a:latin typeface="+mj-lt"/>
                          <a:ea typeface="+mn-ea"/>
                          <a:cs typeface="+mn-cs"/>
                        </a:rPr>
                        <a:t>£202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£233</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£244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£233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2"/>
                          </a:solidFill>
                          <a:effectLst/>
                          <a:latin typeface="+mj-lt"/>
                          <a:ea typeface="+mn-ea"/>
                          <a:cs typeface="+mn-cs"/>
                        </a:rPr>
                        <a:t>£234</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2"/>
                          </a:solidFill>
                          <a:effectLst/>
                          <a:latin typeface="+mj-lt"/>
                          <a:ea typeface="+mn-ea"/>
                          <a:cs typeface="+mn-cs"/>
                        </a:rPr>
                        <a:t>£244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£109</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£116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a:solidFill>
                            <a:schemeClr val="accent3"/>
                          </a:solidFill>
                          <a:latin typeface="+mj-lt"/>
                          <a:ea typeface="+mn-ea"/>
                          <a:cs typeface="+mn-cs"/>
                        </a:rPr>
                        <a:t>£108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£110</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kern="1200" dirty="0">
                          <a:solidFill>
                            <a:schemeClr val="accent3"/>
                          </a:solidFill>
                          <a:latin typeface="+mj-lt"/>
                          <a:ea typeface="+mn-ea"/>
                          <a:cs typeface="+mn-cs"/>
                        </a:rPr>
                        <a:t>£113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£242</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N/A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£242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a:solidFill>
                            <a:schemeClr val="accent4"/>
                          </a:solidFill>
                          <a:effectLst/>
                          <a:latin typeface="+mj-lt"/>
                          <a:ea typeface="+mn-ea"/>
                          <a:cs typeface="+mn-cs"/>
                        </a:rPr>
                        <a:t>£259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£251</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GB" sz="700" b="0" i="0" u="none" strike="noStrike" kern="1200" dirty="0">
                          <a:solidFill>
                            <a:schemeClr val="accent4"/>
                          </a:solidFill>
                          <a:effectLst/>
                          <a:latin typeface="+mj-lt"/>
                          <a:ea typeface="+mn-ea"/>
                          <a:cs typeface="+mn-cs"/>
                        </a:rPr>
                        <a:t>£275</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7" name="TextBox 6">
            <a:extLst>
              <a:ext uri="{FF2B5EF4-FFF2-40B4-BE49-F238E27FC236}">
                <a16:creationId xmlns:a16="http://schemas.microsoft.com/office/drawing/2014/main" id="{9884BEEF-EA18-4F2B-8AA4-5819C54E4414}"/>
              </a:ext>
            </a:extLst>
          </p:cNvPr>
          <p:cNvSpPr txBox="1"/>
          <p:nvPr/>
        </p:nvSpPr>
        <p:spPr>
          <a:xfrm>
            <a:off x="738524" y="5966657"/>
            <a:ext cx="9005976" cy="300082"/>
          </a:xfrm>
          <a:prstGeom prst="rect">
            <a:avLst/>
          </a:prstGeom>
          <a:noFill/>
        </p:spPr>
        <p:txBody>
          <a:bodyPr wrap="square" rtlCol="0">
            <a:spAutoFit/>
          </a:bodyPr>
          <a:lstStyle/>
          <a:p>
            <a:pPr>
              <a:buFont typeface="Arial" pitchFamily="34" charset="0"/>
              <a:buChar char="•"/>
            </a:pPr>
            <a:r>
              <a:rPr lang="en-GB" sz="450" b="0" dirty="0">
                <a:solidFill>
                  <a:schemeClr val="tx1">
                    <a:lumMod val="65000"/>
                    <a:lumOff val="35000"/>
                  </a:schemeClr>
                </a:solidFill>
              </a:rPr>
              <a:t>Please note that the latest 2018 results are provisional and subject to minor changes in subsequent months due to the inclusion of trip-takers returning from late trips.  Pre-2018 results are based on full-year data so will not change.</a:t>
            </a:r>
          </a:p>
          <a:p>
            <a:pPr>
              <a:buFont typeface="Arial" pitchFamily="34" charset="0"/>
              <a:buChar char="•"/>
            </a:pPr>
            <a:r>
              <a:rPr lang="en-GB" sz="450" b="0" dirty="0">
                <a:solidFill>
                  <a:schemeClr val="tx1">
                    <a:lumMod val="65000"/>
                    <a:lumOff val="35000"/>
                  </a:schemeClr>
                </a:solidFill>
              </a:rPr>
              <a:t>All expenditure figures are in HISTORIC PRICES.</a:t>
            </a:r>
          </a:p>
          <a:p>
            <a:pPr>
              <a:buFont typeface="Arial" pitchFamily="34" charset="0"/>
              <a:buChar char="•"/>
            </a:pPr>
            <a:endParaRPr lang="en-GB" sz="450" b="0" dirty="0">
              <a:solidFill>
                <a:srgbClr val="333333"/>
              </a:solidFill>
            </a:endParaRPr>
          </a:p>
        </p:txBody>
      </p:sp>
      <p:sp>
        <p:nvSpPr>
          <p:cNvPr id="8" name="Rectangle 7">
            <a:extLst>
              <a:ext uri="{FF2B5EF4-FFF2-40B4-BE49-F238E27FC236}">
                <a16:creationId xmlns:a16="http://schemas.microsoft.com/office/drawing/2014/main" id="{2C4DF09D-46F5-4096-8614-61740299CFC9}"/>
              </a:ext>
            </a:extLst>
          </p:cNvPr>
          <p:cNvSpPr/>
          <p:nvPr/>
        </p:nvSpPr>
        <p:spPr>
          <a:xfrm>
            <a:off x="730025" y="6181417"/>
            <a:ext cx="5812971" cy="338554"/>
          </a:xfrm>
          <a:prstGeom prst="rect">
            <a:avLst/>
          </a:prstGeom>
        </p:spPr>
        <p:txBody>
          <a:bodyPr wrap="square">
            <a:spAutoFit/>
          </a:bodyPr>
          <a:lstStyle/>
          <a:p>
            <a:r>
              <a:rPr lang="en-GB" sz="800" b="0" dirty="0"/>
              <a:t>Fieldwork: 7 Nov 2018 – 16 Dec 2018</a:t>
            </a:r>
          </a:p>
          <a:p>
            <a:r>
              <a:rPr lang="en-GB" sz="800" b="0" dirty="0"/>
              <a:t>TNS Face-to-Face Omnibus Survey</a:t>
            </a:r>
          </a:p>
        </p:txBody>
      </p:sp>
      <p:sp>
        <p:nvSpPr>
          <p:cNvPr id="9" name="TextBox 8"/>
          <p:cNvSpPr txBox="1"/>
          <p:nvPr/>
        </p:nvSpPr>
        <p:spPr>
          <a:xfrm>
            <a:off x="876830" y="5582278"/>
            <a:ext cx="4266375" cy="184666"/>
          </a:xfrm>
          <a:prstGeom prst="rect">
            <a:avLst/>
          </a:prstGeom>
          <a:noFill/>
        </p:spPr>
        <p:txBody>
          <a:bodyPr wrap="square" rtlCol="0">
            <a:spAutoFit/>
          </a:bodyPr>
          <a:lstStyle/>
          <a:p>
            <a:r>
              <a:rPr lang="en-US" sz="600" b="0" dirty="0" smtClean="0">
                <a:solidFill>
                  <a:prstClr val="white">
                    <a:lumMod val="65000"/>
                  </a:prstClr>
                </a:solidFill>
                <a:latin typeface="Verdana"/>
              </a:rPr>
              <a:t>*Break in time series 2015-2016 – see slide 2</a:t>
            </a:r>
          </a:p>
        </p:txBody>
      </p:sp>
      <p:cxnSp>
        <p:nvCxnSpPr>
          <p:cNvPr id="10" name="Straight Connector 9"/>
          <p:cNvCxnSpPr/>
          <p:nvPr/>
        </p:nvCxnSpPr>
        <p:spPr>
          <a:xfrm flipV="1">
            <a:off x="1921933" y="1094046"/>
            <a:ext cx="10946" cy="301103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16781" y="1094046"/>
            <a:ext cx="10946" cy="301103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925277" y="1094046"/>
            <a:ext cx="10946" cy="301103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938244" y="1094046"/>
            <a:ext cx="10946" cy="301103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582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_AT_INFO" val=" "/>
</p:tagLst>
</file>

<file path=ppt/tags/tag10.xml><?xml version="1.0" encoding="utf-8"?>
<p:tagLst xmlns:a="http://schemas.openxmlformats.org/drawingml/2006/main" xmlns:r="http://schemas.openxmlformats.org/officeDocument/2006/relationships" xmlns:p="http://schemas.openxmlformats.org/presentationml/2006/main">
  <p:tag name="E_AT_INFO" val=" "/>
</p:tagLst>
</file>

<file path=ppt/tags/tag2.xml><?xml version="1.0" encoding="utf-8"?>
<p:tagLst xmlns:a="http://schemas.openxmlformats.org/drawingml/2006/main" xmlns:r="http://schemas.openxmlformats.org/officeDocument/2006/relationships" xmlns:p="http://schemas.openxmlformats.org/presentationml/2006/main">
  <p:tag name="E_AT_INFO" val=" "/>
</p:tagLst>
</file>

<file path=ppt/tags/tag3.xml><?xml version="1.0" encoding="utf-8"?>
<p:tagLst xmlns:a="http://schemas.openxmlformats.org/drawingml/2006/main" xmlns:r="http://schemas.openxmlformats.org/officeDocument/2006/relationships" xmlns:p="http://schemas.openxmlformats.org/presentationml/2006/main">
  <p:tag name="E_AT_INFO" val=" "/>
</p:tagLst>
</file>

<file path=ppt/tags/tag4.xml><?xml version="1.0" encoding="utf-8"?>
<p:tagLst xmlns:a="http://schemas.openxmlformats.org/drawingml/2006/main" xmlns:r="http://schemas.openxmlformats.org/officeDocument/2006/relationships" xmlns:p="http://schemas.openxmlformats.org/presentationml/2006/main">
  <p:tag name="E_AT_INFO" val=" "/>
</p:tagLst>
</file>

<file path=ppt/tags/tag5.xml><?xml version="1.0" encoding="utf-8"?>
<p:tagLst xmlns:a="http://schemas.openxmlformats.org/drawingml/2006/main" xmlns:r="http://schemas.openxmlformats.org/officeDocument/2006/relationships" xmlns:p="http://schemas.openxmlformats.org/presentationml/2006/main">
  <p:tag name="E_AT_INFO" val=" "/>
</p:tagLst>
</file>

<file path=ppt/tags/tag6.xml><?xml version="1.0" encoding="utf-8"?>
<p:tagLst xmlns:a="http://schemas.openxmlformats.org/drawingml/2006/main" xmlns:r="http://schemas.openxmlformats.org/officeDocument/2006/relationships" xmlns:p="http://schemas.openxmlformats.org/presentationml/2006/main">
  <p:tag name="E_AT_INFO" val=" "/>
</p:tagLst>
</file>

<file path=ppt/tags/tag7.xml><?xml version="1.0" encoding="utf-8"?>
<p:tagLst xmlns:a="http://schemas.openxmlformats.org/drawingml/2006/main" xmlns:r="http://schemas.openxmlformats.org/officeDocument/2006/relationships" xmlns:p="http://schemas.openxmlformats.org/presentationml/2006/main">
  <p:tag name="E_AT_INFO" val=" "/>
</p:tagLst>
</file>

<file path=ppt/tags/tag8.xml><?xml version="1.0" encoding="utf-8"?>
<p:tagLst xmlns:a="http://schemas.openxmlformats.org/drawingml/2006/main" xmlns:r="http://schemas.openxmlformats.org/officeDocument/2006/relationships" xmlns:p="http://schemas.openxmlformats.org/presentationml/2006/main">
  <p:tag name="E_AT_INFO" val=" "/>
</p:tagLst>
</file>

<file path=ppt/tags/tag9.xml><?xml version="1.0" encoding="utf-8"?>
<p:tagLst xmlns:a="http://schemas.openxmlformats.org/drawingml/2006/main" xmlns:r="http://schemas.openxmlformats.org/officeDocument/2006/relationships" xmlns:p="http://schemas.openxmlformats.org/presentationml/2006/main">
  <p:tag name="E_AT_INFO" val=" "/>
</p:tagLst>
</file>

<file path=ppt/theme/theme1.xml><?xml version="1.0" encoding="utf-8"?>
<a:theme xmlns:a="http://schemas.openxmlformats.org/drawingml/2006/main" name="blank">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2.xml><?xml version="1.0" encoding="utf-8"?>
<a:theme xmlns:a="http://schemas.openxmlformats.org/drawingml/2006/main" name="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 Grey Box Masters">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t"/>
      <a:lstStyle>
        <a:defPPr algn="l">
          <a:defRPr sz="1600" b="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b="0" dirty="0" smtClean="0">
            <a:latin typeface="+mn-lt"/>
          </a:defRPr>
        </a:defPPr>
      </a:lstStyle>
    </a:txDef>
  </a:objectDefaults>
  <a:extraClrSchemeLst/>
</a:theme>
</file>

<file path=ppt/theme/theme4.xml><?xml version="1.0" encoding="utf-8"?>
<a:theme xmlns:a="http://schemas.openxmlformats.org/drawingml/2006/main" name="GRID LAYOUT">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TNS Master Colours">
      <a:dk1>
        <a:sysClr val="windowText" lastClr="000000"/>
      </a:dk1>
      <a:lt1>
        <a:sysClr val="window" lastClr="FFFFFF"/>
      </a:lt1>
      <a:dk2>
        <a:srgbClr val="3B0541"/>
      </a:dk2>
      <a:lt2>
        <a:srgbClr val="7A2280"/>
      </a:lt2>
      <a:accent1>
        <a:srgbClr val="F7911E"/>
      </a:accent1>
      <a:accent2>
        <a:srgbClr val="EF5205"/>
      </a:accent2>
      <a:accent3>
        <a:srgbClr val="C50017"/>
      </a:accent3>
      <a:accent4>
        <a:srgbClr val="3EB1CC"/>
      </a:accent4>
      <a:accent5>
        <a:srgbClr val="4655A5"/>
      </a:accent5>
      <a:accent6>
        <a:srgbClr val="131C6B"/>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6.xml><?xml version="1.0" encoding="utf-8"?>
<a:theme xmlns:a="http://schemas.openxmlformats.org/drawingml/2006/main" name="2_blank">
  <a:themeElements>
    <a:clrScheme name="Custom 45">
      <a:dk1>
        <a:sysClr val="windowText" lastClr="000000"/>
      </a:dk1>
      <a:lt1>
        <a:sysClr val="window" lastClr="FFFFFF"/>
      </a:lt1>
      <a:dk2>
        <a:srgbClr val="3B0541"/>
      </a:dk2>
      <a:lt2>
        <a:srgbClr val="7A2280"/>
      </a:lt2>
      <a:accent1>
        <a:srgbClr val="F7911E"/>
      </a:accent1>
      <a:accent2>
        <a:srgbClr val="C61678"/>
      </a:accent2>
      <a:accent3>
        <a:srgbClr val="C50017"/>
      </a:accent3>
      <a:accent4>
        <a:srgbClr val="00AEEF"/>
      </a:accent4>
      <a:accent5>
        <a:srgbClr val="93C950"/>
      </a:accent5>
      <a:accent6>
        <a:srgbClr val="00257A"/>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TotalTime>
  <Words>3796</Words>
  <Application>Microsoft Office PowerPoint</Application>
  <PresentationFormat>On-screen Show (4:3)</PresentationFormat>
  <Paragraphs>2163</Paragraphs>
  <Slides>8</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vt:i4>
      </vt:variant>
    </vt:vector>
  </HeadingPairs>
  <TitlesOfParts>
    <vt:vector size="19" baseType="lpstr">
      <vt:lpstr>Arial</vt:lpstr>
      <vt:lpstr>Calibri</vt:lpstr>
      <vt:lpstr>Times New Roman</vt:lpstr>
      <vt:lpstr>Verdana</vt:lpstr>
      <vt:lpstr>Wingdings</vt:lpstr>
      <vt:lpstr>blank</vt:lpstr>
      <vt:lpstr>Grey Box Masters</vt:lpstr>
      <vt:lpstr>NO Grey Box Masters</vt:lpstr>
      <vt:lpstr>GRID LAYOUT</vt:lpstr>
      <vt:lpstr>1_blank</vt:lpstr>
      <vt:lpstr>2_blank</vt:lpstr>
      <vt:lpstr>Great Britain  Tourism Survey November 2018 Update</vt:lpstr>
      <vt:lpstr>Long term trends: How to compare data collected from January 2016 onwards with data collected in December 2015 and before </vt:lpstr>
      <vt:lpstr>GB Domestic Tourism: Monthly Volume &amp; Value 2018 ALL TOURISM</vt:lpstr>
      <vt:lpstr>GB Domestic Tourism: Monthly Volume &amp; Value 2018 HOLIDAYS</vt:lpstr>
      <vt:lpstr>GB Domestic Tourism: Monthly Volume &amp; Value 2018 VISITING FRIENDS &amp; RELATIVES</vt:lpstr>
      <vt:lpstr>GB Domestic Tourism: Monthly Volume &amp; Value 2018 BUSINESS TOURISM</vt:lpstr>
      <vt:lpstr>GB Domestic Tourism: Year to Date – 2013-2018 Trips, Bednights &amp; Expenditure, Jan-Nov period*</vt:lpstr>
      <vt:lpstr>GB Domestic Tourism: Year to Date – 2013-2018 Trip Characteristics, Jan-Nov period*</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Britain Tourism Survey February 2012 Update</dc:title>
  <dc:creator>katie.linshits</dc:creator>
  <cp:lastModifiedBy>John Duncan</cp:lastModifiedBy>
  <cp:revision>1765</cp:revision>
  <cp:lastPrinted>2019-02-21T15:30:25Z</cp:lastPrinted>
  <dcterms:created xsi:type="dcterms:W3CDTF">2012-05-21T18:01:37Z</dcterms:created>
  <dcterms:modified xsi:type="dcterms:W3CDTF">2019-03-06T17:01:15Z</dcterms:modified>
</cp:coreProperties>
</file>