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11"/>
  </p:notesMasterIdLst>
  <p:handoutMasterIdLst>
    <p:handoutMasterId r:id="rId12"/>
  </p:handoutMasterIdLst>
  <p:sldIdLst>
    <p:sldId id="268" r:id="rId2"/>
    <p:sldId id="291" r:id="rId3"/>
    <p:sldId id="292" r:id="rId4"/>
    <p:sldId id="293" r:id="rId5"/>
    <p:sldId id="287" r:id="rId6"/>
    <p:sldId id="289" r:id="rId7"/>
    <p:sldId id="294" r:id="rId8"/>
    <p:sldId id="284" r:id="rId9"/>
    <p:sldId id="288" r:id="rId10"/>
  </p:sldIdLst>
  <p:sldSz cx="9144000" cy="6858000" type="screen4x3"/>
  <p:notesSz cx="6797675" cy="9928225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4">
          <p15:clr>
            <a:srgbClr val="A4A3A4"/>
          </p15:clr>
        </p15:guide>
        <p15:guide id="2" orient="horz" pos="174">
          <p15:clr>
            <a:srgbClr val="A4A3A4"/>
          </p15:clr>
        </p15:guide>
        <p15:guide id="3" orient="horz" pos="3192">
          <p15:clr>
            <a:srgbClr val="A4A3A4"/>
          </p15:clr>
        </p15:guide>
        <p15:guide id="4" orient="horz" pos="2873">
          <p15:clr>
            <a:srgbClr val="A4A3A4"/>
          </p15:clr>
        </p15:guide>
        <p15:guide id="5" orient="horz" pos="1128">
          <p15:clr>
            <a:srgbClr val="A4A3A4"/>
          </p15:clr>
        </p15:guide>
        <p15:guide id="6" orient="horz" pos="810">
          <p15:clr>
            <a:srgbClr val="A4A3A4"/>
          </p15:clr>
        </p15:guide>
        <p15:guide id="7" orient="horz" pos="3509">
          <p15:clr>
            <a:srgbClr val="A4A3A4"/>
          </p15:clr>
        </p15:guide>
        <p15:guide id="8" orient="horz" pos="3668">
          <p15:clr>
            <a:srgbClr val="A4A3A4"/>
          </p15:clr>
        </p15:guide>
        <p15:guide id="9" pos="180">
          <p15:clr>
            <a:srgbClr val="A4A3A4"/>
          </p15:clr>
        </p15:guide>
        <p15:guide id="10" pos="5578">
          <p15:clr>
            <a:srgbClr val="A4A3A4"/>
          </p15:clr>
        </p15:guide>
        <p15:guide id="11" pos="2880">
          <p15:clr>
            <a:srgbClr val="A4A3A4"/>
          </p15:clr>
        </p15:guide>
        <p15:guide id="12" pos="814">
          <p15:clr>
            <a:srgbClr val="A4A3A4"/>
          </p15:clr>
        </p15:guide>
        <p15:guide id="13" pos="5260">
          <p15:clr>
            <a:srgbClr val="A4A3A4"/>
          </p15:clr>
        </p15:guide>
        <p15:guide id="14" pos="3196">
          <p15:clr>
            <a:srgbClr val="A4A3A4"/>
          </p15:clr>
        </p15:guide>
        <p15:guide id="15" pos="495">
          <p15:clr>
            <a:srgbClr val="A4A3A4"/>
          </p15:clr>
        </p15:guide>
        <p15:guide id="16" pos="3830">
          <p15:clr>
            <a:srgbClr val="A4A3A4"/>
          </p15:clr>
        </p15:guide>
        <p15:guide id="17" pos="2564">
          <p15:clr>
            <a:srgbClr val="A4A3A4"/>
          </p15:clr>
        </p15:guide>
        <p15:guide id="18" pos="33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242"/>
    <a:srgbClr val="333333"/>
    <a:srgbClr val="7979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759" autoAdjust="0"/>
    <p:restoredTop sz="99494" autoAdjust="0"/>
  </p:normalViewPr>
  <p:slideViewPr>
    <p:cSldViewPr snapToGrid="0" showGuides="1">
      <p:cViewPr varScale="1">
        <p:scale>
          <a:sx n="115" d="100"/>
          <a:sy n="115" d="100"/>
        </p:scale>
        <p:origin x="2064" y="108"/>
      </p:cViewPr>
      <p:guideLst>
        <p:guide orient="horz" pos="4144"/>
        <p:guide orient="horz" pos="174"/>
        <p:guide orient="horz" pos="3192"/>
        <p:guide orient="horz" pos="2873"/>
        <p:guide orient="horz" pos="1128"/>
        <p:guide orient="horz" pos="810"/>
        <p:guide orient="horz" pos="3509"/>
        <p:guide orient="horz" pos="3668"/>
        <p:guide pos="180"/>
        <p:guide pos="5578"/>
        <p:guide pos="2880"/>
        <p:guide pos="814"/>
        <p:guide pos="5260"/>
        <p:guide pos="3196"/>
        <p:guide pos="495"/>
        <p:guide pos="3830"/>
        <p:guide pos="2564"/>
        <p:guide pos="33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876EB5-6BA6-4419-8614-3423AAA9CA7E}" type="datetimeFigureOut">
              <a:rPr lang="en-GB" smtClean="0"/>
              <a:t>17/12/2018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430220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30220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944023-1D1F-4738-B79A-A10ED4CF1E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70956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3"/>
            <a:ext cx="2945659" cy="496411"/>
          </a:xfrm>
          <a:prstGeom prst="rect">
            <a:avLst/>
          </a:prstGeom>
        </p:spPr>
        <p:txBody>
          <a:bodyPr vert="horz" lIns="95939" tIns="47969" rIns="95939" bIns="47969" rtlCol="0"/>
          <a:lstStyle>
            <a:lvl1pPr algn="l">
              <a:defRPr sz="1300"/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3"/>
            <a:ext cx="2945659" cy="496411"/>
          </a:xfrm>
          <a:prstGeom prst="rect">
            <a:avLst/>
          </a:prstGeom>
        </p:spPr>
        <p:txBody>
          <a:bodyPr vert="horz" lIns="95939" tIns="47969" rIns="95939" bIns="47969" rtlCol="0"/>
          <a:lstStyle>
            <a:lvl1pPr algn="r">
              <a:defRPr sz="1300"/>
            </a:lvl1pPr>
          </a:lstStyle>
          <a:p>
            <a:fld id="{3B6BD712-6567-450C-B3C6-BAF6878345EE}" type="datetimeFigureOut">
              <a:rPr lang="en-AU" smtClean="0"/>
              <a:pPr/>
              <a:t>17/12/2018</a:t>
            </a:fld>
            <a:endParaRPr lang="en-A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939" tIns="47969" rIns="95939" bIns="47969" rtlCol="0" anchor="ctr"/>
          <a:lstStyle/>
          <a:p>
            <a:endParaRPr lang="en-A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5939" tIns="47969" rIns="95939" bIns="4796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30094"/>
            <a:ext cx="2945659" cy="496411"/>
          </a:xfrm>
          <a:prstGeom prst="rect">
            <a:avLst/>
          </a:prstGeom>
        </p:spPr>
        <p:txBody>
          <a:bodyPr vert="horz" lIns="95939" tIns="47969" rIns="95939" bIns="47969" rtlCol="0" anchor="b"/>
          <a:lstStyle>
            <a:lvl1pPr algn="l">
              <a:defRPr sz="1300"/>
            </a:lvl1pPr>
          </a:lstStyle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30094"/>
            <a:ext cx="2945659" cy="496411"/>
          </a:xfrm>
          <a:prstGeom prst="rect">
            <a:avLst/>
          </a:prstGeom>
        </p:spPr>
        <p:txBody>
          <a:bodyPr vert="horz" lIns="95939" tIns="47969" rIns="95939" bIns="47969" rtlCol="0" anchor="b"/>
          <a:lstStyle>
            <a:lvl1pPr algn="r">
              <a:defRPr sz="1300"/>
            </a:lvl1pPr>
          </a:lstStyle>
          <a:p>
            <a:fld id="{B9487D93-240F-4041-8284-FC16D3A96101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15390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8748" r="43660" b="2571"/>
          <a:stretch/>
        </p:blipFill>
        <p:spPr bwMode="auto">
          <a:xfrm>
            <a:off x="2390643" y="0"/>
            <a:ext cx="6753357" cy="582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lIns="252000" tIns="180000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AU" dirty="0"/>
              <a:t>TNS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881784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ndrewA\Desktop\Email ATT\RGB_MASTER_A0_portrait_01_righttolef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38" r="10527" b="3640"/>
          <a:stretch/>
        </p:blipFill>
        <p:spPr bwMode="auto">
          <a:xfrm>
            <a:off x="3990416" y="0"/>
            <a:ext cx="4971236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0" lvl="0" indent="0" algn="l" defTabSz="914218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dirty="0"/>
              <a:t>2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AU" dirty="0"/>
              <a:t>TNS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949548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ndrewA\Desktop\Email ATT\RGB_MASTER_A0_portrait_02_righttolef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51" r="19759" b="3525"/>
          <a:stretch/>
        </p:blipFill>
        <p:spPr bwMode="auto">
          <a:xfrm>
            <a:off x="4633975" y="-1"/>
            <a:ext cx="4221099" cy="568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lIns="252000" tIns="180000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AU" dirty="0"/>
              <a:t>TNS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4279504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ndrewA\Desktop\Email ATT\RGB_MASTER_A0_portrait_02_righttolef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51" r="19759" b="3525"/>
          <a:stretch/>
        </p:blipFill>
        <p:spPr bwMode="auto">
          <a:xfrm>
            <a:off x="4633975" y="-1"/>
            <a:ext cx="4221099" cy="568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0" lvl="0" indent="0" algn="l" defTabSz="914218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dirty="0"/>
              <a:t>2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AU" dirty="0"/>
              <a:t>TNS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9088912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ndrewA\Desktop\Email ATT\RGB_MASTER_A0_portrait_03_straigh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79" r="7985" b="3545"/>
          <a:stretch/>
        </p:blipFill>
        <p:spPr bwMode="auto">
          <a:xfrm>
            <a:off x="4056113" y="0"/>
            <a:ext cx="5087887" cy="5785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lIns="252000" tIns="180000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AU" dirty="0"/>
              <a:t>TNS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3098929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ndrewA\Desktop\Email ATT\RGB_MASTER_A0_portrait_03_straigh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79" r="7985" b="3545"/>
          <a:stretch/>
        </p:blipFill>
        <p:spPr bwMode="auto">
          <a:xfrm>
            <a:off x="4056113" y="0"/>
            <a:ext cx="5087887" cy="5785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0" lvl="0" indent="0" algn="l" defTabSz="914218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dirty="0"/>
              <a:t>2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AU" dirty="0"/>
              <a:t>TNS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6273250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ndrewA\Desktop\Email ATT\RGB_MASTER_A0_square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5" t="24746" r="23617" b="898"/>
          <a:stretch/>
        </p:blipFill>
        <p:spPr bwMode="auto">
          <a:xfrm>
            <a:off x="2105479" y="-1"/>
            <a:ext cx="7038521" cy="568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lIns="252000" tIns="180000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AU" dirty="0"/>
              <a:t>TNS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6426509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ndrewA\Desktop\Email ATT\RGB_MASTER_A0_square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5" t="24746" r="23617" b="898"/>
          <a:stretch/>
        </p:blipFill>
        <p:spPr bwMode="auto">
          <a:xfrm>
            <a:off x="2105479" y="-1"/>
            <a:ext cx="7038521" cy="568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0" lvl="0" indent="0" algn="l" defTabSz="914218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dirty="0"/>
              <a:t>2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AU" dirty="0"/>
              <a:t>TNS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9799465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AU" dirty="0"/>
              <a:t>TNS Presentation Title</a:t>
            </a:r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285750" y="1285875"/>
            <a:ext cx="8569325" cy="4537075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77250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2826327" y="2974846"/>
            <a:ext cx="6028747" cy="259569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>
            <a:noAutofit/>
          </a:bodyPr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AU" dirty="0"/>
              <a:t>TNS Presentation Title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-1" y="2301945"/>
            <a:ext cx="5073651" cy="1638299"/>
          </a:xfrm>
        </p:spPr>
        <p:txBody>
          <a:bodyPr tIns="180000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0" y="52077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0" lvl="0" indent="0" algn="l" defTabSz="914218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dirty="0"/>
              <a:t>2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10398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8748" r="43660" b="2571"/>
          <a:stretch/>
        </p:blipFill>
        <p:spPr bwMode="auto">
          <a:xfrm>
            <a:off x="2390643" y="0"/>
            <a:ext cx="6753357" cy="582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0" lvl="0" indent="0" algn="l" defTabSz="914218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dirty="0"/>
              <a:t>2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AU" dirty="0"/>
              <a:t>TNS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402857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ndrewA\Desktop\Email ATT\RGB_MASTER_A0_landscape_02_lefttorigh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75" r="37677" b="-1"/>
          <a:stretch/>
        </p:blipFill>
        <p:spPr bwMode="auto">
          <a:xfrm>
            <a:off x="2834957" y="0"/>
            <a:ext cx="6309043" cy="582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lIns="252000" tIns="180000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AU" dirty="0"/>
              <a:t>TNS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08233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ndrewA\Desktop\Email ATT\RGB_MASTER_A0_landscape_02_lefttorigh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75" r="37677" b="-1"/>
          <a:stretch/>
        </p:blipFill>
        <p:spPr bwMode="auto">
          <a:xfrm>
            <a:off x="2834957" y="0"/>
            <a:ext cx="6309043" cy="582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0" lvl="0" indent="0" algn="l" defTabSz="914218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dirty="0"/>
              <a:t>2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AU" dirty="0"/>
              <a:t>TNS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748556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ndrewA\Desktop\Email ATT\RGB_MASTER_A0_landscape_03_righttolef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88" t="29859" r="-1" b="3435"/>
          <a:stretch/>
        </p:blipFill>
        <p:spPr bwMode="auto">
          <a:xfrm>
            <a:off x="3180018" y="0"/>
            <a:ext cx="5963981" cy="557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lIns="252000" tIns="180000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AU" dirty="0"/>
              <a:t>TNS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753005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ndrewA\Desktop\Email ATT\RGB_MASTER_A0_landscape_03_righttolef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88" t="29859" r="-1" b="3435"/>
          <a:stretch/>
        </p:blipFill>
        <p:spPr bwMode="auto">
          <a:xfrm>
            <a:off x="3180018" y="0"/>
            <a:ext cx="5963981" cy="557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0" lvl="0" indent="0" algn="l" defTabSz="914218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dirty="0"/>
              <a:t>2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AU" dirty="0"/>
              <a:t>TNS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791863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ndrewA\Desktop\Email ATT\RGB_MASTER_A0_longlandscape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47" r="16787" b="9440"/>
          <a:stretch/>
        </p:blipFill>
        <p:spPr bwMode="auto">
          <a:xfrm>
            <a:off x="611188" y="0"/>
            <a:ext cx="8532811" cy="5527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lIns="252000" tIns="180000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AU" dirty="0"/>
              <a:t>TNS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412980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ndrewA\Desktop\Email ATT\RGB_MASTER_A0_longlandscape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47" r="16787" b="9440"/>
          <a:stretch/>
        </p:blipFill>
        <p:spPr bwMode="auto">
          <a:xfrm>
            <a:off x="611188" y="0"/>
            <a:ext cx="8532811" cy="5527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0" lvl="0" indent="0" algn="l" defTabSz="914218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dirty="0"/>
              <a:t>2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AU" dirty="0"/>
              <a:t>TNS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567683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ndrewA\Desktop\Email ATT\RGB_MASTER_A0_portrait_01_righttolef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38" r="10527" b="3640"/>
          <a:stretch/>
        </p:blipFill>
        <p:spPr bwMode="auto">
          <a:xfrm>
            <a:off x="3990416" y="0"/>
            <a:ext cx="4971236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lIns="252000" tIns="180000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AU" dirty="0"/>
              <a:t>TNS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909223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9934" y="6024104"/>
            <a:ext cx="3113774" cy="598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 descr="Image result for kantar tns"/>
          <p:cNvPicPr>
            <a:picLocks noChangeAspect="1" noChangeArrowheads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39" y="6195284"/>
            <a:ext cx="2171613" cy="256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TextBox 76"/>
          <p:cNvSpPr txBox="1"/>
          <p:nvPr/>
        </p:nvSpPr>
        <p:spPr>
          <a:xfrm>
            <a:off x="1291688" y="6323837"/>
            <a:ext cx="754475" cy="531000"/>
          </a:xfrm>
          <a:prstGeom prst="rect">
            <a:avLst/>
          </a:prstGeom>
          <a:noFill/>
        </p:spPr>
        <p:txBody>
          <a:bodyPr wrap="square" lIns="0" tIns="0" rIns="0" bIns="266400" rtlCol="0" anchor="b">
            <a:noAutofit/>
          </a:bodyPr>
          <a:lstStyle/>
          <a:p>
            <a:r>
              <a:rPr lang="en-AU" sz="750" b="0" dirty="0">
                <a:solidFill>
                  <a:srgbClr val="333333"/>
                </a:solidFill>
                <a:latin typeface="+mn-lt"/>
              </a:rPr>
              <a:t>©TNS 2017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" y="0"/>
            <a:ext cx="5073650" cy="1284971"/>
          </a:xfrm>
          <a:prstGeom prst="rect">
            <a:avLst/>
          </a:prstGeom>
        </p:spPr>
        <p:txBody>
          <a:bodyPr vert="horz" lIns="277200" tIns="208800" rIns="27720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49607" y="6323838"/>
            <a:ext cx="505467" cy="252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cxnSp>
        <p:nvCxnSpPr>
          <p:cNvPr id="70" name="Straight Connector 69"/>
          <p:cNvCxnSpPr/>
          <p:nvPr/>
        </p:nvCxnSpPr>
        <p:spPr>
          <a:xfrm>
            <a:off x="282163" y="5946775"/>
            <a:ext cx="8572912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4" y="5946775"/>
            <a:ext cx="7555320" cy="377062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AU" dirty="0"/>
              <a:t>TNS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393365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  <p:sldLayoutId id="2147483704" r:id="rId16"/>
    <p:sldLayoutId id="2147483683" r:id="rId17"/>
    <p:sldLayoutId id="2147483682" r:id="rId18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400" kern="1200">
          <a:solidFill>
            <a:srgbClr val="333333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1600" b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252413" indent="-252413" algn="l" defTabSz="914400" rtl="0" eaLnBrk="1" latinLnBrk="0" hangingPunct="1">
        <a:spcBef>
          <a:spcPct val="20000"/>
        </a:spcBef>
        <a:buFont typeface="Wingdings" pitchFamily="2" charset="2"/>
        <a:buChar char="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508000" indent="-255588" algn="l" defTabSz="914400" rtl="0" eaLnBrk="1" latinLnBrk="0" hangingPunct="1">
        <a:spcBef>
          <a:spcPct val="20000"/>
        </a:spcBef>
        <a:buFont typeface="Wingdings" pitchFamily="2" charset="2"/>
        <a:buChar char="n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760413" indent="-252413" algn="l" defTabSz="914400" rtl="0" eaLnBrk="1" latinLnBrk="0" hangingPunct="1">
        <a:spcBef>
          <a:spcPct val="20000"/>
        </a:spcBef>
        <a:buFont typeface="Wingdings" pitchFamily="2" charset="2"/>
        <a:buChar char="n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sitengland.org/Images/GBDVS_Summary_Annual_Report_FV_-_outlier_amendments_made_-_30_March_2012_tcm30-31621.pdf" TargetMode="External"/><Relationship Id="rId2" Type="http://schemas.openxmlformats.org/officeDocument/2006/relationships/hyperlink" Target="https://www.visitbritain.org/about-gbts-and-gbdvs" TargetMode="Externa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028700"/>
            <a:ext cx="5353049" cy="2400300"/>
          </a:xfrm>
        </p:spPr>
        <p:txBody>
          <a:bodyPr/>
          <a:lstStyle/>
          <a:p>
            <a:r>
              <a:rPr lang="en-AU" dirty="0"/>
              <a:t>GB Day Visits 2017</a:t>
            </a:r>
            <a:br>
              <a:rPr lang="en-AU" dirty="0"/>
            </a:br>
            <a:r>
              <a:rPr lang="en-AU" sz="2000" b="1" dirty="0"/>
              <a:t>November 2017</a:t>
            </a:r>
            <a:br>
              <a:rPr lang="en-AU" sz="2000" b="1" dirty="0"/>
            </a:br>
            <a:r>
              <a:rPr lang="en-AU" sz="2000" b="1" dirty="0"/>
              <a:t>GB &amp; England</a:t>
            </a:r>
          </a:p>
        </p:txBody>
      </p:sp>
    </p:spTree>
    <p:extLst>
      <p:ext uri="{BB962C8B-B14F-4D97-AF65-F5344CB8AC3E}">
        <p14:creationId xmlns:p14="http://schemas.microsoft.com/office/powerpoint/2010/main" val="32983411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Day Visits: Definitions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2925" y="866241"/>
            <a:ext cx="8105775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GB" sz="1400" b="0" dirty="0">
                <a:latin typeface="+mn-lt"/>
              </a:rPr>
              <a:t>Respondents were asked to provide details of their participation, during the previous week, in a list of leisure activities. Any participation in a listed activity, outside of the respondent’s home but in any place within the UK is considered to be </a:t>
            </a:r>
            <a:r>
              <a:rPr lang="en-GB" sz="1400" dirty="0">
                <a:latin typeface="+mn-lt"/>
              </a:rPr>
              <a:t>a Leisure Day Visit</a:t>
            </a:r>
            <a:r>
              <a:rPr lang="en-GB" sz="1400" b="0" dirty="0">
                <a:latin typeface="+mn-lt"/>
              </a:rPr>
              <a:t>.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GB" sz="1400" b="0" dirty="0">
                <a:latin typeface="+mn-lt"/>
              </a:rPr>
              <a:t>Respondents provided information on the volume of Leisure Day Visits taken and full details of any Leisure Day Visits lasting 3 hours or more. Where the details of these visits are reported they are described as </a:t>
            </a:r>
            <a:r>
              <a:rPr lang="en-GB" sz="1400" dirty="0">
                <a:latin typeface="+mn-lt"/>
              </a:rPr>
              <a:t>3+ hour Leisure Day Visits</a:t>
            </a:r>
            <a:r>
              <a:rPr lang="en-GB" sz="1400" b="0" dirty="0">
                <a:latin typeface="+mn-lt"/>
              </a:rPr>
              <a:t>.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GB" sz="1400" b="0" dirty="0">
                <a:latin typeface="+mn-lt"/>
              </a:rPr>
              <a:t>The main focus of this study is on </a:t>
            </a:r>
            <a:r>
              <a:rPr lang="en-GB" sz="1400" dirty="0">
                <a:latin typeface="+mn-lt"/>
              </a:rPr>
              <a:t>Tourism Day Visits</a:t>
            </a:r>
            <a:r>
              <a:rPr lang="en-GB" sz="1400" b="0" dirty="0">
                <a:latin typeface="+mn-lt"/>
              </a:rPr>
              <a:t>, which are a further subset of 3+ hour Leisure Day Visits defined as follows: 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GB" sz="1400" dirty="0">
                <a:latin typeface="+mn-lt"/>
              </a:rPr>
              <a:t>Activities</a:t>
            </a:r>
            <a:r>
              <a:rPr lang="en-GB" sz="1400" b="0" dirty="0">
                <a:latin typeface="+mn-lt"/>
              </a:rPr>
              <a:t> - involving participation in one or more of the pre-listed activities;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GB" sz="1400" dirty="0">
                <a:latin typeface="+mn-lt"/>
              </a:rPr>
              <a:t>Duration</a:t>
            </a:r>
            <a:r>
              <a:rPr lang="en-GB" sz="1400" b="0" dirty="0">
                <a:latin typeface="+mn-lt"/>
              </a:rPr>
              <a:t> - lasting at least 3 hours, including time spent travelling to the destination;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GB" sz="1400" dirty="0">
                <a:latin typeface="+mn-lt"/>
              </a:rPr>
              <a:t>Regularity</a:t>
            </a:r>
            <a:r>
              <a:rPr lang="en-GB" sz="1400" b="0" dirty="0">
                <a:latin typeface="+mn-lt"/>
              </a:rPr>
              <a:t> - the participant indicates that the visit (i.e. same activity in same place) is not undertaken ‘very regularly’;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GB" sz="1400" dirty="0">
                <a:latin typeface="+mn-lt"/>
              </a:rPr>
              <a:t>Place</a:t>
            </a:r>
            <a:r>
              <a:rPr lang="en-GB" sz="1400" b="0" dirty="0">
                <a:latin typeface="+mn-lt"/>
              </a:rPr>
              <a:t> - the destination of the visit is different from the place (i.e. city, town, village or London borough) where the participant lives. If the visit is taken from a workplace, the destination is in a different place from the workplace. This rule is not applied when the visit has involved watching live sporting events, going to visitor attractions or going to special public events.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400" b="0" dirty="0">
                <a:latin typeface="+mn-lt"/>
              </a:rPr>
              <a:t>We also measure the </a:t>
            </a:r>
            <a:r>
              <a:rPr lang="en-GB" sz="1400" dirty="0">
                <a:latin typeface="+mn-lt"/>
              </a:rPr>
              <a:t>Activities Core to Tourism Visits</a:t>
            </a:r>
            <a:r>
              <a:rPr lang="en-GB" sz="1400" b="0" dirty="0">
                <a:latin typeface="+mn-lt"/>
              </a:rPr>
              <a:t>, a subset of Tourism Day Visits, which only concern visits involving a selection of activities related to tourism.</a:t>
            </a:r>
            <a:endParaRPr lang="en-GB" sz="1600" b="0" dirty="0">
              <a:solidFill>
                <a:srgbClr val="333333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295918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7623958" cy="1284971"/>
          </a:xfrm>
        </p:spPr>
        <p:txBody>
          <a:bodyPr/>
          <a:lstStyle/>
          <a:p>
            <a:r>
              <a:rPr lang="en-GB" dirty="0"/>
              <a:t>Re-weighting of 2011 to 2015 data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1044" y="844407"/>
            <a:ext cx="8105775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GB" sz="1400" b="0" dirty="0">
                <a:solidFill>
                  <a:prstClr val="black"/>
                </a:solidFill>
                <a:latin typeface="Verdana"/>
              </a:rPr>
              <a:t>In 2016 the following changes were identified as necessary and implemented on the survey from January 2016:</a:t>
            </a:r>
          </a:p>
          <a:p>
            <a:pPr marL="712788" indent="-261938">
              <a:buFont typeface="Wingdings" pitchFamily="2" charset="2"/>
              <a:buChar char="§"/>
            </a:pPr>
            <a:r>
              <a:rPr lang="en-GB" sz="1400" b="0" dirty="0">
                <a:solidFill>
                  <a:prstClr val="black"/>
                </a:solidFill>
                <a:latin typeface="Verdana"/>
              </a:rPr>
              <a:t>Questionnaire improvements to make the survey more engaging and easy to complete</a:t>
            </a:r>
          </a:p>
          <a:p>
            <a:pPr marL="712788" indent="-261938">
              <a:buFont typeface="Wingdings" pitchFamily="2" charset="2"/>
              <a:buChar char="§"/>
            </a:pPr>
            <a:r>
              <a:rPr lang="en-GB" sz="1400" b="0" dirty="0">
                <a:solidFill>
                  <a:prstClr val="black"/>
                </a:solidFill>
                <a:latin typeface="Verdana"/>
              </a:rPr>
              <a:t>Questionnaire revisions required as part of the ‘merging’ of GBDVS with the GBTS online piloting</a:t>
            </a:r>
          </a:p>
          <a:p>
            <a:pPr marL="712788" indent="-261938">
              <a:buFont typeface="Wingdings" pitchFamily="2" charset="2"/>
              <a:buChar char="§"/>
            </a:pPr>
            <a:r>
              <a:rPr lang="en-GB" sz="1400" b="0" dirty="0">
                <a:solidFill>
                  <a:prstClr val="black"/>
                </a:solidFill>
                <a:latin typeface="Verdana"/>
              </a:rPr>
              <a:t>From January 2016 the weekly sample size contacted for the survey increased from 673 to 1,000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GB" sz="1400" b="0" dirty="0">
                <a:solidFill>
                  <a:prstClr val="black"/>
                </a:solidFill>
                <a:latin typeface="Verdana"/>
              </a:rPr>
              <a:t>This combination of</a:t>
            </a:r>
            <a:r>
              <a:rPr lang="en-AU" sz="1400" b="0" dirty="0">
                <a:solidFill>
                  <a:prstClr val="black"/>
                </a:solidFill>
                <a:latin typeface="Verdana"/>
              </a:rPr>
              <a:t> small changes made to the GBDVS questionnaire had worked together to increase levels of visits reported by respondents by around </a:t>
            </a:r>
            <a:r>
              <a:rPr lang="en-AU" sz="1400" dirty="0">
                <a:solidFill>
                  <a:prstClr val="black"/>
                </a:solidFill>
                <a:latin typeface="Verdana"/>
              </a:rPr>
              <a:t>+15%</a:t>
            </a:r>
            <a:r>
              <a:rPr lang="en-AU" sz="1400" b="0" dirty="0">
                <a:solidFill>
                  <a:prstClr val="black"/>
                </a:solidFill>
                <a:latin typeface="Verdana"/>
              </a:rPr>
              <a:t>.</a:t>
            </a:r>
          </a:p>
          <a:p>
            <a:pPr marL="285750" indent="-285750">
              <a:buFont typeface="Wingdings" pitchFamily="2" charset="2"/>
              <a:buChar char="§"/>
            </a:pPr>
            <a:endParaRPr lang="en-AU" sz="1400" b="0" dirty="0">
              <a:solidFill>
                <a:prstClr val="black"/>
              </a:solidFill>
              <a:latin typeface="Verdana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en-AU" sz="1400" b="0" dirty="0">
                <a:solidFill>
                  <a:prstClr val="black"/>
                </a:solidFill>
                <a:latin typeface="Verdana"/>
              </a:rPr>
              <a:t>As a result, the results from the past years in this report have all been revised to take into account this increase of </a:t>
            </a:r>
            <a:r>
              <a:rPr lang="en-AU" sz="1400" dirty="0">
                <a:solidFill>
                  <a:prstClr val="black"/>
                </a:solidFill>
                <a:latin typeface="Verdana"/>
              </a:rPr>
              <a:t>+15% </a:t>
            </a:r>
            <a:r>
              <a:rPr lang="en-AU" sz="1400" b="0" dirty="0">
                <a:solidFill>
                  <a:prstClr val="black"/>
                </a:solidFill>
                <a:latin typeface="Verdana"/>
              </a:rPr>
              <a:t>and thus make the data more comparable with the current scores.</a:t>
            </a:r>
          </a:p>
          <a:p>
            <a:pPr marL="285750" indent="-285750">
              <a:buFont typeface="Wingdings" pitchFamily="2" charset="2"/>
              <a:buChar char="§"/>
            </a:pPr>
            <a:endParaRPr lang="en-GB" sz="1400" b="0" dirty="0">
              <a:solidFill>
                <a:prstClr val="black"/>
              </a:solidFill>
              <a:latin typeface="Verdana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en-GB" sz="1400" b="0" dirty="0">
                <a:solidFill>
                  <a:prstClr val="black"/>
                </a:solidFill>
                <a:latin typeface="Verdana"/>
              </a:rPr>
              <a:t>For more information please see: </a:t>
            </a:r>
          </a:p>
          <a:p>
            <a:r>
              <a:rPr lang="en-GB" sz="1400" b="0" dirty="0">
                <a:solidFill>
                  <a:prstClr val="black"/>
                </a:solidFill>
                <a:latin typeface="Verdana"/>
              </a:rPr>
              <a:t>	</a:t>
            </a:r>
            <a:r>
              <a:rPr lang="en-GB" sz="1400" u="sng" dirty="0">
                <a:solidFill>
                  <a:prstClr val="black"/>
                </a:solidFill>
                <a:latin typeface="Verdana"/>
                <a:hlinkClick r:id="rId2"/>
              </a:rPr>
              <a:t>https://www.visitbritain.org/about-gbts-and-gbdvs</a:t>
            </a:r>
            <a:endParaRPr lang="en-GB" sz="1400" b="0" dirty="0">
              <a:solidFill>
                <a:prstClr val="black"/>
              </a:solidFill>
              <a:latin typeface="Verdana"/>
              <a:hlinkClick r:id="rId3"/>
            </a:endParaRPr>
          </a:p>
          <a:p>
            <a:endParaRPr lang="en-GB" sz="1400" b="0" dirty="0">
              <a:solidFill>
                <a:srgbClr val="333333"/>
              </a:solidFill>
              <a:latin typeface="Verdana"/>
            </a:endParaRPr>
          </a:p>
          <a:p>
            <a:endParaRPr lang="en-GB" sz="1600" b="0" dirty="0">
              <a:solidFill>
                <a:srgbClr val="333333"/>
              </a:solidFill>
              <a:latin typeface="Verdana"/>
            </a:endParaRPr>
          </a:p>
          <a:p>
            <a:endParaRPr lang="en-GB" sz="1600" b="0" dirty="0">
              <a:solidFill>
                <a:srgbClr val="333333"/>
              </a:solidFill>
              <a:latin typeface="Verdana"/>
            </a:endParaRPr>
          </a:p>
          <a:p>
            <a:pPr marL="285750" indent="-285750">
              <a:buFont typeface="Wingdings" pitchFamily="2" charset="2"/>
              <a:buChar char="§"/>
            </a:pPr>
            <a:endParaRPr lang="en-GB" sz="1600" b="0" dirty="0">
              <a:solidFill>
                <a:srgbClr val="333333"/>
              </a:solidFill>
              <a:latin typeface="Verdana"/>
            </a:endParaRPr>
          </a:p>
          <a:p>
            <a:pPr marL="285750" indent="-285750">
              <a:buFont typeface="Wingdings" pitchFamily="2" charset="2"/>
              <a:buChar char="§"/>
            </a:pPr>
            <a:endParaRPr lang="en-GB" sz="1600" b="0" dirty="0">
              <a:solidFill>
                <a:srgbClr val="333333"/>
              </a:solidFill>
              <a:latin typeface="Verdana"/>
            </a:endParaRPr>
          </a:p>
          <a:p>
            <a:pPr marL="285750" indent="-285750">
              <a:buFont typeface="Wingdings" pitchFamily="2" charset="2"/>
              <a:buChar char="§"/>
            </a:pPr>
            <a:endParaRPr lang="en-GB" sz="1600" b="0" dirty="0">
              <a:solidFill>
                <a:srgbClr val="333333"/>
              </a:solidFill>
              <a:latin typeface="Verdana"/>
            </a:endParaRPr>
          </a:p>
          <a:p>
            <a:pPr marL="285750" indent="-285750">
              <a:buFont typeface="Wingdings" pitchFamily="2" charset="2"/>
              <a:buChar char="§"/>
            </a:pPr>
            <a:endParaRPr lang="en-GB" sz="1600" b="0" dirty="0">
              <a:solidFill>
                <a:srgbClr val="333333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2148691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Tourism Day Visits Summary </a:t>
            </a:r>
            <a:br>
              <a:rPr lang="en-AU" dirty="0"/>
            </a:b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542925" y="1121967"/>
            <a:ext cx="8105775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GB" sz="1600" b="0" dirty="0">
                <a:latin typeface="+mn-lt"/>
              </a:rPr>
              <a:t>The volume of day visits in Great Britain in the three months </a:t>
            </a:r>
            <a:r>
              <a:rPr lang="en-GB" sz="1600" b="0">
                <a:latin typeface="+mn-lt"/>
              </a:rPr>
              <a:t>to November 2017 </a:t>
            </a:r>
            <a:r>
              <a:rPr lang="en-GB" sz="1600" b="0" dirty="0">
                <a:latin typeface="+mn-lt"/>
              </a:rPr>
              <a:t>decreased </a:t>
            </a:r>
            <a:r>
              <a:rPr lang="en-GB" sz="1600" b="0">
                <a:latin typeface="+mn-lt"/>
              </a:rPr>
              <a:t>by -1% </a:t>
            </a:r>
            <a:r>
              <a:rPr lang="en-GB" sz="1600" b="0" dirty="0">
                <a:latin typeface="+mn-lt"/>
              </a:rPr>
              <a:t>when compared with the same period last year, </a:t>
            </a:r>
            <a:r>
              <a:rPr lang="en-GB" sz="1600" b="0">
                <a:latin typeface="+mn-lt"/>
              </a:rPr>
              <a:t>to 443 </a:t>
            </a:r>
            <a:r>
              <a:rPr lang="en-GB" sz="1600" b="0" dirty="0">
                <a:latin typeface="+mn-lt"/>
              </a:rPr>
              <a:t>million.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GB" sz="1600" b="0" dirty="0">
                <a:latin typeface="+mn-lt"/>
              </a:rPr>
              <a:t>The value of those </a:t>
            </a:r>
            <a:r>
              <a:rPr lang="en-GB" sz="1600" b="0">
                <a:latin typeface="+mn-lt"/>
              </a:rPr>
              <a:t>visits also decreased -3% during </a:t>
            </a:r>
            <a:r>
              <a:rPr lang="en-GB" sz="1600" b="0" dirty="0">
                <a:latin typeface="+mn-lt"/>
              </a:rPr>
              <a:t>the same period at </a:t>
            </a:r>
            <a:r>
              <a:rPr lang="en-GB" sz="1600" b="0">
                <a:latin typeface="+mn-lt"/>
              </a:rPr>
              <a:t>£16.1 </a:t>
            </a:r>
            <a:r>
              <a:rPr lang="en-GB" sz="1600" b="0" dirty="0">
                <a:latin typeface="+mn-lt"/>
              </a:rPr>
              <a:t>billion.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GB" sz="1600" b="0" dirty="0">
                <a:latin typeface="+mn-lt"/>
              </a:rPr>
              <a:t>Year to date at the GB level, volume decreased </a:t>
            </a:r>
            <a:r>
              <a:rPr lang="en-GB" sz="1600" b="0">
                <a:latin typeface="+mn-lt"/>
              </a:rPr>
              <a:t>by -2% to 1.6 billion, </a:t>
            </a:r>
            <a:r>
              <a:rPr lang="en-GB" sz="1600" b="0" dirty="0">
                <a:latin typeface="+mn-lt"/>
              </a:rPr>
              <a:t>the value of </a:t>
            </a:r>
            <a:r>
              <a:rPr lang="en-GB" sz="1600" b="0">
                <a:latin typeface="+mn-lt"/>
              </a:rPr>
              <a:t>visits also decreased by -2% to £56.6 </a:t>
            </a:r>
            <a:r>
              <a:rPr lang="en-GB" sz="1600" b="0" dirty="0">
                <a:latin typeface="+mn-lt"/>
              </a:rPr>
              <a:t>billion.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GB" sz="1600" b="0" dirty="0">
                <a:latin typeface="+mn-lt"/>
              </a:rPr>
              <a:t>Looking at England, </a:t>
            </a:r>
            <a:r>
              <a:rPr lang="en-GB" sz="1600" b="0">
                <a:latin typeface="+mn-lt"/>
              </a:rPr>
              <a:t>volume was similar to 2016 in </a:t>
            </a:r>
            <a:r>
              <a:rPr lang="en-GB" sz="1600" b="0" dirty="0">
                <a:latin typeface="+mn-lt"/>
              </a:rPr>
              <a:t>the three months </a:t>
            </a:r>
            <a:r>
              <a:rPr lang="en-GB" sz="1600" b="0">
                <a:latin typeface="+mn-lt"/>
              </a:rPr>
              <a:t>to November </a:t>
            </a:r>
            <a:r>
              <a:rPr lang="en-GB" sz="1600" b="0" dirty="0">
                <a:latin typeface="+mn-lt"/>
              </a:rPr>
              <a:t>2017 at 376 million visits, while value decreased </a:t>
            </a:r>
            <a:r>
              <a:rPr lang="en-GB" sz="1600" b="0">
                <a:latin typeface="+mn-lt"/>
              </a:rPr>
              <a:t>by -2% </a:t>
            </a:r>
            <a:r>
              <a:rPr lang="en-GB" sz="1600" b="0" dirty="0">
                <a:latin typeface="+mn-lt"/>
              </a:rPr>
              <a:t>to </a:t>
            </a:r>
            <a:r>
              <a:rPr lang="en-GB" sz="1600" b="0">
                <a:latin typeface="+mn-lt"/>
              </a:rPr>
              <a:t>£13.6 </a:t>
            </a:r>
            <a:r>
              <a:rPr lang="en-GB" sz="1600" b="0" dirty="0">
                <a:latin typeface="+mn-lt"/>
              </a:rPr>
              <a:t>billion compared to the same period in 2016.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GB" sz="1600" b="0" dirty="0">
                <a:latin typeface="+mn-lt"/>
              </a:rPr>
              <a:t>Year to date the volume of day visits in England decreased relative to the same period in 2016 </a:t>
            </a:r>
            <a:r>
              <a:rPr lang="en-GB" sz="1600" b="0">
                <a:latin typeface="+mn-lt"/>
              </a:rPr>
              <a:t>by -3%, to 1.4 billion </a:t>
            </a:r>
            <a:r>
              <a:rPr lang="en-GB" sz="1600" b="0" dirty="0">
                <a:latin typeface="+mn-lt"/>
              </a:rPr>
              <a:t>and the value decreased </a:t>
            </a:r>
            <a:r>
              <a:rPr lang="en-GB" sz="1600" b="0">
                <a:latin typeface="+mn-lt"/>
              </a:rPr>
              <a:t>by  -5% to £46.1 </a:t>
            </a:r>
            <a:r>
              <a:rPr lang="en-GB" sz="1600" b="0" dirty="0">
                <a:latin typeface="+mn-lt"/>
              </a:rPr>
              <a:t>billion compared to the same period in 2016.  </a:t>
            </a:r>
          </a:p>
        </p:txBody>
      </p:sp>
    </p:spTree>
    <p:extLst>
      <p:ext uri="{BB962C8B-B14F-4D97-AF65-F5344CB8AC3E}">
        <p14:creationId xmlns:p14="http://schemas.microsoft.com/office/powerpoint/2010/main" val="7227700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4"/>
          <p:cNvSpPr>
            <a:spLocks noGrp="1"/>
          </p:cNvSpPr>
          <p:nvPr>
            <p:ph type="title"/>
          </p:nvPr>
        </p:nvSpPr>
        <p:spPr>
          <a:xfrm>
            <a:off x="1" y="0"/>
            <a:ext cx="5073650" cy="1284971"/>
          </a:xfrm>
        </p:spPr>
        <p:txBody>
          <a:bodyPr/>
          <a:lstStyle/>
          <a:p>
            <a:r>
              <a:rPr lang="en-AU" dirty="0"/>
              <a:t>Tourism Day Visits </a:t>
            </a:r>
            <a:br>
              <a:rPr lang="en-AU" dirty="0"/>
            </a:br>
            <a:r>
              <a:rPr lang="en-AU" sz="2000" b="1" dirty="0"/>
              <a:t>GB &amp; England</a:t>
            </a:r>
            <a:endParaRPr lang="en-GB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2743130"/>
              </p:ext>
            </p:extLst>
          </p:nvPr>
        </p:nvGraphicFramePr>
        <p:xfrm>
          <a:off x="98996" y="1194973"/>
          <a:ext cx="8934510" cy="37134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9508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9508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9508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9508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9508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9508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en-GB" sz="1000" dirty="0">
                        <a:latin typeface="+mn-lt"/>
                      </a:endParaRPr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+mn-lt"/>
                        </a:rPr>
                        <a:t>Volume</a:t>
                      </a:r>
                      <a:r>
                        <a:rPr lang="en-GB" sz="1400" baseline="0" dirty="0">
                          <a:latin typeface="+mn-lt"/>
                        </a:rPr>
                        <a:t> of Visits </a:t>
                      </a:r>
                    </a:p>
                    <a:p>
                      <a:pPr algn="ctr"/>
                      <a:r>
                        <a:rPr lang="en-GB" sz="1400" baseline="0" dirty="0">
                          <a:latin typeface="+mn-lt"/>
                        </a:rPr>
                        <a:t>(millions)</a:t>
                      </a:r>
                      <a:endParaRPr lang="en-GB" sz="14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+mn-lt"/>
                        </a:rPr>
                        <a:t>Value of Visits </a:t>
                      </a:r>
                    </a:p>
                    <a:p>
                      <a:pPr algn="ctr"/>
                      <a:r>
                        <a:rPr lang="en-GB" sz="1400" dirty="0">
                          <a:latin typeface="+mn-lt"/>
                        </a:rPr>
                        <a:t>(£millions)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latin typeface="+mn-lt"/>
                        </a:rPr>
                        <a:t>2012*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latin typeface="+mn-lt"/>
                        </a:rPr>
                        <a:t>2013*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latin typeface="+mn-lt"/>
                        </a:rPr>
                        <a:t>2014*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latin typeface="+mn-lt"/>
                        </a:rPr>
                        <a:t>2015*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chemeClr val="tx1"/>
                          </a:solidFill>
                          <a:latin typeface="+mn-lt"/>
                        </a:rPr>
                        <a:t>2016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chemeClr val="tx1"/>
                          </a:solidFill>
                          <a:latin typeface="+mn-lt"/>
                        </a:rPr>
                        <a:t>% </a:t>
                      </a:r>
                    </a:p>
                    <a:p>
                      <a:pPr algn="ctr"/>
                      <a:r>
                        <a:rPr lang="en-GB" sz="1000" dirty="0">
                          <a:solidFill>
                            <a:schemeClr val="tx1"/>
                          </a:solidFill>
                          <a:latin typeface="+mn-lt"/>
                        </a:rPr>
                        <a:t>(+/-)</a:t>
                      </a:r>
                      <a:r>
                        <a:rPr lang="en-GB" sz="10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’16/’17</a:t>
                      </a:r>
                      <a:endParaRPr lang="en-GB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latin typeface="+mn-lt"/>
                        </a:rPr>
                        <a:t>2012*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latin typeface="+mn-lt"/>
                        </a:rPr>
                        <a:t>2013*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latin typeface="+mn-lt"/>
                        </a:rPr>
                        <a:t>2014*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latin typeface="+mn-lt"/>
                        </a:rPr>
                        <a:t>2015*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latin typeface="+mn-lt"/>
                        </a:rPr>
                        <a:t>2016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chemeClr val="tx1"/>
                          </a:solidFill>
                          <a:latin typeface="+mn-lt"/>
                        </a:rPr>
                        <a:t>% </a:t>
                      </a:r>
                    </a:p>
                    <a:p>
                      <a:pPr algn="ctr"/>
                      <a:r>
                        <a:rPr lang="en-GB" sz="1000" dirty="0">
                          <a:solidFill>
                            <a:schemeClr val="tx1"/>
                          </a:solidFill>
                          <a:latin typeface="+mn-lt"/>
                        </a:rPr>
                        <a:t>(+/-)</a:t>
                      </a:r>
                      <a:r>
                        <a:rPr lang="en-GB" sz="10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’16/’17</a:t>
                      </a:r>
                      <a:endParaRPr lang="en-GB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GB" sz="1000" baseline="0" dirty="0">
                          <a:latin typeface="+mn-lt"/>
                        </a:rPr>
                        <a:t>Sep– Nov</a:t>
                      </a:r>
                      <a:endParaRPr lang="en-GB" sz="1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accent3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accent3"/>
                        </a:solidFill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000" dirty="0">
                          <a:latin typeface="+mn-lt"/>
                        </a:rPr>
                        <a:t>GB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479.0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439.2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449.3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428.8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445.9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443.3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>
                          <a:solidFill>
                            <a:srgbClr val="F7911E"/>
                          </a:solidFill>
                          <a:effectLst/>
                          <a:latin typeface="+mn-lt"/>
                        </a:rPr>
                        <a:t>-1%</a:t>
                      </a:r>
                      <a:endParaRPr lang="en-GB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£18,882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£14,407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£16,109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£16,761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£16,625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£16,143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>
                          <a:solidFill>
                            <a:srgbClr val="F7911E"/>
                          </a:solidFill>
                          <a:effectLst/>
                          <a:latin typeface="+mn-lt"/>
                        </a:rPr>
                        <a:t>-3%</a:t>
                      </a:r>
                      <a:endParaRPr lang="en-GB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000" dirty="0" err="1">
                          <a:latin typeface="+mn-lt"/>
                        </a:rPr>
                        <a:t>Eng</a:t>
                      </a:r>
                      <a:endParaRPr lang="en-GB" sz="1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411.8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380.3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386.7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367.1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377.8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376.1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>
                          <a:solidFill>
                            <a:srgbClr val="F7911E"/>
                          </a:solidFill>
                          <a:effectLst/>
                          <a:latin typeface="+mn-lt"/>
                        </a:rPr>
                        <a:t>0%</a:t>
                      </a:r>
                      <a:endParaRPr lang="en-GB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£16,559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£12,073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£13,420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£14,775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£13,926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£13,643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>
                          <a:solidFill>
                            <a:srgbClr val="F7911E"/>
                          </a:solidFill>
                          <a:effectLst/>
                          <a:latin typeface="+mn-lt"/>
                        </a:rPr>
                        <a:t>-2%</a:t>
                      </a:r>
                      <a:endParaRPr lang="en-GB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2000" marR="720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2000" marR="7200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GB" sz="1000">
                          <a:latin typeface="+mn-lt"/>
                        </a:rPr>
                        <a:t>Jan</a:t>
                      </a:r>
                      <a:r>
                        <a:rPr lang="en-GB" sz="1000" baseline="0">
                          <a:latin typeface="+mn-lt"/>
                        </a:rPr>
                        <a:t> - </a:t>
                      </a:r>
                      <a:r>
                        <a:rPr lang="en-GB" sz="1000">
                          <a:latin typeface="+mn-lt"/>
                        </a:rPr>
                        <a:t>Nov</a:t>
                      </a:r>
                      <a:endParaRPr lang="en-GB" sz="1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2000" marR="720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2000" marR="7200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000" dirty="0">
                          <a:latin typeface="+mn-lt"/>
                        </a:rPr>
                        <a:t>GB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1794.0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1669.4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1667.8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1600.2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1683.9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1648.3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>
                          <a:solidFill>
                            <a:srgbClr val="F7911E"/>
                          </a:solidFill>
                          <a:effectLst/>
                          <a:latin typeface="+mn-lt"/>
                        </a:rPr>
                        <a:t>-2%</a:t>
                      </a:r>
                      <a:endParaRPr lang="en-GB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£59,855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£56,419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£56,490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£56,478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£57,509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£56,588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>
                          <a:solidFill>
                            <a:srgbClr val="F7911E"/>
                          </a:solidFill>
                          <a:effectLst/>
                          <a:latin typeface="+mn-lt"/>
                        </a:rPr>
                        <a:t>-2%</a:t>
                      </a:r>
                      <a:endParaRPr lang="en-GB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000" dirty="0" err="1">
                          <a:latin typeface="+mn-lt"/>
                        </a:rPr>
                        <a:t>Eng</a:t>
                      </a:r>
                      <a:endParaRPr lang="en-GB" sz="1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1535.9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1437.6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1414.2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1361.0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1432.9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1385.1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>
                          <a:solidFill>
                            <a:srgbClr val="F7911E"/>
                          </a:solidFill>
                          <a:effectLst/>
                          <a:latin typeface="+mn-lt"/>
                        </a:rPr>
                        <a:t>-3%</a:t>
                      </a:r>
                      <a:endParaRPr lang="en-GB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£50,926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£48,178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£47,351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£48,783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£48,287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£46,090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>
                          <a:solidFill>
                            <a:srgbClr val="C50017"/>
                          </a:solidFill>
                          <a:effectLst/>
                          <a:latin typeface="+mn-lt"/>
                        </a:rPr>
                        <a:t>-5%</a:t>
                      </a:r>
                      <a:endParaRPr lang="en-GB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50875" y="5316564"/>
            <a:ext cx="771813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1000" i="1" dirty="0"/>
              <a:t>Base sizes: </a:t>
            </a:r>
            <a:br>
              <a:rPr lang="en-GB" sz="1000" i="1" dirty="0"/>
            </a:br>
            <a:r>
              <a:rPr lang="en-GB" sz="1000" i="1" dirty="0"/>
              <a:t>GB:</a:t>
            </a:r>
            <a:r>
              <a:rPr lang="en-GB" sz="1000" b="0" i="1" dirty="0"/>
              <a:t> September– November 2017 (5057); January– November 2017 (18627)</a:t>
            </a:r>
          </a:p>
          <a:p>
            <a:pPr lvl="0">
              <a:defRPr/>
            </a:pPr>
            <a:r>
              <a:rPr lang="en-GB" sz="1000" i="1" dirty="0"/>
              <a:t>England</a:t>
            </a:r>
            <a:r>
              <a:rPr lang="en-GB" sz="1000" b="0" i="1" dirty="0"/>
              <a:t>: September – November 2017 (3764); January– November 2017 (13823)</a:t>
            </a:r>
          </a:p>
        </p:txBody>
      </p:sp>
      <p:sp>
        <p:nvSpPr>
          <p:cNvPr id="5" name="TextBox 2"/>
          <p:cNvSpPr txBox="1"/>
          <p:nvPr/>
        </p:nvSpPr>
        <p:spPr>
          <a:xfrm>
            <a:off x="7066857" y="5624341"/>
            <a:ext cx="175881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A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l"/>
            <a:r>
              <a:rPr lang="en-GB" sz="1000" b="0" dirty="0">
                <a:latin typeface="+mn-lt"/>
              </a:rPr>
              <a:t>*Estimates – see slide 3</a:t>
            </a:r>
          </a:p>
        </p:txBody>
      </p:sp>
    </p:spTree>
    <p:extLst>
      <p:ext uri="{BB962C8B-B14F-4D97-AF65-F5344CB8AC3E}">
        <p14:creationId xmlns:p14="http://schemas.microsoft.com/office/powerpoint/2010/main" val="30169817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6286499" cy="1284971"/>
          </a:xfrm>
        </p:spPr>
        <p:txBody>
          <a:bodyPr/>
          <a:lstStyle/>
          <a:p>
            <a:r>
              <a:rPr lang="en-AU" dirty="0"/>
              <a:t>Activities Core to Tourism Summary </a:t>
            </a:r>
            <a:br>
              <a:rPr lang="en-AU" dirty="0"/>
            </a:b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542925" y="1121967"/>
            <a:ext cx="8105775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GB" sz="1600" b="0" dirty="0">
                <a:latin typeface="+mn-lt"/>
              </a:rPr>
              <a:t>The volume of ACT visits in Great Britain in the three months </a:t>
            </a:r>
            <a:r>
              <a:rPr lang="en-GB" sz="1600" b="0">
                <a:latin typeface="+mn-lt"/>
              </a:rPr>
              <a:t>to November 2017  decreased by -1% </a:t>
            </a:r>
            <a:r>
              <a:rPr lang="en-GB" sz="1600" b="0" dirty="0">
                <a:latin typeface="+mn-lt"/>
              </a:rPr>
              <a:t>when compared with the same period last year, </a:t>
            </a:r>
            <a:r>
              <a:rPr lang="en-GB" sz="1600" b="0">
                <a:latin typeface="+mn-lt"/>
              </a:rPr>
              <a:t>to 126 </a:t>
            </a:r>
            <a:r>
              <a:rPr lang="en-GB" sz="1600" b="0" dirty="0">
                <a:latin typeface="+mn-lt"/>
              </a:rPr>
              <a:t>million.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GB" sz="1600" b="0" dirty="0">
                <a:latin typeface="+mn-lt"/>
              </a:rPr>
              <a:t>The value of those </a:t>
            </a:r>
            <a:r>
              <a:rPr lang="en-GB" sz="1600" b="0">
                <a:latin typeface="+mn-lt"/>
              </a:rPr>
              <a:t>visits also dereased by -1% </a:t>
            </a:r>
            <a:r>
              <a:rPr lang="en-GB" sz="1600" b="0" dirty="0">
                <a:latin typeface="+mn-lt"/>
              </a:rPr>
              <a:t>during the same period </a:t>
            </a:r>
            <a:r>
              <a:rPr lang="en-GB" sz="1600" b="0">
                <a:latin typeface="+mn-lt"/>
              </a:rPr>
              <a:t>to £3.6 </a:t>
            </a:r>
            <a:r>
              <a:rPr lang="en-GB" sz="1600" b="0" dirty="0">
                <a:latin typeface="+mn-lt"/>
              </a:rPr>
              <a:t>billion.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GB" sz="1600" b="0">
                <a:latin typeface="+mn-lt"/>
              </a:rPr>
              <a:t>Year </a:t>
            </a:r>
            <a:r>
              <a:rPr lang="en-GB" sz="1600" b="0" dirty="0">
                <a:latin typeface="+mn-lt"/>
              </a:rPr>
              <a:t>to date at the GB </a:t>
            </a:r>
            <a:r>
              <a:rPr lang="en-GB" sz="1600" b="0">
                <a:latin typeface="+mn-lt"/>
              </a:rPr>
              <a:t>level volume also </a:t>
            </a:r>
            <a:r>
              <a:rPr lang="en-GB" sz="1600" b="0" dirty="0">
                <a:latin typeface="+mn-lt"/>
              </a:rPr>
              <a:t>decreased </a:t>
            </a:r>
            <a:r>
              <a:rPr lang="en-GB" sz="1600" b="0">
                <a:latin typeface="+mn-lt"/>
              </a:rPr>
              <a:t>by -1% to 510 million while </a:t>
            </a:r>
            <a:r>
              <a:rPr lang="en-GB" sz="1600" b="0" dirty="0">
                <a:latin typeface="+mn-lt"/>
              </a:rPr>
              <a:t>value of visits decreased </a:t>
            </a:r>
            <a:r>
              <a:rPr lang="en-GB" sz="1600" b="0">
                <a:latin typeface="+mn-lt"/>
              </a:rPr>
              <a:t>by -5% to around £15 </a:t>
            </a:r>
            <a:r>
              <a:rPr lang="en-GB" sz="1600" b="0" dirty="0">
                <a:latin typeface="+mn-lt"/>
              </a:rPr>
              <a:t>billion.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GB" sz="1600" b="0" dirty="0">
                <a:latin typeface="+mn-lt"/>
              </a:rPr>
              <a:t>Looking at England, in the three months </a:t>
            </a:r>
            <a:r>
              <a:rPr lang="en-GB" sz="1600" b="0">
                <a:latin typeface="+mn-lt"/>
              </a:rPr>
              <a:t>to November </a:t>
            </a:r>
            <a:r>
              <a:rPr lang="en-GB" sz="1600" b="0" dirty="0">
                <a:latin typeface="+mn-lt"/>
              </a:rPr>
              <a:t>2017 the volume of ACT </a:t>
            </a:r>
            <a:r>
              <a:rPr lang="en-GB" sz="1600" b="0">
                <a:latin typeface="+mn-lt"/>
              </a:rPr>
              <a:t>visits decreased by -3% to 104 </a:t>
            </a:r>
            <a:r>
              <a:rPr lang="en-GB" sz="1600" b="0" dirty="0">
                <a:latin typeface="+mn-lt"/>
              </a:rPr>
              <a:t>million visits, while value </a:t>
            </a:r>
            <a:r>
              <a:rPr lang="en-GB" sz="1600" b="0">
                <a:latin typeface="+mn-lt"/>
              </a:rPr>
              <a:t>increased slightly by +1% to £3 </a:t>
            </a:r>
            <a:r>
              <a:rPr lang="en-GB" sz="1600" b="0" dirty="0">
                <a:latin typeface="+mn-lt"/>
              </a:rPr>
              <a:t>billion compared to the same period in 2016.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GB" sz="1600" b="0" dirty="0">
                <a:latin typeface="+mn-lt"/>
              </a:rPr>
              <a:t>Year to date the volume of ACT visits in England decreased relative to the same period in 2016 by -4% </a:t>
            </a:r>
            <a:r>
              <a:rPr lang="en-GB" sz="1600" b="0">
                <a:latin typeface="+mn-lt"/>
              </a:rPr>
              <a:t>to 419 </a:t>
            </a:r>
            <a:r>
              <a:rPr lang="en-GB" sz="1600" b="0" dirty="0">
                <a:latin typeface="+mn-lt"/>
              </a:rPr>
              <a:t>million and the value decreased </a:t>
            </a:r>
            <a:r>
              <a:rPr lang="en-GB" sz="1600" b="0">
                <a:latin typeface="+mn-lt"/>
              </a:rPr>
              <a:t>by -4% </a:t>
            </a:r>
            <a:r>
              <a:rPr lang="en-GB" sz="1600" b="0" dirty="0">
                <a:latin typeface="+mn-lt"/>
              </a:rPr>
              <a:t>compared to the same period in 2016 </a:t>
            </a:r>
            <a:r>
              <a:rPr lang="en-GB" sz="1600" b="0">
                <a:latin typeface="+mn-lt"/>
              </a:rPr>
              <a:t>to £12.4 billion</a:t>
            </a:r>
            <a:r>
              <a:rPr lang="en-GB" sz="1600" b="0" dirty="0">
                <a:latin typeface="+mn-lt"/>
              </a:rPr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38647799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4684775"/>
              </p:ext>
            </p:extLst>
          </p:nvPr>
        </p:nvGraphicFramePr>
        <p:xfrm>
          <a:off x="98996" y="1194973"/>
          <a:ext cx="8934510" cy="37134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9508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9508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9508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9508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9508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9508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en-GB" sz="1000" dirty="0">
                        <a:latin typeface="+mn-lt"/>
                      </a:endParaRPr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+mn-lt"/>
                        </a:rPr>
                        <a:t>Volume</a:t>
                      </a:r>
                      <a:r>
                        <a:rPr lang="en-GB" sz="1400" baseline="0" dirty="0">
                          <a:latin typeface="+mn-lt"/>
                        </a:rPr>
                        <a:t> of Visits </a:t>
                      </a:r>
                    </a:p>
                    <a:p>
                      <a:pPr algn="ctr"/>
                      <a:r>
                        <a:rPr lang="en-GB" sz="1400" baseline="0" dirty="0">
                          <a:latin typeface="+mn-lt"/>
                        </a:rPr>
                        <a:t>(millions)</a:t>
                      </a:r>
                      <a:endParaRPr lang="en-GB" sz="14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+mn-lt"/>
                        </a:rPr>
                        <a:t>Value of Visits </a:t>
                      </a:r>
                    </a:p>
                    <a:p>
                      <a:pPr algn="ctr"/>
                      <a:r>
                        <a:rPr lang="en-GB" sz="1400" dirty="0">
                          <a:latin typeface="+mn-lt"/>
                        </a:rPr>
                        <a:t>(£millions)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>
                          <a:latin typeface="+mn-lt"/>
                        </a:rPr>
                        <a:t>2012*</a:t>
                      </a:r>
                      <a:endParaRPr lang="en-GB" sz="1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>
                          <a:latin typeface="+mn-lt"/>
                        </a:rPr>
                        <a:t>2013*</a:t>
                      </a:r>
                      <a:endParaRPr lang="en-GB" sz="1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>
                          <a:latin typeface="+mn-lt"/>
                        </a:rPr>
                        <a:t>2014*</a:t>
                      </a:r>
                      <a:endParaRPr lang="en-GB" sz="1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>
                          <a:latin typeface="+mn-lt"/>
                        </a:rPr>
                        <a:t>2015*</a:t>
                      </a:r>
                      <a:endParaRPr lang="en-GB" sz="1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chemeClr val="tx1"/>
                          </a:solidFill>
                          <a:latin typeface="+mn-lt"/>
                        </a:rPr>
                        <a:t>2016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chemeClr val="tx1"/>
                          </a:solidFill>
                          <a:latin typeface="+mn-lt"/>
                        </a:rPr>
                        <a:t>% </a:t>
                      </a:r>
                    </a:p>
                    <a:p>
                      <a:pPr algn="ctr"/>
                      <a:r>
                        <a:rPr lang="en-GB" sz="1000" dirty="0">
                          <a:solidFill>
                            <a:schemeClr val="tx1"/>
                          </a:solidFill>
                          <a:latin typeface="+mn-lt"/>
                        </a:rPr>
                        <a:t>(+/-)</a:t>
                      </a:r>
                      <a:r>
                        <a:rPr lang="en-GB" sz="10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’16/’17</a:t>
                      </a:r>
                      <a:endParaRPr lang="en-GB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>
                          <a:latin typeface="+mn-lt"/>
                        </a:rPr>
                        <a:t>2012*</a:t>
                      </a:r>
                      <a:endParaRPr lang="en-GB" sz="1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>
                          <a:latin typeface="+mn-lt"/>
                        </a:rPr>
                        <a:t>2013*</a:t>
                      </a:r>
                      <a:endParaRPr lang="en-GB" sz="1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>
                          <a:latin typeface="+mn-lt"/>
                        </a:rPr>
                        <a:t>2014*</a:t>
                      </a:r>
                      <a:endParaRPr lang="en-GB" sz="1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>
                          <a:latin typeface="+mn-lt"/>
                        </a:rPr>
                        <a:t>2015*</a:t>
                      </a:r>
                      <a:endParaRPr lang="en-GB" sz="1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latin typeface="+mn-lt"/>
                        </a:rPr>
                        <a:t>2016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chemeClr val="tx1"/>
                          </a:solidFill>
                          <a:latin typeface="+mn-lt"/>
                        </a:rPr>
                        <a:t>% </a:t>
                      </a:r>
                    </a:p>
                    <a:p>
                      <a:pPr algn="ctr"/>
                      <a:r>
                        <a:rPr lang="en-GB" sz="1000" dirty="0">
                          <a:solidFill>
                            <a:schemeClr val="tx1"/>
                          </a:solidFill>
                          <a:latin typeface="+mn-lt"/>
                        </a:rPr>
                        <a:t>(+/-)</a:t>
                      </a:r>
                      <a:r>
                        <a:rPr lang="en-GB" sz="10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’16/’17</a:t>
                      </a:r>
                      <a:endParaRPr lang="en-GB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GB" sz="1000" baseline="0" dirty="0">
                          <a:latin typeface="+mn-lt"/>
                        </a:rPr>
                        <a:t>Sep– Nov</a:t>
                      </a:r>
                      <a:endParaRPr lang="en-GB" sz="1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accent3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accent3"/>
                        </a:solidFill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000" dirty="0">
                          <a:latin typeface="+mn-lt"/>
                        </a:rPr>
                        <a:t>GB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149.1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133.6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141.3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135.8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127.0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125.5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>
                          <a:solidFill>
                            <a:srgbClr val="F7911E"/>
                          </a:solidFill>
                          <a:effectLst/>
                          <a:latin typeface="+mn-lt"/>
                        </a:rPr>
                        <a:t>-1%</a:t>
                      </a:r>
                      <a:endParaRPr lang="en-GB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£5,308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£3,960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£4,688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£4,918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£3,626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£3,573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>
                          <a:solidFill>
                            <a:srgbClr val="F7911E"/>
                          </a:solidFill>
                          <a:effectLst/>
                          <a:latin typeface="+mn-lt"/>
                        </a:rPr>
                        <a:t>-1%</a:t>
                      </a:r>
                      <a:endParaRPr lang="en-GB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000" dirty="0" err="1">
                          <a:latin typeface="+mn-lt"/>
                        </a:rPr>
                        <a:t>Eng</a:t>
                      </a:r>
                      <a:endParaRPr lang="en-GB" sz="1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127.1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115.5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123.3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115.6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107.3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103.9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>
                          <a:solidFill>
                            <a:srgbClr val="F7911E"/>
                          </a:solidFill>
                          <a:effectLst/>
                          <a:latin typeface="+mn-lt"/>
                        </a:rPr>
                        <a:t>-3%</a:t>
                      </a:r>
                      <a:endParaRPr lang="en-GB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£4,655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£3,297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£4,039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£4,320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£2,954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£2,981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>
                          <a:solidFill>
                            <a:srgbClr val="F7911E"/>
                          </a:solidFill>
                          <a:effectLst/>
                          <a:latin typeface="+mn-lt"/>
                        </a:rPr>
                        <a:t>+1%</a:t>
                      </a:r>
                      <a:endParaRPr lang="en-GB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defRPr/>
                      </a:pP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defRPr/>
                      </a:pP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defRPr/>
                      </a:pP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defRPr/>
                      </a:pP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GB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defRPr/>
                      </a:pP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2000" marR="720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defRPr/>
                      </a:pP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defRPr/>
                      </a:pP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defRPr/>
                      </a:pP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defRPr/>
                      </a:pP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2000" marR="7200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GB" sz="1000">
                          <a:latin typeface="+mn-lt"/>
                        </a:rPr>
                        <a:t>Jan</a:t>
                      </a:r>
                      <a:r>
                        <a:rPr lang="en-GB" sz="1000" baseline="0">
                          <a:latin typeface="+mn-lt"/>
                        </a:rPr>
                        <a:t> - </a:t>
                      </a:r>
                      <a:r>
                        <a:rPr lang="en-GB" sz="1000">
                          <a:latin typeface="+mn-lt"/>
                        </a:rPr>
                        <a:t>Nov</a:t>
                      </a:r>
                      <a:endParaRPr lang="en-GB" sz="1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defRPr/>
                      </a:pP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defRPr/>
                      </a:pP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defRPr/>
                      </a:pP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defRPr/>
                      </a:pP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GB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defRPr/>
                      </a:pP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2000" marR="720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defRPr/>
                      </a:pP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defRPr/>
                      </a:pP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defRPr/>
                      </a:pP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defRPr/>
                      </a:pP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2000" marR="7200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000" dirty="0">
                          <a:latin typeface="+mn-lt"/>
                        </a:rPr>
                        <a:t>GB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533.1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502.9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519.1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492.3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517.3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510.2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>
                          <a:solidFill>
                            <a:srgbClr val="F7911E"/>
                          </a:solidFill>
                          <a:effectLst/>
                          <a:latin typeface="+mn-lt"/>
                        </a:rPr>
                        <a:t>-1%</a:t>
                      </a:r>
                      <a:endParaRPr lang="en-GB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£16,257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£16,287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£16,130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£16,895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£15,784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£14,976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>
                          <a:solidFill>
                            <a:srgbClr val="C50017"/>
                          </a:solidFill>
                          <a:effectLst/>
                          <a:latin typeface="+mn-lt"/>
                        </a:rPr>
                        <a:t>-5%</a:t>
                      </a:r>
                      <a:endParaRPr lang="en-GB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000" dirty="0" err="1">
                          <a:latin typeface="+mn-lt"/>
                        </a:rPr>
                        <a:t>Eng</a:t>
                      </a:r>
                      <a:endParaRPr lang="en-GB" sz="1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446.5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428.9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441.2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423.1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437.7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419.3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>
                          <a:solidFill>
                            <a:srgbClr val="C50017"/>
                          </a:solidFill>
                          <a:effectLst/>
                          <a:latin typeface="+mn-lt"/>
                        </a:rPr>
                        <a:t>-4%</a:t>
                      </a:r>
                      <a:endParaRPr lang="en-GB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£13,706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£14.035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£13,748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£14,683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£12,952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£12,395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>
                          <a:solidFill>
                            <a:srgbClr val="C50017"/>
                          </a:solidFill>
                          <a:effectLst/>
                          <a:latin typeface="+mn-lt"/>
                        </a:rPr>
                        <a:t>-4%</a:t>
                      </a:r>
                      <a:endParaRPr lang="en-GB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9" name="Title 4"/>
          <p:cNvSpPr>
            <a:spLocks noGrp="1"/>
          </p:cNvSpPr>
          <p:nvPr>
            <p:ph type="title"/>
          </p:nvPr>
        </p:nvSpPr>
        <p:spPr>
          <a:xfrm>
            <a:off x="1" y="0"/>
            <a:ext cx="5073650" cy="1284971"/>
          </a:xfrm>
        </p:spPr>
        <p:txBody>
          <a:bodyPr/>
          <a:lstStyle/>
          <a:p>
            <a:r>
              <a:rPr lang="en-AU" dirty="0"/>
              <a:t>Activities Core to Tourism</a:t>
            </a:r>
            <a:br>
              <a:rPr lang="en-AU" dirty="0"/>
            </a:br>
            <a:r>
              <a:rPr lang="en-AU" sz="2000" b="1" dirty="0"/>
              <a:t>GB &amp; England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350875" y="5316564"/>
            <a:ext cx="771813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1000" i="1" dirty="0"/>
              <a:t>Base sizes: </a:t>
            </a:r>
            <a:br>
              <a:rPr lang="en-GB" sz="1000" i="1" dirty="0"/>
            </a:br>
            <a:r>
              <a:rPr lang="en-GB" sz="1000" i="1" dirty="0"/>
              <a:t>GB:</a:t>
            </a:r>
            <a:r>
              <a:rPr lang="en-GB" sz="1000" b="0" i="1" dirty="0"/>
              <a:t> September– November 2017 (1498); January– November 2017 (5810)</a:t>
            </a:r>
          </a:p>
          <a:p>
            <a:pPr lvl="0">
              <a:defRPr/>
            </a:pPr>
            <a:r>
              <a:rPr lang="en-GB" sz="1000" i="1" dirty="0"/>
              <a:t>England</a:t>
            </a:r>
            <a:r>
              <a:rPr lang="en-GB" sz="1000" b="0" i="1" dirty="0"/>
              <a:t>: September – November 2017 (1088); January– November 2017 (4250)</a:t>
            </a:r>
          </a:p>
        </p:txBody>
      </p:sp>
      <p:sp>
        <p:nvSpPr>
          <p:cNvPr id="5" name="TextBox 2"/>
          <p:cNvSpPr txBox="1"/>
          <p:nvPr/>
        </p:nvSpPr>
        <p:spPr>
          <a:xfrm>
            <a:off x="7066857" y="5624341"/>
            <a:ext cx="175881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A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l"/>
            <a:r>
              <a:rPr lang="en-GB" sz="1000" b="0" dirty="0">
                <a:latin typeface="+mn-lt"/>
              </a:rPr>
              <a:t>*Estimates – see slide 3</a:t>
            </a:r>
          </a:p>
        </p:txBody>
      </p:sp>
    </p:spTree>
    <p:extLst>
      <p:ext uri="{BB962C8B-B14F-4D97-AF65-F5344CB8AC3E}">
        <p14:creationId xmlns:p14="http://schemas.microsoft.com/office/powerpoint/2010/main" val="7219281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3+ Hour Day Visits Summary </a:t>
            </a:r>
            <a:br>
              <a:rPr lang="en-AU" dirty="0"/>
            </a:b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529276" y="1187323"/>
            <a:ext cx="8105775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GB" sz="1600" b="0" dirty="0">
                <a:latin typeface="+mn-lt"/>
              </a:rPr>
              <a:t>3+ hour day visits in Great Britain for the three </a:t>
            </a:r>
            <a:r>
              <a:rPr lang="en-GB" sz="1600" b="0">
                <a:latin typeface="+mn-lt"/>
              </a:rPr>
              <a:t>months to November 2017 decreased by -5% compared to the same period in 2016 to 712 million visits.  </a:t>
            </a:r>
            <a:endParaRPr lang="en-GB" sz="1600" b="0" dirty="0">
              <a:latin typeface="+mn-lt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GB" sz="1600" b="0" dirty="0">
                <a:latin typeface="+mn-lt"/>
              </a:rPr>
              <a:t>The value of these </a:t>
            </a:r>
            <a:r>
              <a:rPr lang="en-GB" sz="1600" b="0">
                <a:latin typeface="+mn-lt"/>
              </a:rPr>
              <a:t>visits also decreased by -6% </a:t>
            </a:r>
            <a:r>
              <a:rPr lang="en-GB" sz="1600" b="0" dirty="0">
                <a:latin typeface="+mn-lt"/>
              </a:rPr>
              <a:t>for the three months against the same period last year to </a:t>
            </a:r>
            <a:r>
              <a:rPr lang="en-GB" sz="1600" b="0">
                <a:latin typeface="+mn-lt"/>
              </a:rPr>
              <a:t>£22 </a:t>
            </a:r>
            <a:r>
              <a:rPr lang="en-GB" sz="1600" b="0" dirty="0">
                <a:latin typeface="+mn-lt"/>
              </a:rPr>
              <a:t>billion.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GB" sz="1600" b="0" dirty="0">
                <a:latin typeface="+mn-lt"/>
              </a:rPr>
              <a:t>Year to date, volume is down </a:t>
            </a:r>
            <a:r>
              <a:rPr lang="en-GB" sz="1600" b="0">
                <a:latin typeface="+mn-lt"/>
              </a:rPr>
              <a:t>by -4% to 2.7 billion </a:t>
            </a:r>
            <a:r>
              <a:rPr lang="en-GB" sz="1600" b="0" dirty="0">
                <a:latin typeface="+mn-lt"/>
              </a:rPr>
              <a:t>3+ hour visits and value decreased </a:t>
            </a:r>
            <a:r>
              <a:rPr lang="en-GB" sz="1600" b="0">
                <a:latin typeface="+mn-lt"/>
              </a:rPr>
              <a:t>by -2% to £79.4 </a:t>
            </a:r>
            <a:r>
              <a:rPr lang="en-GB" sz="1600" b="0" dirty="0">
                <a:latin typeface="+mn-lt"/>
              </a:rPr>
              <a:t>billion.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GB" sz="1600" b="0" dirty="0">
                <a:latin typeface="+mn-lt"/>
              </a:rPr>
              <a:t>In England, volume declined </a:t>
            </a:r>
            <a:r>
              <a:rPr lang="en-GB" sz="1600" b="0">
                <a:latin typeface="+mn-lt"/>
              </a:rPr>
              <a:t>by -5% </a:t>
            </a:r>
            <a:r>
              <a:rPr lang="en-GB" sz="1600" b="0" dirty="0">
                <a:latin typeface="+mn-lt"/>
              </a:rPr>
              <a:t>in the three months </a:t>
            </a:r>
            <a:r>
              <a:rPr lang="en-GB" sz="1600" b="0">
                <a:latin typeface="+mn-lt"/>
              </a:rPr>
              <a:t>to November </a:t>
            </a:r>
            <a:r>
              <a:rPr lang="en-GB" sz="1600" b="0" dirty="0">
                <a:latin typeface="+mn-lt"/>
              </a:rPr>
              <a:t>2017 </a:t>
            </a:r>
            <a:r>
              <a:rPr lang="en-GB" sz="1600" b="0">
                <a:latin typeface="+mn-lt"/>
              </a:rPr>
              <a:t>to 603 </a:t>
            </a:r>
            <a:r>
              <a:rPr lang="en-GB" sz="1600" b="0" dirty="0">
                <a:latin typeface="+mn-lt"/>
              </a:rPr>
              <a:t>million</a:t>
            </a:r>
            <a:r>
              <a:rPr lang="en-GB" sz="1600" b="0">
                <a:latin typeface="+mn-lt"/>
              </a:rPr>
              <a:t>. Similarly, </a:t>
            </a:r>
            <a:r>
              <a:rPr lang="en-GB" sz="1600" b="0" dirty="0">
                <a:latin typeface="+mn-lt"/>
              </a:rPr>
              <a:t>the value of these </a:t>
            </a:r>
            <a:r>
              <a:rPr lang="en-GB" sz="1600" b="0">
                <a:latin typeface="+mn-lt"/>
              </a:rPr>
              <a:t>visits decreased</a:t>
            </a:r>
            <a:r>
              <a:rPr lang="en-GB" sz="1600" b="0" dirty="0">
                <a:latin typeface="+mn-lt"/>
              </a:rPr>
              <a:t>, </a:t>
            </a:r>
            <a:r>
              <a:rPr lang="en-GB" sz="1600" b="0">
                <a:latin typeface="+mn-lt"/>
              </a:rPr>
              <a:t>by -5%, to £18.8 </a:t>
            </a:r>
            <a:r>
              <a:rPr lang="en-GB" sz="1600" b="0" dirty="0">
                <a:latin typeface="+mn-lt"/>
              </a:rPr>
              <a:t>billion.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GB" sz="1600" b="0" dirty="0">
                <a:latin typeface="+mn-lt"/>
              </a:rPr>
              <a:t>Year to date the volume of day visits in England decreased relative to the same period in 2016 </a:t>
            </a:r>
            <a:r>
              <a:rPr lang="en-GB" sz="1600" b="0">
                <a:latin typeface="+mn-lt"/>
              </a:rPr>
              <a:t>by -5%, to 2.3 </a:t>
            </a:r>
            <a:r>
              <a:rPr lang="en-GB" sz="1600" b="0" dirty="0">
                <a:latin typeface="+mn-lt"/>
              </a:rPr>
              <a:t>b</a:t>
            </a:r>
            <a:r>
              <a:rPr lang="en-GB" sz="1600" b="0">
                <a:latin typeface="+mn-lt"/>
              </a:rPr>
              <a:t>illion </a:t>
            </a:r>
            <a:r>
              <a:rPr lang="en-GB" sz="1600" b="0" dirty="0">
                <a:latin typeface="+mn-lt"/>
              </a:rPr>
              <a:t>and the value decreased </a:t>
            </a:r>
            <a:r>
              <a:rPr lang="en-GB" sz="1600" b="0">
                <a:latin typeface="+mn-lt"/>
              </a:rPr>
              <a:t>by -5% to £65 </a:t>
            </a:r>
            <a:r>
              <a:rPr lang="en-GB" sz="1600" b="0" dirty="0">
                <a:latin typeface="+mn-lt"/>
              </a:rPr>
              <a:t>billion. 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GB" sz="16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18374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4"/>
          <p:cNvSpPr>
            <a:spLocks noGrp="1"/>
          </p:cNvSpPr>
          <p:nvPr>
            <p:ph type="title"/>
          </p:nvPr>
        </p:nvSpPr>
        <p:spPr>
          <a:xfrm>
            <a:off x="1" y="0"/>
            <a:ext cx="5073650" cy="1284971"/>
          </a:xfrm>
        </p:spPr>
        <p:txBody>
          <a:bodyPr/>
          <a:lstStyle/>
          <a:p>
            <a:r>
              <a:rPr lang="en-AU" dirty="0"/>
              <a:t>3+ Hour Day Visits </a:t>
            </a:r>
            <a:br>
              <a:rPr lang="en-AU" dirty="0"/>
            </a:br>
            <a:r>
              <a:rPr lang="en-AU" sz="2000" b="1" dirty="0"/>
              <a:t>GB &amp; England</a:t>
            </a:r>
            <a:endParaRPr lang="en-GB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4186802"/>
              </p:ext>
            </p:extLst>
          </p:nvPr>
        </p:nvGraphicFramePr>
        <p:xfrm>
          <a:off x="2" y="1194973"/>
          <a:ext cx="9144001" cy="36677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7574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9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9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9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90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990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990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990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9904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9904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9904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9904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9904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9904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59904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en-GB" sz="1000" dirty="0">
                        <a:latin typeface="+mn-lt"/>
                      </a:endParaRPr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+mn-lt"/>
                        </a:rPr>
                        <a:t>Volume</a:t>
                      </a:r>
                      <a:r>
                        <a:rPr lang="en-GB" sz="1400" baseline="0" dirty="0">
                          <a:latin typeface="+mn-lt"/>
                        </a:rPr>
                        <a:t> of Visits </a:t>
                      </a:r>
                    </a:p>
                    <a:p>
                      <a:pPr algn="ctr"/>
                      <a:r>
                        <a:rPr lang="en-GB" sz="1400" baseline="0" dirty="0">
                          <a:latin typeface="+mn-lt"/>
                        </a:rPr>
                        <a:t>(millions)</a:t>
                      </a:r>
                      <a:endParaRPr lang="en-GB" sz="14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+mn-lt"/>
                        </a:rPr>
                        <a:t>Value of Visits </a:t>
                      </a:r>
                    </a:p>
                    <a:p>
                      <a:pPr algn="ctr"/>
                      <a:r>
                        <a:rPr lang="en-GB" sz="1400" dirty="0">
                          <a:latin typeface="+mn-lt"/>
                        </a:rPr>
                        <a:t>(£millions)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latin typeface="+mn-lt"/>
                        </a:rPr>
                        <a:t>2012*</a:t>
                      </a:r>
                      <a:endParaRPr lang="en-GB" sz="9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latin typeface="+mn-lt"/>
                        </a:rPr>
                        <a:t>2013*</a:t>
                      </a:r>
                      <a:endParaRPr lang="en-GB" sz="9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latin typeface="+mn-lt"/>
                        </a:rPr>
                        <a:t>2014*</a:t>
                      </a:r>
                      <a:endParaRPr lang="en-GB" sz="9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latin typeface="+mn-lt"/>
                        </a:rPr>
                        <a:t>2015*</a:t>
                      </a:r>
                      <a:endParaRPr lang="en-GB" sz="9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>
                          <a:solidFill>
                            <a:schemeClr val="tx1"/>
                          </a:solidFill>
                          <a:latin typeface="+mn-lt"/>
                        </a:rPr>
                        <a:t>2016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>
                          <a:solidFill>
                            <a:schemeClr val="tx1"/>
                          </a:solidFill>
                          <a:latin typeface="+mn-lt"/>
                        </a:rPr>
                        <a:t>% </a:t>
                      </a:r>
                    </a:p>
                    <a:p>
                      <a:pPr algn="ctr"/>
                      <a:r>
                        <a:rPr lang="en-GB" sz="900" dirty="0">
                          <a:solidFill>
                            <a:schemeClr val="tx1"/>
                          </a:solidFill>
                          <a:latin typeface="+mn-lt"/>
                        </a:rPr>
                        <a:t>(+/-)</a:t>
                      </a:r>
                      <a:r>
                        <a:rPr lang="en-GB" sz="9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’16/’17</a:t>
                      </a:r>
                      <a:endParaRPr lang="en-GB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latin typeface="+mn-lt"/>
                        </a:rPr>
                        <a:t>2012*</a:t>
                      </a:r>
                      <a:endParaRPr lang="en-GB" sz="9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latin typeface="+mn-lt"/>
                        </a:rPr>
                        <a:t>2013*</a:t>
                      </a:r>
                      <a:endParaRPr lang="en-GB" sz="9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latin typeface="+mn-lt"/>
                        </a:rPr>
                        <a:t>2014*</a:t>
                      </a:r>
                      <a:endParaRPr lang="en-GB" sz="9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latin typeface="+mn-lt"/>
                        </a:rPr>
                        <a:t>2015*</a:t>
                      </a:r>
                      <a:endParaRPr lang="en-GB" sz="9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latin typeface="+mn-lt"/>
                        </a:rPr>
                        <a:t>2016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>
                          <a:solidFill>
                            <a:schemeClr val="tx1"/>
                          </a:solidFill>
                          <a:latin typeface="+mn-lt"/>
                        </a:rPr>
                        <a:t>% </a:t>
                      </a:r>
                    </a:p>
                    <a:p>
                      <a:pPr algn="ctr"/>
                      <a:r>
                        <a:rPr lang="en-GB" sz="900" dirty="0">
                          <a:solidFill>
                            <a:schemeClr val="tx1"/>
                          </a:solidFill>
                          <a:latin typeface="+mn-lt"/>
                        </a:rPr>
                        <a:t>(+/-)</a:t>
                      </a:r>
                      <a:r>
                        <a:rPr lang="en-GB" sz="9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’16/’17</a:t>
                      </a:r>
                      <a:endParaRPr lang="en-GB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GB" sz="1000" baseline="0" dirty="0">
                          <a:latin typeface="+mn-lt"/>
                        </a:rPr>
                        <a:t>Sep– Nov</a:t>
                      </a:r>
                      <a:endParaRPr lang="en-GB" sz="1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accent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accent3"/>
                        </a:solidFill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000" dirty="0">
                          <a:latin typeface="+mn-lt"/>
                        </a:rPr>
                        <a:t>GB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771.2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713.6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733.3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713.2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751.5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711.5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>
                          <a:solidFill>
                            <a:srgbClr val="C50017"/>
                          </a:solidFill>
                          <a:effectLst/>
                          <a:latin typeface="+mn-lt"/>
                        </a:rPr>
                        <a:t>-5%</a:t>
                      </a:r>
                      <a:endParaRPr lang="en-GB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£23,949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£21,078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£21,475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£23,198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£23,441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£22,010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>
                          <a:solidFill>
                            <a:srgbClr val="C50017"/>
                          </a:solidFill>
                          <a:effectLst/>
                          <a:latin typeface="+mn-lt"/>
                        </a:rPr>
                        <a:t>-6%</a:t>
                      </a:r>
                      <a:endParaRPr lang="en-GB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000" dirty="0">
                          <a:latin typeface="+mn-lt"/>
                        </a:rPr>
                        <a:t>England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652.4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608.2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625.6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606.9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633.1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602.6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>
                          <a:solidFill>
                            <a:srgbClr val="C50017"/>
                          </a:solidFill>
                          <a:effectLst/>
                          <a:latin typeface="+mn-lt"/>
                        </a:rPr>
                        <a:t>-5%</a:t>
                      </a:r>
                      <a:endParaRPr lang="en-GB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£20,672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£17,858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£17,972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£20,160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£19,806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£18,797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>
                          <a:solidFill>
                            <a:srgbClr val="C50017"/>
                          </a:solidFill>
                          <a:effectLst/>
                          <a:latin typeface="+mn-lt"/>
                        </a:rPr>
                        <a:t>-5%</a:t>
                      </a:r>
                      <a:endParaRPr lang="en-GB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2000" marR="720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2000" marR="7200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GB" sz="1000">
                          <a:latin typeface="+mn-lt"/>
                        </a:rPr>
                        <a:t>Jan</a:t>
                      </a:r>
                      <a:r>
                        <a:rPr lang="en-GB" sz="1000" baseline="0">
                          <a:latin typeface="+mn-lt"/>
                        </a:rPr>
                        <a:t> - </a:t>
                      </a:r>
                      <a:r>
                        <a:rPr lang="en-GB" sz="1000">
                          <a:latin typeface="+mn-lt"/>
                        </a:rPr>
                        <a:t>Nov</a:t>
                      </a:r>
                      <a:endParaRPr lang="en-GB" sz="1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2000" marR="720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2000" marR="7200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000" dirty="0">
                          <a:latin typeface="+mn-lt"/>
                        </a:rPr>
                        <a:t>GB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2931.7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2698.9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2746.6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2649.8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2821.6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2699.5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>
                          <a:solidFill>
                            <a:srgbClr val="C50017"/>
                          </a:solidFill>
                          <a:effectLst/>
                          <a:latin typeface="+mn-lt"/>
                        </a:rPr>
                        <a:t>-4%</a:t>
                      </a:r>
                      <a:endParaRPr lang="en-GB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£80,786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£76,268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£76,545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£76,746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£81,249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£79,357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>
                          <a:solidFill>
                            <a:srgbClr val="F7911E"/>
                          </a:solidFill>
                          <a:effectLst/>
                          <a:latin typeface="+mn-lt"/>
                        </a:rPr>
                        <a:t>-2%</a:t>
                      </a:r>
                      <a:endParaRPr lang="en-GB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000" dirty="0">
                          <a:latin typeface="+mn-lt"/>
                        </a:rPr>
                        <a:t>England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2481.2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2289.9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2305.3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2228.7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2383.7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2266.6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>
                          <a:solidFill>
                            <a:srgbClr val="C50017"/>
                          </a:solidFill>
                          <a:effectLst/>
                          <a:latin typeface="+mn-lt"/>
                        </a:rPr>
                        <a:t>-5%</a:t>
                      </a:r>
                      <a:endParaRPr lang="en-GB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£67,529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£64,312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£63,497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£65,250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£68,121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£64,945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>
                          <a:solidFill>
                            <a:srgbClr val="C50017"/>
                          </a:solidFill>
                          <a:effectLst/>
                          <a:latin typeface="+mn-lt"/>
                        </a:rPr>
                        <a:t>-5%</a:t>
                      </a:r>
                      <a:endParaRPr lang="en-GB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50875" y="5316564"/>
            <a:ext cx="771813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1000" i="1" dirty="0"/>
              <a:t>Base sizes: </a:t>
            </a:r>
            <a:br>
              <a:rPr lang="en-GB" sz="1000" i="1" dirty="0"/>
            </a:br>
            <a:r>
              <a:rPr lang="en-GB" sz="1000" i="1" dirty="0"/>
              <a:t>GB:</a:t>
            </a:r>
            <a:r>
              <a:rPr lang="en-GB" sz="1000" b="0" i="1" dirty="0"/>
              <a:t> September– November 2017 (8194); January– November 2017 (30508)</a:t>
            </a:r>
          </a:p>
          <a:p>
            <a:pPr lvl="0">
              <a:defRPr/>
            </a:pPr>
            <a:r>
              <a:rPr lang="en-GB" sz="1000" i="1" dirty="0"/>
              <a:t>England</a:t>
            </a:r>
            <a:r>
              <a:rPr lang="en-GB" sz="1000" b="0" i="1" dirty="0"/>
              <a:t>: September – November 2017 (5926); January– November 2017 (21969)</a:t>
            </a:r>
          </a:p>
        </p:txBody>
      </p:sp>
    </p:spTree>
    <p:extLst>
      <p:ext uri="{BB962C8B-B14F-4D97-AF65-F5344CB8AC3E}">
        <p14:creationId xmlns:p14="http://schemas.microsoft.com/office/powerpoint/2010/main" val="901991488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TNS Master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12700">
          <a:solidFill>
            <a:schemeClr val="accent3"/>
          </a:solidFill>
        </a:ln>
      </a:spPr>
      <a:bodyPr rtlCol="0" anchor="t"/>
      <a:lstStyle>
        <a:defPPr>
          <a:defRPr sz="13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600" b="0" dirty="0" err="1" smtClean="0">
            <a:solidFill>
              <a:srgbClr val="333333"/>
            </a:solidFill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</TotalTime>
  <Words>1429</Words>
  <Application>Microsoft Office PowerPoint</Application>
  <PresentationFormat>On-screen Show (4:3)</PresentationFormat>
  <Paragraphs>301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MS Mincho</vt:lpstr>
      <vt:lpstr>Times New Roman</vt:lpstr>
      <vt:lpstr>Verdana</vt:lpstr>
      <vt:lpstr>Wingdings</vt:lpstr>
      <vt:lpstr>blank</vt:lpstr>
      <vt:lpstr>GB Day Visits 2017 November 2017 GB &amp; England</vt:lpstr>
      <vt:lpstr>Day Visits: Definitions</vt:lpstr>
      <vt:lpstr>Re-weighting of 2011 to 2015 data</vt:lpstr>
      <vt:lpstr>Tourism Day Visits Summary  </vt:lpstr>
      <vt:lpstr>Tourism Day Visits  GB &amp; England</vt:lpstr>
      <vt:lpstr>Activities Core to Tourism Summary  </vt:lpstr>
      <vt:lpstr>Activities Core to Tourism GB &amp; England</vt:lpstr>
      <vt:lpstr>3+ Hour Day Visits Summary  </vt:lpstr>
      <vt:lpstr>3+ Hour Day Visits  GB &amp; England</vt:lpstr>
    </vt:vector>
  </TitlesOfParts>
  <Company>TNS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slide Three line presentation title Using property</dc:title>
  <dc:creator>lisa.scattergood</dc:creator>
  <cp:lastModifiedBy>John Duncan</cp:lastModifiedBy>
  <cp:revision>821</cp:revision>
  <cp:lastPrinted>2017-02-23T17:14:13Z</cp:lastPrinted>
  <dcterms:created xsi:type="dcterms:W3CDTF">2012-03-08T09:17:55Z</dcterms:created>
  <dcterms:modified xsi:type="dcterms:W3CDTF">2018-12-17T11:36:48Z</dcterms:modified>
</cp:coreProperties>
</file>