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1" r:id="rId3"/>
    <p:sldId id="292" r:id="rId4"/>
    <p:sldId id="29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12" autoAdjust="0"/>
    <p:restoredTop sz="99494" autoAdjust="0"/>
  </p:normalViewPr>
  <p:slideViewPr>
    <p:cSldViewPr snapToGrid="0" showGuides="1">
      <p:cViewPr varScale="1">
        <p:scale>
          <a:sx n="115" d="100"/>
          <a:sy n="115" d="100"/>
        </p:scale>
        <p:origin x="2028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17/12/2018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34" y="6024104"/>
            <a:ext cx="3113774" cy="59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2017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pic>
        <p:nvPicPr>
          <p:cNvPr id="10" name="Picture 2" descr="Image result for kantar tns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195284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/>
              <a:t>GB Day Visits 2017</a:t>
            </a:r>
            <a:br>
              <a:rPr lang="en-AU" dirty="0"/>
            </a:br>
            <a:r>
              <a:rPr lang="en-AU" sz="2000" b="1" dirty="0"/>
              <a:t>December 2017</a:t>
            </a:r>
            <a:br>
              <a:rPr lang="en-AU" sz="2000" b="1" dirty="0"/>
            </a:br>
            <a:r>
              <a:rPr lang="en-AU" sz="2000" b="1" dirty="0"/>
              <a:t>GB &amp; England</a:t>
            </a:r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Visits: Definitions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" y="866241"/>
            <a:ext cx="8105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were asked to provide details of their participation, during the previous week, in a list of leisure activities. Any participation in a listed activity, 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The 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Duration</a:t>
            </a:r>
            <a:r>
              <a:rPr lang="en-GB" sz="1400" b="0" dirty="0">
                <a:latin typeface="+mn-lt"/>
              </a:rPr>
              <a:t> - lasting at least 3 hours, including time spent travelling to the destination;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regularly’;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dirty="0">
                <a:latin typeface="+mn-lt"/>
              </a:rPr>
              <a:t>We also measure the </a:t>
            </a:r>
            <a:r>
              <a:rPr lang="en-GB" sz="1400" dirty="0">
                <a:latin typeface="+mn-lt"/>
              </a:rPr>
              <a:t>Activities Core to Tourism Visits</a:t>
            </a:r>
            <a:r>
              <a:rPr lang="en-GB" sz="1400" b="0" dirty="0">
                <a:latin typeface="+mn-lt"/>
              </a:rPr>
              <a:t>, a subset of Tourism Day Visits, which only concern visits involving a selection of activities related to tourism.</a:t>
            </a:r>
            <a:endParaRPr lang="en-GB" sz="16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238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/>
              <a:t>Re-weighting of 2011 to 2015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In 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This 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together to increase levels of visits reported by respondents by around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For more information please see: </a:t>
            </a:r>
          </a:p>
          <a:p>
            <a:r>
              <a:rPr lang="en-GB" sz="1400" b="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https://www.visitbritain.org/about-gbts-and-gbdvs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9561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Tourism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months to December 2017 decreased by -1% when compared with the same period last year, to 441 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decreased by -7% during the same period to £16.2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at the GB level, volume decreased by -2% to 1.8 billion, while the value of visits decreased by -2% to £62.4 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volume decreased by -1% in the three months to December 2017 at 372 million visits, while value decreased by -8% to £13.3 billion compared to the same period in 2016.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the volume of day visits in England decreased relative to the same period in 2016 by -3%, to 1.5 billion and the value decreased by -5% to £51 billion compared to the same period in 2016.  </a:t>
            </a:r>
          </a:p>
        </p:txBody>
      </p:sp>
    </p:spTree>
    <p:extLst>
      <p:ext uri="{BB962C8B-B14F-4D97-AF65-F5344CB8AC3E}">
        <p14:creationId xmlns:p14="http://schemas.microsoft.com/office/powerpoint/2010/main" val="177779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Tourism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99299"/>
              </p:ext>
            </p:extLst>
          </p:nvPr>
        </p:nvGraphicFramePr>
        <p:xfrm>
          <a:off x="98996" y="1194973"/>
          <a:ext cx="8993234" cy="3713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25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/>
                    </a:p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Oct– Dec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£17,675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£15,307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-8%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>
                          <a:latin typeface="+mn-lt"/>
                        </a:rPr>
                        <a:t>Jan</a:t>
                      </a:r>
                      <a:r>
                        <a:rPr lang="en-GB" sz="1000" baseline="0" dirty="0">
                          <a:latin typeface="+mn-lt"/>
                        </a:rPr>
                        <a:t>–</a:t>
                      </a:r>
                      <a:r>
                        <a:rPr lang="en-GB" sz="1000" dirty="0">
                          <a:latin typeface="+mn-lt"/>
                        </a:rPr>
                        <a:t>Dec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£65,610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£62,039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£61,833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£61,943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£63,904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£62,447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£55,728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£52,928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£51,867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£53,385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£53,534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£50,900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/>
              <a:t>Base sizes: </a:t>
            </a:r>
            <a:br>
              <a:rPr lang="en-GB" sz="1000" i="1" dirty="0"/>
            </a:br>
            <a:r>
              <a:rPr lang="en-GB" sz="1000" i="1" dirty="0"/>
              <a:t>GB:</a:t>
            </a:r>
            <a:r>
              <a:rPr lang="en-GB" sz="1000" b="0" i="1" dirty="0"/>
              <a:t> October– December 2017 (4989); January– December 2017 (20564)</a:t>
            </a:r>
          </a:p>
          <a:p>
            <a:pPr lvl="0">
              <a:defRPr/>
            </a:pPr>
            <a:r>
              <a:rPr lang="en-GB" sz="1000" i="1" dirty="0"/>
              <a:t>England</a:t>
            </a:r>
            <a:r>
              <a:rPr lang="en-GB" sz="1000" b="0" i="1" dirty="0"/>
              <a:t>: October – December 2017 (3696); January– December 2017 (15251)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86499" cy="1284971"/>
          </a:xfrm>
        </p:spPr>
        <p:txBody>
          <a:bodyPr/>
          <a:lstStyle/>
          <a:p>
            <a:r>
              <a:rPr lang="en-AU" dirty="0"/>
              <a:t>Activities Core to Tourism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ACT visits in Great Britain in the three months to December 2017 decreased by -1% when compared with the same period last year, to 110 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increased by +7% during the same period to £3.4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However, year to date at the GB level volume decreased by -1% to 540 million and value of visits decreased by -4% to £16.1 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in the three months to December 2017, the volume of ACT visits decreased by -3%, to 91 million visits, while value increased by +4% to £2.8 billion compared to the same period in 2016.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the volume of ACT visits in England decreased relative to the same period in 2016 by -4%, to 444 million and the value decreased by -3% compared to the same period in 2016 to £13.4 billion.  </a:t>
            </a:r>
          </a:p>
        </p:txBody>
      </p:sp>
    </p:spTree>
    <p:extLst>
      <p:ext uri="{BB962C8B-B14F-4D97-AF65-F5344CB8AC3E}">
        <p14:creationId xmlns:p14="http://schemas.microsoft.com/office/powerpoint/2010/main" val="386477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Activities Core to Tourism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5094"/>
              </p:ext>
            </p:extLst>
          </p:nvPr>
        </p:nvGraphicFramePr>
        <p:xfrm>
          <a:off x="58193" y="1194973"/>
          <a:ext cx="9027618" cy="366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33">
                  <a:extLst>
                    <a:ext uri="{9D8B030D-6E8A-4147-A177-3AD203B41FA5}">
                      <a16:colId xmlns:a16="http://schemas.microsoft.com/office/drawing/2014/main" val="1129749275"/>
                    </a:ext>
                  </a:extLst>
                </a:gridCol>
                <a:gridCol w="551933">
                  <a:extLst>
                    <a:ext uri="{9D8B030D-6E8A-4147-A177-3AD203B41FA5}">
                      <a16:colId xmlns:a16="http://schemas.microsoft.com/office/drawing/2014/main" val="2277654366"/>
                    </a:ext>
                  </a:extLst>
                </a:gridCol>
                <a:gridCol w="551933">
                  <a:extLst>
                    <a:ext uri="{9D8B030D-6E8A-4147-A177-3AD203B41FA5}">
                      <a16:colId xmlns:a16="http://schemas.microsoft.com/office/drawing/2014/main" val="1776820381"/>
                    </a:ext>
                  </a:extLst>
                </a:gridCol>
                <a:gridCol w="551933">
                  <a:extLst>
                    <a:ext uri="{9D8B030D-6E8A-4147-A177-3AD203B41FA5}">
                      <a16:colId xmlns:a16="http://schemas.microsoft.com/office/drawing/2014/main" val="3105270362"/>
                    </a:ext>
                  </a:extLst>
                </a:gridCol>
                <a:gridCol w="551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453">
                  <a:extLst>
                    <a:ext uri="{9D8B030D-6E8A-4147-A177-3AD203B41FA5}">
                      <a16:colId xmlns:a16="http://schemas.microsoft.com/office/drawing/2014/main" val="1799791960"/>
                    </a:ext>
                  </a:extLst>
                </a:gridCol>
                <a:gridCol w="628453">
                  <a:extLst>
                    <a:ext uri="{9D8B030D-6E8A-4147-A177-3AD203B41FA5}">
                      <a16:colId xmlns:a16="http://schemas.microsoft.com/office/drawing/2014/main" val="1319036429"/>
                    </a:ext>
                  </a:extLst>
                </a:gridCol>
                <a:gridCol w="628453">
                  <a:extLst>
                    <a:ext uri="{9D8B030D-6E8A-4147-A177-3AD203B41FA5}">
                      <a16:colId xmlns:a16="http://schemas.microsoft.com/office/drawing/2014/main" val="1171720095"/>
                    </a:ext>
                  </a:extLst>
                </a:gridCol>
                <a:gridCol w="628453">
                  <a:extLst>
                    <a:ext uri="{9D8B030D-6E8A-4147-A177-3AD203B41FA5}">
                      <a16:colId xmlns:a16="http://schemas.microsoft.com/office/drawing/2014/main" val="1218512523"/>
                    </a:ext>
                  </a:extLst>
                </a:gridCol>
                <a:gridCol w="628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2012*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2013*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2014*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2015*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Oct– Dec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£3,792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£2,740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£2,844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>
                          <a:latin typeface="+mn-lt"/>
                        </a:rPr>
                        <a:t>Jan</a:t>
                      </a:r>
                      <a:r>
                        <a:rPr lang="en-GB" sz="1000" baseline="0" dirty="0">
                          <a:latin typeface="+mn-lt"/>
                        </a:rPr>
                        <a:t>–</a:t>
                      </a:r>
                      <a:r>
                        <a:rPr lang="en-GB" sz="1000" dirty="0">
                          <a:latin typeface="+mn-lt"/>
                        </a:rPr>
                        <a:t>Dec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£17,273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£16,944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£16,792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£14,599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/>
              <a:t>Base sizes: </a:t>
            </a:r>
            <a:br>
              <a:rPr lang="en-GB" sz="1000" i="1" dirty="0"/>
            </a:br>
            <a:r>
              <a:rPr lang="en-GB" sz="1000" i="1" dirty="0"/>
              <a:t>GB:</a:t>
            </a:r>
            <a:r>
              <a:rPr lang="en-GB" sz="1000" b="0" i="1" dirty="0"/>
              <a:t> October– December 2017 (1248); January– December 2017 (6203)</a:t>
            </a:r>
          </a:p>
          <a:p>
            <a:pPr lvl="0">
              <a:defRPr/>
            </a:pPr>
            <a:r>
              <a:rPr lang="en-GB" sz="1000" i="1" dirty="0"/>
              <a:t>England</a:t>
            </a:r>
            <a:r>
              <a:rPr lang="en-GB" sz="1000" b="0" i="1" dirty="0"/>
              <a:t>: October – December 2017 (902); January– December 2017 (4531)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210134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3+ Hour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j-lt"/>
              </a:rPr>
              <a:t>3+ hour day visits in Great Britain for the three months to December 2017 decreased by -5% when compared to 2016, to 718 million visits.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visits decreased by -14% for the three months against the same period last year to £22.7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volume is down by -4% to 2.9 billion 3+ hour visits and value decreased by -4% to £87.9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England, volume declined by -5% in the three months to December 2017 to 607 million. However, the value of these visits decreased by -16% to 19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the volume of day visits in England decreased relative to the same period in 2016 by -5%, to 2.5 billion and the value decreased by -7% to £72 billion.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586786"/>
              </p:ext>
            </p:extLst>
          </p:nvPr>
        </p:nvGraphicFramePr>
        <p:xfrm>
          <a:off x="2" y="1194973"/>
          <a:ext cx="9144001" cy="364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Oct– Dec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£23,268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£21,886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£26,610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£19,809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£17,897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£22,645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>
                          <a:latin typeface="+mn-lt"/>
                        </a:rPr>
                        <a:t>Jan</a:t>
                      </a:r>
                      <a:r>
                        <a:rPr lang="en-GB" sz="1000" baseline="0" dirty="0">
                          <a:latin typeface="+mn-lt"/>
                        </a:rPr>
                        <a:t>–</a:t>
                      </a:r>
                      <a:r>
                        <a:rPr lang="en-GB" sz="1000" dirty="0">
                          <a:latin typeface="+mn-lt"/>
                        </a:rPr>
                        <a:t>Dec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2913.1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3077.2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£88,773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£84,171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£83,904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£84,367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£91,776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£87,943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£74,099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£70,994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£69,782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£71,634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£77,002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£71,996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/>
              <a:t>Base sizes: </a:t>
            </a:r>
            <a:br>
              <a:rPr lang="en-GB" sz="1000" i="1" dirty="0"/>
            </a:br>
            <a:r>
              <a:rPr lang="en-GB" sz="1000" i="1" dirty="0"/>
              <a:t>GB:</a:t>
            </a:r>
            <a:r>
              <a:rPr lang="en-GB" sz="1000" b="0" i="1" dirty="0"/>
              <a:t> October– December 2017 (8178); January– December 2017 (33691)</a:t>
            </a:r>
          </a:p>
          <a:p>
            <a:pPr lvl="0">
              <a:defRPr/>
            </a:pPr>
            <a:r>
              <a:rPr lang="en-GB" sz="1000" i="1" dirty="0"/>
              <a:t>England</a:t>
            </a:r>
            <a:r>
              <a:rPr lang="en-GB" sz="1000" b="0" i="1" dirty="0"/>
              <a:t>: October – December 2017 (5935); January– December 2017 (24302)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1428</Words>
  <Application>Microsoft Office PowerPoint</Application>
  <PresentationFormat>On-screen Show (4:3)</PresentationFormat>
  <Paragraphs>302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Verdana</vt:lpstr>
      <vt:lpstr>Wingdings</vt:lpstr>
      <vt:lpstr>blank</vt:lpstr>
      <vt:lpstr>GB Day Visits 2017 December 2017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Three line presentation title Using property</dc:title>
  <dc:creator>lisa.scattergood</dc:creator>
  <cp:lastModifiedBy>John Duncan</cp:lastModifiedBy>
  <cp:revision>834</cp:revision>
  <cp:lastPrinted>2017-02-23T17:14:13Z</cp:lastPrinted>
  <dcterms:created xsi:type="dcterms:W3CDTF">2012-03-08T09:17:55Z</dcterms:created>
  <dcterms:modified xsi:type="dcterms:W3CDTF">2018-12-17T11:36:37Z</dcterms:modified>
</cp:coreProperties>
</file>