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92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89" autoAdjust="0"/>
    <p:restoredTop sz="99494" autoAdjust="0"/>
  </p:normalViewPr>
  <p:slideViewPr>
    <p:cSldViewPr snapToGrid="0" showGuides="1">
      <p:cViewPr varScale="1">
        <p:scale>
          <a:sx n="88" d="100"/>
          <a:sy n="88" d="100"/>
        </p:scale>
        <p:origin x="1742" y="62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30/01/2019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30/01/2019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966482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>
                <a:solidFill>
                  <a:srgbClr val="333333"/>
                </a:solidFill>
                <a:latin typeface="+mn-lt"/>
              </a:rPr>
              <a:t>©Kantar TNS 2018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/>
              <a:t>TNS Presentation Title</a:t>
            </a:r>
          </a:p>
        </p:txBody>
      </p:sp>
      <p:pic>
        <p:nvPicPr>
          <p:cNvPr id="10" name="Picture 2" descr="Image result for kantar tns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14967_VE_Portrait_RGBv2">
            <a:extLst>
              <a:ext uri="{FF2B5EF4-FFF2-40B4-BE49-F238E27FC236}">
                <a16:creationId xmlns:a16="http://schemas.microsoft.com/office/drawing/2014/main" id="{6F86E109-28AF-4DDB-93B1-D96B950C7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28" y="5941258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/>
              <a:t>GB Day Visits 2018</a:t>
            </a:r>
            <a:br>
              <a:rPr lang="en-AU" dirty="0"/>
            </a:br>
            <a:r>
              <a:rPr lang="en-AU" sz="2000" b="1" dirty="0"/>
              <a:t>December 2018</a:t>
            </a:r>
            <a:br>
              <a:rPr lang="en-AU" sz="2000" b="1" dirty="0"/>
            </a:br>
            <a:r>
              <a:rPr lang="en-AU" sz="2000" b="1" dirty="0"/>
              <a:t>GB &amp; England</a:t>
            </a:r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 Visits: Definitions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were asked to provide details of their participation, during the previous week, in a list of leisure activities. Any participation in a listed activity, 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The 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Duration</a:t>
            </a:r>
            <a:r>
              <a:rPr lang="en-GB" sz="1400" b="0" dirty="0">
                <a:latin typeface="+mn-lt"/>
              </a:rPr>
              <a:t> - lasting at least 3 hours, including time spent travelling to the destination;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regularly’;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>
                <a:latin typeface="+mn-lt"/>
              </a:rPr>
              <a:t>Activities Core to Tourism Visits</a:t>
            </a:r>
            <a:r>
              <a:rPr lang="en-GB" sz="1400" b="0" dirty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4493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/>
              <a:t>Re-weighting of 2011 to 2015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In 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This 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together to increase levels of visits reported by respondents by around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For more information please see: </a:t>
            </a:r>
          </a:p>
          <a:p>
            <a:r>
              <a:rPr lang="en-GB" sz="1400" b="0" dirty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https://www.visitbritain.org/about-gbts-and-gbdvs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573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738231"/>
          </a:xfrm>
        </p:spPr>
        <p:txBody>
          <a:bodyPr/>
          <a:lstStyle/>
          <a:p>
            <a:r>
              <a:rPr lang="en-AU" dirty="0"/>
              <a:t>Tourism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December 2018 decreased by -5% to 417 million when compared with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remained static at £16.2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For the calendar year, GB level volume also decreased by -5% to 1.7 billion in 2018 but the value of visits increased by +2% to £63.8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Looking at England, volume decreased by -6% to 351 million visits in the three months to December 2018, but value was static at £13.3 billion compared to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calendar year volume of day visits in England decreased by -5% to 1.4 billion in 2018.  Value however increased by +4% to £53.0 billion compared to 2017 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Tourism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October– December 2018 (4467); January– December 2018 (19291)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October – December 2018 (3300); January– December 2018 (14320)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3C09C5-A384-4B42-9421-2237D16556C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5592431"/>
              </p:ext>
            </p:extLst>
          </p:nvPr>
        </p:nvGraphicFramePr>
        <p:xfrm>
          <a:off x="727200" y="1591200"/>
          <a:ext cx="7687622" cy="29863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181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588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2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9743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209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44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17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74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Oct–Dec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417.3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£15,255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£15,981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£17,445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£16,210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362.6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350.6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£13,082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£13,518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£13,386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£13,340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99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2" marR="72002" marT="45713" marB="4571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1754.0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1834.25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1793.4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1703.4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£62,039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£61,833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£61,943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£62,447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£63,782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1546.9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1492.7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1431.3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£52,928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£51,867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£53,385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£53,534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£50,900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£53,036</a:t>
                      </a: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/>
              <a:t>Activities Core to Tourism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ACT visits in Great Britain in the three months to December 2018 decreased by -3% to 106 million when compared with the same period last year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decreased by -7% during the same period to £3.2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For the calendar year, GB level volume decreased by -6% to 509 million in 2018 whereas the value of visits increased by +8% to £17.4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 Looking at England, volume decreased by -3% to 88.4 million visits </a:t>
            </a:r>
            <a:r>
              <a:rPr lang="en-GB" sz="1600" b="0" dirty="0"/>
              <a:t>in the three months to December 2018</a:t>
            </a:r>
            <a:r>
              <a:rPr lang="en-GB" sz="1600" b="0" dirty="0">
                <a:latin typeface="+mn-lt"/>
              </a:rPr>
              <a:t>, with value decreasing by -6% to £2.7 billion compared to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Calendar year volume of ACT visits in England decreased by -4% to 425 million in 2018.  However, the value increased by +9% to £14.6 billion compared to 2017</a:t>
            </a:r>
          </a:p>
        </p:txBody>
      </p:sp>
    </p:spTree>
    <p:extLst>
      <p:ext uri="{BB962C8B-B14F-4D97-AF65-F5344CB8AC3E}">
        <p14:creationId xmlns:p14="http://schemas.microsoft.com/office/powerpoint/2010/main" val="386477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Activities Core to Tourism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D89557-76B8-44F5-8D06-E4DBAE21B1E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457261"/>
              </p:ext>
            </p:extLst>
          </p:nvPr>
        </p:nvGraphicFramePr>
        <p:xfrm>
          <a:off x="727200" y="1591200"/>
          <a:ext cx="7757657" cy="29863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9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5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5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4889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5940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72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9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59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447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270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443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17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74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Oct–Dec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106.2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£3,066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£3,884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£3,214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88.4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£2,548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£3,501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£3,296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£2,844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£2,666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99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1" marR="72001" marT="45717" marB="4571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509.1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£16,934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£16,792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£17,398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+8%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err="1">
                          <a:latin typeface="+mn-lt"/>
                        </a:rPr>
                        <a:t>Eng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468.5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447.6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424.5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£14,588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£13,811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£13,423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£14,595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+9%</a:t>
                      </a:r>
                    </a:p>
                  </a:txBody>
                  <a:tcPr marL="9525" marR="9525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9B33CF-0B12-4FFB-8510-E9F3858EC1B9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October– December 2018 (1191); January– December 2018 (5836)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October – December 2018 (853); January– December 2018 (4246)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9FDF0966-E806-429F-AFB3-7F3576D00AD9}"/>
              </a:ext>
            </a:extLst>
          </p:cNvPr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</p:spTree>
    <p:extLst>
      <p:ext uri="{BB962C8B-B14F-4D97-AF65-F5344CB8AC3E}">
        <p14:creationId xmlns:p14="http://schemas.microsoft.com/office/powerpoint/2010/main" val="2101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3+ Hour Day Visits Summary </a:t>
            </a:r>
            <a:br>
              <a:rPr lang="en-AU" dirty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December 2018 decreased by -6% to 677 million compared to the same period in 2017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increased by +2% £23.1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For the calendar year, volume is down by -5% to 2.8 billion visits but value increased by +4% to £91.2 billion in 2018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decreased by -7% to 563 million in the three months to December 2018. The value of these visits decreased, by -3%, to £18.5 billion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For the calendar year, volume of day visits in England decreased by -5% to 2.3 billion in 2018 but value increased by +5% to £</a:t>
            </a:r>
            <a:r>
              <a:rPr lang="en-GB" sz="1600" b="0" dirty="0" smtClean="0">
                <a:latin typeface="+mn-lt"/>
              </a:rPr>
              <a:t>75.6 </a:t>
            </a:r>
            <a:r>
              <a:rPr lang="en-GB" sz="1600" b="0" dirty="0">
                <a:latin typeface="+mn-lt"/>
              </a:rPr>
              <a:t>billion compared to 2017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sp>
        <p:nvSpPr>
          <p:cNvPr id="5" name="TextBox 2"/>
          <p:cNvSpPr txBox="1"/>
          <p:nvPr/>
        </p:nvSpPr>
        <p:spPr>
          <a:xfrm>
            <a:off x="7066857" y="5624341"/>
            <a:ext cx="1758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r>
              <a:rPr lang="en-GB" sz="1000" b="0" dirty="0">
                <a:latin typeface="+mn-lt"/>
              </a:rPr>
              <a:t>*Estimates – see slide 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058A1A-2A87-4A71-8CE0-C77B6A6AACFA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9416986"/>
              </p:ext>
            </p:extLst>
          </p:nvPr>
        </p:nvGraphicFramePr>
        <p:xfrm>
          <a:off x="727200" y="1591200"/>
          <a:ext cx="7687622" cy="29863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1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0181">
                  <a:extLst>
                    <a:ext uri="{9D8B030D-6E8A-4147-A177-3AD203B41FA5}">
                      <a16:colId xmlns:a16="http://schemas.microsoft.com/office/drawing/2014/main" val="2192176898"/>
                    </a:ext>
                  </a:extLst>
                </a:gridCol>
                <a:gridCol w="5882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207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12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12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9743">
                  <a:extLst>
                    <a:ext uri="{9D8B030D-6E8A-4147-A177-3AD203B41FA5}">
                      <a16:colId xmlns:a16="http://schemas.microsoft.com/office/drawing/2014/main" val="3076758024"/>
                    </a:ext>
                  </a:extLst>
                </a:gridCol>
                <a:gridCol w="62094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8443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Volume</a:t>
                      </a:r>
                      <a:r>
                        <a:rPr lang="en-GB" sz="900" baseline="0" dirty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900" baseline="0" dirty="0">
                          <a:latin typeface="+mn-lt"/>
                        </a:rPr>
                        <a:t>(millions)</a:t>
                      </a:r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900" dirty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900" dirty="0">
                          <a:latin typeface="+mn-lt"/>
                        </a:rPr>
                        <a:t>(£millions)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617">
                <a:tc>
                  <a:txBody>
                    <a:bodyPr/>
                    <a:lstStyle/>
                    <a:p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2013*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2014*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2015*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800" dirty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’17/’18</a:t>
                      </a:r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74">
                <a:tc>
                  <a:txBody>
                    <a:bodyPr/>
                    <a:lstStyle/>
                    <a:p>
                      <a:pPr algn="ctr"/>
                      <a:r>
                        <a:rPr lang="en-GB" sz="800" baseline="0" dirty="0">
                          <a:latin typeface="+mn-lt"/>
                        </a:rPr>
                        <a:t>Oct–Dec</a:t>
                      </a:r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676.9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£21,106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£26,610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£22,763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£23,129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+2%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£18,491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£18,507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£22,645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£18,539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99"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689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Jan-Dec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Aft>
                          <a:spcPts val="0"/>
                        </a:spcAft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endParaRPr lang="en-GB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3" marR="7200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2996.6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2913.1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2942.9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2795.8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£84,171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£83,904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£84,367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£91,776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£87,943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£91,158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987">
                <a:tc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+mn-lt"/>
                        </a:rPr>
                        <a:t>Eng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2512.5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2520.3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2451.5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2338.2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£70,994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£69,782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£71,634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£77,002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£71,996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defRPr/>
                      </a:pPr>
                      <a:r>
                        <a:rPr lang="en-GB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£75,636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9242"/>
                          </a:solidFill>
                          <a:effectLst/>
                          <a:latin typeface="+mn-lt"/>
                        </a:rPr>
                        <a:t>+5%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C942DC9-A852-4954-A81C-C0020056A5D4}"/>
              </a:ext>
            </a:extLst>
          </p:cNvPr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en-GB" altLang="en-US" sz="1000" i="1" dirty="0"/>
              <a:t>Base sizes: </a:t>
            </a:r>
            <a:br>
              <a:rPr lang="en-GB" altLang="en-US" sz="1000" i="1" dirty="0"/>
            </a:br>
            <a:r>
              <a:rPr lang="en-GB" altLang="en-US" sz="1000" i="1" dirty="0"/>
              <a:t>GB:</a:t>
            </a:r>
            <a:r>
              <a:rPr lang="en-GB" altLang="en-US" sz="1000" b="0" i="1" dirty="0"/>
              <a:t> October– December 2018 (7245); January– December 2018 (31425)</a:t>
            </a:r>
          </a:p>
          <a:p>
            <a:pPr eaLnBrk="1" hangingPunct="1">
              <a:defRPr/>
            </a:pPr>
            <a:r>
              <a:rPr lang="en-GB" altLang="en-US" sz="1000" i="1" dirty="0"/>
              <a:t>England</a:t>
            </a:r>
            <a:r>
              <a:rPr lang="en-GB" altLang="en-US" sz="1000" b="0" i="1" dirty="0"/>
              <a:t>: October – December 2018 (5186); January– December 2018 (22666)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_AT_INFO" val=" "/>
</p:tagLst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187</TotalTime>
  <Words>1343</Words>
  <Application>Microsoft Office PowerPoint</Application>
  <PresentationFormat>On-screen Show (4:3)</PresentationFormat>
  <Paragraphs>302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MS Mincho</vt:lpstr>
      <vt:lpstr>Times New Roman</vt:lpstr>
      <vt:lpstr>Verdana</vt:lpstr>
      <vt:lpstr>Wingdings</vt:lpstr>
      <vt:lpstr>blank</vt:lpstr>
      <vt:lpstr>GB Day Visits 2018 December 2018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 Day Visit Survey</dc:title>
  <dc:creator>lisa.scattergood</dc:creator>
  <cp:lastModifiedBy>John Duncan</cp:lastModifiedBy>
  <cp:revision>889</cp:revision>
  <cp:lastPrinted>2017-02-23T17:14:13Z</cp:lastPrinted>
  <dcterms:created xsi:type="dcterms:W3CDTF">2012-03-08T09:17:55Z</dcterms:created>
  <dcterms:modified xsi:type="dcterms:W3CDTF">2019-01-30T09:46:19Z</dcterms:modified>
</cp:coreProperties>
</file>