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91" r:id="rId3"/>
    <p:sldId id="292" r:id="rId4"/>
    <p:sldId id="29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797675" cy="99282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12" autoAdjust="0"/>
    <p:restoredTop sz="99494" autoAdjust="0"/>
  </p:normalViewPr>
  <p:slideViewPr>
    <p:cSldViewPr snapToGrid="0">
      <p:cViewPr varScale="1">
        <p:scale>
          <a:sx n="115" d="100"/>
          <a:sy n="115" d="100"/>
        </p:scale>
        <p:origin x="2028" y="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A96550-FC5D-4F94-9246-2CD602AF73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CA6992-3E5C-4598-A185-2C5CDB4931E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F2394F6-BBB6-4F75-B7ED-B8E64D9E9019}" type="datetimeFigureOut">
              <a:rPr lang="en-GB"/>
              <a:pPr>
                <a:defRPr/>
              </a:pPr>
              <a:t>17/12/2018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515DF2-BC27-4604-AA99-F29FAAAF95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8C4C7-451B-4DF0-AA99-F8C92ABE06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5A7FC17-6CB8-43C1-93F4-8A5F083BF4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36188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966881F-BA26-4444-B75B-11BC873ACC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l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5D7287-0E6A-4829-BF24-FC3A305EC4B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r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CDF6A88-4FFD-4974-967D-680EA3D18F25}" type="datetimeFigureOut">
              <a:rPr lang="en-AU"/>
              <a:pPr>
                <a:defRPr/>
              </a:pPr>
              <a:t>17/12/2018</a:t>
            </a:fld>
            <a:endParaRPr lang="en-AU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6268A16-BF4D-4E3E-83C7-840D3F22F7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39" tIns="47969" rIns="95939" bIns="47969" rtlCol="0" anchor="ctr"/>
          <a:lstStyle/>
          <a:p>
            <a:pPr lvl="0"/>
            <a:endParaRPr lang="en-AU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B5090C5-9651-4A5C-A319-D5CA2BB900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5939" tIns="47969" rIns="95939" bIns="4796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DDBA2-C6C3-417C-A6E9-9FA6BE5CB25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l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E02266-DD68-48D0-8C69-90F4420F81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5939" tIns="47969" rIns="95939" bIns="47969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6DAD8D9A-203F-4195-BB63-DEBF970A1E0F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028857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\\PSTUDIOTERM\Clients\TNS Global\TNS_002 Templates\4. Design\4. Active\PPT Files\19 Jan Redesign\Reference\Property Images\RGB_MASTER_A0_landscape_01_lefttoright.jpg">
            <a:extLst>
              <a:ext uri="{FF2B5EF4-FFF2-40B4-BE49-F238E27FC236}">
                <a16:creationId xmlns:a16="http://schemas.microsoft.com/office/drawing/2014/main" id="{503C7528-CEFC-4D09-8D7F-280AD49386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28748" r="43660" b="2571"/>
          <a:stretch>
            <a:fillRect/>
          </a:stretch>
        </p:blipFill>
        <p:spPr bwMode="auto">
          <a:xfrm>
            <a:off x="2390775" y="0"/>
            <a:ext cx="6753225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CE19CB-96A7-4155-8B1E-C6F5608D807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155099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portrait_01_righttoleft.jpg">
            <a:extLst>
              <a:ext uri="{FF2B5EF4-FFF2-40B4-BE49-F238E27FC236}">
                <a16:creationId xmlns:a16="http://schemas.microsoft.com/office/drawing/2014/main" id="{4EFD34E0-3211-4C76-A8C8-89915266BC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7" r="10527" b="3641"/>
          <a:stretch>
            <a:fillRect/>
          </a:stretch>
        </p:blipFill>
        <p:spPr bwMode="auto">
          <a:xfrm>
            <a:off x="3990975" y="0"/>
            <a:ext cx="4970463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BDC8F96-C68B-4024-8343-2F3189E29C6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293599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C:\Users\AndrewA\Desktop\Email ATT\RGB_MASTER_A0_portrait_02_righttoleft.jpg">
            <a:extLst>
              <a:ext uri="{FF2B5EF4-FFF2-40B4-BE49-F238E27FC236}">
                <a16:creationId xmlns:a16="http://schemas.microsoft.com/office/drawing/2014/main" id="{A352B841-2D11-449F-9ABB-F5D13D2E83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2" r="19759" b="3525"/>
          <a:stretch>
            <a:fillRect/>
          </a:stretch>
        </p:blipFill>
        <p:spPr bwMode="auto">
          <a:xfrm>
            <a:off x="4633913" y="0"/>
            <a:ext cx="4221162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CD6376-F4AB-41FA-825B-53B5AF1165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2760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portrait_02_righttoleft.jpg">
            <a:extLst>
              <a:ext uri="{FF2B5EF4-FFF2-40B4-BE49-F238E27FC236}">
                <a16:creationId xmlns:a16="http://schemas.microsoft.com/office/drawing/2014/main" id="{3C409E27-7355-482C-A2C0-7690A794AD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2" r="19759" b="3525"/>
          <a:stretch>
            <a:fillRect/>
          </a:stretch>
        </p:blipFill>
        <p:spPr bwMode="auto">
          <a:xfrm>
            <a:off x="4633913" y="0"/>
            <a:ext cx="4221162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75A6604-0DF2-4309-A547-A6E1AD66C48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04731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C:\Users\AndrewA\Desktop\Email ATT\RGB_MASTER_A0_portrait_03_straight.jpg">
            <a:extLst>
              <a:ext uri="{FF2B5EF4-FFF2-40B4-BE49-F238E27FC236}">
                <a16:creationId xmlns:a16="http://schemas.microsoft.com/office/drawing/2014/main" id="{4D80DAC6-F95E-4871-B5E4-6DDA0186C97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>
            <a:fillRect/>
          </a:stretch>
        </p:blipFill>
        <p:spPr bwMode="auto">
          <a:xfrm>
            <a:off x="4056063" y="0"/>
            <a:ext cx="5087937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D80867-109F-40F8-9B01-0258B37979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134529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portrait_03_straight.jpg">
            <a:extLst>
              <a:ext uri="{FF2B5EF4-FFF2-40B4-BE49-F238E27FC236}">
                <a16:creationId xmlns:a16="http://schemas.microsoft.com/office/drawing/2014/main" id="{E78B46E9-0F38-430A-843C-9B0892D683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>
            <a:fillRect/>
          </a:stretch>
        </p:blipFill>
        <p:spPr bwMode="auto">
          <a:xfrm>
            <a:off x="4056063" y="0"/>
            <a:ext cx="5087937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928D216-9660-4ABE-B762-C4DCA1495CB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864319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C:\Users\AndrewA\Desktop\Email ATT\RGB_MASTER_A0_square.jpg">
            <a:extLst>
              <a:ext uri="{FF2B5EF4-FFF2-40B4-BE49-F238E27FC236}">
                <a16:creationId xmlns:a16="http://schemas.microsoft.com/office/drawing/2014/main" id="{78CD3ED1-029E-44C5-84DC-36977491D07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7" r="23618" b="899"/>
          <a:stretch>
            <a:fillRect/>
          </a:stretch>
        </p:blipFill>
        <p:spPr bwMode="auto">
          <a:xfrm>
            <a:off x="2105025" y="0"/>
            <a:ext cx="7038975" cy="56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2D9348-2907-49A6-89EC-2D62E2AD28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02249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square.jpg">
            <a:extLst>
              <a:ext uri="{FF2B5EF4-FFF2-40B4-BE49-F238E27FC236}">
                <a16:creationId xmlns:a16="http://schemas.microsoft.com/office/drawing/2014/main" id="{9F21B158-5187-4532-8523-6A7C45616C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7" r="23618" b="899"/>
          <a:stretch>
            <a:fillRect/>
          </a:stretch>
        </p:blipFill>
        <p:spPr bwMode="auto">
          <a:xfrm>
            <a:off x="2105025" y="0"/>
            <a:ext cx="7038975" cy="56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90B2E0C-EBE3-457F-9309-2071EF905CC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586162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noProof="0" dirty="0"/>
              <a:t>Click icon to add picture</a:t>
            </a:r>
            <a:endParaRPr lang="en-AU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F83D25-B636-4BEA-BDC0-B3AE53EC448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8879BF86-662D-465C-9851-E1A1D0AEF1BC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5" name="Footer Placeholder 70">
            <a:extLst>
              <a:ext uri="{FF2B5EF4-FFF2-40B4-BE49-F238E27FC236}">
                <a16:creationId xmlns:a16="http://schemas.microsoft.com/office/drawing/2014/main" id="{8C2EB2C9-998A-49F2-9991-F3A5A472BB3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289086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noProof="0" dirty="0"/>
              <a:t>Click icon to add picture</a:t>
            </a:r>
            <a:endParaRPr lang="en-AU" noProof="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245B92D-42B1-4A3C-A693-A2D71E44095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6E428A15-796B-4E18-95E5-AE8B98FF3FF6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6" name="Footer Placeholder 70">
            <a:extLst>
              <a:ext uri="{FF2B5EF4-FFF2-40B4-BE49-F238E27FC236}">
                <a16:creationId xmlns:a16="http://schemas.microsoft.com/office/drawing/2014/main" id="{5986F015-AFC7-4582-952C-455CA58C53D9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97003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\\PSTUDIOTERM\Clients\TNS Global\TNS_002 Templates\4. Design\4. Active\PPT Files\19 Jan Redesign\Reference\Property Images\RGB_MASTER_A0_landscape_01_lefttoright.jpg">
            <a:extLst>
              <a:ext uri="{FF2B5EF4-FFF2-40B4-BE49-F238E27FC236}">
                <a16:creationId xmlns:a16="http://schemas.microsoft.com/office/drawing/2014/main" id="{1B0F5053-688F-4C92-89F7-C6A085C499D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28748" r="43660" b="2571"/>
          <a:stretch>
            <a:fillRect/>
          </a:stretch>
        </p:blipFill>
        <p:spPr bwMode="auto">
          <a:xfrm>
            <a:off x="2390775" y="0"/>
            <a:ext cx="6753225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AC5C6CB-A189-427A-A1D8-51F37F2AE95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159507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C:\Users\AndrewA\Desktop\Email ATT\RGB_MASTER_A0_landscape_02_lefttoright.jpg">
            <a:extLst>
              <a:ext uri="{FF2B5EF4-FFF2-40B4-BE49-F238E27FC236}">
                <a16:creationId xmlns:a16="http://schemas.microsoft.com/office/drawing/2014/main" id="{9087B4C5-096C-47B0-8665-3610A38B7F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2"/>
          <a:stretch>
            <a:fillRect/>
          </a:stretch>
        </p:blipFill>
        <p:spPr bwMode="auto">
          <a:xfrm>
            <a:off x="2835275" y="0"/>
            <a:ext cx="6308725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8BD04F-8D1A-472E-BCD7-5569EFD2EBC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2732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landscape_02_lefttoright.jpg">
            <a:extLst>
              <a:ext uri="{FF2B5EF4-FFF2-40B4-BE49-F238E27FC236}">
                <a16:creationId xmlns:a16="http://schemas.microsoft.com/office/drawing/2014/main" id="{AE96C4A3-FE87-48E3-BE3C-1765487FDD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2"/>
          <a:stretch>
            <a:fillRect/>
          </a:stretch>
        </p:blipFill>
        <p:spPr bwMode="auto">
          <a:xfrm>
            <a:off x="2835275" y="0"/>
            <a:ext cx="6308725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EEA44D5-30C0-49B1-9168-3E794610B52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473365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C:\Users\AndrewA\Desktop\Email ATT\RGB_MASTER_A0_landscape_03_righttoleft.jpg">
            <a:extLst>
              <a:ext uri="{FF2B5EF4-FFF2-40B4-BE49-F238E27FC236}">
                <a16:creationId xmlns:a16="http://schemas.microsoft.com/office/drawing/2014/main" id="{6820F0BB-5F88-4633-8E9B-163F74E644E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7" t="29858" r="-2" b="3435"/>
          <a:stretch>
            <a:fillRect/>
          </a:stretch>
        </p:blipFill>
        <p:spPr bwMode="auto">
          <a:xfrm>
            <a:off x="3179763" y="0"/>
            <a:ext cx="5964237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395FA9-C681-404D-B67B-9E4726A9D3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7312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landscape_03_righttoleft.jpg">
            <a:extLst>
              <a:ext uri="{FF2B5EF4-FFF2-40B4-BE49-F238E27FC236}">
                <a16:creationId xmlns:a16="http://schemas.microsoft.com/office/drawing/2014/main" id="{79337999-D48B-4F95-ADA3-C0BBEC22A92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7" t="29858" r="-2" b="3435"/>
          <a:stretch>
            <a:fillRect/>
          </a:stretch>
        </p:blipFill>
        <p:spPr bwMode="auto">
          <a:xfrm>
            <a:off x="3179763" y="0"/>
            <a:ext cx="5964237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0F966CD-DE1F-46DF-AF4D-A82E4F0D096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789467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C:\Users\AndrewA\Desktop\Email ATT\RGB_MASTER_A0_longlandscape.jpg">
            <a:extLst>
              <a:ext uri="{FF2B5EF4-FFF2-40B4-BE49-F238E27FC236}">
                <a16:creationId xmlns:a16="http://schemas.microsoft.com/office/drawing/2014/main" id="{FD9519CF-ABE2-45A1-B464-371C1C07FBB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6" r="16788" b="9441"/>
          <a:stretch>
            <a:fillRect/>
          </a:stretch>
        </p:blipFill>
        <p:spPr bwMode="auto">
          <a:xfrm>
            <a:off x="611188" y="0"/>
            <a:ext cx="8532812" cy="552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6BF3DC-BAA8-4B22-A82A-045CA9F6AA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2872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longlandscape.jpg">
            <a:extLst>
              <a:ext uri="{FF2B5EF4-FFF2-40B4-BE49-F238E27FC236}">
                <a16:creationId xmlns:a16="http://schemas.microsoft.com/office/drawing/2014/main" id="{44D35BB7-96A8-4EDF-9109-0DFD3F9E47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6" r="16788" b="9441"/>
          <a:stretch>
            <a:fillRect/>
          </a:stretch>
        </p:blipFill>
        <p:spPr bwMode="auto">
          <a:xfrm>
            <a:off x="611188" y="0"/>
            <a:ext cx="8532812" cy="552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AA445B5-C902-4DA5-BFDC-AE040F4983E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279901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C:\Users\AndrewA\Desktop\Email ATT\RGB_MASTER_A0_portrait_01_righttoleft.jpg">
            <a:extLst>
              <a:ext uri="{FF2B5EF4-FFF2-40B4-BE49-F238E27FC236}">
                <a16:creationId xmlns:a16="http://schemas.microsoft.com/office/drawing/2014/main" id="{2F3BF86A-4FA7-42CB-B054-E2085DF8A7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7" r="10527" b="3641"/>
          <a:stretch>
            <a:fillRect/>
          </a:stretch>
        </p:blipFill>
        <p:spPr bwMode="auto">
          <a:xfrm>
            <a:off x="3990975" y="0"/>
            <a:ext cx="4970463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74D4E6-E402-4BFC-A8B9-A0273B00C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387451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493A15BA-CF12-485C-AFD2-D571154E3EBF}"/>
              </a:ext>
            </a:extLst>
          </p:cNvPr>
          <p:cNvSpPr txBox="1"/>
          <p:nvPr/>
        </p:nvSpPr>
        <p:spPr>
          <a:xfrm>
            <a:off x="1292225" y="6324600"/>
            <a:ext cx="754063" cy="530225"/>
          </a:xfrm>
          <a:prstGeom prst="rect">
            <a:avLst/>
          </a:prstGeom>
          <a:noFill/>
        </p:spPr>
        <p:txBody>
          <a:bodyPr lIns="0" tIns="0" rIns="0" bIns="266400" anchor="b"/>
          <a:lstStyle/>
          <a:p>
            <a:pPr>
              <a:defRPr/>
            </a:pPr>
            <a:r>
              <a:rPr lang="en-AU" sz="750" b="0" dirty="0">
                <a:solidFill>
                  <a:srgbClr val="333333"/>
                </a:solidFill>
                <a:latin typeface="+mn-lt"/>
                <a:cs typeface="Arial" charset="0"/>
              </a:rPr>
              <a:t>©TNS 2018</a:t>
            </a:r>
          </a:p>
        </p:txBody>
      </p:sp>
      <p:sp>
        <p:nvSpPr>
          <p:cNvPr id="1028" name="Title Placeholder 1">
            <a:extLst>
              <a:ext uri="{FF2B5EF4-FFF2-40B4-BE49-F238E27FC236}">
                <a16:creationId xmlns:a16="http://schemas.microsoft.com/office/drawing/2014/main" id="{B771F65F-400B-42F3-B4D5-5028A6166E2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5073650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77200" tIns="208800" rIns="2772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AU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002BA-99AC-4BDD-9FCF-840BB60F8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50250" y="6324600"/>
            <a:ext cx="504825" cy="2508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>
              <a:defRPr sz="700" b="0">
                <a:solidFill>
                  <a:srgbClr val="333333"/>
                </a:solidFill>
                <a:latin typeface="Verdana" panose="020B0604030504040204" pitchFamily="34" charset="0"/>
              </a:defRPr>
            </a:lvl1pPr>
          </a:lstStyle>
          <a:p>
            <a:fld id="{5D26638F-9CA8-4ABD-91A8-1C775EA25F00}" type="slidenum">
              <a:rPr lang="en-AU" altLang="en-US"/>
              <a:pPr/>
              <a:t>‹#›</a:t>
            </a:fld>
            <a:endParaRPr lang="en-AU" altLang="en-US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4CFE66A-3582-46AA-B071-79CC3C5BC248}"/>
              </a:ext>
            </a:extLst>
          </p:cNvPr>
          <p:cNvCxnSpPr/>
          <p:nvPr/>
        </p:nvCxnSpPr>
        <p:spPr>
          <a:xfrm>
            <a:off x="282575" y="5946775"/>
            <a:ext cx="85725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>
            <a:extLst>
              <a:ext uri="{FF2B5EF4-FFF2-40B4-BE49-F238E27FC236}">
                <a16:creationId xmlns:a16="http://schemas.microsoft.com/office/drawing/2014/main" id="{5FB6D50C-35B9-477C-A16C-032B6BBC83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813" y="5946775"/>
            <a:ext cx="7554912" cy="377825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spcBef>
                <a:spcPct val="20000"/>
              </a:spcBef>
              <a:buFont typeface="Arial" pitchFamily="34" charset="0"/>
              <a:buNone/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t>TNS Presentation Title</a:t>
            </a:r>
          </a:p>
        </p:txBody>
      </p:sp>
      <p:pic>
        <p:nvPicPr>
          <p:cNvPr id="1032" name="Picture 2" descr="Image result for kantar tns">
            <a:extLst>
              <a:ext uri="{FF2B5EF4-FFF2-40B4-BE49-F238E27FC236}">
                <a16:creationId xmlns:a16="http://schemas.microsoft.com/office/drawing/2014/main" id="{C64A8390-2422-4496-A2D7-4C6C03E3CD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6196013"/>
            <a:ext cx="2171700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Image result for visit england"/>
          <p:cNvPicPr>
            <a:picLocks noChangeAspect="1" noChangeArrowheads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463" r="4427" b="9959"/>
          <a:stretch/>
        </p:blipFill>
        <p:spPr bwMode="auto">
          <a:xfrm>
            <a:off x="7489031" y="5976937"/>
            <a:ext cx="740577" cy="61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55" r:id="rId17"/>
    <p:sldLayoutId id="2147483756" r:id="rId18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600" b="1" kern="1200">
          <a:solidFill>
            <a:srgbClr val="262626"/>
          </a:solidFill>
          <a:latin typeface="+mn-lt"/>
          <a:ea typeface="+mn-ea"/>
          <a:cs typeface="+mn-cs"/>
        </a:defRPr>
      </a:lvl1pPr>
      <a:lvl2pPr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252413" indent="-252413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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508000" indent="-255588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n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760413" indent="-252413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n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3">
            <a:extLst>
              <a:ext uri="{FF2B5EF4-FFF2-40B4-BE49-F238E27FC236}">
                <a16:creationId xmlns:a16="http://schemas.microsoft.com/office/drawing/2014/main" id="{3BE1B308-95D1-4145-88AD-82FD1CA97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8700"/>
            <a:ext cx="5353050" cy="2400300"/>
          </a:xfrm>
        </p:spPr>
        <p:txBody>
          <a:bodyPr/>
          <a:lstStyle/>
          <a:p>
            <a:pPr eaLnBrk="1" hangingPunct="1"/>
            <a:r>
              <a:rPr lang="en-AU" altLang="en-US"/>
              <a:t>GB Day Visits 2018</a:t>
            </a:r>
            <a:br>
              <a:rPr lang="en-AU" altLang="en-US"/>
            </a:br>
            <a:r>
              <a:rPr lang="en-AU" altLang="en-US" sz="2000" b="1"/>
              <a:t>March 2018</a:t>
            </a:r>
            <a:br>
              <a:rPr lang="en-AU" altLang="en-US" sz="2000" b="1"/>
            </a:br>
            <a:r>
              <a:rPr lang="en-AU" altLang="en-US" sz="2000" b="1"/>
              <a:t>GB &amp; England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4">
            <a:extLst>
              <a:ext uri="{FF2B5EF4-FFF2-40B4-BE49-F238E27FC236}">
                <a16:creationId xmlns:a16="http://schemas.microsoft.com/office/drawing/2014/main" id="{E294DFFC-6731-4F99-A0C9-D437A96D7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Day Visits: Definitions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3E7D5D-B9D2-475E-A278-BCBB643AFD0F}"/>
              </a:ext>
            </a:extLst>
          </p:cNvPr>
          <p:cNvSpPr txBox="1"/>
          <p:nvPr/>
        </p:nvSpPr>
        <p:spPr>
          <a:xfrm>
            <a:off x="542925" y="866775"/>
            <a:ext cx="8105775" cy="4616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latin typeface="+mn-lt"/>
                <a:cs typeface="Arial" charset="0"/>
              </a:rPr>
              <a:t>Respondents were asked to provide details of their participation, during the previous week, in a list of leisure activities. Any participation in a listed activity, outside of the respondent’s home but in any place within the UK is considered to be </a:t>
            </a:r>
            <a:r>
              <a:rPr lang="en-GB" sz="1400" dirty="0">
                <a:latin typeface="+mn-lt"/>
                <a:cs typeface="Arial" charset="0"/>
              </a:rPr>
              <a:t>a Leisure Day Visit</a:t>
            </a:r>
            <a:r>
              <a:rPr lang="en-GB" sz="1400" b="0" dirty="0">
                <a:latin typeface="+mn-lt"/>
                <a:cs typeface="Arial" charset="0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latin typeface="+mn-lt"/>
                <a:cs typeface="Arial" charset="0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  <a:cs typeface="Arial" charset="0"/>
              </a:rPr>
              <a:t>3+ hour Leisure Day Visits</a:t>
            </a:r>
            <a:r>
              <a:rPr lang="en-GB" sz="1400" b="0" dirty="0">
                <a:latin typeface="+mn-lt"/>
                <a:cs typeface="Arial" charset="0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latin typeface="+mn-lt"/>
                <a:cs typeface="Arial" charset="0"/>
              </a:rPr>
              <a:t>The main focus of this study is on </a:t>
            </a:r>
            <a:r>
              <a:rPr lang="en-GB" sz="1400" dirty="0">
                <a:latin typeface="+mn-lt"/>
                <a:cs typeface="Arial" charset="0"/>
              </a:rPr>
              <a:t>Tourism Day Visits</a:t>
            </a:r>
            <a:r>
              <a:rPr lang="en-GB" sz="1400" b="0" dirty="0">
                <a:latin typeface="+mn-lt"/>
                <a:cs typeface="Arial" charset="0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  <a:defRPr/>
            </a:pPr>
            <a:r>
              <a:rPr lang="en-GB" sz="1400" dirty="0">
                <a:latin typeface="+mn-lt"/>
                <a:cs typeface="Arial" charset="0"/>
              </a:rPr>
              <a:t>Activities</a:t>
            </a:r>
            <a:r>
              <a:rPr lang="en-GB" sz="1400" b="0" dirty="0">
                <a:latin typeface="+mn-lt"/>
                <a:cs typeface="Arial" charset="0"/>
              </a:rPr>
              <a:t> - involving participation in one or more of the pre-listed activities;</a:t>
            </a:r>
          </a:p>
          <a:p>
            <a:pPr marL="742950" lvl="1" indent="-285750">
              <a:buFont typeface="Wingdings" pitchFamily="2" charset="2"/>
              <a:buChar char="§"/>
              <a:defRPr/>
            </a:pPr>
            <a:r>
              <a:rPr lang="en-GB" sz="1400" dirty="0">
                <a:latin typeface="+mn-lt"/>
                <a:cs typeface="Arial" charset="0"/>
              </a:rPr>
              <a:t>Duration</a:t>
            </a:r>
            <a:r>
              <a:rPr lang="en-GB" sz="1400" b="0" dirty="0">
                <a:latin typeface="+mn-lt"/>
                <a:cs typeface="Arial" charset="0"/>
              </a:rPr>
              <a:t> - lasting at least 3 hours, including time spent travelling to the destination;</a:t>
            </a:r>
          </a:p>
          <a:p>
            <a:pPr marL="742950" lvl="1" indent="-285750">
              <a:buFont typeface="Wingdings" pitchFamily="2" charset="2"/>
              <a:buChar char="§"/>
              <a:defRPr/>
            </a:pPr>
            <a:r>
              <a:rPr lang="en-GB" sz="1400" dirty="0">
                <a:latin typeface="+mn-lt"/>
                <a:cs typeface="Arial" charset="0"/>
              </a:rPr>
              <a:t>Regularity</a:t>
            </a:r>
            <a:r>
              <a:rPr lang="en-GB" sz="1400" b="0" dirty="0">
                <a:latin typeface="+mn-lt"/>
                <a:cs typeface="Arial" charset="0"/>
              </a:rPr>
              <a:t> - the participant indicates that the visit (i.e. same activity in same place) is not undertaken ‘very regularly’;</a:t>
            </a:r>
          </a:p>
          <a:p>
            <a:pPr marL="742950" lvl="1" indent="-285750">
              <a:buFont typeface="Wingdings" pitchFamily="2" charset="2"/>
              <a:buChar char="§"/>
              <a:defRPr/>
            </a:pPr>
            <a:r>
              <a:rPr lang="en-GB" sz="1400" dirty="0">
                <a:latin typeface="+mn-lt"/>
                <a:cs typeface="Arial" charset="0"/>
              </a:rPr>
              <a:t>Place</a:t>
            </a:r>
            <a:r>
              <a:rPr lang="en-GB" sz="1400" b="0" dirty="0">
                <a:latin typeface="+mn-lt"/>
                <a:cs typeface="Arial" charset="0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GB" sz="1400" b="0" dirty="0">
                <a:latin typeface="+mn-lt"/>
                <a:cs typeface="Arial" charset="0"/>
              </a:rPr>
              <a:t>We also measure the </a:t>
            </a:r>
            <a:r>
              <a:rPr lang="en-GB" sz="1400" dirty="0">
                <a:latin typeface="+mn-lt"/>
                <a:cs typeface="Arial" charset="0"/>
              </a:rPr>
              <a:t>Activities Core to Tourism Visits</a:t>
            </a:r>
            <a:r>
              <a:rPr lang="en-GB" sz="1400" b="0" dirty="0">
                <a:latin typeface="+mn-lt"/>
                <a:cs typeface="Arial" charset="0"/>
              </a:rPr>
              <a:t>, a subset of Tourism Day Visits, which only concern visits involving a selection of activities related to tourism.</a:t>
            </a:r>
            <a:endParaRPr lang="en-GB" sz="1600" b="0" dirty="0">
              <a:solidFill>
                <a:srgbClr val="333333"/>
              </a:solidFill>
              <a:latin typeface="+mn-lt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AU" altLang="en-US"/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4">
            <a:extLst>
              <a:ext uri="{FF2B5EF4-FFF2-40B4-BE49-F238E27FC236}">
                <a16:creationId xmlns:a16="http://schemas.microsoft.com/office/drawing/2014/main" id="{1059EE5F-D851-4718-ABDB-37F58F8E8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623175" cy="1284288"/>
          </a:xfrm>
        </p:spPr>
        <p:txBody>
          <a:bodyPr/>
          <a:lstStyle/>
          <a:p>
            <a:pPr eaLnBrk="1" hangingPunct="1"/>
            <a:r>
              <a:rPr lang="en-GB" altLang="en-US"/>
              <a:t>Re-weighting of 2011 to 2015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012F71-6E31-4020-96F4-101E6E55D176}"/>
              </a:ext>
            </a:extLst>
          </p:cNvPr>
          <p:cNvSpPr txBox="1"/>
          <p:nvPr/>
        </p:nvSpPr>
        <p:spPr>
          <a:xfrm>
            <a:off x="341313" y="844550"/>
            <a:ext cx="8105775" cy="56626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solidFill>
                  <a:prstClr val="black"/>
                </a:solidFill>
                <a:latin typeface="Verdana"/>
                <a:cs typeface="Arial" charset="0"/>
              </a:rPr>
              <a:t>In 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  <a:defRPr/>
            </a:pPr>
            <a:r>
              <a:rPr lang="en-GB" sz="1400" b="0" dirty="0">
                <a:solidFill>
                  <a:prstClr val="black"/>
                </a:solidFill>
                <a:latin typeface="Verdana"/>
                <a:cs typeface="Arial" charset="0"/>
              </a:rPr>
              <a:t>Questionnaire improvements to make the survey more engaging and easy to complete</a:t>
            </a:r>
          </a:p>
          <a:p>
            <a:pPr marL="712788" indent="-261938">
              <a:buFont typeface="Wingdings" pitchFamily="2" charset="2"/>
              <a:buChar char="§"/>
              <a:defRPr/>
            </a:pPr>
            <a:r>
              <a:rPr lang="en-GB" sz="1400" b="0" dirty="0">
                <a:solidFill>
                  <a:prstClr val="black"/>
                </a:solidFill>
                <a:latin typeface="Verdana"/>
                <a:cs typeface="Arial" charset="0"/>
              </a:rPr>
              <a:t>Questionnaire revisions required as part of the ‘merging’ of GBDVS with the GBTS online piloting</a:t>
            </a:r>
          </a:p>
          <a:p>
            <a:pPr marL="712788" indent="-261938">
              <a:buFont typeface="Wingdings" pitchFamily="2" charset="2"/>
              <a:buChar char="§"/>
              <a:defRPr/>
            </a:pPr>
            <a:r>
              <a:rPr lang="en-GB" sz="1400" b="0" dirty="0">
                <a:solidFill>
                  <a:prstClr val="black"/>
                </a:solidFill>
                <a:latin typeface="Verdana"/>
                <a:cs typeface="Arial" charset="0"/>
              </a:rPr>
              <a:t>From January 2016 the weekly sample size contacted for the survey increased from 673 to 1,000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solidFill>
                  <a:prstClr val="black"/>
                </a:solidFill>
                <a:latin typeface="Verdana"/>
                <a:cs typeface="Arial" charset="0"/>
              </a:rPr>
              <a:t>This 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  <a:cs typeface="Arial" charset="0"/>
              </a:rPr>
              <a:t> small changes made to the GBDVS questionnaire had worked together to increase levels of visits reported by respondents by around </a:t>
            </a:r>
            <a:r>
              <a:rPr lang="en-AU" sz="1400" dirty="0">
                <a:solidFill>
                  <a:prstClr val="black"/>
                </a:solidFill>
                <a:latin typeface="Verdana"/>
                <a:cs typeface="Arial" charset="0"/>
              </a:rPr>
              <a:t>+15%</a:t>
            </a:r>
            <a:r>
              <a:rPr lang="en-AU" sz="1400" b="0" dirty="0">
                <a:solidFill>
                  <a:prstClr val="black"/>
                </a:solidFill>
                <a:latin typeface="Verdana"/>
                <a:cs typeface="Arial" charset="0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endParaRPr lang="en-AU" sz="1400" b="0" dirty="0">
              <a:solidFill>
                <a:prstClr val="black"/>
              </a:solidFill>
              <a:latin typeface="Verdana"/>
              <a:cs typeface="Arial" charset="0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AU" sz="1400" b="0" dirty="0">
                <a:solidFill>
                  <a:prstClr val="black"/>
                </a:solidFill>
                <a:latin typeface="Verdana"/>
                <a:cs typeface="Arial" charset="0"/>
              </a:rPr>
              <a:t>As a result, the results from the past years in this report have all been revised to take into account this increase of </a:t>
            </a:r>
            <a:r>
              <a:rPr lang="en-AU" sz="1400" dirty="0">
                <a:solidFill>
                  <a:prstClr val="black"/>
                </a:solidFill>
                <a:latin typeface="Verdana"/>
                <a:cs typeface="Arial" charset="0"/>
              </a:rPr>
              <a:t>+15% </a:t>
            </a:r>
            <a:r>
              <a:rPr lang="en-AU" sz="1400" b="0" dirty="0">
                <a:solidFill>
                  <a:prstClr val="black"/>
                </a:solidFill>
                <a:latin typeface="Verdana"/>
                <a:cs typeface="Arial" charset="0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endParaRPr lang="en-GB" sz="1400" b="0" dirty="0">
              <a:solidFill>
                <a:prstClr val="black"/>
              </a:solidFill>
              <a:latin typeface="Verdana"/>
              <a:cs typeface="Arial" charset="0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solidFill>
                  <a:prstClr val="black"/>
                </a:solidFill>
                <a:latin typeface="Verdana"/>
                <a:cs typeface="Arial" charset="0"/>
              </a:rPr>
              <a:t>For more information please see: </a:t>
            </a:r>
          </a:p>
          <a:p>
            <a:pPr>
              <a:defRPr/>
            </a:pPr>
            <a:r>
              <a:rPr lang="en-GB" sz="1400" b="0" dirty="0">
                <a:solidFill>
                  <a:prstClr val="black"/>
                </a:solidFill>
                <a:latin typeface="Verdana"/>
                <a:cs typeface="Arial" charset="0"/>
              </a:rPr>
              <a:t>	</a:t>
            </a:r>
            <a:r>
              <a:rPr lang="en-GB" sz="1400" u="sng" dirty="0">
                <a:solidFill>
                  <a:prstClr val="black"/>
                </a:solidFill>
                <a:latin typeface="Verdana"/>
                <a:cs typeface="Arial" charset="0"/>
                <a:hlinkClick r:id="rId2"/>
              </a:rPr>
              <a:t>https://www.visitbritain.org/about-gbts-and-gbdvs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cs typeface="Arial" charset="0"/>
              <a:hlinkClick r:id="rId3"/>
            </a:endParaRPr>
          </a:p>
          <a:p>
            <a:pPr>
              <a:defRPr/>
            </a:pPr>
            <a:endParaRPr lang="en-GB" sz="1400" b="0" dirty="0">
              <a:solidFill>
                <a:srgbClr val="333333"/>
              </a:solidFill>
              <a:latin typeface="Verdana"/>
              <a:cs typeface="Arial" charset="0"/>
            </a:endParaRPr>
          </a:p>
          <a:p>
            <a:pPr>
              <a:defRPr/>
            </a:pPr>
            <a:endParaRPr lang="en-GB" sz="1600" b="0" dirty="0">
              <a:solidFill>
                <a:srgbClr val="333333"/>
              </a:solidFill>
              <a:latin typeface="Verdana"/>
              <a:cs typeface="Arial" charset="0"/>
            </a:endParaRPr>
          </a:p>
          <a:p>
            <a:pPr>
              <a:defRPr/>
            </a:pPr>
            <a:endParaRPr lang="en-GB" sz="1600" b="0" dirty="0">
              <a:solidFill>
                <a:srgbClr val="333333"/>
              </a:solidFill>
              <a:latin typeface="Verdana"/>
              <a:cs typeface="Arial" charset="0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endParaRPr lang="en-GB" sz="1600" b="0" dirty="0">
              <a:solidFill>
                <a:srgbClr val="333333"/>
              </a:solidFill>
              <a:latin typeface="Verdana"/>
              <a:cs typeface="Arial" charset="0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endParaRPr lang="en-GB" sz="1600" b="0" dirty="0">
              <a:solidFill>
                <a:srgbClr val="333333"/>
              </a:solidFill>
              <a:latin typeface="Verdana"/>
              <a:cs typeface="Arial" charset="0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endParaRPr lang="en-GB" sz="1600" b="0" dirty="0">
              <a:solidFill>
                <a:srgbClr val="333333"/>
              </a:solidFill>
              <a:latin typeface="Verdana"/>
              <a:cs typeface="Arial" charset="0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endParaRPr lang="en-GB" sz="1600" b="0" dirty="0">
              <a:solidFill>
                <a:srgbClr val="333333"/>
              </a:solidFill>
              <a:latin typeface="Verdan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AU" altLang="en-US"/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4">
            <a:extLst>
              <a:ext uri="{FF2B5EF4-FFF2-40B4-BE49-F238E27FC236}">
                <a16:creationId xmlns:a16="http://schemas.microsoft.com/office/drawing/2014/main" id="{711731BA-4089-4D04-AFA3-C65E8E4AE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Tourism Day Visits Summary </a:t>
            </a:r>
            <a:br>
              <a:rPr lang="en-AU" altLang="en-US"/>
            </a:br>
            <a:endParaRPr lang="en-GB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F8AFDC-3FF6-4997-BF71-D10E1EBF05BE}"/>
              </a:ext>
            </a:extLst>
          </p:cNvPr>
          <p:cNvSpPr txBox="1"/>
          <p:nvPr/>
        </p:nvSpPr>
        <p:spPr>
          <a:xfrm>
            <a:off x="542925" y="1122363"/>
            <a:ext cx="8105775" cy="36625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volume of day visits in Great Britain in the three months to March 2018 decreased by -5% when compared with the same period last year, to 380 million.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value of those visits increased by +1% during the same period to £13.9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at the GB level, shows the same figures as three months figures, due to this month being the 3</a:t>
            </a:r>
            <a:r>
              <a:rPr lang="en-GB" sz="1600" b="0" baseline="30000" dirty="0">
                <a:latin typeface="+mn-lt"/>
                <a:cs typeface="Arial" charset="0"/>
              </a:rPr>
              <a:t>rd</a:t>
            </a:r>
            <a:r>
              <a:rPr lang="en-GB" sz="1600" b="0" dirty="0">
                <a:latin typeface="+mn-lt"/>
                <a:cs typeface="Arial" charset="0"/>
              </a:rPr>
              <a:t> month of the year.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Looking at England, volume decreased by -5% in the three months to March 2018 to 321 million visits, while value increased by +2% to £11.3 billion compared to the same period in 2017.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at the England level, shows the same figures as three months figures, due to this month being the 3</a:t>
            </a:r>
            <a:r>
              <a:rPr lang="en-GB" sz="1600" b="0" baseline="30000" dirty="0">
                <a:latin typeface="+mn-lt"/>
                <a:cs typeface="Arial" charset="0"/>
              </a:rPr>
              <a:t>rd</a:t>
            </a:r>
            <a:r>
              <a:rPr lang="en-GB" sz="1600" b="0" dirty="0">
                <a:latin typeface="+mn-lt"/>
                <a:cs typeface="Arial" charset="0"/>
              </a:rPr>
              <a:t> month of the year.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AU" altLang="en-US"/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4">
            <a:extLst>
              <a:ext uri="{FF2B5EF4-FFF2-40B4-BE49-F238E27FC236}">
                <a16:creationId xmlns:a16="http://schemas.microsoft.com/office/drawing/2014/main" id="{6D5D5EED-9585-45AD-9831-CDEAAB15C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Tourism Day Visits </a:t>
            </a:r>
            <a:br>
              <a:rPr lang="en-AU" altLang="en-US"/>
            </a:br>
            <a:r>
              <a:rPr lang="en-AU" altLang="en-US" sz="2000" b="1"/>
              <a:t>GB &amp; England</a:t>
            </a:r>
            <a:endParaRPr lang="en-GB" alt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4E38B14-31A0-46AD-91C3-829134263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542693"/>
              </p:ext>
            </p:extLst>
          </p:nvPr>
        </p:nvGraphicFramePr>
        <p:xfrm>
          <a:off x="-2" y="1195388"/>
          <a:ext cx="9144001" cy="386561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2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22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2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22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91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90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88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222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222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222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2226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22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529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5886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181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sz="800" dirty="0"/>
                    </a:p>
                  </a:txBody>
                  <a:tcPr marT="45715" marB="45715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T="45715" marB="45715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 marT="45715" marB="45715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22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2013*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2014*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2015*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2013*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2014*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2015*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2016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5" marB="4571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585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Jan– Mar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T="45719" marB="4571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T="45719" marB="4571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2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T="45719" marB="45719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384.9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£12,524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£13,003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£12,339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£13,904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£13,745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£13,913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02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T="45719" marB="45719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321.3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£10,646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£11,418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£10,604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£11,693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£11,136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£11,304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02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IN" sz="100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45719" marB="45719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45719" marB="4571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0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Jan– Mar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T="45719" marB="45719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IN" sz="100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45719" marB="45719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45719" marB="45719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02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T="45719" marB="45719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384.9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£12,524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£13,003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£12,339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£13,904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£13,745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£13,913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02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T="45719" marB="45719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321.3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£10,646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£11,418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£10,604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£11,693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£11,136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£11,304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2681" name="TextBox 6">
            <a:extLst>
              <a:ext uri="{FF2B5EF4-FFF2-40B4-BE49-F238E27FC236}">
                <a16:creationId xmlns:a16="http://schemas.microsoft.com/office/drawing/2014/main" id="{553CF4A9-A9B2-4B34-B0AA-D06A6EA51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5316538"/>
            <a:ext cx="77184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000" i="1" dirty="0">
                <a:latin typeface="+mn-lt"/>
              </a:rPr>
              <a:t>Base sizes: </a:t>
            </a:r>
            <a:br>
              <a:rPr lang="en-GB" altLang="en-US" sz="1000" i="1" dirty="0">
                <a:latin typeface="+mn-lt"/>
              </a:rPr>
            </a:br>
            <a:r>
              <a:rPr lang="en-GB" altLang="en-US" sz="1000" i="1" dirty="0">
                <a:latin typeface="+mn-lt"/>
              </a:rPr>
              <a:t>GB:</a:t>
            </a:r>
            <a:r>
              <a:rPr lang="en-GB" altLang="en-US" sz="1000" b="0" i="1" dirty="0">
                <a:latin typeface="+mn-lt"/>
              </a:rPr>
              <a:t> January– March 2018 (4412); January– March 2018 (4412)</a:t>
            </a:r>
          </a:p>
          <a:p>
            <a:r>
              <a:rPr lang="en-GB" altLang="en-US" sz="1000" i="1" dirty="0">
                <a:latin typeface="+mn-lt"/>
              </a:rPr>
              <a:t>England</a:t>
            </a:r>
            <a:r>
              <a:rPr lang="en-GB" altLang="en-US" sz="1000" b="0" i="1" dirty="0">
                <a:latin typeface="+mn-lt"/>
              </a:rPr>
              <a:t>: January – March 2018 (3308); January– March 2018 (3308)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E73E45E6-D3EC-40AE-8357-6A97E928927A}"/>
              </a:ext>
            </a:extLst>
          </p:cNvPr>
          <p:cNvSpPr txBox="1"/>
          <p:nvPr/>
        </p:nvSpPr>
        <p:spPr>
          <a:xfrm>
            <a:off x="7067550" y="5624513"/>
            <a:ext cx="1757363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GB" sz="1000" b="0" dirty="0">
                <a:latin typeface="+mn-lt"/>
              </a:rPr>
              <a:t>*Estimates – see slide 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AU" altLang="en-US"/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4">
            <a:extLst>
              <a:ext uri="{FF2B5EF4-FFF2-40B4-BE49-F238E27FC236}">
                <a16:creationId xmlns:a16="http://schemas.microsoft.com/office/drawing/2014/main" id="{6C1BB251-EDA2-4F70-9A8A-3CE7946CF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286500" cy="1284288"/>
          </a:xfrm>
        </p:spPr>
        <p:txBody>
          <a:bodyPr/>
          <a:lstStyle/>
          <a:p>
            <a:pPr eaLnBrk="1" hangingPunct="1"/>
            <a:r>
              <a:rPr lang="en-AU" altLang="en-US"/>
              <a:t>Activities Core to Tourism Summary </a:t>
            </a:r>
            <a:br>
              <a:rPr lang="en-AU" altLang="en-US"/>
            </a:br>
            <a:endParaRPr lang="en-GB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20D43-0172-4686-BF27-0785E59EFA9D}"/>
              </a:ext>
            </a:extLst>
          </p:cNvPr>
          <p:cNvSpPr txBox="1"/>
          <p:nvPr/>
        </p:nvSpPr>
        <p:spPr>
          <a:xfrm>
            <a:off x="542925" y="1122363"/>
            <a:ext cx="8105775" cy="36625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volume of ACT visits in Great Britain in the three months to March 2018 decreased by -7% when compared with the same period last year, to 101.9 million.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value of those visits increased by +31% during the same period to £3.9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at the GB level, shows the same figures as three months figures, due to this month being the 3</a:t>
            </a:r>
            <a:r>
              <a:rPr lang="en-GB" sz="1600" b="0" baseline="30000" dirty="0">
                <a:latin typeface="+mn-lt"/>
                <a:cs typeface="Arial" charset="0"/>
              </a:rPr>
              <a:t>rd</a:t>
            </a:r>
            <a:r>
              <a:rPr lang="en-GB" sz="1600" b="0" dirty="0">
                <a:latin typeface="+mn-lt"/>
                <a:cs typeface="Arial" charset="0"/>
              </a:rPr>
              <a:t> month of the year.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Looking at England, in the three months to March 2018, the volume of ACT visits decreased by -7%, to 86.4 million visits, while value increased by +34% to £3.3 billion compared to the same period in 2017.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at the England level, shows the same figures as three months figures, due to this month being the 3</a:t>
            </a:r>
            <a:r>
              <a:rPr lang="en-GB" sz="1600" b="0" baseline="30000" dirty="0">
                <a:latin typeface="+mn-lt"/>
                <a:cs typeface="Arial" charset="0"/>
              </a:rPr>
              <a:t>rd</a:t>
            </a:r>
            <a:r>
              <a:rPr lang="en-GB" sz="1600" b="0" dirty="0">
                <a:latin typeface="+mn-lt"/>
                <a:cs typeface="Arial" charset="0"/>
              </a:rPr>
              <a:t> month of the year.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AU" altLang="en-US"/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4">
            <a:extLst>
              <a:ext uri="{FF2B5EF4-FFF2-40B4-BE49-F238E27FC236}">
                <a16:creationId xmlns:a16="http://schemas.microsoft.com/office/drawing/2014/main" id="{A9CD7321-F56F-4D3E-8F74-3E7BABDF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Activities Core to Tourism</a:t>
            </a:r>
            <a:br>
              <a:rPr lang="en-AU" altLang="en-US"/>
            </a:br>
            <a:r>
              <a:rPr lang="en-AU" altLang="en-US" sz="2000" b="1"/>
              <a:t>GB &amp; England</a:t>
            </a:r>
            <a:endParaRPr lang="en-GB" alt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E17196F-CDE0-467D-BC5C-23230DA920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598077"/>
              </p:ext>
            </p:extLst>
          </p:nvPr>
        </p:nvGraphicFramePr>
        <p:xfrm>
          <a:off x="7" y="1195388"/>
          <a:ext cx="9143993" cy="386562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790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8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88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8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8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8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95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15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15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150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150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150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9150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342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18136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 marL="91456" marR="91456" marT="45715" marB="45715" anchor="ctr"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91456" marR="91456" marT="45715" marB="45715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 marL="91456" marR="91456" marT="45715" marB="45715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11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2013*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2014*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2015*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</a:t>
                      </a:r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</a:t>
                      </a:r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</a:t>
                      </a:r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2016</a:t>
                      </a: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28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Jan– Mar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2" marR="91442" marT="45719" marB="4571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2" marR="91442" marT="45719" marB="4571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98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2" marR="91442" marT="45719" marB="45719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£2,821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£2,851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£3,883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£3,014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£3,947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+31%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98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2" marR="91442" marT="45719" marB="45719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£2,390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£2,443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£2,459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£3,199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£2,461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£3,293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+34%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98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9" marB="45719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9" marB="4571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798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Jan– Mar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2" marR="91442" marT="45719" marB="4571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6" marR="91456" marT="45715" marB="45715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9" marB="45719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9" marB="45719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798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2" marR="91442" marT="45719" marB="45719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£2,821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£ 2,803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£2,851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£3,883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£3,014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£3,947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+31%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798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2" marR="91442" marT="45719" marB="45719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£2,390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£2,443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£2,459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£3,199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£2,461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£3,293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+34%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4730" name="TextBox 4">
            <a:extLst>
              <a:ext uri="{FF2B5EF4-FFF2-40B4-BE49-F238E27FC236}">
                <a16:creationId xmlns:a16="http://schemas.microsoft.com/office/drawing/2014/main" id="{C5CDA8F1-F4E4-4A4E-B9E7-E3DCB9CDB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5316538"/>
            <a:ext cx="77184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000" i="1" dirty="0">
                <a:latin typeface="+mn-lt"/>
              </a:rPr>
              <a:t>Base sizes: </a:t>
            </a:r>
            <a:br>
              <a:rPr lang="en-GB" altLang="en-US" sz="1000" i="1" dirty="0">
                <a:latin typeface="+mn-lt"/>
              </a:rPr>
            </a:br>
            <a:r>
              <a:rPr lang="en-GB" altLang="en-US" sz="1000" i="1" dirty="0">
                <a:latin typeface="+mn-lt"/>
              </a:rPr>
              <a:t>GB:</a:t>
            </a:r>
            <a:r>
              <a:rPr lang="en-GB" altLang="en-US" sz="1000" b="0" i="1" dirty="0">
                <a:latin typeface="+mn-lt"/>
              </a:rPr>
              <a:t> January– March 2018 (1152); January– March 2018 (1152)</a:t>
            </a:r>
          </a:p>
          <a:p>
            <a:r>
              <a:rPr lang="en-GB" altLang="en-US" sz="1000" i="1" dirty="0">
                <a:latin typeface="+mn-lt"/>
              </a:rPr>
              <a:t>England</a:t>
            </a:r>
            <a:r>
              <a:rPr lang="en-GB" altLang="en-US" sz="1000" b="0" i="1" dirty="0">
                <a:latin typeface="+mn-lt"/>
              </a:rPr>
              <a:t>: January – March 2018 (841); January– March 2018 (841)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AU" altLang="en-US"/>
              <a:t>7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73E45E6-D3EC-40AE-8357-6A97E928927A}"/>
              </a:ext>
            </a:extLst>
          </p:cNvPr>
          <p:cNvSpPr txBox="1"/>
          <p:nvPr/>
        </p:nvSpPr>
        <p:spPr>
          <a:xfrm>
            <a:off x="7067550" y="5624513"/>
            <a:ext cx="1757363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GB" sz="1000" b="0" dirty="0">
                <a:latin typeface="+mn-lt"/>
              </a:rPr>
              <a:t>*Estimates – see slide 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4">
            <a:extLst>
              <a:ext uri="{FF2B5EF4-FFF2-40B4-BE49-F238E27FC236}">
                <a16:creationId xmlns:a16="http://schemas.microsoft.com/office/drawing/2014/main" id="{817296A3-B057-4649-9863-1676FC588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3+ Hour Day Visits Summary </a:t>
            </a:r>
            <a:br>
              <a:rPr lang="en-AU" altLang="en-US"/>
            </a:br>
            <a:endParaRPr lang="en-GB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8F200A-1DB1-4B33-ABC7-A4609CFBD239}"/>
              </a:ext>
            </a:extLst>
          </p:cNvPr>
          <p:cNvSpPr txBox="1"/>
          <p:nvPr/>
        </p:nvSpPr>
        <p:spPr>
          <a:xfrm>
            <a:off x="542925" y="1050925"/>
            <a:ext cx="8105775" cy="38164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3+ hour day visits in Great Britain for the three months to March 2018 decreased by -6% when compared to 2017, to 642 million visits. 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value of these visits increased by +14% for the three months against the same period last year to £21.4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at the GB level, shows the same figures as three months figures, due to this month being the 3</a:t>
            </a:r>
            <a:r>
              <a:rPr lang="en-GB" sz="1600" b="0" baseline="30000" dirty="0">
                <a:latin typeface="+mn-lt"/>
                <a:cs typeface="Arial" charset="0"/>
              </a:rPr>
              <a:t>rd</a:t>
            </a:r>
            <a:r>
              <a:rPr lang="en-GB" sz="1600" b="0" dirty="0">
                <a:latin typeface="+mn-lt"/>
                <a:cs typeface="Arial" charset="0"/>
              </a:rPr>
              <a:t> month of the year.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In England, volume declined by -6% in the three months to March 2018 to 538 million. However, the value of these visits increased by +18% to 17.9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at the England level, shows the same figures as three months figures, due to this month being the 3</a:t>
            </a:r>
            <a:r>
              <a:rPr lang="en-GB" sz="1600" b="0" baseline="30000" dirty="0">
                <a:latin typeface="+mn-lt"/>
                <a:cs typeface="Arial" charset="0"/>
              </a:rPr>
              <a:t>rd</a:t>
            </a:r>
            <a:r>
              <a:rPr lang="en-GB" sz="1600" b="0" dirty="0">
                <a:latin typeface="+mn-lt"/>
                <a:cs typeface="Arial" charset="0"/>
              </a:rPr>
              <a:t> month of the year. 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n-GB" sz="1600" b="0" dirty="0">
              <a:latin typeface="+mn-lt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AU" altLang="en-US"/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>
            <a:extLst>
              <a:ext uri="{FF2B5EF4-FFF2-40B4-BE49-F238E27FC236}">
                <a16:creationId xmlns:a16="http://schemas.microsoft.com/office/drawing/2014/main" id="{B425DB5D-E377-4468-A0C2-FFEA1F04E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3+ Hour Day Visits </a:t>
            </a:r>
            <a:br>
              <a:rPr lang="en-AU" altLang="en-US"/>
            </a:br>
            <a:r>
              <a:rPr lang="en-AU" altLang="en-US" sz="2000" b="1"/>
              <a:t>GB &amp; England</a:t>
            </a:r>
            <a:endParaRPr lang="en-GB" alt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F089F99-3A64-45CB-B8AF-A1688502D4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153475"/>
              </p:ext>
            </p:extLst>
          </p:nvPr>
        </p:nvGraphicFramePr>
        <p:xfrm>
          <a:off x="0" y="1195388"/>
          <a:ext cx="9144001" cy="366726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57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18114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 marT="45717" marB="45717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T="45709" marB="45709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 marT="45709" marB="45709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875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2013*</a:t>
                      </a: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2014*</a:t>
                      </a: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2015*</a:t>
                      </a: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2013*</a:t>
                      </a: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2014*</a:t>
                      </a: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2015*</a:t>
                      </a: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+mn-lt"/>
                        </a:rPr>
                        <a:t>2016</a:t>
                      </a: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09" marB="4570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Jan– Mar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T="45709" marB="4570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53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668.4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684.2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635.3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718.1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681.1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642.0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£17,680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£17,968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£17,627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£19,967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£18,777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£21,371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53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England</a:t>
                      </a: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566.6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575.5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534.4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609.1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574.1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538.4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£14,674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£15,475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£14,737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£16,961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£15,125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£17,871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+18%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53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IN" sz="100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IN" sz="100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45717" marB="4571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753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Jan– Mar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IN" sz="100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IN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marT="45717" marB="4571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753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668.4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684.2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635.3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718.1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681.1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642.0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£17,680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£17,968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£17,627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£19,967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£18,777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£21,371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753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England</a:t>
                      </a: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566.6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575.5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534.4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609.1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574.1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538.4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£14,674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£15,475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£14,737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£16,961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£15,125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£17,871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+18%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6777" name="TextBox 8">
            <a:extLst>
              <a:ext uri="{FF2B5EF4-FFF2-40B4-BE49-F238E27FC236}">
                <a16:creationId xmlns:a16="http://schemas.microsoft.com/office/drawing/2014/main" id="{363F29BD-D911-4776-AC5C-D41E4B791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5316538"/>
            <a:ext cx="77184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000" i="1">
                <a:latin typeface="+mn-lt"/>
              </a:rPr>
              <a:t>Base sizes: </a:t>
            </a:r>
            <a:br>
              <a:rPr lang="en-GB" altLang="en-US" sz="1000" i="1">
                <a:latin typeface="+mn-lt"/>
              </a:rPr>
            </a:br>
            <a:r>
              <a:rPr lang="en-GB" altLang="en-US" sz="1000" i="1">
                <a:latin typeface="+mn-lt"/>
              </a:rPr>
              <a:t>GB:</a:t>
            </a:r>
            <a:r>
              <a:rPr lang="en-GB" altLang="en-US" sz="1000" b="0" i="1">
                <a:latin typeface="+mn-lt"/>
              </a:rPr>
              <a:t> January– March 2018 (7481); January– March 2018 (7481)</a:t>
            </a:r>
          </a:p>
          <a:p>
            <a:r>
              <a:rPr lang="en-GB" altLang="en-US" sz="1000" i="1">
                <a:latin typeface="+mn-lt"/>
              </a:rPr>
              <a:t>England</a:t>
            </a:r>
            <a:r>
              <a:rPr lang="en-GB" altLang="en-US" sz="1000" b="0" i="1">
                <a:latin typeface="+mn-lt"/>
              </a:rPr>
              <a:t>: January – March 2018 (5432); January– March 2018 (5432)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86E939DB-DC87-493F-A6D5-2AF022A8373A}"/>
              </a:ext>
            </a:extLst>
          </p:cNvPr>
          <p:cNvSpPr txBox="1"/>
          <p:nvPr/>
        </p:nvSpPr>
        <p:spPr>
          <a:xfrm>
            <a:off x="7067550" y="5624513"/>
            <a:ext cx="1757363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GB" sz="1000" b="0" dirty="0">
                <a:latin typeface="+mn-lt"/>
              </a:rPr>
              <a:t>*Estimates – see slide 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AU" altLang="en-US"/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1404</Words>
  <Application>Microsoft Office PowerPoint</Application>
  <PresentationFormat>On-screen Show (4:3)</PresentationFormat>
  <Paragraphs>310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MS Mincho</vt:lpstr>
      <vt:lpstr>Times New Roman</vt:lpstr>
      <vt:lpstr>Verdana</vt:lpstr>
      <vt:lpstr>Wingdings</vt:lpstr>
      <vt:lpstr>blank</vt:lpstr>
      <vt:lpstr>GB Day Visits 2018 March 2018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Britain Day Visits Survey</dc:title>
  <dc:creator>lisa.scattergood</dc:creator>
  <cp:lastModifiedBy>John Duncan</cp:lastModifiedBy>
  <cp:revision>930</cp:revision>
  <cp:lastPrinted>2017-02-23T17:14:13Z</cp:lastPrinted>
  <dcterms:created xsi:type="dcterms:W3CDTF">2012-03-08T09:17:55Z</dcterms:created>
  <dcterms:modified xsi:type="dcterms:W3CDTF">2018-12-17T11:36:05Z</dcterms:modified>
</cp:coreProperties>
</file>