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1" r:id="rId3"/>
    <p:sldId id="292" r:id="rId4"/>
    <p:sldId id="29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12" autoAdjust="0"/>
    <p:restoredTop sz="99494" autoAdjust="0"/>
  </p:normalViewPr>
  <p:slideViewPr>
    <p:cSldViewPr snapToGrid="0">
      <p:cViewPr varScale="1">
        <p:scale>
          <a:sx n="115" d="100"/>
          <a:sy n="115" d="100"/>
        </p:scale>
        <p:origin x="2028" y="108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A96550-FC5D-4F94-9246-2CD602AF73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A6992-3E5C-4598-A185-2C5CDB4931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2394F6-BBB6-4F75-B7ED-B8E64D9E9019}" type="datetimeFigureOut">
              <a:rPr lang="en-GB"/>
              <a:pPr>
                <a:defRPr/>
              </a:pPr>
              <a:t>17/12/2018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15DF2-BC27-4604-AA99-F29FAAAF95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8C4C7-451B-4DF0-AA99-F8C92ABE06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A7FC17-6CB8-43C1-93F4-8A5F083BF4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618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66881F-BA26-4444-B75B-11BC873ACC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5D7287-0E6A-4829-BF24-FC3A305EC4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DF6A88-4FFD-4974-967D-680EA3D18F25}" type="datetimeFigureOut">
              <a:rPr lang="en-AU"/>
              <a:pPr>
                <a:defRPr/>
              </a:pPr>
              <a:t>17/12/2018</a:t>
            </a:fld>
            <a:endParaRPr lang="en-AU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268A16-BF4D-4E3E-83C7-840D3F22F7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5090C5-9651-4A5C-A319-D5CA2BB90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DDBA2-C6C3-417C-A6E9-9FA6BE5CB2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E02266-DD68-48D0-8C69-90F4420F81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6DAD8D9A-203F-4195-BB63-DEBF970A1E0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28857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\\PSTUDIOTERM\Clients\TNS Global\TNS_002 Templates\4. Design\4. Active\PPT Files\19 Jan Redesign\Reference\Property Images\RGB_MASTER_A0_landscape_01_lefttoright.jpg">
            <a:extLst>
              <a:ext uri="{FF2B5EF4-FFF2-40B4-BE49-F238E27FC236}">
                <a16:creationId xmlns:a16="http://schemas.microsoft.com/office/drawing/2014/main" id="{503C7528-CEFC-4D09-8D7F-280AD49386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748" r="43660" b="2571"/>
          <a:stretch>
            <a:fillRect/>
          </a:stretch>
        </p:blipFill>
        <p:spPr bwMode="auto">
          <a:xfrm>
            <a:off x="2390775" y="0"/>
            <a:ext cx="67532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E19CB-96A7-4155-8B1E-C6F5608D8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55099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>
            <a:extLst>
              <a:ext uri="{FF2B5EF4-FFF2-40B4-BE49-F238E27FC236}">
                <a16:creationId xmlns:a16="http://schemas.microsoft.com/office/drawing/2014/main" id="{4EFD34E0-3211-4C76-A8C8-89915266BC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BDC8F96-C68B-4024-8343-2F3189E29C6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9359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ndrewA\Desktop\Email ATT\RGB_MASTER_A0_portrait_02_righttoleft.jpg">
            <a:extLst>
              <a:ext uri="{FF2B5EF4-FFF2-40B4-BE49-F238E27FC236}">
                <a16:creationId xmlns:a16="http://schemas.microsoft.com/office/drawing/2014/main" id="{A352B841-2D11-449F-9ABB-F5D13D2E83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D6376-F4AB-41FA-825B-53B5AF116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276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>
            <a:extLst>
              <a:ext uri="{FF2B5EF4-FFF2-40B4-BE49-F238E27FC236}">
                <a16:creationId xmlns:a16="http://schemas.microsoft.com/office/drawing/2014/main" id="{3C409E27-7355-482C-A2C0-7690A794AD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75A6604-0DF2-4309-A547-A6E1AD66C48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473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ndrewA\Desktop\Email ATT\RGB_MASTER_A0_portrait_03_straight.jpg">
            <a:extLst>
              <a:ext uri="{FF2B5EF4-FFF2-40B4-BE49-F238E27FC236}">
                <a16:creationId xmlns:a16="http://schemas.microsoft.com/office/drawing/2014/main" id="{4D80DAC6-F95E-4871-B5E4-6DDA0186C9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80867-109F-40F8-9B01-0258B37979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3452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>
            <a:extLst>
              <a:ext uri="{FF2B5EF4-FFF2-40B4-BE49-F238E27FC236}">
                <a16:creationId xmlns:a16="http://schemas.microsoft.com/office/drawing/2014/main" id="{E78B46E9-0F38-430A-843C-9B0892D683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8D216-9660-4ABE-B762-C4DCA1495C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643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ndrewA\Desktop\Email ATT\RGB_MASTER_A0_square.jpg">
            <a:extLst>
              <a:ext uri="{FF2B5EF4-FFF2-40B4-BE49-F238E27FC236}">
                <a16:creationId xmlns:a16="http://schemas.microsoft.com/office/drawing/2014/main" id="{78CD3ED1-029E-44C5-84DC-36977491D0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D9348-2907-49A6-89EC-2D62E2AD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224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>
            <a:extLst>
              <a:ext uri="{FF2B5EF4-FFF2-40B4-BE49-F238E27FC236}">
                <a16:creationId xmlns:a16="http://schemas.microsoft.com/office/drawing/2014/main" id="{9F21B158-5187-4532-8523-6A7C45616C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0B2E0C-EBE3-457F-9309-2071EF905CC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86162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83D25-B636-4BEA-BDC0-B3AE53EC448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8879BF86-662D-465C-9851-E1A1D0AEF1BC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5" name="Footer Placeholder 70">
            <a:extLst>
              <a:ext uri="{FF2B5EF4-FFF2-40B4-BE49-F238E27FC236}">
                <a16:creationId xmlns:a16="http://schemas.microsoft.com/office/drawing/2014/main" id="{8C2EB2C9-998A-49F2-9991-F3A5A472BB3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8908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B92D-42B1-4A3C-A693-A2D71E44095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E428A15-796B-4E18-95E5-AE8B98FF3FF6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Footer Placeholder 70">
            <a:extLst>
              <a:ext uri="{FF2B5EF4-FFF2-40B4-BE49-F238E27FC236}">
                <a16:creationId xmlns:a16="http://schemas.microsoft.com/office/drawing/2014/main" id="{5986F015-AFC7-4582-952C-455CA58C53D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9700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\\PSTUDIOTERM\Clients\TNS Global\TNS_002 Templates\4. Design\4. Active\PPT Files\19 Jan Redesign\Reference\Property Images\RGB_MASTER_A0_landscape_01_lefttoright.jpg">
            <a:extLst>
              <a:ext uri="{FF2B5EF4-FFF2-40B4-BE49-F238E27FC236}">
                <a16:creationId xmlns:a16="http://schemas.microsoft.com/office/drawing/2014/main" id="{1B0F5053-688F-4C92-89F7-C6A085C49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748" r="43660" b="2571"/>
          <a:stretch>
            <a:fillRect/>
          </a:stretch>
        </p:blipFill>
        <p:spPr bwMode="auto">
          <a:xfrm>
            <a:off x="2390775" y="0"/>
            <a:ext cx="67532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AC5C6CB-A189-427A-A1D8-51F37F2AE95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5950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ndrewA\Desktop\Email ATT\RGB_MASTER_A0_landscape_02_lefttoright.jpg">
            <a:extLst>
              <a:ext uri="{FF2B5EF4-FFF2-40B4-BE49-F238E27FC236}">
                <a16:creationId xmlns:a16="http://schemas.microsoft.com/office/drawing/2014/main" id="{9087B4C5-096C-47B0-8665-3610A38B7F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BD04F-8D1A-472E-BCD7-5569EFD2E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2732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>
            <a:extLst>
              <a:ext uri="{FF2B5EF4-FFF2-40B4-BE49-F238E27FC236}">
                <a16:creationId xmlns:a16="http://schemas.microsoft.com/office/drawing/2014/main" id="{AE96C4A3-FE87-48E3-BE3C-1765487FDD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EA44D5-30C0-49B1-9168-3E794610B52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73365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ndrewA\Desktop\Email ATT\RGB_MASTER_A0_landscape_03_righttoleft.jpg">
            <a:extLst>
              <a:ext uri="{FF2B5EF4-FFF2-40B4-BE49-F238E27FC236}">
                <a16:creationId xmlns:a16="http://schemas.microsoft.com/office/drawing/2014/main" id="{6820F0BB-5F88-4633-8E9B-163F74E644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395FA9-C681-404D-B67B-9E4726A9D3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731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>
            <a:extLst>
              <a:ext uri="{FF2B5EF4-FFF2-40B4-BE49-F238E27FC236}">
                <a16:creationId xmlns:a16="http://schemas.microsoft.com/office/drawing/2014/main" id="{79337999-D48B-4F95-ADA3-C0BBEC22A9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0F966CD-DE1F-46DF-AF4D-A82E4F0D096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8946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ndrewA\Desktop\Email ATT\RGB_MASTER_A0_longlandscape.jpg">
            <a:extLst>
              <a:ext uri="{FF2B5EF4-FFF2-40B4-BE49-F238E27FC236}">
                <a16:creationId xmlns:a16="http://schemas.microsoft.com/office/drawing/2014/main" id="{FD9519CF-ABE2-45A1-B464-371C1C07FB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BF3DC-BAA8-4B22-A82A-045CA9F6AA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2872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>
            <a:extLst>
              <a:ext uri="{FF2B5EF4-FFF2-40B4-BE49-F238E27FC236}">
                <a16:creationId xmlns:a16="http://schemas.microsoft.com/office/drawing/2014/main" id="{44D35BB7-96A8-4EDF-9109-0DFD3F9E47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AA445B5-C902-4DA5-BFDC-AE040F4983E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27990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ndrewA\Desktop\Email ATT\RGB_MASTER_A0_portrait_01_righttoleft.jpg">
            <a:extLst>
              <a:ext uri="{FF2B5EF4-FFF2-40B4-BE49-F238E27FC236}">
                <a16:creationId xmlns:a16="http://schemas.microsoft.com/office/drawing/2014/main" id="{2F3BF86A-4FA7-42CB-B054-E2085DF8A7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4D4E6-E402-4BFC-A8B9-A0273B00C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38745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493A15BA-CF12-485C-AFD2-D571154E3EBF}"/>
              </a:ext>
            </a:extLst>
          </p:cNvPr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  <a:cs typeface="Arial" charset="0"/>
              </a:rPr>
              <a:t>©TNS 2018</a:t>
            </a:r>
          </a:p>
        </p:txBody>
      </p: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B771F65F-400B-42F3-B4D5-5028A6166E2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002BA-99AC-4BDD-9FCF-840BB60F8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700" b="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26638F-9CA8-4ABD-91A8-1C775EA25F00}" type="slidenum">
              <a:rPr lang="en-AU" altLang="en-US"/>
              <a:pPr/>
              <a:t>‹#›</a:t>
            </a:fld>
            <a:endParaRPr lang="en-AU" alt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4CFE66A-3582-46AA-B071-79CC3C5BC248}"/>
              </a:ext>
            </a:extLst>
          </p:cNvPr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5FB6D50C-35B9-477C-A16C-032B6BBC8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Image result for kantar tns">
            <a:extLst>
              <a:ext uri="{FF2B5EF4-FFF2-40B4-BE49-F238E27FC236}">
                <a16:creationId xmlns:a16="http://schemas.microsoft.com/office/drawing/2014/main" id="{C64A8390-2422-4496-A2D7-4C6C03E3CD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196013"/>
            <a:ext cx="2171700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Image result for visit england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6463" r="4427" b="9959"/>
          <a:stretch/>
        </p:blipFill>
        <p:spPr bwMode="auto">
          <a:xfrm>
            <a:off x="7489031" y="5976937"/>
            <a:ext cx="740577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55" r:id="rId17"/>
    <p:sldLayoutId id="2147483756" r:id="rId1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Verdana" panose="020B060403050404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>
            <a:extLst>
              <a:ext uri="{FF2B5EF4-FFF2-40B4-BE49-F238E27FC236}">
                <a16:creationId xmlns:a16="http://schemas.microsoft.com/office/drawing/2014/main" id="{3BE1B308-95D1-4145-88AD-82FD1CA97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8700"/>
            <a:ext cx="5353050" cy="2400300"/>
          </a:xfrm>
        </p:spPr>
        <p:txBody>
          <a:bodyPr/>
          <a:lstStyle/>
          <a:p>
            <a:pPr eaLnBrk="1" hangingPunct="1"/>
            <a:r>
              <a:rPr lang="en-AU" altLang="en-US"/>
              <a:t>GB Day Visits 2018</a:t>
            </a:r>
            <a:br>
              <a:rPr lang="en-AU" altLang="en-US"/>
            </a:br>
            <a:r>
              <a:rPr lang="en-AU" altLang="en-US" sz="2000" b="1"/>
              <a:t>March 2018</a:t>
            </a:r>
            <a:br>
              <a:rPr lang="en-AU" altLang="en-US" sz="2000" b="1"/>
            </a:br>
            <a:r>
              <a:rPr lang="en-AU" altLang="en-US" sz="2000" b="1"/>
              <a:t>GB &amp; England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E294DFFC-6731-4F99-A0C9-D437A96D7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Day Visits: Definitions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E7D5D-B9D2-475E-A278-BCBB643AFD0F}"/>
              </a:ext>
            </a:extLst>
          </p:cNvPr>
          <p:cNvSpPr txBox="1"/>
          <p:nvPr/>
        </p:nvSpPr>
        <p:spPr>
          <a:xfrm>
            <a:off x="542925" y="866775"/>
            <a:ext cx="8105775" cy="4616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  <a:cs typeface="Arial" charset="0"/>
              </a:rPr>
              <a:t>a Leisure Day Visit</a:t>
            </a:r>
            <a:r>
              <a:rPr lang="en-GB" sz="1400" b="0" dirty="0">
                <a:latin typeface="+mn-lt"/>
                <a:cs typeface="Arial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  <a:cs typeface="Arial" charset="0"/>
              </a:rPr>
              <a:t>3+ hour Leisure Day Visits</a:t>
            </a:r>
            <a:r>
              <a:rPr lang="en-GB" sz="1400" b="0" dirty="0">
                <a:latin typeface="+mn-lt"/>
                <a:cs typeface="Arial" charset="0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The main focus of this study is on </a:t>
            </a:r>
            <a:r>
              <a:rPr lang="en-GB" sz="1400" dirty="0">
                <a:latin typeface="+mn-lt"/>
                <a:cs typeface="Arial" charset="0"/>
              </a:rPr>
              <a:t>Tourism Day Visits</a:t>
            </a:r>
            <a:r>
              <a:rPr lang="en-GB" sz="1400" b="0" dirty="0">
                <a:latin typeface="+mn-lt"/>
                <a:cs typeface="Arial" charset="0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Activities</a:t>
            </a:r>
            <a:r>
              <a:rPr lang="en-GB" sz="1400" b="0" dirty="0">
                <a:latin typeface="+mn-lt"/>
                <a:cs typeface="Arial" charset="0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Duration</a:t>
            </a:r>
            <a:r>
              <a:rPr lang="en-GB" sz="1400" b="0" dirty="0">
                <a:latin typeface="+mn-lt"/>
                <a:cs typeface="Arial" charset="0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Regularity</a:t>
            </a:r>
            <a:r>
              <a:rPr lang="en-GB" sz="1400" b="0" dirty="0">
                <a:latin typeface="+mn-lt"/>
                <a:cs typeface="Arial" charset="0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GB" sz="1400" dirty="0">
                <a:latin typeface="+mn-lt"/>
                <a:cs typeface="Arial" charset="0"/>
              </a:rPr>
              <a:t>Place</a:t>
            </a:r>
            <a:r>
              <a:rPr lang="en-GB" sz="1400" b="0" dirty="0">
                <a:latin typeface="+mn-lt"/>
                <a:cs typeface="Arial" charset="0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GB" sz="1400" b="0" dirty="0">
                <a:latin typeface="+mn-lt"/>
                <a:cs typeface="Arial" charset="0"/>
              </a:rPr>
              <a:t>We also measure the </a:t>
            </a:r>
            <a:r>
              <a:rPr lang="en-GB" sz="1400" dirty="0">
                <a:latin typeface="+mn-lt"/>
                <a:cs typeface="Arial" charset="0"/>
              </a:rPr>
              <a:t>Activities Core to Tourism Visits</a:t>
            </a:r>
            <a:r>
              <a:rPr lang="en-GB" sz="1400" b="0" dirty="0">
                <a:latin typeface="+mn-lt"/>
                <a:cs typeface="Arial" charset="0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>
            <a:extLst>
              <a:ext uri="{FF2B5EF4-FFF2-40B4-BE49-F238E27FC236}">
                <a16:creationId xmlns:a16="http://schemas.microsoft.com/office/drawing/2014/main" id="{1059EE5F-D851-4718-ABDB-37F58F8E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23175" cy="1284288"/>
          </a:xfrm>
        </p:spPr>
        <p:txBody>
          <a:bodyPr/>
          <a:lstStyle/>
          <a:p>
            <a:pPr eaLnBrk="1" hangingPunct="1"/>
            <a:r>
              <a:rPr lang="en-GB" altLang="en-US"/>
              <a:t>Re-weighting of 2011 to 2015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12F71-6E31-4020-96F4-101E6E55D176}"/>
              </a:ext>
            </a:extLst>
          </p:cNvPr>
          <p:cNvSpPr txBox="1"/>
          <p:nvPr/>
        </p:nvSpPr>
        <p:spPr>
          <a:xfrm>
            <a:off x="341313" y="844550"/>
            <a:ext cx="8105775" cy="5662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solidFill>
                  <a:prstClr val="black"/>
                </a:solidFill>
                <a:latin typeface="Verdana"/>
                <a:cs typeface="Arial" charset="0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  <a:defRPr/>
            </a:pPr>
            <a:r>
              <a:rPr lang="en-GB" sz="1400" b="0" dirty="0">
                <a:solidFill>
                  <a:prstClr val="black"/>
                </a:solidFill>
                <a:latin typeface="Verdana"/>
                <a:cs typeface="Arial" charset="0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  <a:defRPr/>
            </a:pPr>
            <a:r>
              <a:rPr lang="en-GB" sz="1400" b="0" dirty="0">
                <a:solidFill>
                  <a:prstClr val="black"/>
                </a:solidFill>
                <a:latin typeface="Verdana"/>
                <a:cs typeface="Arial" charset="0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  <a:defRPr/>
            </a:pPr>
            <a:r>
              <a:rPr lang="en-GB" sz="1400" b="0" dirty="0">
                <a:solidFill>
                  <a:prstClr val="black"/>
                </a:solidFill>
                <a:latin typeface="Verdana"/>
                <a:cs typeface="Arial" charset="0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solidFill>
                  <a:prstClr val="black"/>
                </a:solidFill>
                <a:latin typeface="Verdana"/>
                <a:cs typeface="Arial" charset="0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  <a:cs typeface="Arial" charset="0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  <a:cs typeface="Arial" charset="0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  <a:cs typeface="Arial" charset="0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AU" sz="1400" b="0" dirty="0">
              <a:solidFill>
                <a:prstClr val="black"/>
              </a:solidFill>
              <a:latin typeface="Verdana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AU" sz="1400" b="0" dirty="0">
                <a:solidFill>
                  <a:prstClr val="black"/>
                </a:solidFill>
                <a:latin typeface="Verdana"/>
                <a:cs typeface="Arial" charset="0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  <a:cs typeface="Arial" charset="0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  <a:cs typeface="Arial" charset="0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400" b="0" dirty="0">
              <a:solidFill>
                <a:prstClr val="black"/>
              </a:solidFill>
              <a:latin typeface="Verdana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GB" sz="1400" b="0" dirty="0">
                <a:solidFill>
                  <a:prstClr val="black"/>
                </a:solidFill>
                <a:latin typeface="Verdana"/>
                <a:cs typeface="Arial" charset="0"/>
              </a:rPr>
              <a:t>For more information please see: </a:t>
            </a:r>
          </a:p>
          <a:p>
            <a:pPr>
              <a:defRPr/>
            </a:pPr>
            <a:r>
              <a:rPr lang="en-GB" sz="1400" b="0" dirty="0">
                <a:solidFill>
                  <a:prstClr val="black"/>
                </a:solidFill>
                <a:latin typeface="Verdana"/>
                <a:cs typeface="Arial" charset="0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cs typeface="Arial" charset="0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cs typeface="Arial" charset="0"/>
              <a:hlinkClick r:id="rId3"/>
            </a:endParaRPr>
          </a:p>
          <a:p>
            <a:pPr>
              <a:defRPr/>
            </a:pPr>
            <a:endParaRPr lang="en-GB" sz="1400" b="0" dirty="0">
              <a:solidFill>
                <a:srgbClr val="333333"/>
              </a:solidFill>
              <a:latin typeface="Verdana"/>
              <a:cs typeface="Arial" charset="0"/>
            </a:endParaRPr>
          </a:p>
          <a:p>
            <a:pPr>
              <a:defRPr/>
            </a:pPr>
            <a:endParaRPr lang="en-GB" sz="1600" b="0" dirty="0">
              <a:solidFill>
                <a:srgbClr val="333333"/>
              </a:solidFill>
              <a:latin typeface="Verdana"/>
              <a:cs typeface="Arial" charset="0"/>
            </a:endParaRPr>
          </a:p>
          <a:p>
            <a:pPr>
              <a:defRPr/>
            </a:pPr>
            <a:endParaRPr lang="en-GB" sz="1600" b="0" dirty="0">
              <a:solidFill>
                <a:srgbClr val="333333"/>
              </a:solidFill>
              <a:latin typeface="Verdana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Verdana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Verdana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Verdana"/>
              <a:cs typeface="Arial" charset="0"/>
            </a:endParaRPr>
          </a:p>
          <a:p>
            <a:pPr marL="285750" indent="-285750">
              <a:buFont typeface="Wingdings" pitchFamily="2" charset="2"/>
              <a:buChar char="§"/>
              <a:defRPr/>
            </a:pPr>
            <a:endParaRPr lang="en-GB" sz="1600" b="0" dirty="0">
              <a:solidFill>
                <a:srgbClr val="333333"/>
              </a:solidFill>
              <a:latin typeface="Verdana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4">
            <a:extLst>
              <a:ext uri="{FF2B5EF4-FFF2-40B4-BE49-F238E27FC236}">
                <a16:creationId xmlns:a16="http://schemas.microsoft.com/office/drawing/2014/main" id="{711731BA-4089-4D04-AFA3-C65E8E4A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Tourism Day Visits Summary </a:t>
            </a:r>
            <a:br>
              <a:rPr lang="en-AU" altLang="en-US"/>
            </a:br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8AFDC-3FF6-4997-BF71-D10E1EBF05BE}"/>
              </a:ext>
            </a:extLst>
          </p:cNvPr>
          <p:cNvSpPr txBox="1"/>
          <p:nvPr/>
        </p:nvSpPr>
        <p:spPr>
          <a:xfrm>
            <a:off x="542925" y="1122363"/>
            <a:ext cx="8105775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volume of day visits in Great Britain in the three months to March 2018 decreased by -5% when compared with the same period last year, to 380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those visits increased by +1% during the same period to £13.9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GB level, shows the same figures as three months figures, due to this month being the 3</a:t>
            </a:r>
            <a:r>
              <a:rPr lang="en-GB" sz="1600" b="0" baseline="30000" dirty="0">
                <a:latin typeface="+mn-lt"/>
                <a:cs typeface="Arial" charset="0"/>
              </a:rPr>
              <a:t>rd</a:t>
            </a:r>
            <a:r>
              <a:rPr lang="en-GB" sz="1600" b="0" dirty="0">
                <a:latin typeface="+mn-lt"/>
                <a:cs typeface="Arial" charset="0"/>
              </a:rPr>
              <a:t> month of the year.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Looking at England, volume decreased by -5% in the three months to March 2018 to 321 million visits, while value increased by +2% to £11.3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England level, shows the same figures as three months figures, due to this month being the 3</a:t>
            </a:r>
            <a:r>
              <a:rPr lang="en-GB" sz="1600" b="0" baseline="30000" dirty="0">
                <a:latin typeface="+mn-lt"/>
                <a:cs typeface="Arial" charset="0"/>
              </a:rPr>
              <a:t>rd</a:t>
            </a:r>
            <a:r>
              <a:rPr lang="en-GB" sz="1600" b="0" dirty="0">
                <a:latin typeface="+mn-lt"/>
                <a:cs typeface="Arial" charset="0"/>
              </a:rPr>
              <a:t> month of the year.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>
            <a:extLst>
              <a:ext uri="{FF2B5EF4-FFF2-40B4-BE49-F238E27FC236}">
                <a16:creationId xmlns:a16="http://schemas.microsoft.com/office/drawing/2014/main" id="{6D5D5EED-9585-45AD-9831-CDEAAB15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Tourism Day Visits </a:t>
            </a:r>
            <a:br>
              <a:rPr lang="en-AU" altLang="en-US"/>
            </a:br>
            <a:r>
              <a:rPr lang="en-AU" altLang="en-US" sz="2000" b="1"/>
              <a:t>GB &amp; England</a:t>
            </a:r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4E38B14-31A0-46AD-91C3-829134263B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42693"/>
              </p:ext>
            </p:extLst>
          </p:nvPr>
        </p:nvGraphicFramePr>
        <p:xfrm>
          <a:off x="-2" y="1195388"/>
          <a:ext cx="9144001" cy="38656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12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91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88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22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2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529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5886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18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800" dirty="0"/>
                    </a:p>
                  </a:txBody>
                  <a:tcPr marT="45715" marB="45715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22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2013*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2014*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2015*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latin typeface="+mn-lt"/>
                        </a:rPr>
                        <a:t>2016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585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£12,524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£13,003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£12,339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£10,646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£11,418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£10,604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9" marB="45719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9" marB="45719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£12,524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£13,003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£12,339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£13,913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2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£10,646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£11,418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£10,604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£11,693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£11,304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681" name="TextBox 6">
            <a:extLst>
              <a:ext uri="{FF2B5EF4-FFF2-40B4-BE49-F238E27FC236}">
                <a16:creationId xmlns:a16="http://schemas.microsoft.com/office/drawing/2014/main" id="{553CF4A9-A9B2-4B34-B0AA-D06A6EA51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 i="1" dirty="0">
                <a:latin typeface="+mn-lt"/>
              </a:rPr>
              <a:t>Base sizes: </a:t>
            </a:r>
            <a:br>
              <a:rPr lang="en-GB" altLang="en-US" sz="1000" i="1" dirty="0">
                <a:latin typeface="+mn-lt"/>
              </a:rPr>
            </a:br>
            <a:r>
              <a:rPr lang="en-GB" altLang="en-US" sz="1000" i="1" dirty="0">
                <a:latin typeface="+mn-lt"/>
              </a:rPr>
              <a:t>GB:</a:t>
            </a:r>
            <a:r>
              <a:rPr lang="en-GB" altLang="en-US" sz="1000" b="0" i="1" dirty="0">
                <a:latin typeface="+mn-lt"/>
              </a:rPr>
              <a:t> January– March 2018 (4412); January– March 2018 (4412)</a:t>
            </a:r>
          </a:p>
          <a:p>
            <a:r>
              <a:rPr lang="en-GB" altLang="en-US" sz="1000" i="1" dirty="0">
                <a:latin typeface="+mn-lt"/>
              </a:rPr>
              <a:t>England</a:t>
            </a:r>
            <a:r>
              <a:rPr lang="en-GB" altLang="en-US" sz="1000" b="0" i="1" dirty="0">
                <a:latin typeface="+mn-lt"/>
              </a:rPr>
              <a:t>: January – March 2018 (3308); January– March 2018 (3308)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E73E45E6-D3EC-40AE-8357-6A97E928927A}"/>
              </a:ext>
            </a:extLst>
          </p:cNvPr>
          <p:cNvSpPr txBox="1"/>
          <p:nvPr/>
        </p:nvSpPr>
        <p:spPr>
          <a:xfrm>
            <a:off x="7067550" y="5624513"/>
            <a:ext cx="175736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>
            <a:extLst>
              <a:ext uri="{FF2B5EF4-FFF2-40B4-BE49-F238E27FC236}">
                <a16:creationId xmlns:a16="http://schemas.microsoft.com/office/drawing/2014/main" id="{6C1BB251-EDA2-4F70-9A8A-3CE7946C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86500" cy="1284288"/>
          </a:xfrm>
        </p:spPr>
        <p:txBody>
          <a:bodyPr/>
          <a:lstStyle/>
          <a:p>
            <a:pPr eaLnBrk="1" hangingPunct="1"/>
            <a:r>
              <a:rPr lang="en-AU" altLang="en-US"/>
              <a:t>Activities Core to Tourism Summary </a:t>
            </a:r>
            <a:br>
              <a:rPr lang="en-AU" altLang="en-US"/>
            </a:br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520D43-0172-4686-BF27-0785E59EFA9D}"/>
              </a:ext>
            </a:extLst>
          </p:cNvPr>
          <p:cNvSpPr txBox="1"/>
          <p:nvPr/>
        </p:nvSpPr>
        <p:spPr>
          <a:xfrm>
            <a:off x="542925" y="1122363"/>
            <a:ext cx="8105775" cy="36625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volume of ACT visits in Great Britain in the three months to March 2018 decreased by -7% when compared with the same period last year, to 101.9 million.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those visits increased by +31% during the same period to £3.9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GB level, shows the same figures as three months figures, due to this month being the 3</a:t>
            </a:r>
            <a:r>
              <a:rPr lang="en-GB" sz="1600" b="0" baseline="30000" dirty="0">
                <a:latin typeface="+mn-lt"/>
                <a:cs typeface="Arial" charset="0"/>
              </a:rPr>
              <a:t>rd</a:t>
            </a:r>
            <a:r>
              <a:rPr lang="en-GB" sz="1600" b="0" dirty="0">
                <a:latin typeface="+mn-lt"/>
                <a:cs typeface="Arial" charset="0"/>
              </a:rPr>
              <a:t> month of the year.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Looking at England, in the three months to March 2018, the volume of ACT visits decreased by -7%, to 86.4 million visits, while value increased by +34% to £3.3 billion compared to the same period in 2017.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England level, shows the same figures as three months figures, due to this month being the 3</a:t>
            </a:r>
            <a:r>
              <a:rPr lang="en-GB" sz="1600" b="0" baseline="30000" dirty="0">
                <a:latin typeface="+mn-lt"/>
                <a:cs typeface="Arial" charset="0"/>
              </a:rPr>
              <a:t>rd</a:t>
            </a:r>
            <a:r>
              <a:rPr lang="en-GB" sz="1600" b="0" dirty="0">
                <a:latin typeface="+mn-lt"/>
                <a:cs typeface="Arial" charset="0"/>
              </a:rPr>
              <a:t> month of the year.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>
            <a:extLst>
              <a:ext uri="{FF2B5EF4-FFF2-40B4-BE49-F238E27FC236}">
                <a16:creationId xmlns:a16="http://schemas.microsoft.com/office/drawing/2014/main" id="{A9CD7321-F56F-4D3E-8F74-3E7BABDF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Activities Core to Tourism</a:t>
            </a:r>
            <a:br>
              <a:rPr lang="en-AU" altLang="en-US"/>
            </a:br>
            <a:r>
              <a:rPr lang="en-AU" altLang="en-US" sz="2000" b="1"/>
              <a:t>GB &amp; England</a:t>
            </a:r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E17196F-CDE0-467D-BC5C-23230DA92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598077"/>
              </p:ext>
            </p:extLst>
          </p:nvPr>
        </p:nvGraphicFramePr>
        <p:xfrm>
          <a:off x="7" y="1195388"/>
          <a:ext cx="9143993" cy="386562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8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8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8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88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8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95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15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150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150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150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150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150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42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18136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91456" marR="91456" marT="45715" marB="45715"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L="91456" marR="91456" marT="45715" marB="45715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11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2013*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2014*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2015*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GB" sz="9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L="91442" marR="91442" marT="45719" marB="4571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8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£2,803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£2,851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+31%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8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£2,443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£2,459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+34%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8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L="91442" marR="91442" marT="45719" marB="45719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9" marB="45719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9" marB="45719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6" marR="91456" marT="45715" marB="4571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9" marB="45719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6" marR="9526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9" marB="45719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98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£2,821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£ 2,803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£2,851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£3,883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£3,947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+31%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98">
                <a:tc>
                  <a:txBody>
                    <a:bodyPr/>
                    <a:lstStyle/>
                    <a:p>
                      <a:r>
                        <a:rPr lang="en-GB" sz="1000" dirty="0" err="1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L="91442" marR="91442" marT="45719" marB="45719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£2,390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£2,443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£2,459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+34%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4730" name="TextBox 4">
            <a:extLst>
              <a:ext uri="{FF2B5EF4-FFF2-40B4-BE49-F238E27FC236}">
                <a16:creationId xmlns:a16="http://schemas.microsoft.com/office/drawing/2014/main" id="{C5CDA8F1-F4E4-4A4E-B9E7-E3DCB9CDB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 i="1" dirty="0">
                <a:latin typeface="+mn-lt"/>
              </a:rPr>
              <a:t>Base sizes: </a:t>
            </a:r>
            <a:br>
              <a:rPr lang="en-GB" altLang="en-US" sz="1000" i="1" dirty="0">
                <a:latin typeface="+mn-lt"/>
              </a:rPr>
            </a:br>
            <a:r>
              <a:rPr lang="en-GB" altLang="en-US" sz="1000" i="1" dirty="0">
                <a:latin typeface="+mn-lt"/>
              </a:rPr>
              <a:t>GB:</a:t>
            </a:r>
            <a:r>
              <a:rPr lang="en-GB" altLang="en-US" sz="1000" b="0" i="1" dirty="0">
                <a:latin typeface="+mn-lt"/>
              </a:rPr>
              <a:t> January– March 2018 (1152); January– March 2018 (1152)</a:t>
            </a:r>
          </a:p>
          <a:p>
            <a:r>
              <a:rPr lang="en-GB" altLang="en-US" sz="1000" i="1" dirty="0">
                <a:latin typeface="+mn-lt"/>
              </a:rPr>
              <a:t>England</a:t>
            </a:r>
            <a:r>
              <a:rPr lang="en-GB" altLang="en-US" sz="1000" b="0" i="1" dirty="0">
                <a:latin typeface="+mn-lt"/>
              </a:rPr>
              <a:t>: January – March 2018 (841); January– March 2018 (841)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7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E73E45E6-D3EC-40AE-8357-6A97E928927A}"/>
              </a:ext>
            </a:extLst>
          </p:cNvPr>
          <p:cNvSpPr txBox="1"/>
          <p:nvPr/>
        </p:nvSpPr>
        <p:spPr>
          <a:xfrm>
            <a:off x="7067550" y="5624513"/>
            <a:ext cx="175736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>
            <a:extLst>
              <a:ext uri="{FF2B5EF4-FFF2-40B4-BE49-F238E27FC236}">
                <a16:creationId xmlns:a16="http://schemas.microsoft.com/office/drawing/2014/main" id="{817296A3-B057-4649-9863-1676FC588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3+ Hour Day Visits Summary </a:t>
            </a:r>
            <a:br>
              <a:rPr lang="en-AU" altLang="en-US"/>
            </a:br>
            <a:endParaRPr lang="en-GB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F200A-1DB1-4B33-ABC7-A4609CFBD239}"/>
              </a:ext>
            </a:extLst>
          </p:cNvPr>
          <p:cNvSpPr txBox="1"/>
          <p:nvPr/>
        </p:nvSpPr>
        <p:spPr>
          <a:xfrm>
            <a:off x="542925" y="1050925"/>
            <a:ext cx="8105775" cy="38164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3+ hour day visits in Great Britain for the three months to March 2018 decreased by -6% when compared to 2017, to 642 million visits. 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The value of these visits increased by +14% for the three months against the same period last year to £21.4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GB level, shows the same figures as three months figures, due to this month being the 3</a:t>
            </a:r>
            <a:r>
              <a:rPr lang="en-GB" sz="1600" b="0" baseline="30000" dirty="0">
                <a:latin typeface="+mn-lt"/>
                <a:cs typeface="Arial" charset="0"/>
              </a:rPr>
              <a:t>rd</a:t>
            </a:r>
            <a:r>
              <a:rPr lang="en-GB" sz="1600" b="0" dirty="0">
                <a:latin typeface="+mn-lt"/>
                <a:cs typeface="Arial" charset="0"/>
              </a:rPr>
              <a:t> month of the year.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In England, volume declined by -6% in the three months to March 2018 to 538 million. However, the value of these visits increased by +18% to 17.9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sz="1600" b="0" dirty="0">
                <a:latin typeface="+mn-lt"/>
                <a:cs typeface="Arial" charset="0"/>
              </a:rPr>
              <a:t>Year to date at the England level, shows the same figures as three months figures, due to this month being the 3</a:t>
            </a:r>
            <a:r>
              <a:rPr lang="en-GB" sz="1600" b="0" baseline="30000" dirty="0">
                <a:latin typeface="+mn-lt"/>
                <a:cs typeface="Arial" charset="0"/>
              </a:rPr>
              <a:t>rd</a:t>
            </a:r>
            <a:r>
              <a:rPr lang="en-GB" sz="1600" b="0" dirty="0">
                <a:latin typeface="+mn-lt"/>
                <a:cs typeface="Arial" charset="0"/>
              </a:rPr>
              <a:t> month of the year.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GB" sz="1600" b="0" dirty="0">
              <a:latin typeface="+mn-lt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B425DB5D-E377-4468-A0C2-FFEA1F04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3+ Hour Day Visits </a:t>
            </a:r>
            <a:br>
              <a:rPr lang="en-AU" altLang="en-US"/>
            </a:br>
            <a:r>
              <a:rPr lang="en-AU" altLang="en-US" sz="2000" b="1"/>
              <a:t>GB &amp; England</a:t>
            </a:r>
            <a:endParaRPr lang="en-GB" alt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089F99-3A64-45CB-B8AF-A1688502D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53475"/>
              </p:ext>
            </p:extLst>
          </p:nvPr>
        </p:nvGraphicFramePr>
        <p:xfrm>
          <a:off x="0" y="1195388"/>
          <a:ext cx="9144001" cy="36672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99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518114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en-GB" sz="1000" dirty="0">
                        <a:latin typeface="+mn-lt"/>
                      </a:endParaRPr>
                    </a:p>
                  </a:txBody>
                  <a:tcPr marT="45717" marB="45717"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Volume</a:t>
                      </a:r>
                      <a:r>
                        <a:rPr lang="en-GB" sz="14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>
                          <a:latin typeface="+mn-lt"/>
                        </a:rPr>
                        <a:t>(£millions)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875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2013*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2014*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2015*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latin typeface="+mn-lt"/>
                        </a:rPr>
                        <a:t>2016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7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718.1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£17,680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£17,968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£17,627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£19,967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£18,777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£21,371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538.4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£14,674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£15,475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£14,737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£16,961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£15,125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£17,871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+18%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GB" sz="1000" baseline="0" dirty="0">
                          <a:latin typeface="+mn-lt"/>
                        </a:rPr>
                        <a:t>Jan– Mar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IN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2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GB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684.2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635.3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718.1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681.1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642.0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£17,680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£17,968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£17,627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£19,967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£18,777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£21,371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53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+mn-lt"/>
                        </a:rPr>
                        <a:t>England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566.6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534.4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609.1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IN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538.4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£14,674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£15,475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 £14,737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£16,961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£15,125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I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£17,871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+18%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777" name="TextBox 8">
            <a:extLst>
              <a:ext uri="{FF2B5EF4-FFF2-40B4-BE49-F238E27FC236}">
                <a16:creationId xmlns:a16="http://schemas.microsoft.com/office/drawing/2014/main" id="{363F29BD-D911-4776-AC5C-D41E4B79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5316538"/>
            <a:ext cx="77184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000" i="1">
                <a:latin typeface="+mn-lt"/>
              </a:rPr>
              <a:t>Base sizes: </a:t>
            </a:r>
            <a:br>
              <a:rPr lang="en-GB" altLang="en-US" sz="1000" i="1">
                <a:latin typeface="+mn-lt"/>
              </a:rPr>
            </a:br>
            <a:r>
              <a:rPr lang="en-GB" altLang="en-US" sz="1000" i="1">
                <a:latin typeface="+mn-lt"/>
              </a:rPr>
              <a:t>GB:</a:t>
            </a:r>
            <a:r>
              <a:rPr lang="en-GB" altLang="en-US" sz="1000" b="0" i="1">
                <a:latin typeface="+mn-lt"/>
              </a:rPr>
              <a:t> January– March 2018 (7481); January– March 2018 (7481)</a:t>
            </a:r>
          </a:p>
          <a:p>
            <a:r>
              <a:rPr lang="en-GB" altLang="en-US" sz="1000" i="1">
                <a:latin typeface="+mn-lt"/>
              </a:rPr>
              <a:t>England</a:t>
            </a:r>
            <a:r>
              <a:rPr lang="en-GB" altLang="en-US" sz="1000" b="0" i="1">
                <a:latin typeface="+mn-lt"/>
              </a:rPr>
              <a:t>: January – March 2018 (5432); January– March 2018 (5432)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86E939DB-DC87-493F-A6D5-2AF022A8373A}"/>
              </a:ext>
            </a:extLst>
          </p:cNvPr>
          <p:cNvSpPr txBox="1"/>
          <p:nvPr/>
        </p:nvSpPr>
        <p:spPr>
          <a:xfrm>
            <a:off x="7067550" y="5624513"/>
            <a:ext cx="175736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AU" altLang="en-US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1404</Words>
  <Application>Microsoft Office PowerPoint</Application>
  <PresentationFormat>On-screen Show (4:3)</PresentationFormat>
  <Paragraphs>310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March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Visits Survey</dc:title>
  <dc:creator>lisa.scattergood</dc:creator>
  <cp:lastModifiedBy>John Duncan</cp:lastModifiedBy>
  <cp:revision>930</cp:revision>
  <cp:lastPrinted>2017-02-23T17:14:13Z</cp:lastPrinted>
  <dcterms:created xsi:type="dcterms:W3CDTF">2012-03-08T09:17:55Z</dcterms:created>
  <dcterms:modified xsi:type="dcterms:W3CDTF">2018-12-17T11:36:05Z</dcterms:modified>
</cp:coreProperties>
</file>