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68" r:id="rId2"/>
    <p:sldId id="285" r:id="rId3"/>
    <p:sldId id="291" r:id="rId4"/>
    <p:sldId id="283" r:id="rId5"/>
    <p:sldId id="287" r:id="rId6"/>
    <p:sldId id="289" r:id="rId7"/>
    <p:sldId id="290" r:id="rId8"/>
    <p:sldId id="284" r:id="rId9"/>
    <p:sldId id="288" r:id="rId10"/>
  </p:sldIdLst>
  <p:sldSz cx="9144000" cy="6858000" type="screen4x3"/>
  <p:notesSz cx="6805613" cy="99393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28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pos="180">
          <p15:clr>
            <a:srgbClr val="A4A3A4"/>
          </p15:clr>
        </p15:guide>
        <p15:guide id="10" pos="5578">
          <p15:clr>
            <a:srgbClr val="A4A3A4"/>
          </p15:clr>
        </p15:guide>
        <p15:guide id="11" pos="2880">
          <p15:clr>
            <a:srgbClr val="A4A3A4"/>
          </p15:clr>
        </p15:guide>
        <p15:guide id="12" pos="814">
          <p15:clr>
            <a:srgbClr val="A4A3A4"/>
          </p15:clr>
        </p15:guide>
        <p15:guide id="13" pos="5260">
          <p15:clr>
            <a:srgbClr val="A4A3A4"/>
          </p15:clr>
        </p15:guide>
        <p15:guide id="14" pos="3196">
          <p15:clr>
            <a:srgbClr val="A4A3A4"/>
          </p15:clr>
        </p15:guide>
        <p15:guide id="15" pos="495">
          <p15:clr>
            <a:srgbClr val="A4A3A4"/>
          </p15:clr>
        </p15:guide>
        <p15:guide id="16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63" autoAdjust="0"/>
    <p:restoredTop sz="99494" autoAdjust="0"/>
  </p:normalViewPr>
  <p:slideViewPr>
    <p:cSldViewPr snapToGrid="0">
      <p:cViewPr varScale="1">
        <p:scale>
          <a:sx n="115" d="100"/>
          <a:sy n="115" d="100"/>
        </p:scale>
        <p:origin x="2106" y="108"/>
      </p:cViewPr>
      <p:guideLst>
        <p:guide orient="horz" pos="4144"/>
        <p:guide orient="horz" pos="174"/>
        <p:guide orient="horz" pos="3192"/>
        <p:guide orient="horz" pos="2873"/>
        <p:guide orient="horz" pos="1128"/>
        <p:guide orient="horz" pos="810"/>
        <p:guide orient="horz" pos="3509"/>
        <p:guide orient="horz" pos="3668"/>
        <p:guide pos="180"/>
        <p:guide pos="5578"/>
        <p:guide pos="2880"/>
        <p:guide pos="814"/>
        <p:guide pos="5260"/>
        <p:guide pos="3196"/>
        <p:guide pos="495"/>
        <p:guide pos="3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B646A0-886F-4FCC-9E0B-8C9CE95375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95EFD8-7D6E-489F-8492-1745963FDC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5497DC-663D-4AC9-98F8-BA93B3BD3736}" type="datetimeFigureOut">
              <a:rPr lang="en-GB"/>
              <a:pPr>
                <a:defRPr/>
              </a:pPr>
              <a:t>17/12/2018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5BC12-A2B8-45DA-8599-B743D5B9D3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8D13B-A3EB-4B2A-B68D-BFFAF89D0B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4F97C8-05B2-4A63-B150-FA37E5972C2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84862-CD00-4F18-9BA1-CD0AD3AD2B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6045" tIns="48022" rIns="96045" bIns="48022" rtlCol="0"/>
          <a:lstStyle>
            <a:lvl1pPr algn="l">
              <a:defRPr sz="13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7F50B6-C81A-446E-900B-AFA4A61AC5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6045" tIns="48022" rIns="96045" bIns="48022" rtlCol="0"/>
          <a:lstStyle>
            <a:lvl1pPr algn="r">
              <a:defRPr sz="13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4122C9-56E3-445A-8CAC-34FA150B5D5A}" type="datetimeFigureOut">
              <a:rPr lang="en-AU"/>
              <a:pPr>
                <a:defRPr/>
              </a:pPr>
              <a:t>17/12/2018</a:t>
            </a:fld>
            <a:endParaRPr lang="en-AU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DEDC1D1-56C3-4578-B4AA-03B65C9CD5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45" tIns="48022" rIns="96045" bIns="48022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9452A66-9747-4C9F-8511-4EDF51244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6045" tIns="48022" rIns="96045" bIns="4802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6D55F-1A7F-404B-A131-66BD14D7D1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6045" tIns="48022" rIns="96045" bIns="48022" rtlCol="0" anchor="b"/>
          <a:lstStyle>
            <a:lvl1pPr algn="l">
              <a:defRPr sz="13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972ED-9A16-4CAD-971A-71CBC98BB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6045" tIns="48022" rIns="96045" bIns="4802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E5B6760-BC26-4BFD-855E-FC5D33883A4A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\\PSTUDIOTERM\Clients\TNS Global\TNS_002 Templates\4. Design\4. Active\PPT Files\19 Jan Redesign\Reference\Property Images\RGB_MASTER_A0_landscape_01_lefttoright.jpg">
            <a:extLst>
              <a:ext uri="{FF2B5EF4-FFF2-40B4-BE49-F238E27FC236}">
                <a16:creationId xmlns:a16="http://schemas.microsoft.com/office/drawing/2014/main" id="{3D6F4CDF-F230-42F8-92AD-CE123880B8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8748" r="43660" b="2571"/>
          <a:stretch>
            <a:fillRect/>
          </a:stretch>
        </p:blipFill>
        <p:spPr bwMode="auto">
          <a:xfrm>
            <a:off x="2390775" y="0"/>
            <a:ext cx="6753225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22F4E-BD67-49F1-9C04-C342A39097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5694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>
            <a:extLst>
              <a:ext uri="{FF2B5EF4-FFF2-40B4-BE49-F238E27FC236}">
                <a16:creationId xmlns:a16="http://schemas.microsoft.com/office/drawing/2014/main" id="{6B876056-0580-47C4-9B04-A68216547E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4B9D4D8-5266-4E94-A032-0A92FCCF316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7808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>
            <a:extLst>
              <a:ext uri="{FF2B5EF4-FFF2-40B4-BE49-F238E27FC236}">
                <a16:creationId xmlns:a16="http://schemas.microsoft.com/office/drawing/2014/main" id="{D0DC1C9E-EEE8-4548-8389-0E46DF15E1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58502-90AA-4331-B771-E3F4F39920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55119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>
            <a:extLst>
              <a:ext uri="{FF2B5EF4-FFF2-40B4-BE49-F238E27FC236}">
                <a16:creationId xmlns:a16="http://schemas.microsoft.com/office/drawing/2014/main" id="{9B0BA211-30FB-4AB9-A8C9-FF1B9C5650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3C26636-8556-4189-8002-3320A4FFC81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70668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>
            <a:extLst>
              <a:ext uri="{FF2B5EF4-FFF2-40B4-BE49-F238E27FC236}">
                <a16:creationId xmlns:a16="http://schemas.microsoft.com/office/drawing/2014/main" id="{04F4D2BD-A1C7-45FB-B3EF-6DAEEDDCA5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8BAF6-2E35-4E68-9531-DD0DB1CA04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8067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>
            <a:extLst>
              <a:ext uri="{FF2B5EF4-FFF2-40B4-BE49-F238E27FC236}">
                <a16:creationId xmlns:a16="http://schemas.microsoft.com/office/drawing/2014/main" id="{92CCFF77-B8D2-4189-B641-3EB2A6D661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2403C35-9AF6-457E-B742-A45280806C2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34544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>
            <a:extLst>
              <a:ext uri="{FF2B5EF4-FFF2-40B4-BE49-F238E27FC236}">
                <a16:creationId xmlns:a16="http://schemas.microsoft.com/office/drawing/2014/main" id="{BE930562-8B49-4030-AF62-AF5E896558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10447-525B-413B-B9A0-F3CA5F61B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15238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>
            <a:extLst>
              <a:ext uri="{FF2B5EF4-FFF2-40B4-BE49-F238E27FC236}">
                <a16:creationId xmlns:a16="http://schemas.microsoft.com/office/drawing/2014/main" id="{D5F76851-4F63-41EF-892D-3ED05BC40D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D613EB3-CE90-4BC2-8C69-4DF781B9A0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23053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AU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AD8D4-5612-4E57-BA4E-9F09DF96D69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51BA499-BFFB-4BA7-B13D-552A6D352DBB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5" name="Footer Placeholder 70">
            <a:extLst>
              <a:ext uri="{FF2B5EF4-FFF2-40B4-BE49-F238E27FC236}">
                <a16:creationId xmlns:a16="http://schemas.microsoft.com/office/drawing/2014/main" id="{320318F2-F2FA-4C59-AEC8-6E82E9AF4F9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54274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6810778-0D6C-42F4-87C1-F91CE62B707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540D192-0741-4588-8813-72B7A53A5B2A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6" name="Footer Placeholder 70">
            <a:extLst>
              <a:ext uri="{FF2B5EF4-FFF2-40B4-BE49-F238E27FC236}">
                <a16:creationId xmlns:a16="http://schemas.microsoft.com/office/drawing/2014/main" id="{7C750AD0-61DE-49C3-B705-A090B699645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1232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\\PSTUDIOTERM\Clients\TNS Global\TNS_002 Templates\4. Design\4. Active\PPT Files\19 Jan Redesign\Reference\Property Images\RGB_MASTER_A0_landscape_01_lefttoright.jpg">
            <a:extLst>
              <a:ext uri="{FF2B5EF4-FFF2-40B4-BE49-F238E27FC236}">
                <a16:creationId xmlns:a16="http://schemas.microsoft.com/office/drawing/2014/main" id="{C7C29634-85B7-4737-9107-6A7BA20767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8748" r="43660" b="2571"/>
          <a:stretch>
            <a:fillRect/>
          </a:stretch>
        </p:blipFill>
        <p:spPr bwMode="auto">
          <a:xfrm>
            <a:off x="2390775" y="0"/>
            <a:ext cx="6753225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0B584B8-04E1-472F-BD60-8E79BE437DA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4289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>
            <a:extLst>
              <a:ext uri="{FF2B5EF4-FFF2-40B4-BE49-F238E27FC236}">
                <a16:creationId xmlns:a16="http://schemas.microsoft.com/office/drawing/2014/main" id="{CC1980CD-77C0-48A6-A0EA-92E4E76E08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69468E-773F-4BEC-8386-23126EA769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2455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>
            <a:extLst>
              <a:ext uri="{FF2B5EF4-FFF2-40B4-BE49-F238E27FC236}">
                <a16:creationId xmlns:a16="http://schemas.microsoft.com/office/drawing/2014/main" id="{5CE557D0-4401-4C2D-B57F-BC6E9CC41C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51B923A-DFA7-49B4-A93C-1DC791D6CE4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536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>
            <a:extLst>
              <a:ext uri="{FF2B5EF4-FFF2-40B4-BE49-F238E27FC236}">
                <a16:creationId xmlns:a16="http://schemas.microsoft.com/office/drawing/2014/main" id="{D6F65196-13F7-4DE3-B1F9-3746B72BDD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C47F40-7358-438F-BB5F-9DB7283A8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3491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>
            <a:extLst>
              <a:ext uri="{FF2B5EF4-FFF2-40B4-BE49-F238E27FC236}">
                <a16:creationId xmlns:a16="http://schemas.microsoft.com/office/drawing/2014/main" id="{2C508850-C59F-41C2-A6A3-29DEE73AAA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948E33B-3274-41F3-8EEE-1079FA01530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7901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>
            <a:extLst>
              <a:ext uri="{FF2B5EF4-FFF2-40B4-BE49-F238E27FC236}">
                <a16:creationId xmlns:a16="http://schemas.microsoft.com/office/drawing/2014/main" id="{4EDFF7B0-754A-4DAB-AA37-FA2C4A1142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55B15-4319-4FC7-A3DE-4785DE068C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4080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>
            <a:extLst>
              <a:ext uri="{FF2B5EF4-FFF2-40B4-BE49-F238E27FC236}">
                <a16:creationId xmlns:a16="http://schemas.microsoft.com/office/drawing/2014/main" id="{DCB51ABB-E553-4856-816A-7D1E6261BC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DA3B05B-0353-4918-AF1A-A4AD5C1D1A0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862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>
            <a:extLst>
              <a:ext uri="{FF2B5EF4-FFF2-40B4-BE49-F238E27FC236}">
                <a16:creationId xmlns:a16="http://schemas.microsoft.com/office/drawing/2014/main" id="{8E2DF68C-2D7E-4009-9A3A-1F7308E0CD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D6F6D-8068-4333-8A9D-6B5CF26609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3676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6F9595DF-E81A-419B-90A6-ED60BE5ACFC7}"/>
              </a:ext>
            </a:extLst>
          </p:cNvPr>
          <p:cNvSpPr txBox="1"/>
          <p:nvPr/>
        </p:nvSpPr>
        <p:spPr>
          <a:xfrm>
            <a:off x="1292225" y="6324600"/>
            <a:ext cx="981075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  <a:cs typeface="Arial" charset="0"/>
              </a:rPr>
              <a:t>©Kantar TNS 2018</a:t>
            </a: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3EDEBA5E-C1D8-4FC4-9939-215BC6D536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AF85C-D2DD-41DF-A93B-8C80B1D22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defRPr sz="700" b="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C5D30869-4624-486C-B424-CD147B8F87BC}" type="slidenum">
              <a:rPr lang="en-AU" altLang="en-US"/>
              <a:pPr/>
              <a:t>‹#›</a:t>
            </a:fld>
            <a:endParaRPr lang="en-AU" alt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362C189-2C68-489D-8419-852B4B9FC076}"/>
              </a:ext>
            </a:extLst>
          </p:cNvPr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>
            <a:extLst>
              <a:ext uri="{FF2B5EF4-FFF2-40B4-BE49-F238E27FC236}">
                <a16:creationId xmlns:a16="http://schemas.microsoft.com/office/drawing/2014/main" id="{AD1E76AC-EF4B-4691-B4E6-5888C345A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 dirty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1" name="Picture 2" descr="Image result for kantar tns">
            <a:extLst>
              <a:ext uri="{FF2B5EF4-FFF2-40B4-BE49-F238E27FC236}">
                <a16:creationId xmlns:a16="http://schemas.microsoft.com/office/drawing/2014/main" id="{CA73DA39-E355-4220-BDAE-80090D10E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196013"/>
            <a:ext cx="21717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 descr="14967_VE_Portrait_RGBv2">
            <a:extLst>
              <a:ext uri="{FF2B5EF4-FFF2-40B4-BE49-F238E27FC236}">
                <a16:creationId xmlns:a16="http://schemas.microsoft.com/office/drawing/2014/main" id="{C8F0813D-16B0-4DA6-8906-317ED44AF6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598805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21" r:id="rId17"/>
    <p:sldLayoutId id="2147483722" r:id="rId18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org/Images/GBDVS_Summary_Annual_Report_FV_-_outlier_amendments_made_-_30_March_2012_tcm30-31621.pdf" TargetMode="External"/><Relationship Id="rId2" Type="http://schemas.openxmlformats.org/officeDocument/2006/relationships/hyperlink" Target="https://www.visitbritain.org/about-gbts-and-gbdvs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org/Images/GBDVS_Summary_Annual_Report_FV_-_outlier_amendments_made_-_30_March_2012_tcm30-31621.pdf" TargetMode="External"/><Relationship Id="rId2" Type="http://schemas.openxmlformats.org/officeDocument/2006/relationships/hyperlink" Target="https://www.visitbritain.org/about-gbts-and-gbdvs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>
            <a:extLst>
              <a:ext uri="{FF2B5EF4-FFF2-40B4-BE49-F238E27FC236}">
                <a16:creationId xmlns:a16="http://schemas.microsoft.com/office/drawing/2014/main" id="{75483820-D319-4F94-A70F-23BA5FF3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8700"/>
            <a:ext cx="5353050" cy="2400300"/>
          </a:xfrm>
        </p:spPr>
        <p:txBody>
          <a:bodyPr/>
          <a:lstStyle/>
          <a:p>
            <a:r>
              <a:rPr lang="en-AU" altLang="en-US" dirty="0"/>
              <a:t>GB Day Visits 2018</a:t>
            </a:r>
            <a:br>
              <a:rPr lang="en-AU" altLang="en-US" dirty="0"/>
            </a:br>
            <a:r>
              <a:rPr lang="en-AU" altLang="en-US" sz="2000" b="1" dirty="0"/>
              <a:t>May 2018</a:t>
            </a:r>
            <a:br>
              <a:rPr lang="en-AU" altLang="en-US" sz="2000" b="1" dirty="0"/>
            </a:br>
            <a:r>
              <a:rPr lang="en-AU" altLang="en-US" sz="2000" b="1" dirty="0"/>
              <a:t>GB &amp; England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>
            <a:extLst>
              <a:ext uri="{FF2B5EF4-FFF2-40B4-BE49-F238E27FC236}">
                <a16:creationId xmlns:a16="http://schemas.microsoft.com/office/drawing/2014/main" id="{26AC9345-8CF4-4F08-8FD1-C933F50DB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Day Visits: Definitions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CE558-FD3C-4528-89A5-F1C73B7762D5}"/>
              </a:ext>
            </a:extLst>
          </p:cNvPr>
          <p:cNvSpPr txBox="1"/>
          <p:nvPr/>
        </p:nvSpPr>
        <p:spPr>
          <a:xfrm>
            <a:off x="542925" y="857250"/>
            <a:ext cx="8105775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en-GB" sz="1400" b="0" dirty="0">
                <a:latin typeface="+mn-lt"/>
                <a:cs typeface="Arial" charset="0"/>
              </a:rPr>
              <a:t>Respondents were asked to provide details of their participation, during the previous week, in a list of leisure activities. Any participation in a listed activity, outside of the respondent’s home but in any place within the UK is considered to be </a:t>
            </a:r>
            <a:r>
              <a:rPr lang="en-GB" sz="1400" dirty="0">
                <a:latin typeface="+mn-lt"/>
                <a:cs typeface="Arial" charset="0"/>
              </a:rPr>
              <a:t>a Leisure Day Visit</a:t>
            </a:r>
            <a:r>
              <a:rPr lang="en-GB" sz="1400" b="0" dirty="0">
                <a:latin typeface="+mn-lt"/>
                <a:cs typeface="Arial" charset="0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GB" sz="1400" b="0" dirty="0">
                <a:latin typeface="+mn-lt"/>
                <a:cs typeface="Arial" charset="0"/>
              </a:rPr>
              <a:t>Respondents provided information on the volume of Leisure Day Visits taken and full details of any Leisure Day Visits lasting 3 hours or more. Where the details of these visits are reported they are described as </a:t>
            </a:r>
            <a:r>
              <a:rPr lang="en-GB" sz="1400" dirty="0">
                <a:latin typeface="+mn-lt"/>
                <a:cs typeface="Arial" charset="0"/>
              </a:rPr>
              <a:t>3+ hour Leisure Day Visits</a:t>
            </a:r>
            <a:r>
              <a:rPr lang="en-GB" sz="1400" b="0" dirty="0">
                <a:latin typeface="+mn-lt"/>
                <a:cs typeface="Arial" charset="0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GB" sz="1400" b="0" dirty="0">
                <a:latin typeface="+mn-lt"/>
                <a:cs typeface="Arial" charset="0"/>
              </a:rPr>
              <a:t>The main focus of this study is on </a:t>
            </a:r>
            <a:r>
              <a:rPr lang="en-GB" sz="1400" dirty="0">
                <a:latin typeface="+mn-lt"/>
                <a:cs typeface="Arial" charset="0"/>
              </a:rPr>
              <a:t>Tourism Day Visits</a:t>
            </a:r>
            <a:r>
              <a:rPr lang="en-GB" sz="1400" b="0" dirty="0">
                <a:latin typeface="+mn-lt"/>
                <a:cs typeface="Arial" charset="0"/>
              </a:rPr>
              <a:t>, which are a further subset of 3+ hour Leisure Day Visits defined as follows: 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GB" sz="1400" dirty="0">
                <a:latin typeface="+mn-lt"/>
                <a:cs typeface="Arial" charset="0"/>
              </a:rPr>
              <a:t>Activities</a:t>
            </a:r>
            <a:r>
              <a:rPr lang="en-GB" sz="1400" b="0" dirty="0">
                <a:latin typeface="+mn-lt"/>
                <a:cs typeface="Arial" charset="0"/>
              </a:rPr>
              <a:t> - involving participation in one or more of the pre-listed activities;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GB" sz="1400" dirty="0">
                <a:latin typeface="+mn-lt"/>
                <a:cs typeface="Arial" charset="0"/>
              </a:rPr>
              <a:t>Duration</a:t>
            </a:r>
            <a:r>
              <a:rPr lang="en-GB" sz="1400" b="0" dirty="0">
                <a:latin typeface="+mn-lt"/>
                <a:cs typeface="Arial" charset="0"/>
              </a:rPr>
              <a:t> - lasting at least 3 hours, including time spent travelling to the destination;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GB" sz="1400" dirty="0">
                <a:latin typeface="+mn-lt"/>
                <a:cs typeface="Arial" charset="0"/>
              </a:rPr>
              <a:t>Regularity</a:t>
            </a:r>
            <a:r>
              <a:rPr lang="en-GB" sz="1400" b="0" dirty="0">
                <a:latin typeface="+mn-lt"/>
                <a:cs typeface="Arial" charset="0"/>
              </a:rPr>
              <a:t> - the participant indicates that the visit (i.e. same activity in same place) is not undertaken ‘very regularly’;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GB" sz="1400" dirty="0">
                <a:latin typeface="+mn-lt"/>
                <a:cs typeface="Arial" charset="0"/>
              </a:rPr>
              <a:t>Place</a:t>
            </a:r>
            <a:r>
              <a:rPr lang="en-GB" sz="1400" b="0" dirty="0">
                <a:latin typeface="+mn-lt"/>
                <a:cs typeface="Arial" charset="0"/>
              </a:rPr>
              <a:t> - the destination of the visit is different from the place (i.e. city, town, village or London borough) where the participant lives. If the visit is taken from a workplace, the destination is in a different place from the workplace. This rule is not applied when the visit has involved watching live sporting events, going to visitor attractions or going to special public events.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GB" sz="1400" b="0" dirty="0">
                <a:latin typeface="+mn-lt"/>
                <a:cs typeface="Arial" charset="0"/>
              </a:rPr>
              <a:t>For more information on these definitions please see: </a:t>
            </a:r>
            <a:r>
              <a:rPr lang="en-GB" sz="1400" u="sng" dirty="0">
                <a:latin typeface="+mn-lt"/>
                <a:cs typeface="Arial" charset="0"/>
                <a:hlinkClick r:id="rId2"/>
              </a:rPr>
              <a:t>https://www.visitbritain.org/about-gbts-and-gbdvs</a:t>
            </a:r>
            <a:endParaRPr lang="en-GB" sz="1400" b="0" dirty="0">
              <a:latin typeface="+mn-lt"/>
              <a:cs typeface="Arial" charset="0"/>
              <a:hlinkClick r:id="rId3"/>
            </a:endParaRPr>
          </a:p>
          <a:p>
            <a:pPr>
              <a:defRPr/>
            </a:pPr>
            <a:endParaRPr lang="en-GB" sz="1400" b="0" dirty="0">
              <a:solidFill>
                <a:srgbClr val="333333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623958" cy="1284971"/>
          </a:xfrm>
        </p:spPr>
        <p:txBody>
          <a:bodyPr/>
          <a:lstStyle/>
          <a:p>
            <a:r>
              <a:rPr lang="en-GB" dirty="0"/>
              <a:t>Re-weighting of 2011 to 2015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044" y="844407"/>
            <a:ext cx="810577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In 2016 the following changes were identified as necessary and implemented on the survey from January 2016: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improvements to make the survey more engaging and easy to complete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revisions required as part of the ‘merging’ of GBDVS with the GBTS online piloting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From January 2016 the weekly sample size contacted for the survey increased from 673 to 1,000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This combination of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 small changes made to the GBDVS questionnaire had worked together to increase levels of visits reported by respondents by around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AU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b="0" dirty="0">
                <a:solidFill>
                  <a:prstClr val="black"/>
                </a:solidFill>
                <a:latin typeface="Verdana"/>
              </a:rPr>
              <a:t>As a result, the results from the past years in this report have all been revised to take into account this increase of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 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and thus make the data more comparable with the current scores.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For more information please see: </a:t>
            </a:r>
          </a:p>
          <a:p>
            <a:r>
              <a:rPr lang="en-GB" sz="1400" b="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GB" sz="1400" u="sng" dirty="0">
                <a:solidFill>
                  <a:prstClr val="black"/>
                </a:solidFill>
                <a:latin typeface="Verdana"/>
                <a:hlinkClick r:id="rId2"/>
              </a:rPr>
              <a:t>https://www.visitbritain.org/about-gbts-and-gbdvs</a:t>
            </a:r>
            <a:endParaRPr lang="en-GB" sz="1400" b="0" dirty="0">
              <a:solidFill>
                <a:prstClr val="black"/>
              </a:solidFill>
              <a:latin typeface="Verdana"/>
              <a:hlinkClick r:id="rId3"/>
            </a:endParaRPr>
          </a:p>
          <a:p>
            <a:endParaRPr lang="en-GB" sz="14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9055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>
            <a:extLst>
              <a:ext uri="{FF2B5EF4-FFF2-40B4-BE49-F238E27FC236}">
                <a16:creationId xmlns:a16="http://schemas.microsoft.com/office/drawing/2014/main" id="{F6744689-2C80-4CCE-9DF7-A3415160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Tourism Day Visits Summary </a:t>
            </a:r>
            <a:br>
              <a:rPr lang="en-AU" altLang="en-US"/>
            </a:br>
            <a:endParaRPr lang="en-GB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67E9D3-7F3A-4F28-8B79-10A549E0F8B2}"/>
              </a:ext>
            </a:extLst>
          </p:cNvPr>
          <p:cNvSpPr txBox="1"/>
          <p:nvPr/>
        </p:nvSpPr>
        <p:spPr>
          <a:xfrm>
            <a:off x="542925" y="1122363"/>
            <a:ext cx="8105775" cy="390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The volume of day visits in Great Britain in the three months to May 2018 decreased by -8% when compared with the same period last year, to 424 million.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The value of those visits decreased by -3% during the same period to £15.8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Year to date at the GB level volume declined by -4% to 677 million and value of visits increased +2% to £24.8 billion.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Looking at England, volume decreased by -9% in the three months to May 2018 at 356 million visits, while value stayed the same at £13.0 billion compared to the same period in 2017.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Year to date the volume of day visits in England decreased relative to the same period in 2017 by -4%, to 571.5 million and the value increased by +4% from 2017 at £20.6 billion.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>
            <a:extLst>
              <a:ext uri="{FF2B5EF4-FFF2-40B4-BE49-F238E27FC236}">
                <a16:creationId xmlns:a16="http://schemas.microsoft.com/office/drawing/2014/main" id="{1AC89F07-203F-4637-865B-AE3585827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Tourism Day Visits </a:t>
            </a:r>
            <a:br>
              <a:rPr lang="en-AU" altLang="en-US" dirty="0"/>
            </a:br>
            <a:r>
              <a:rPr lang="en-AU" altLang="en-US" sz="2000" b="1" dirty="0"/>
              <a:t>GB &amp; England</a:t>
            </a:r>
            <a:endParaRPr lang="en-GB" alt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7034D37-50AE-4482-B787-D10F77B74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463709"/>
              </p:ext>
            </p:extLst>
          </p:nvPr>
        </p:nvGraphicFramePr>
        <p:xfrm>
          <a:off x="0" y="1195388"/>
          <a:ext cx="9143998" cy="40177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2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2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21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15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48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481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72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72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72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2193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7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800" dirty="0"/>
                    </a:p>
                  </a:txBody>
                  <a:tcPr marL="91444" marR="91444" marT="45708" marB="45708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Volume</a:t>
                      </a:r>
                      <a:r>
                        <a:rPr lang="en-GB" sz="14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91444" marR="91444" marT="45712" marB="4571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(£millions)</a:t>
                      </a:r>
                    </a:p>
                  </a:txBody>
                  <a:tcPr marL="91444" marR="91444" marT="45712" marB="45712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19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91444" marR="91444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2013*</a:t>
                      </a: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2014*</a:t>
                      </a: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2015*</a:t>
                      </a: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2013*</a:t>
                      </a: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2014*</a:t>
                      </a: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2015*</a:t>
                      </a: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2016</a:t>
                      </a: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’17’18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7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>
                          <a:latin typeface="+mn-lt"/>
                        </a:rPr>
                        <a:t>Mar – </a:t>
                      </a:r>
                      <a:r>
                        <a:rPr lang="en-GB" sz="1000" baseline="0" dirty="0">
                          <a:latin typeface="+mn-lt"/>
                        </a:rPr>
                        <a:t>May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4" marR="91444" marT="45712" marB="45712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76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435.6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458.3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441.4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470.0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463.7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424.6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-8%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£14,850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£15,490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£14,503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£14,843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£16,224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£15,769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76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Eng</a:t>
                      </a: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374.8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385.0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381.3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398.8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391.4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356.4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-9%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£12,940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£13,287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£12,646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£12,577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£12,940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£12,992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76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91444" marR="91444" marT="45712" marB="45712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marT="45712" marB="45712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marT="45712" marB="4571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7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Jan-May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marT="45712" marB="45712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marT="45712" marB="4571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76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691.8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699.0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658.4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719.3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702.7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677.2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£22,909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£22,852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£21,919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£23,489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£24,229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£24,783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1000" b="1" i="0" u="none" strike="noStrike" kern="1200" dirty="0">
                          <a:solidFill>
                            <a:srgbClr val="00924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76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4" marR="91444" marT="45712" marB="4571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595.0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593.4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564.8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615.9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593.9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571.5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£19,655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£19,704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£19,004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£19,896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£19,712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£20,579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657" name="TextBox 6">
            <a:extLst>
              <a:ext uri="{FF2B5EF4-FFF2-40B4-BE49-F238E27FC236}">
                <a16:creationId xmlns:a16="http://schemas.microsoft.com/office/drawing/2014/main" id="{99F885E1-1188-401A-81CB-07C75DF0A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5316538"/>
            <a:ext cx="77184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000" i="1" dirty="0">
                <a:latin typeface="+mj-lt"/>
              </a:rPr>
              <a:t>Base sizes: </a:t>
            </a:r>
            <a:br>
              <a:rPr lang="en-GB" altLang="en-US" sz="1000" i="1" dirty="0">
                <a:latin typeface="+mj-lt"/>
              </a:rPr>
            </a:br>
            <a:r>
              <a:rPr lang="en-GB" altLang="en-US" sz="1000" i="1" dirty="0">
                <a:latin typeface="+mj-lt"/>
              </a:rPr>
              <a:t>GB:</a:t>
            </a:r>
            <a:r>
              <a:rPr lang="en-GB" altLang="en-US" sz="1000" b="0" i="1" dirty="0">
                <a:latin typeface="+mj-lt"/>
              </a:rPr>
              <a:t> March– May 2018 (4870); January– May 2018 (7569)</a:t>
            </a:r>
          </a:p>
          <a:p>
            <a:pPr eaLnBrk="1" hangingPunct="1"/>
            <a:r>
              <a:rPr lang="en-GB" altLang="en-US" sz="1000" i="1" dirty="0">
                <a:latin typeface="+mj-lt"/>
              </a:rPr>
              <a:t>England</a:t>
            </a:r>
            <a:r>
              <a:rPr lang="en-GB" altLang="en-US" sz="1000" b="0" i="1" dirty="0">
                <a:latin typeface="+mj-lt"/>
              </a:rPr>
              <a:t>: March – May 2018 (3622); January– May 2018 (5675)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11DF4-2847-4D9D-9D35-E021A570D8E6}"/>
              </a:ext>
            </a:extLst>
          </p:cNvPr>
          <p:cNvSpPr txBox="1"/>
          <p:nvPr/>
        </p:nvSpPr>
        <p:spPr>
          <a:xfrm>
            <a:off x="7034212" y="5641699"/>
            <a:ext cx="17589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b="0" dirty="0">
                <a:latin typeface="+mj-lt"/>
                <a:cs typeface="Arial" charset="0"/>
              </a:rPr>
              <a:t>*Estimates – see slide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>
            <a:extLst>
              <a:ext uri="{FF2B5EF4-FFF2-40B4-BE49-F238E27FC236}">
                <a16:creationId xmlns:a16="http://schemas.microsoft.com/office/drawing/2014/main" id="{F16CED9D-77EF-4221-8349-EB81A61E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86500" cy="1284288"/>
          </a:xfrm>
        </p:spPr>
        <p:txBody>
          <a:bodyPr/>
          <a:lstStyle/>
          <a:p>
            <a:r>
              <a:rPr lang="en-AU" altLang="en-US"/>
              <a:t>Activities Core to Tourism Summary </a:t>
            </a:r>
            <a:br>
              <a:rPr lang="en-AU" altLang="en-US"/>
            </a:br>
            <a:endParaRPr lang="en-GB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62875-3EDB-4C2D-90BB-CC81208EE271}"/>
              </a:ext>
            </a:extLst>
          </p:cNvPr>
          <p:cNvSpPr txBox="1"/>
          <p:nvPr/>
        </p:nvSpPr>
        <p:spPr>
          <a:xfrm>
            <a:off x="542925" y="1122363"/>
            <a:ext cx="8105775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The volume of ACT visits in Great Britain in the three months to May 2018 decreased by -14% to 128 million when compared with the same period last year.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The value of those visits increased by +3% during the same period to £4.6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However, year to date at the GB level volume decreased by -9% to 195 million and value of visits increased by +10% to £6.8 billion.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Looking at England, in the three months to May 2018 the volume of ACT visits decreased to 106 million visits, while value stayed the same at £3.7 billion compared to the same period in 2017.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Year to date the volume of ACT visits in England decreased relative to the same period in 2017 by -10% to 164 million and the value increased by +9% compared to the same period in 2017 to £5.7 billion.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>
            <a:extLst>
              <a:ext uri="{FF2B5EF4-FFF2-40B4-BE49-F238E27FC236}">
                <a16:creationId xmlns:a16="http://schemas.microsoft.com/office/drawing/2014/main" id="{DAAE60B4-C2F1-4CD9-B382-97F408D2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Activities Core to Tourism</a:t>
            </a:r>
            <a:br>
              <a:rPr lang="en-AU" altLang="en-US"/>
            </a:br>
            <a:r>
              <a:rPr lang="en-AU" altLang="en-US" sz="2000" b="1"/>
              <a:t>GB &amp; England</a:t>
            </a:r>
            <a:endParaRPr lang="en-GB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7A4100D-75C2-4D93-BBB2-1D9FE3EEC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688945"/>
              </p:ext>
            </p:extLst>
          </p:nvPr>
        </p:nvGraphicFramePr>
        <p:xfrm>
          <a:off x="74813" y="1107175"/>
          <a:ext cx="9011001" cy="40180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6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06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57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06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06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06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06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065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065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8803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18117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000" dirty="0">
                        <a:latin typeface="+mn-lt"/>
                      </a:endParaRPr>
                    </a:p>
                  </a:txBody>
                  <a:tcPr marL="91455" marR="91455" marT="45712" marB="45712" anchor="ctr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Volume</a:t>
                      </a:r>
                      <a:r>
                        <a:rPr lang="en-GB" sz="14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91441" marR="91441"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marL="91441" marR="91441"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marL="91441" marR="91441"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marL="91441" marR="91441" marT="45716" marB="4571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(£millions)</a:t>
                      </a:r>
                    </a:p>
                  </a:txBody>
                  <a:tcPr marL="91441" marR="91441"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marL="91441" marR="91441"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marL="91441" marR="91441"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 marL="91441" marR="91441" marT="45716" marB="45716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82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91455" marR="91455" marT="45712" marB="457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2013*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2014*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2015*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2013*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2014*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2015*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2016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Mar – May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132.4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139.1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129.7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147.9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149.6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128.1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£4,322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£4,264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£4,174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£4,539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£4,485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£4,621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+3%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112.8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119.1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113.9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123.5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125.9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106.1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£3,789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£3,767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£3,731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£3,828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£3,682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£3,693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6" marB="45716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6" marB="4571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Jan-May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6" marB="45716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6" marB="4571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190.6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198.3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184.9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221.2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214.9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195.3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-9%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£6,040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£5,731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£5,598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£6,720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£6,238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£6,835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+10%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09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1" marR="91441" marT="45716" marB="4571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160.9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169.7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161.4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187.0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181.3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163.8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-10%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£5,187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£4,975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£4,940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£5,647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£5,227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£5,692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+9%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711" name="TextBox 4">
            <a:extLst>
              <a:ext uri="{FF2B5EF4-FFF2-40B4-BE49-F238E27FC236}">
                <a16:creationId xmlns:a16="http://schemas.microsoft.com/office/drawing/2014/main" id="{1BE12213-A213-444E-BF01-28C6491C9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5316538"/>
            <a:ext cx="77184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000" i="1" dirty="0">
                <a:latin typeface="+mj-lt"/>
              </a:rPr>
              <a:t>Base sizes: </a:t>
            </a:r>
            <a:br>
              <a:rPr lang="en-GB" altLang="en-US" sz="1000" i="1" dirty="0">
                <a:latin typeface="+mj-lt"/>
              </a:rPr>
            </a:br>
            <a:r>
              <a:rPr lang="en-GB" altLang="en-US" sz="1000" i="1" dirty="0">
                <a:latin typeface="+mj-lt"/>
              </a:rPr>
              <a:t>GB:</a:t>
            </a:r>
            <a:r>
              <a:rPr lang="en-GB" altLang="en-US" sz="1000" b="0" i="1" dirty="0">
                <a:latin typeface="+mj-lt"/>
              </a:rPr>
              <a:t> March– May 2018 (1456); January– May 2018 (2162)</a:t>
            </a:r>
          </a:p>
          <a:p>
            <a:pPr eaLnBrk="1" hangingPunct="1"/>
            <a:r>
              <a:rPr lang="en-GB" altLang="en-US" sz="1000" i="1" dirty="0">
                <a:latin typeface="+mj-lt"/>
              </a:rPr>
              <a:t>England</a:t>
            </a:r>
            <a:r>
              <a:rPr lang="en-GB" altLang="en-US" sz="1000" b="0" i="1" dirty="0">
                <a:latin typeface="+mj-lt"/>
              </a:rPr>
              <a:t>: March – May 2018 (1065); January– May 2018 (1591)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11DF4-2847-4D9D-9D35-E021A570D8E6}"/>
              </a:ext>
            </a:extLst>
          </p:cNvPr>
          <p:cNvSpPr txBox="1"/>
          <p:nvPr/>
        </p:nvSpPr>
        <p:spPr>
          <a:xfrm>
            <a:off x="7034212" y="5641699"/>
            <a:ext cx="17589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b="0" dirty="0">
                <a:latin typeface="+mj-lt"/>
                <a:cs typeface="Arial" charset="0"/>
              </a:rPr>
              <a:t>*Estimates – see slide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>
            <a:extLst>
              <a:ext uri="{FF2B5EF4-FFF2-40B4-BE49-F238E27FC236}">
                <a16:creationId xmlns:a16="http://schemas.microsoft.com/office/drawing/2014/main" id="{9F420504-ECFF-442C-83B3-E53EEF9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3+ Hour Day Visits Summary </a:t>
            </a:r>
            <a:br>
              <a:rPr lang="en-AU" altLang="en-US"/>
            </a:br>
            <a:endParaRPr lang="en-GB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C49976-84A6-459C-9632-EA4DE84B2D7F}"/>
              </a:ext>
            </a:extLst>
          </p:cNvPr>
          <p:cNvSpPr txBox="1"/>
          <p:nvPr/>
        </p:nvSpPr>
        <p:spPr>
          <a:xfrm>
            <a:off x="542925" y="1050925"/>
            <a:ext cx="8105775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3+ hour day visits in Great Britain for the three months to May 2018 has decreased by -6% to 711 million visits, versus the same period in 2017.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The value of these visits increased by +1% for the three months against the same period last year to £22.3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Year to date, volume is down by -4% to 1.1 billion 3+ hour visits and value increased by +10% to £36.5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In England, volume declined by -6% in the three months to May 2018 to 599 million. However, the value of these visits increased, by +4%, to £18.4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Year to date the volume of day visits in England </a:t>
            </a:r>
            <a:r>
              <a:rPr lang="en-GB" sz="1600" b="0" dirty="0" smtClean="0">
                <a:latin typeface="+mn-lt"/>
                <a:cs typeface="Arial" charset="0"/>
              </a:rPr>
              <a:t>decreased </a:t>
            </a:r>
            <a:r>
              <a:rPr lang="en-GB" sz="1600" b="0" dirty="0">
                <a:latin typeface="+mn-lt"/>
                <a:cs typeface="Arial" charset="0"/>
              </a:rPr>
              <a:t>relative to the same period in 2017 </a:t>
            </a:r>
            <a:r>
              <a:rPr lang="en-GB" sz="1600" b="0">
                <a:latin typeface="+mn-lt"/>
                <a:cs typeface="Arial" charset="0"/>
              </a:rPr>
              <a:t>by </a:t>
            </a:r>
            <a:r>
              <a:rPr lang="en-GB" sz="1600" b="0" smtClean="0">
                <a:latin typeface="+mn-lt"/>
                <a:cs typeface="Arial" charset="0"/>
              </a:rPr>
              <a:t>-4%, </a:t>
            </a:r>
            <a:r>
              <a:rPr lang="en-GB" sz="1600" b="0" dirty="0">
                <a:latin typeface="+mn-lt"/>
                <a:cs typeface="Arial" charset="0"/>
              </a:rPr>
              <a:t>to 951 million and the value increased by -+14% to £30.7 billion. 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1600" b="0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>
            <a:extLst>
              <a:ext uri="{FF2B5EF4-FFF2-40B4-BE49-F238E27FC236}">
                <a16:creationId xmlns:a16="http://schemas.microsoft.com/office/drawing/2014/main" id="{645D45CF-72C7-4FF4-BF1C-DA32FCF8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3+ Hour Day Visits </a:t>
            </a:r>
            <a:br>
              <a:rPr lang="en-AU" altLang="en-US"/>
            </a:br>
            <a:r>
              <a:rPr lang="en-AU" altLang="en-US" sz="2000" b="1"/>
              <a:t>GB &amp; England</a:t>
            </a:r>
            <a:endParaRPr lang="en-GB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47374C1-CC33-4C79-ABF4-EEB9020E5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349667"/>
              </p:ext>
            </p:extLst>
          </p:nvPr>
        </p:nvGraphicFramePr>
        <p:xfrm>
          <a:off x="280243" y="1111514"/>
          <a:ext cx="8638470" cy="382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3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6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03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9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90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3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53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839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000" dirty="0">
                        <a:latin typeface="+mn-lt"/>
                      </a:endParaRPr>
                    </a:p>
                  </a:txBody>
                  <a:tcPr marL="91444" marR="91444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Volume</a:t>
                      </a:r>
                      <a:r>
                        <a:rPr lang="en-GB" sz="14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91444" marR="9144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(£millions)</a:t>
                      </a:r>
                    </a:p>
                  </a:txBody>
                  <a:tcPr marL="91444" marR="9144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2013*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2014*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2015*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2013*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2014*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2015*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2016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Mar – May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91444" marR="914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729.1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£19,715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£21,473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£19,575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£20,929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£22,094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£22,264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Eng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£16,951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£17,721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£16,767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£17,694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£17,672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smtClean="0">
                          <a:latin typeface="+mn-lt"/>
                        </a:rPr>
                        <a:t>Jan-May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£31,430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£32,049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£30,549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£33,331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£33,231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£36,512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+10%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Eng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£26,427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£26,813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£25,883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£28,258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£26,915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£30,702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+14%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753" name="TextBox 8">
            <a:extLst>
              <a:ext uri="{FF2B5EF4-FFF2-40B4-BE49-F238E27FC236}">
                <a16:creationId xmlns:a16="http://schemas.microsoft.com/office/drawing/2014/main" id="{C8179729-088E-442F-9EA1-62032ADC2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5316538"/>
            <a:ext cx="77184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000" i="1" dirty="0">
                <a:latin typeface="+mj-lt"/>
              </a:rPr>
              <a:t>Base sizes: </a:t>
            </a:r>
            <a:br>
              <a:rPr lang="en-GB" altLang="en-US" sz="1000" i="1" dirty="0">
                <a:latin typeface="+mj-lt"/>
              </a:rPr>
            </a:br>
            <a:r>
              <a:rPr lang="en-GB" altLang="en-US" sz="1000" i="1" dirty="0">
                <a:latin typeface="+mj-lt"/>
              </a:rPr>
              <a:t>GB:</a:t>
            </a:r>
            <a:r>
              <a:rPr lang="en-GB" altLang="en-US" sz="1000" b="0" i="1" dirty="0">
                <a:latin typeface="+mj-lt"/>
              </a:rPr>
              <a:t> March– May 2018 (8029); January– May 2018 (12567)</a:t>
            </a:r>
          </a:p>
          <a:p>
            <a:pPr eaLnBrk="1" hangingPunct="1"/>
            <a:r>
              <a:rPr lang="en-GB" altLang="en-US" sz="1000" i="1" dirty="0">
                <a:latin typeface="+mj-lt"/>
              </a:rPr>
              <a:t>England</a:t>
            </a:r>
            <a:r>
              <a:rPr lang="en-GB" altLang="en-US" sz="1000" b="0" i="1" dirty="0">
                <a:latin typeface="+mj-lt"/>
              </a:rPr>
              <a:t>: March – May 2018 (5824); January– May 2018 (9137)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E7A4C6-C81E-445A-9570-F48888460F54}"/>
              </a:ext>
            </a:extLst>
          </p:cNvPr>
          <p:cNvSpPr txBox="1"/>
          <p:nvPr/>
        </p:nvSpPr>
        <p:spPr>
          <a:xfrm>
            <a:off x="7034212" y="5641699"/>
            <a:ext cx="175895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b="0" dirty="0">
                <a:latin typeface="+mj-lt"/>
                <a:cs typeface="Arial" charset="0"/>
              </a:rPr>
              <a:t>*Estimates – see slide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</TotalTime>
  <Words>1383</Words>
  <Application>Microsoft Office PowerPoint</Application>
  <PresentationFormat>On-screen Show (4:3)</PresentationFormat>
  <Paragraphs>302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MS Mincho</vt:lpstr>
      <vt:lpstr>Times New Roman</vt:lpstr>
      <vt:lpstr>Verdana</vt:lpstr>
      <vt:lpstr>Wingdings</vt:lpstr>
      <vt:lpstr>blank</vt:lpstr>
      <vt:lpstr>GB Day Visits 2018 May 2018 GB &amp; England</vt:lpstr>
      <vt:lpstr>Day Visits: Definitions</vt:lpstr>
      <vt:lpstr>Re-weighting of 2011 to 2015 data</vt:lpstr>
      <vt:lpstr>Tourism Day Visits Summary  </vt:lpstr>
      <vt:lpstr>Tourism Day Visits  GB &amp; England</vt:lpstr>
      <vt:lpstr>Activities Core to Tourism Summary  </vt:lpstr>
      <vt:lpstr>Activities Core to Tourism GB &amp; England</vt:lpstr>
      <vt:lpstr>3+ Hour Day Visits Summary  </vt:lpstr>
      <vt:lpstr>3+ Hour Day Visits  GB &amp; England</vt:lpstr>
    </vt:vector>
  </TitlesOfParts>
  <Company>TNS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Britain Day Visit Survey</dc:title>
  <dc:creator>lisa.scattergood</dc:creator>
  <cp:lastModifiedBy>John Duncan</cp:lastModifiedBy>
  <cp:revision>843</cp:revision>
  <cp:lastPrinted>2018-06-22T09:57:56Z</cp:lastPrinted>
  <dcterms:created xsi:type="dcterms:W3CDTF">2012-03-08T09:17:55Z</dcterms:created>
  <dcterms:modified xsi:type="dcterms:W3CDTF">2018-12-17T11:59:00Z</dcterms:modified>
</cp:coreProperties>
</file>