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8" r:id="rId2"/>
    <p:sldId id="285" r:id="rId3"/>
    <p:sldId id="291" r:id="rId4"/>
    <p:sldId id="283" r:id="rId5"/>
    <p:sldId id="287" r:id="rId6"/>
    <p:sldId id="289" r:id="rId7"/>
    <p:sldId id="290" r:id="rId8"/>
    <p:sldId id="284" r:id="rId9"/>
    <p:sldId id="288" r:id="rId10"/>
  </p:sldIdLst>
  <p:sldSz cx="9144000" cy="6858000" type="screen4x3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  <p15:guide id="17" pos="2564">
          <p15:clr>
            <a:srgbClr val="A4A3A4"/>
          </p15:clr>
        </p15:guide>
        <p15:guide id="18" pos="3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t, Jonathan (TSMLP)" initials="KJ(" lastIdx="1" clrIdx="0">
    <p:extLst>
      <p:ext uri="{19B8F6BF-5375-455C-9EA6-DF929625EA0E}">
        <p15:presenceInfo xmlns:p15="http://schemas.microsoft.com/office/powerpoint/2012/main" userId="S-1-5-21-3432221409-3570315047-4101495255-286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99494" autoAdjust="0"/>
  </p:normalViewPr>
  <p:slideViewPr>
    <p:cSldViewPr snapToGrid="0" showGuides="1">
      <p:cViewPr varScale="1">
        <p:scale>
          <a:sx n="115" d="100"/>
          <a:sy n="115" d="100"/>
        </p:scale>
        <p:origin x="1848" y="108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  <p:guide pos="2564"/>
        <p:guide pos="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76EB5-6BA6-4419-8614-3423AAA9CA7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44023-1D1F-4738-B79A-A10ED4CF1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9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3B6BD712-6567-450C-B3C6-BAF6878345EE}" type="datetimeFigureOut">
              <a:rPr lang="en-AU" smtClean="0"/>
              <a:pPr/>
              <a:t>17/12/2018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95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088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73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6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994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3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28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85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76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1688" y="6323837"/>
            <a:ext cx="974434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©Kantar TNS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pic>
        <p:nvPicPr>
          <p:cNvPr id="12" name="Picture 2" descr="Image result for kantar tns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" y="6195284"/>
            <a:ext cx="2171613" cy="2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594401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14967_VE_Portrait_RGBv2">
            <a:extLst>
              <a:ext uri="{FF2B5EF4-FFF2-40B4-BE49-F238E27FC236}">
                <a16:creationId xmlns:a16="http://schemas.microsoft.com/office/drawing/2014/main" id="{48D687EA-C0EE-4B67-BFBF-DB37031699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34" y="5941258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83" r:id="rId17"/>
    <p:sldLayoutId id="214748368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700"/>
            <a:ext cx="5353049" cy="2400300"/>
          </a:xfrm>
        </p:spPr>
        <p:txBody>
          <a:bodyPr/>
          <a:lstStyle/>
          <a:p>
            <a:r>
              <a:rPr lang="en-AU" dirty="0"/>
              <a:t>GB Day Visits 2018</a:t>
            </a:r>
            <a:br>
              <a:rPr lang="en-AU" dirty="0"/>
            </a:br>
            <a:r>
              <a:rPr lang="en-AU" sz="2000" b="1" dirty="0"/>
              <a:t>June 2018</a:t>
            </a:r>
            <a:br>
              <a:rPr lang="en-AU" sz="2000" b="1" dirty="0"/>
            </a:br>
            <a:r>
              <a:rPr lang="en-AU" sz="2000" b="1" dirty="0"/>
              <a:t>GB &amp; England</a:t>
            </a:r>
          </a:p>
        </p:txBody>
      </p:sp>
    </p:spTree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Visits: Definitions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" y="866241"/>
            <a:ext cx="81057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were asked to provide details of their participation, during the previous week, in a list of leisure activities. Any participation in a listed activity, outside of the respondent’s home but in any place within the UK is considered to be </a:t>
            </a:r>
            <a:r>
              <a:rPr lang="en-GB" sz="1400" dirty="0">
                <a:latin typeface="+mn-lt"/>
              </a:rPr>
              <a:t>a Leisure Day Visit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</a:rPr>
              <a:t>3+ hour Leisure Day Visits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The main focus of this study is on </a:t>
            </a:r>
            <a:r>
              <a:rPr lang="en-GB" sz="1400" dirty="0">
                <a:latin typeface="+mn-lt"/>
              </a:rPr>
              <a:t>Tourism Day Visits</a:t>
            </a:r>
            <a:r>
              <a:rPr lang="en-GB" sz="1400" b="0" dirty="0">
                <a:latin typeface="+mn-lt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Activities</a:t>
            </a:r>
            <a:r>
              <a:rPr lang="en-GB" sz="1400" b="0" dirty="0">
                <a:latin typeface="+mn-lt"/>
              </a:rPr>
              <a:t> - involving participation in one or more of the pre-listed activities;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Duration</a:t>
            </a:r>
            <a:r>
              <a:rPr lang="en-GB" sz="1400" b="0" dirty="0">
                <a:latin typeface="+mn-lt"/>
              </a:rPr>
              <a:t> - lasting at least 3 hours, including time spent travelling to the destination;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Regularity</a:t>
            </a:r>
            <a:r>
              <a:rPr lang="en-GB" sz="1400" b="0" dirty="0">
                <a:latin typeface="+mn-lt"/>
              </a:rPr>
              <a:t> - the participant indicates that the visit (i.e. same activity in same place) is not undertaken ‘very regularly’;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Place</a:t>
            </a:r>
            <a:r>
              <a:rPr lang="en-GB" sz="1400" b="0" dirty="0">
                <a:latin typeface="+mn-lt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0" dirty="0">
                <a:latin typeface="+mn-lt"/>
              </a:rPr>
              <a:t>We also measure the </a:t>
            </a:r>
            <a:r>
              <a:rPr lang="en-GB" sz="1400" dirty="0">
                <a:latin typeface="+mn-lt"/>
              </a:rPr>
              <a:t>Activities Core to Tourism Visits</a:t>
            </a:r>
            <a:r>
              <a:rPr lang="en-GB" sz="1400" b="0" dirty="0">
                <a:latin typeface="+mn-lt"/>
              </a:rPr>
              <a:t>, a subset of Tourism Day Visits, which only concern visits involving a selection of activities related to tourism.</a:t>
            </a:r>
            <a:endParaRPr lang="en-GB" sz="160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300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23958" cy="1284971"/>
          </a:xfrm>
        </p:spPr>
        <p:txBody>
          <a:bodyPr/>
          <a:lstStyle/>
          <a:p>
            <a:r>
              <a:rPr lang="en-GB" dirty="0"/>
              <a:t>Re-weighting of 2011 to 2015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044" y="844407"/>
            <a:ext cx="810577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In 2016 the following changes were identified as necessary and implemented on the survey from January 2016: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improvements to make the survey more engaging and easy to complete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revisions required as part of the ‘merging’ of GBDVS with the GBTS online piloting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From January 2016 the weekly sample size contacted for the survey increased from 673 to 1,000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This combination of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 small changes made to the GBDVS questionnaire had worked together to increase levels of visits reported by respondents by around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b="0" dirty="0">
                <a:solidFill>
                  <a:prstClr val="black"/>
                </a:solidFill>
                <a:latin typeface="Verdana"/>
              </a:rPr>
              <a:t>As a result, the results from the past years in this report have all been revised to take into account this increase of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 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and thus make the data more comparable with the current scores.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For more information please see: </a:t>
            </a:r>
          </a:p>
          <a:p>
            <a:r>
              <a:rPr lang="en-GB" sz="1400" b="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GB" sz="1400" u="sng" dirty="0">
                <a:solidFill>
                  <a:prstClr val="black"/>
                </a:solidFill>
                <a:latin typeface="Verdana"/>
                <a:hlinkClick r:id="rId2"/>
              </a:rPr>
              <a:t>https://www.visitbritain.org/about-gbts-and-gbdvs</a:t>
            </a:r>
            <a:endParaRPr lang="en-GB" sz="1400" b="0" dirty="0">
              <a:solidFill>
                <a:prstClr val="black"/>
              </a:solidFill>
              <a:latin typeface="Verdana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0899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Tourism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day visits in Great Britain in the three months to June 2018 decreased by -1% when compared with the same period last year, to 447million.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remained the same when compared to the previous year at £15.8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at the GB level volume decreased by -3% to 827 million and the value of visits increased by +1% to £29.7 billion.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volume decreased by -2% in the three months to June 2018 at 374 million visits, whilst value increased by +6% to £13.1 billion compared to the same period in 2017.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England decreased relative to the same period in 2017 by -3%, to 695 million and the value increased by +4% compared to the same period in 2017 to £24.4 billion.  </a:t>
            </a:r>
          </a:p>
        </p:txBody>
      </p:sp>
    </p:spTree>
    <p:extLst>
      <p:ext uri="{BB962C8B-B14F-4D97-AF65-F5344CB8AC3E}">
        <p14:creationId xmlns:p14="http://schemas.microsoft.com/office/powerpoint/2010/main" val="47886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Tourism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6184764"/>
              </p:ext>
            </p:extLst>
          </p:nvPr>
        </p:nvGraphicFramePr>
        <p:xfrm>
          <a:off x="231558" y="1284973"/>
          <a:ext cx="8594113" cy="35696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707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664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13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13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13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26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26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2212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70180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17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dirty="0"/>
                    </a:p>
                  </a:txBody>
                  <a:tcPr marL="91443" marR="91443" marT="45709" marB="45709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333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43" marR="91443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2015*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3" marR="91443"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00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Apr– Jun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43" marR="91443" marT="45713" marB="4571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15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447.0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£16,558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£15,690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£15,764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15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374.1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-2%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£14,479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£12,898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£12,380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£13,142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+6%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041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18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Jan-Jun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115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827.3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£29,082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£27,635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£27,143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£28,315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£29,435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£29,676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+1%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115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695.4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£25,126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£24,446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+4%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>
                <a:latin typeface="+mj-lt"/>
              </a:rPr>
              <a:t>Base sizes: </a:t>
            </a:r>
            <a:br>
              <a:rPr lang="en-GB" altLang="en-US" sz="1000" i="1" dirty="0">
                <a:latin typeface="+mj-lt"/>
              </a:rPr>
            </a:br>
            <a:r>
              <a:rPr lang="en-GB" altLang="en-US" sz="1000" i="1" dirty="0">
                <a:latin typeface="+mj-lt"/>
              </a:rPr>
              <a:t>GB:</a:t>
            </a:r>
            <a:r>
              <a:rPr lang="en-GB" altLang="en-US" sz="1000" b="0" i="1" dirty="0">
                <a:latin typeface="+mj-lt"/>
              </a:rPr>
              <a:t> April– June 2018 (5199); January– June 2018 (9611)</a:t>
            </a:r>
          </a:p>
          <a:p>
            <a:pPr eaLnBrk="1" hangingPunct="1">
              <a:defRPr/>
            </a:pPr>
            <a:r>
              <a:rPr lang="en-GB" altLang="en-US" sz="1000" i="1" dirty="0">
                <a:latin typeface="+mj-lt"/>
              </a:rPr>
              <a:t>England</a:t>
            </a:r>
            <a:r>
              <a:rPr lang="en-GB" altLang="en-US" sz="1000" b="0" i="1" dirty="0">
                <a:latin typeface="+mj-lt"/>
              </a:rPr>
              <a:t>: April – June 2018 (3864); January– June 2018 (7172)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FB9D97E-E6F0-4AC5-8AF6-06D0A53F2A2D}"/>
              </a:ext>
            </a:extLst>
          </p:cNvPr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i="1" dirty="0">
                <a:latin typeface="+mj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301698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86499" cy="1284971"/>
          </a:xfrm>
        </p:spPr>
        <p:txBody>
          <a:bodyPr/>
          <a:lstStyle/>
          <a:p>
            <a:r>
              <a:rPr lang="en-AU" dirty="0"/>
              <a:t>Activities Core to Tourism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ACT visits in Great Britain in the three months to June 2018 decreased by -2% when compared with the same period last year, to 147 million.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decreased by -10% during the same period to £4.4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However, year to date at the GB level volume decreased by -4% to 249 million where the value of visits increased by +5% to £8.3 billion.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in the three months prior to June 2018 the volume of ACT visits decreased by -2% to 121 million visits, where value also decreased by -11% to £3.6 billion compared to the same period in 2017.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ACT visits in England decreased relative to the same period in 2017 by -4% to 208 million and the value increased by +6% compared to the same period in 2017 to £6.9 billion.  </a:t>
            </a:r>
          </a:p>
        </p:txBody>
      </p:sp>
    </p:spTree>
    <p:extLst>
      <p:ext uri="{BB962C8B-B14F-4D97-AF65-F5344CB8AC3E}">
        <p14:creationId xmlns:p14="http://schemas.microsoft.com/office/powerpoint/2010/main" val="360931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Activities Core to Tourism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>
                <a:latin typeface="+mj-lt"/>
              </a:rPr>
              <a:t>Base sizes: </a:t>
            </a:r>
            <a:br>
              <a:rPr lang="en-GB" altLang="en-US" sz="1000" i="1" dirty="0">
                <a:latin typeface="+mj-lt"/>
              </a:rPr>
            </a:br>
            <a:r>
              <a:rPr lang="en-GB" altLang="en-US" sz="1000" i="1" dirty="0">
                <a:latin typeface="+mj-lt"/>
              </a:rPr>
              <a:t>GB:</a:t>
            </a:r>
            <a:r>
              <a:rPr lang="en-GB" altLang="en-US" sz="1000" b="0" i="1" dirty="0">
                <a:latin typeface="+mj-lt"/>
              </a:rPr>
              <a:t> April– June 2018 (1742); January– June 2018 (2894)</a:t>
            </a:r>
          </a:p>
          <a:p>
            <a:pPr eaLnBrk="1" hangingPunct="1">
              <a:defRPr/>
            </a:pPr>
            <a:r>
              <a:rPr lang="en-GB" altLang="en-US" sz="1000" i="1" dirty="0">
                <a:latin typeface="+mj-lt"/>
              </a:rPr>
              <a:t>England</a:t>
            </a:r>
            <a:r>
              <a:rPr lang="en-GB" altLang="en-US" sz="1000" b="0" i="1" dirty="0">
                <a:latin typeface="+mj-lt"/>
              </a:rPr>
              <a:t>: April – June 2018 (1274); January– June 2018 (2115)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F49793-5AF7-43F1-94B0-C948335B3345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6452277"/>
              </p:ext>
            </p:extLst>
          </p:nvPr>
        </p:nvGraphicFramePr>
        <p:xfrm>
          <a:off x="231560" y="1284973"/>
          <a:ext cx="8663058" cy="3569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7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7060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6701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61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61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61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69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69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6562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70743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1763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 marL="91455" marR="91455" marT="45713" marB="45713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338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55" marR="91455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2013*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2014*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2015*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2013*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2014*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2015*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00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Apr– Jun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41" marR="91441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1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146.9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-2%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£4,575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£4,813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£4,059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£4,371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-10%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12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121.4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-2%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£4,604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£3,940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£4,364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£3,494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£4,058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£3,613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-11%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0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19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Jan-Jun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11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248.7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£8,059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£7,664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£7,941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£8,317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+5%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112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207.6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£6,994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£6,382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£6,823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£6,693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£6,519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£6,906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+6%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CFB9D97E-E6F0-4AC5-8AF6-06D0A53F2A2D}"/>
              </a:ext>
            </a:extLst>
          </p:cNvPr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i="1" dirty="0">
                <a:latin typeface="+mj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37058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3+ Hour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050860"/>
            <a:ext cx="81057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3+ hour day visits in Great Britain for the three months to June 2018 decreased by -1% compared to the same period in 2017 to 730 million visits.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these visits decreased by -1% for the three months against the same period last year to £21.6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date, volume is down by -3% to 1.4 billion 3+ hour whereas value increased by +6% to £43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In England, volume declined by -2% in the three months prior to June 2018 to 610 million. The value of these visits increased by +4%, to 17.9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England decreased relative to the same period in 2017 by -4%, to 1.1 billion where the value increased by     +10% to </a:t>
            </a:r>
            <a:r>
              <a:rPr lang="en-GB" sz="1600" b="0">
                <a:latin typeface="+mn-lt"/>
              </a:rPr>
              <a:t>£35.9 </a:t>
            </a:r>
            <a:r>
              <a:rPr lang="en-GB" sz="1600" b="0" dirty="0">
                <a:latin typeface="+mn-lt"/>
              </a:rPr>
              <a:t>billion.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3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3+ Hour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>
                <a:latin typeface="+mj-lt"/>
              </a:rPr>
              <a:t>Base sizes: </a:t>
            </a:r>
            <a:br>
              <a:rPr lang="en-GB" altLang="en-US" sz="1000" i="1" dirty="0">
                <a:latin typeface="+mj-lt"/>
              </a:rPr>
            </a:br>
            <a:r>
              <a:rPr lang="en-GB" altLang="en-US" sz="1000" i="1" dirty="0">
                <a:latin typeface="+mj-lt"/>
              </a:rPr>
              <a:t>GB:</a:t>
            </a:r>
            <a:r>
              <a:rPr lang="en-GB" altLang="en-US" sz="1000" b="0" i="1" dirty="0">
                <a:latin typeface="+mj-lt"/>
              </a:rPr>
              <a:t> April– June 2018 (8272); January– June 2018 (15753)</a:t>
            </a:r>
          </a:p>
          <a:p>
            <a:pPr eaLnBrk="1" hangingPunct="1">
              <a:defRPr/>
            </a:pPr>
            <a:r>
              <a:rPr lang="en-GB" altLang="en-US" sz="1000" i="1" dirty="0">
                <a:latin typeface="+mj-lt"/>
              </a:rPr>
              <a:t>England</a:t>
            </a:r>
            <a:r>
              <a:rPr lang="en-GB" altLang="en-US" sz="1000" b="0" i="1" dirty="0">
                <a:latin typeface="+mj-lt"/>
              </a:rPr>
              <a:t>: April – June 2018 (5987); January– June 2018 (11419)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A3F00E5-6DF1-46B2-BE2F-5B6E70D2838C}"/>
              </a:ext>
            </a:extLst>
          </p:cNvPr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i="1" dirty="0">
                <a:latin typeface="+mj-lt"/>
              </a:rPr>
              <a:t>*Estimates – see slide 3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6A44418-5546-4A2D-9F4F-8F683E18589E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6207100"/>
              </p:ext>
            </p:extLst>
          </p:nvPr>
        </p:nvGraphicFramePr>
        <p:xfrm>
          <a:off x="231555" y="1284972"/>
          <a:ext cx="8671377" cy="35779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9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7585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6708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67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6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67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74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74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7086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7081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38929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 marL="91444" marR="91444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205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2015*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0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Apr– Jun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3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£19,640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£21,052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£21,899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£21,631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23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Eng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£16,898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£17,375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£17,990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104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40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Jan-Jun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23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£38,991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£38,976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£37,226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£41,019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£40,676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£43,002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23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Eng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£32,966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£32,673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£31,635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£34,846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£32,499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£35,860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991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1417</Words>
  <Application>Microsoft Office PowerPoint</Application>
  <PresentationFormat>On-screen Show (4:3)</PresentationFormat>
  <Paragraphs>302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MS Mincho</vt:lpstr>
      <vt:lpstr>Times New Roman</vt:lpstr>
      <vt:lpstr>Verdana</vt:lpstr>
      <vt:lpstr>Wingdings</vt:lpstr>
      <vt:lpstr>blank</vt:lpstr>
      <vt:lpstr>GB Day Visits 2018 June 2018 GB &amp; England</vt:lpstr>
      <vt:lpstr>Day Visits: Definitions</vt:lpstr>
      <vt:lpstr>Re-weighting of 2011 to 2015 data</vt:lpstr>
      <vt:lpstr>Tourism Day Visits Summary  </vt:lpstr>
      <vt:lpstr>Tourism Day Visits  GB &amp; England</vt:lpstr>
      <vt:lpstr>Activities Core to Tourism Summary  </vt:lpstr>
      <vt:lpstr>Activities Core to Tourism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 Day Visit Survey</dc:title>
  <dc:creator>lisa.scattergood</dc:creator>
  <cp:lastModifiedBy>John Duncan</cp:lastModifiedBy>
  <cp:revision>864</cp:revision>
  <cp:lastPrinted>2017-02-23T17:14:13Z</cp:lastPrinted>
  <dcterms:created xsi:type="dcterms:W3CDTF">2012-03-08T09:17:55Z</dcterms:created>
  <dcterms:modified xsi:type="dcterms:W3CDTF">2018-12-17T11:37:15Z</dcterms:modified>
</cp:coreProperties>
</file>