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1"/>
  </p:notesMasterIdLst>
  <p:handoutMasterIdLst>
    <p:handoutMasterId r:id="rId12"/>
  </p:handoutMasterIdLst>
  <p:sldIdLst>
    <p:sldId id="268" r:id="rId2"/>
    <p:sldId id="292" r:id="rId3"/>
    <p:sldId id="291" r:id="rId4"/>
    <p:sldId id="283" r:id="rId5"/>
    <p:sldId id="287" r:id="rId6"/>
    <p:sldId id="289" r:id="rId7"/>
    <p:sldId id="290" r:id="rId8"/>
    <p:sldId id="284" r:id="rId9"/>
    <p:sldId id="288" r:id="rId10"/>
  </p:sldIdLst>
  <p:sldSz cx="9144000" cy="6858000" type="screen4x3"/>
  <p:notesSz cx="6797675" cy="9928225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4">
          <p15:clr>
            <a:srgbClr val="A4A3A4"/>
          </p15:clr>
        </p15:guide>
        <p15:guide id="2" orient="horz" pos="174">
          <p15:clr>
            <a:srgbClr val="A4A3A4"/>
          </p15:clr>
        </p15:guide>
        <p15:guide id="3" orient="horz" pos="3192">
          <p15:clr>
            <a:srgbClr val="A4A3A4"/>
          </p15:clr>
        </p15:guide>
        <p15:guide id="4" orient="horz" pos="2873">
          <p15:clr>
            <a:srgbClr val="A4A3A4"/>
          </p15:clr>
        </p15:guide>
        <p15:guide id="5" orient="horz" pos="1128">
          <p15:clr>
            <a:srgbClr val="A4A3A4"/>
          </p15:clr>
        </p15:guide>
        <p15:guide id="6" orient="horz" pos="810">
          <p15:clr>
            <a:srgbClr val="A4A3A4"/>
          </p15:clr>
        </p15:guide>
        <p15:guide id="7" orient="horz" pos="3509">
          <p15:clr>
            <a:srgbClr val="A4A3A4"/>
          </p15:clr>
        </p15:guide>
        <p15:guide id="8" orient="horz" pos="3668">
          <p15:clr>
            <a:srgbClr val="A4A3A4"/>
          </p15:clr>
        </p15:guide>
        <p15:guide id="9" pos="180">
          <p15:clr>
            <a:srgbClr val="A4A3A4"/>
          </p15:clr>
        </p15:guide>
        <p15:guide id="10" pos="5578">
          <p15:clr>
            <a:srgbClr val="A4A3A4"/>
          </p15:clr>
        </p15:guide>
        <p15:guide id="11" pos="2880">
          <p15:clr>
            <a:srgbClr val="A4A3A4"/>
          </p15:clr>
        </p15:guide>
        <p15:guide id="12" pos="814">
          <p15:clr>
            <a:srgbClr val="A4A3A4"/>
          </p15:clr>
        </p15:guide>
        <p15:guide id="13" pos="5260">
          <p15:clr>
            <a:srgbClr val="A4A3A4"/>
          </p15:clr>
        </p15:guide>
        <p15:guide id="14" pos="3196">
          <p15:clr>
            <a:srgbClr val="A4A3A4"/>
          </p15:clr>
        </p15:guide>
        <p15:guide id="15" pos="495">
          <p15:clr>
            <a:srgbClr val="A4A3A4"/>
          </p15:clr>
        </p15:guide>
        <p15:guide id="16" pos="3830">
          <p15:clr>
            <a:srgbClr val="A4A3A4"/>
          </p15:clr>
        </p15:guide>
        <p15:guide id="17" pos="2564">
          <p15:clr>
            <a:srgbClr val="A4A3A4"/>
          </p15:clr>
        </p15:guide>
        <p15:guide id="18" pos="3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333333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89" autoAdjust="0"/>
    <p:restoredTop sz="99494" autoAdjust="0"/>
  </p:normalViewPr>
  <p:slideViewPr>
    <p:cSldViewPr snapToGrid="0" showGuides="1">
      <p:cViewPr varScale="1">
        <p:scale>
          <a:sx n="115" d="100"/>
          <a:sy n="115" d="100"/>
        </p:scale>
        <p:origin x="2040" y="108"/>
      </p:cViewPr>
      <p:guideLst>
        <p:guide orient="horz" pos="4144"/>
        <p:guide orient="horz" pos="174"/>
        <p:guide orient="horz" pos="3192"/>
        <p:guide orient="horz" pos="2873"/>
        <p:guide orient="horz" pos="1128"/>
        <p:guide orient="horz" pos="810"/>
        <p:guide orient="horz" pos="3509"/>
        <p:guide orient="horz" pos="3668"/>
        <p:guide pos="180"/>
        <p:guide pos="5578"/>
        <p:guide pos="2880"/>
        <p:guide pos="814"/>
        <p:guide pos="5260"/>
        <p:guide pos="3196"/>
        <p:guide pos="495"/>
        <p:guide pos="3830"/>
        <p:guide pos="2564"/>
        <p:guide pos="3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76EB5-6BA6-4419-8614-3423AAA9CA7E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022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3022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44023-1D1F-4738-B79A-A10ED4CF1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095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6411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>
              <a:defRPr sz="13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3"/>
            <a:ext cx="2945659" cy="496411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>
              <a:defRPr sz="1300"/>
            </a:lvl1pPr>
          </a:lstStyle>
          <a:p>
            <a:fld id="{3B6BD712-6567-450C-B3C6-BAF6878345EE}" type="datetimeFigureOut">
              <a:rPr lang="en-AU" smtClean="0"/>
              <a:pPr/>
              <a:t>17/12/2018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5939" tIns="47969" rIns="95939" bIns="4796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4"/>
            <a:ext cx="2945659" cy="496411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>
              <a:defRPr sz="13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4"/>
            <a:ext cx="2945659" cy="496411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>
              <a:defRPr sz="1300"/>
            </a:lvl1pPr>
          </a:lstStyle>
          <a:p>
            <a:fld id="{B9487D93-240F-4041-8284-FC16D3A96101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53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748" r="43660" b="2571"/>
          <a:stretch/>
        </p:blipFill>
        <p:spPr bwMode="auto">
          <a:xfrm>
            <a:off x="2390643" y="0"/>
            <a:ext cx="6753357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5944016"/>
            <a:ext cx="9144000" cy="0"/>
          </a:xfrm>
          <a:prstGeom prst="line">
            <a:avLst/>
          </a:prstGeom>
          <a:ln w="19050"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78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8" r="10527" b="3640"/>
          <a:stretch/>
        </p:blipFill>
        <p:spPr bwMode="auto">
          <a:xfrm>
            <a:off x="3990416" y="0"/>
            <a:ext cx="497123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4954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1" r="19759" b="3525"/>
          <a:stretch/>
        </p:blipFill>
        <p:spPr bwMode="auto">
          <a:xfrm>
            <a:off x="4633975" y="-1"/>
            <a:ext cx="4221099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79504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1" r="19759" b="3525"/>
          <a:stretch/>
        </p:blipFill>
        <p:spPr bwMode="auto">
          <a:xfrm>
            <a:off x="4633975" y="-1"/>
            <a:ext cx="4221099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08891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9" r="7985" b="3545"/>
          <a:stretch/>
        </p:blipFill>
        <p:spPr bwMode="auto">
          <a:xfrm>
            <a:off x="4056113" y="0"/>
            <a:ext cx="5087887" cy="578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09892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9" r="7985" b="3545"/>
          <a:stretch/>
        </p:blipFill>
        <p:spPr bwMode="auto">
          <a:xfrm>
            <a:off x="4056113" y="0"/>
            <a:ext cx="5087887" cy="578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27325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4746" r="23617" b="898"/>
          <a:stretch/>
        </p:blipFill>
        <p:spPr bwMode="auto">
          <a:xfrm>
            <a:off x="2105479" y="-1"/>
            <a:ext cx="7038521" cy="568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42650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4746" r="23617" b="898"/>
          <a:stretch/>
        </p:blipFill>
        <p:spPr bwMode="auto">
          <a:xfrm>
            <a:off x="2105479" y="-1"/>
            <a:ext cx="7038521" cy="568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79946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725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039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748" r="43660" b="2571"/>
          <a:stretch/>
        </p:blipFill>
        <p:spPr bwMode="auto">
          <a:xfrm>
            <a:off x="2390643" y="0"/>
            <a:ext cx="6753357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0285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5" r="37677" b="-1"/>
          <a:stretch/>
        </p:blipFill>
        <p:spPr bwMode="auto">
          <a:xfrm>
            <a:off x="2834957" y="0"/>
            <a:ext cx="6309043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823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5" r="37677" b="-1"/>
          <a:stretch/>
        </p:blipFill>
        <p:spPr bwMode="auto">
          <a:xfrm>
            <a:off x="2834957" y="0"/>
            <a:ext cx="6309043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4855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8" t="29859" r="-1" b="3435"/>
          <a:stretch/>
        </p:blipFill>
        <p:spPr bwMode="auto">
          <a:xfrm>
            <a:off x="3180018" y="0"/>
            <a:ext cx="5963981" cy="55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5300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8" t="29859" r="-1" b="3435"/>
          <a:stretch/>
        </p:blipFill>
        <p:spPr bwMode="auto">
          <a:xfrm>
            <a:off x="3180018" y="0"/>
            <a:ext cx="5963981" cy="55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9186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7" r="16787" b="9440"/>
          <a:stretch/>
        </p:blipFill>
        <p:spPr bwMode="auto">
          <a:xfrm>
            <a:off x="611188" y="0"/>
            <a:ext cx="8532811" cy="552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298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7" r="16787" b="9440"/>
          <a:stretch/>
        </p:blipFill>
        <p:spPr bwMode="auto">
          <a:xfrm>
            <a:off x="611188" y="0"/>
            <a:ext cx="8532811" cy="552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6768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8" r="10527" b="3640"/>
          <a:stretch/>
        </p:blipFill>
        <p:spPr bwMode="auto">
          <a:xfrm>
            <a:off x="3990416" y="0"/>
            <a:ext cx="497123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0922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1688" y="6323837"/>
            <a:ext cx="966482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>
                <a:solidFill>
                  <a:srgbClr val="333333"/>
                </a:solidFill>
                <a:latin typeface="+mn-lt"/>
              </a:rPr>
              <a:t>©Kantar TNS 2018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  <a:prstGeom prst="rect">
            <a:avLst/>
          </a:prstGeom>
        </p:spPr>
        <p:txBody>
          <a:bodyPr vert="horz" lIns="277200" tIns="208800" rIns="27720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4" y="5946775"/>
            <a:ext cx="7555320" cy="377062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  <p:pic>
        <p:nvPicPr>
          <p:cNvPr id="10" name="Picture 2" descr="Image result for kantar tns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39" y="6195284"/>
            <a:ext cx="2171613" cy="2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5944016"/>
            <a:ext cx="9144000" cy="0"/>
          </a:xfrm>
          <a:prstGeom prst="line">
            <a:avLst/>
          </a:prstGeom>
          <a:ln w="19050"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14967_VE_Portrait_RGBv2">
            <a:extLst>
              <a:ext uri="{FF2B5EF4-FFF2-40B4-BE49-F238E27FC236}">
                <a16:creationId xmlns:a16="http://schemas.microsoft.com/office/drawing/2014/main" id="{6F86E109-28AF-4DDB-93B1-D96B950C7D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728" y="5941258"/>
            <a:ext cx="1028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36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683" r:id="rId17"/>
    <p:sldLayoutId id="2147483682" r:id="rId1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tengland.org/Images/GBDVS_Summary_Annual_Report_FV_-_outlier_amendments_made_-_30_March_2012_tcm30-31621.pdf" TargetMode="External"/><Relationship Id="rId2" Type="http://schemas.openxmlformats.org/officeDocument/2006/relationships/hyperlink" Target="https://www.visitbritain.org/about-gbts-and-gbdvs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028700"/>
            <a:ext cx="5353049" cy="2400300"/>
          </a:xfrm>
        </p:spPr>
        <p:txBody>
          <a:bodyPr/>
          <a:lstStyle/>
          <a:p>
            <a:r>
              <a:rPr lang="en-AU" dirty="0"/>
              <a:t>GB Day Visits 2018</a:t>
            </a:r>
            <a:br>
              <a:rPr lang="en-AU" dirty="0"/>
            </a:br>
            <a:r>
              <a:rPr lang="en-AU" sz="2000" b="1" dirty="0"/>
              <a:t>July 2018</a:t>
            </a:r>
            <a:br>
              <a:rPr lang="en-AU" sz="2000" b="1" dirty="0"/>
            </a:br>
            <a:r>
              <a:rPr lang="en-AU" sz="2000" b="1" dirty="0"/>
              <a:t>GB &amp; England</a:t>
            </a:r>
          </a:p>
        </p:txBody>
      </p:sp>
    </p:spTree>
    <p:extLst>
      <p:ext uri="{BB962C8B-B14F-4D97-AF65-F5344CB8AC3E}">
        <p14:creationId xmlns:p14="http://schemas.microsoft.com/office/powerpoint/2010/main" val="329834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Day Visits: Definitions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925" y="866241"/>
            <a:ext cx="810577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latin typeface="+mn-lt"/>
              </a:rPr>
              <a:t>Respondents were asked to provide details of their participation, during the previous week, in a list of leisure activities. Any participation in a listed activity, outside of the respondent’s home but in any place within the UK is considered to be </a:t>
            </a:r>
            <a:r>
              <a:rPr lang="en-GB" sz="1400" dirty="0">
                <a:latin typeface="+mn-lt"/>
              </a:rPr>
              <a:t>a Leisure Day Visit</a:t>
            </a:r>
            <a:r>
              <a:rPr lang="en-GB" sz="1400" b="0" dirty="0">
                <a:latin typeface="+mn-lt"/>
              </a:rPr>
              <a:t>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latin typeface="+mn-lt"/>
              </a:rPr>
              <a:t>Respondents provided information on the volume of Leisure Day Visits taken and full details of any Leisure Day Visits lasting 3 hours or more. Where the details of these visits are reported they are described as </a:t>
            </a:r>
            <a:r>
              <a:rPr lang="en-GB" sz="1400" dirty="0">
                <a:latin typeface="+mn-lt"/>
              </a:rPr>
              <a:t>3+ hour Leisure Day Visits</a:t>
            </a:r>
            <a:r>
              <a:rPr lang="en-GB" sz="1400" b="0" dirty="0">
                <a:latin typeface="+mn-lt"/>
              </a:rPr>
              <a:t>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latin typeface="+mn-lt"/>
              </a:rPr>
              <a:t>The main focus of this study is on </a:t>
            </a:r>
            <a:r>
              <a:rPr lang="en-GB" sz="1400" dirty="0">
                <a:latin typeface="+mn-lt"/>
              </a:rPr>
              <a:t>Tourism Day Visits</a:t>
            </a:r>
            <a:r>
              <a:rPr lang="en-GB" sz="1400" b="0" dirty="0">
                <a:latin typeface="+mn-lt"/>
              </a:rPr>
              <a:t>, which are a further subset of 3+ hour Leisure Day Visits defined as follows: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Activities</a:t>
            </a:r>
            <a:r>
              <a:rPr lang="en-GB" sz="1400" b="0" dirty="0">
                <a:latin typeface="+mn-lt"/>
              </a:rPr>
              <a:t> - involving participation in one or more of the pre-listed activities;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Duration</a:t>
            </a:r>
            <a:r>
              <a:rPr lang="en-GB" sz="1400" b="0" dirty="0">
                <a:latin typeface="+mn-lt"/>
              </a:rPr>
              <a:t> - lasting at least 3 hours, including time spent travelling to the destination;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Regularity</a:t>
            </a:r>
            <a:r>
              <a:rPr lang="en-GB" sz="1400" b="0" dirty="0">
                <a:latin typeface="+mn-lt"/>
              </a:rPr>
              <a:t> - the participant indicates that the visit (i.e. same activity in same place) is not undertaken ‘very regularly’;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Place</a:t>
            </a:r>
            <a:r>
              <a:rPr lang="en-GB" sz="1400" b="0" dirty="0">
                <a:latin typeface="+mn-lt"/>
              </a:rPr>
              <a:t> - the destination of the visit is different from the place (i.e. city, town, village or London borough) where the participant lives. If the visit is taken from a workplace, the destination is in a different place from the workplace. This rule is not applied when the visit has involved watching live sporting events, going to visitor attractions or going to special public events.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0" dirty="0">
                <a:latin typeface="+mn-lt"/>
              </a:rPr>
              <a:t>We also measure the </a:t>
            </a:r>
            <a:r>
              <a:rPr lang="en-GB" sz="1400" dirty="0">
                <a:latin typeface="+mn-lt"/>
              </a:rPr>
              <a:t>Activities Core to Tourism Visits</a:t>
            </a:r>
            <a:r>
              <a:rPr lang="en-GB" sz="1400" b="0" dirty="0">
                <a:latin typeface="+mn-lt"/>
              </a:rPr>
              <a:t>, a subset of Tourism Day Visits, which only concern visits involving a selection of activities related to tourism.</a:t>
            </a:r>
            <a:endParaRPr lang="en-GB" sz="160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4493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7623958" cy="1284971"/>
          </a:xfrm>
        </p:spPr>
        <p:txBody>
          <a:bodyPr/>
          <a:lstStyle/>
          <a:p>
            <a:r>
              <a:rPr lang="en-GB" dirty="0"/>
              <a:t>Re-weighting of 2011 to 2015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044" y="844407"/>
            <a:ext cx="8105775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In 2016 the following changes were identified as necessary and implemented on the survey from January 2016:</a:t>
            </a:r>
          </a:p>
          <a:p>
            <a:pPr marL="712788" indent="-261938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Questionnaire improvements to make the survey more engaging and easy to complete</a:t>
            </a:r>
          </a:p>
          <a:p>
            <a:pPr marL="712788" indent="-261938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Questionnaire revisions required as part of the ‘merging’ of GBDVS with the GBTS online piloting</a:t>
            </a:r>
          </a:p>
          <a:p>
            <a:pPr marL="712788" indent="-261938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From January 2016 the weekly sample size contacted for the survey increased from 673 to 1,000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This combination of</a:t>
            </a:r>
            <a:r>
              <a:rPr lang="en-AU" sz="1400" b="0" dirty="0">
                <a:solidFill>
                  <a:prstClr val="black"/>
                </a:solidFill>
                <a:latin typeface="Verdana"/>
              </a:rPr>
              <a:t> small changes made to the GBDVS questionnaire had worked together to increase levels of visits reported by respondents by around </a:t>
            </a:r>
            <a:r>
              <a:rPr lang="en-AU" sz="1400" dirty="0">
                <a:solidFill>
                  <a:prstClr val="black"/>
                </a:solidFill>
                <a:latin typeface="Verdana"/>
              </a:rPr>
              <a:t>+15%</a:t>
            </a:r>
            <a:r>
              <a:rPr lang="en-AU" sz="1400" b="0" dirty="0">
                <a:solidFill>
                  <a:prstClr val="black"/>
                </a:solidFill>
                <a:latin typeface="Verdana"/>
              </a:rPr>
              <a:t>.</a:t>
            </a:r>
          </a:p>
          <a:p>
            <a:pPr marL="285750" indent="-285750">
              <a:buFont typeface="Wingdings" pitchFamily="2" charset="2"/>
              <a:buChar char="§"/>
            </a:pPr>
            <a:endParaRPr lang="en-AU" sz="1400" b="0" dirty="0">
              <a:solidFill>
                <a:prstClr val="black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AU" sz="1400" b="0" dirty="0">
                <a:solidFill>
                  <a:prstClr val="black"/>
                </a:solidFill>
                <a:latin typeface="Verdana"/>
              </a:rPr>
              <a:t>As a result, the results from the past years in this report have all been revised to take into account this increase of </a:t>
            </a:r>
            <a:r>
              <a:rPr lang="en-AU" sz="1400" dirty="0">
                <a:solidFill>
                  <a:prstClr val="black"/>
                </a:solidFill>
                <a:latin typeface="Verdana"/>
              </a:rPr>
              <a:t>+15% </a:t>
            </a:r>
            <a:r>
              <a:rPr lang="en-AU" sz="1400" b="0" dirty="0">
                <a:solidFill>
                  <a:prstClr val="black"/>
                </a:solidFill>
                <a:latin typeface="Verdana"/>
              </a:rPr>
              <a:t>and thus make the data more comparable with the current scores.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sz="1400" b="0" dirty="0">
              <a:solidFill>
                <a:prstClr val="black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For more information please see: </a:t>
            </a:r>
          </a:p>
          <a:p>
            <a:r>
              <a:rPr lang="en-GB" sz="1400" b="0" dirty="0">
                <a:solidFill>
                  <a:prstClr val="black"/>
                </a:solidFill>
                <a:latin typeface="Verdana"/>
              </a:rPr>
              <a:t>	</a:t>
            </a:r>
            <a:r>
              <a:rPr lang="en-GB" sz="1400" u="sng" dirty="0">
                <a:solidFill>
                  <a:prstClr val="black"/>
                </a:solidFill>
                <a:latin typeface="Verdana"/>
                <a:hlinkClick r:id="rId2"/>
              </a:rPr>
              <a:t>https://www.visitbritain.org/about-gbts-and-gbdvs</a:t>
            </a:r>
            <a:endParaRPr lang="en-GB" sz="1400" b="0" dirty="0">
              <a:solidFill>
                <a:prstClr val="black"/>
              </a:solidFill>
              <a:latin typeface="Verdana"/>
              <a:hlinkClick r:id="rId3"/>
            </a:endParaRPr>
          </a:p>
          <a:p>
            <a:endParaRPr lang="en-GB" sz="1400" b="0" dirty="0">
              <a:solidFill>
                <a:srgbClr val="333333"/>
              </a:solidFill>
              <a:latin typeface="Verdana"/>
            </a:endParaRPr>
          </a:p>
          <a:p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57311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Tourism Day Visits Summary </a:t>
            </a:r>
            <a:br>
              <a:rPr lang="en-AU" dirty="0"/>
            </a:b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" y="1121967"/>
            <a:ext cx="810577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volume of day visits in Great Britain in the three months prior to July 2018 was static compared to the same period last year, at 445 million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value of those visits was also static at £15 billion compared to the past two years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 to date at the GB level, volume decreased by -4% to 976 million but the value of visits remained static at £34 billion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Looking at England, volume of visits was static in the three months prior to July 2018 at 375 million visits, whilst value increased by +8% to £12.8 billion compared to the same period in 2017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 to date the volume of day visits in England decreased relative to the same period in 2017 by -4% to 821 million, whereas the value increased by +3% to £28.6 billion compared to 2017</a:t>
            </a:r>
          </a:p>
        </p:txBody>
      </p:sp>
    </p:spTree>
    <p:extLst>
      <p:ext uri="{BB962C8B-B14F-4D97-AF65-F5344CB8AC3E}">
        <p14:creationId xmlns:p14="http://schemas.microsoft.com/office/powerpoint/2010/main" val="478868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</p:spPr>
        <p:txBody>
          <a:bodyPr/>
          <a:lstStyle/>
          <a:p>
            <a:r>
              <a:rPr lang="en-AU" dirty="0"/>
              <a:t>Tourism Day Visits </a:t>
            </a:r>
            <a:br>
              <a:rPr lang="en-AU" dirty="0"/>
            </a:br>
            <a:r>
              <a:rPr lang="en-AU" sz="2000" b="1" dirty="0"/>
              <a:t>GB &amp; England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50875" y="5316564"/>
            <a:ext cx="7718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GB" altLang="en-US" sz="1000" i="1" dirty="0">
                <a:latin typeface="+mj-lt"/>
              </a:rPr>
              <a:t>Base sizes: </a:t>
            </a:r>
            <a:br>
              <a:rPr lang="en-GB" altLang="en-US" sz="1000" i="1" dirty="0">
                <a:latin typeface="+mj-lt"/>
              </a:rPr>
            </a:br>
            <a:r>
              <a:rPr lang="en-GB" altLang="en-US" sz="1000" i="1" dirty="0">
                <a:latin typeface="+mj-lt"/>
              </a:rPr>
              <a:t>GB:</a:t>
            </a:r>
            <a:r>
              <a:rPr lang="en-GB" altLang="en-US" sz="1000" b="0" i="1" dirty="0">
                <a:latin typeface="+mj-lt"/>
              </a:rPr>
              <a:t> May– July 2018 (5207); January– July 2018 (11200)</a:t>
            </a:r>
          </a:p>
          <a:p>
            <a:pPr eaLnBrk="1" hangingPunct="1">
              <a:defRPr/>
            </a:pPr>
            <a:r>
              <a:rPr lang="en-GB" altLang="en-US" sz="1000" i="1" dirty="0">
                <a:latin typeface="+mj-lt"/>
              </a:rPr>
              <a:t>England</a:t>
            </a:r>
            <a:r>
              <a:rPr lang="en-GB" altLang="en-US" sz="1000" b="0" i="1" dirty="0">
                <a:latin typeface="+mj-lt"/>
              </a:rPr>
              <a:t>: May – July 2018 (3885); January– July 2018 (8359)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7066857" y="5624341"/>
            <a:ext cx="1758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GB" sz="1000" b="0" dirty="0">
                <a:latin typeface="+mn-lt"/>
              </a:rPr>
              <a:t>*Estimates – see slide 3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03C09C5-A384-4B42-9421-2237D16556CA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57988401"/>
              </p:ext>
            </p:extLst>
          </p:nvPr>
        </p:nvGraphicFramePr>
        <p:xfrm>
          <a:off x="257696" y="1284969"/>
          <a:ext cx="8628608" cy="35696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0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36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15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76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76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8957">
                  <a:extLst>
                    <a:ext uri="{9D8B030D-6E8A-4147-A177-3AD203B41FA5}">
                      <a16:colId xmlns:a16="http://schemas.microsoft.com/office/drawing/2014/main" val="2192176898"/>
                    </a:ext>
                  </a:extLst>
                </a:gridCol>
                <a:gridCol w="6602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72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72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72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898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2898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38465">
                  <a:extLst>
                    <a:ext uri="{9D8B030D-6E8A-4147-A177-3AD203B41FA5}">
                      <a16:colId xmlns:a16="http://schemas.microsoft.com/office/drawing/2014/main" val="3076758024"/>
                    </a:ext>
                  </a:extLst>
                </a:gridCol>
                <a:gridCol w="69695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59531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Volume</a:t>
                      </a:r>
                      <a:r>
                        <a:rPr lang="en-GB" sz="900" baseline="0" dirty="0">
                          <a:latin typeface="+mn-lt"/>
                        </a:rPr>
                        <a:t> of Visits </a:t>
                      </a:r>
                    </a:p>
                    <a:p>
                      <a:pPr algn="ctr"/>
                      <a:r>
                        <a:rPr lang="en-GB" sz="900" baseline="0" dirty="0">
                          <a:latin typeface="+mn-lt"/>
                        </a:rPr>
                        <a:t>(millions)</a:t>
                      </a:r>
                      <a:endParaRPr lang="en-GB" sz="9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Value of Visits </a:t>
                      </a:r>
                    </a:p>
                    <a:p>
                      <a:pPr algn="ctr"/>
                      <a:r>
                        <a:rPr lang="en-GB" sz="900" dirty="0">
                          <a:latin typeface="+mn-lt"/>
                        </a:rPr>
                        <a:t>(£millions)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505">
                <a:tc>
                  <a:txBody>
                    <a:bodyPr/>
                    <a:lstStyle/>
                    <a:p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2013*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2014*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2015*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’17/’18</a:t>
                      </a: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2013*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2014*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2015*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’17/’18</a:t>
                      </a: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909">
                <a:tc>
                  <a:txBody>
                    <a:bodyPr/>
                    <a:lstStyle/>
                    <a:p>
                      <a:pPr algn="ctr"/>
                      <a:r>
                        <a:rPr lang="en-GB" sz="800" baseline="0" dirty="0">
                          <a:latin typeface="+mn-lt"/>
                        </a:rPr>
                        <a:t>May–July</a:t>
                      </a:r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82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508.2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487.7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484.4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493.1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446.5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445.3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£17,325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£15,654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£16,685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£15,103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£15,045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£15,121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+1%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82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Eng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435.6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404.7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414.2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375.6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375.2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£14,660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£12,892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£14,243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£13,014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£11,818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£12,764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+8%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645"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2" marR="72002" marT="45713" marB="45713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2" marR="72002" marT="45713" marB="4571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771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Jan-July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2" marR="72002" marT="45713" marB="45713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2" marR="72002" marT="45713" marB="45713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82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1043.6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1026.4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985.0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1047.6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1011.0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975.5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-4%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£35,004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£33,282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£33,800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£33,541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£34,601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£34,490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82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Eng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896.7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867.8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895.7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853.0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821.0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-4%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£29,838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£28,223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£28,955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£28,544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£27,781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£28,593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+3%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981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6286499" cy="1284971"/>
          </a:xfrm>
        </p:spPr>
        <p:txBody>
          <a:bodyPr/>
          <a:lstStyle/>
          <a:p>
            <a:r>
              <a:rPr lang="en-AU" dirty="0"/>
              <a:t>Activities Core to Tourism Summary </a:t>
            </a:r>
            <a:br>
              <a:rPr lang="en-AU" dirty="0"/>
            </a:b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" y="1121967"/>
            <a:ext cx="810577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volume of ACT visits in Great Britain in the three months prior to July 2018 increased by +6% to 155 million when compared with the same period last year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value of those visits decreased by -4% to £4.4 billion during the same period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However, year to date at the GB level volume decreased by -5% to 299 million and the value of visits increased by +4% to £9.8 billion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Looking at England, in the three months prior to July 2018 the volume of ACT visits increased by </a:t>
            </a:r>
            <a:r>
              <a:rPr lang="en-GB" sz="1600" b="0" dirty="0" smtClean="0">
                <a:latin typeface="+mn-lt"/>
              </a:rPr>
              <a:t>+7% </a:t>
            </a:r>
            <a:r>
              <a:rPr lang="en-GB" sz="1600" b="0" dirty="0">
                <a:latin typeface="+mn-lt"/>
              </a:rPr>
              <a:t>to 130 million visits, whilst the value increased by +2% to £3.8 billion compared to the same period in 2017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 to date the volume of ACT visits in England decreased relative to the same period in 2017 by -5% to 250 million and the value increased by     +4% to £8 billion </a:t>
            </a:r>
          </a:p>
        </p:txBody>
      </p:sp>
    </p:spTree>
    <p:extLst>
      <p:ext uri="{BB962C8B-B14F-4D97-AF65-F5344CB8AC3E}">
        <p14:creationId xmlns:p14="http://schemas.microsoft.com/office/powerpoint/2010/main" val="3864779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</p:spPr>
        <p:txBody>
          <a:bodyPr/>
          <a:lstStyle/>
          <a:p>
            <a:r>
              <a:rPr lang="en-AU" dirty="0"/>
              <a:t>Activities Core to Tourism</a:t>
            </a:r>
            <a:br>
              <a:rPr lang="en-AU" dirty="0"/>
            </a:br>
            <a:r>
              <a:rPr lang="en-AU" sz="2000" b="1" dirty="0"/>
              <a:t>GB &amp; England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50875" y="5316564"/>
            <a:ext cx="7718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GB" altLang="en-US" sz="1000" i="1" dirty="0">
                <a:latin typeface="+mj-lt"/>
              </a:rPr>
              <a:t>Base sizes: </a:t>
            </a:r>
            <a:br>
              <a:rPr lang="en-GB" altLang="en-US" sz="1000" i="1" dirty="0">
                <a:latin typeface="+mj-lt"/>
              </a:rPr>
            </a:br>
            <a:r>
              <a:rPr lang="en-GB" altLang="en-US" sz="1000" i="1" dirty="0">
                <a:latin typeface="+mj-lt"/>
              </a:rPr>
              <a:t>GB:</a:t>
            </a:r>
            <a:r>
              <a:rPr lang="en-GB" altLang="en-US" sz="1000" b="0" i="1" dirty="0">
                <a:latin typeface="+mj-lt"/>
              </a:rPr>
              <a:t> May– July 2018 (1809); January– July 2018 (3431)</a:t>
            </a:r>
          </a:p>
          <a:p>
            <a:pPr eaLnBrk="1" hangingPunct="1">
              <a:defRPr/>
            </a:pPr>
            <a:r>
              <a:rPr lang="en-GB" altLang="en-US" sz="1000" i="1" dirty="0">
                <a:latin typeface="+mj-lt"/>
              </a:rPr>
              <a:t>England</a:t>
            </a:r>
            <a:r>
              <a:rPr lang="en-GB" altLang="en-US" sz="1000" b="0" i="1" dirty="0">
                <a:latin typeface="+mj-lt"/>
              </a:rPr>
              <a:t>: May – July 2018 (1336); January– July 2018 (2509)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5D89557-76B8-44F5-8D06-E4DBAE21B1EC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58943156"/>
              </p:ext>
            </p:extLst>
          </p:nvPr>
        </p:nvGraphicFramePr>
        <p:xfrm>
          <a:off x="232757" y="1284969"/>
          <a:ext cx="8636922" cy="36333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1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65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4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84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9848">
                  <a:extLst>
                    <a:ext uri="{9D8B030D-6E8A-4147-A177-3AD203B41FA5}">
                      <a16:colId xmlns:a16="http://schemas.microsoft.com/office/drawing/2014/main" val="2192176898"/>
                    </a:ext>
                  </a:extLst>
                </a:gridCol>
                <a:gridCol w="6613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81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81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818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986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2986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39355">
                  <a:extLst>
                    <a:ext uri="{9D8B030D-6E8A-4147-A177-3AD203B41FA5}">
                      <a16:colId xmlns:a16="http://schemas.microsoft.com/office/drawing/2014/main" val="3076758024"/>
                    </a:ext>
                  </a:extLst>
                </a:gridCol>
                <a:gridCol w="69810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67735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2000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Volume</a:t>
                      </a:r>
                      <a:r>
                        <a:rPr lang="en-GB" sz="1000" baseline="0" dirty="0">
                          <a:latin typeface="+mn-lt"/>
                        </a:rPr>
                        <a:t> of Visits </a:t>
                      </a:r>
                    </a:p>
                    <a:p>
                      <a:pPr algn="ctr"/>
                      <a:r>
                        <a:rPr lang="en-GB" sz="1000" baseline="0" dirty="0">
                          <a:latin typeface="+mn-lt"/>
                        </a:rPr>
                        <a:t>(millions)</a:t>
                      </a: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Value of Visits </a:t>
                      </a:r>
                    </a:p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(£millions)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262">
                <a:tc>
                  <a:txBody>
                    <a:bodyPr/>
                    <a:lstStyle/>
                    <a:p>
                      <a:endParaRPr lang="en-GB" sz="9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2013*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2014*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2015*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9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’17/’18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2013*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2014*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2015*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9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’17/’18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495">
                <a:tc>
                  <a:txBody>
                    <a:bodyPr/>
                    <a:lstStyle/>
                    <a:p>
                      <a:pPr algn="ctr"/>
                      <a:r>
                        <a:rPr lang="en-GB" sz="900" baseline="0" dirty="0">
                          <a:latin typeface="+mn-lt"/>
                        </a:rPr>
                        <a:t>May–July</a:t>
                      </a:r>
                      <a:endParaRPr lang="en-GB" sz="9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036"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167.7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165.9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159.5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151.0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154.7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5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+6%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£5,934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£4,804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£5,613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£4,158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£4,596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£4,418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5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-4%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036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err="1">
                          <a:latin typeface="+mn-lt"/>
                        </a:rPr>
                        <a:t>Eng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144.0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139.2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129.9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50" b="1" i="0" u="none" strike="noStrike" dirty="0" smtClean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+7%</a:t>
                      </a:r>
                      <a:endParaRPr lang="en-GB" sz="1050" b="1" i="0" u="none" strike="noStrike" dirty="0">
                        <a:solidFill>
                          <a:srgbClr val="00924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£5,160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£4,084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£4,827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£3,569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£3,720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£3,791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5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+2%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34"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  <a:defRPr/>
                      </a:pPr>
                      <a:endParaRPr lang="en-GB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1" marR="72001" marT="45717" marB="45717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GB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1" marR="72001" marT="45717" marB="4571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926"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Jan-July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  <a:defRPr/>
                      </a:pPr>
                      <a:endParaRPr lang="en-GB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1" marR="72001" marT="45717" marB="45717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GB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1" marR="72001" marT="45717" marB="45717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036"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305.6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310.7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295.8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319.7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313.1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298.7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5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-5%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£10,164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£9,281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£9,723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£9,418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£9,471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£9,815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5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+4%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036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err="1">
                          <a:latin typeface="+mn-lt"/>
                        </a:rPr>
                        <a:t>Eng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264.0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258.4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271.0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249.9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5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-5%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£8,808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£7,958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£8,407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£7,947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£7,861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£8,179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5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+4%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2"/>
          <p:cNvSpPr txBox="1"/>
          <p:nvPr/>
        </p:nvSpPr>
        <p:spPr>
          <a:xfrm>
            <a:off x="7066857" y="5624341"/>
            <a:ext cx="1758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GB" sz="1000" b="0" dirty="0">
                <a:latin typeface="+mn-lt"/>
              </a:rPr>
              <a:t>*Estimates – see slide 3</a:t>
            </a:r>
          </a:p>
        </p:txBody>
      </p:sp>
    </p:spTree>
    <p:extLst>
      <p:ext uri="{BB962C8B-B14F-4D97-AF65-F5344CB8AC3E}">
        <p14:creationId xmlns:p14="http://schemas.microsoft.com/office/powerpoint/2010/main" val="2101343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3+ Hour Day Visits Summary </a:t>
            </a:r>
            <a:br>
              <a:rPr lang="en-AU" dirty="0"/>
            </a:b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" y="1050860"/>
            <a:ext cx="810577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3+ hour day visits in Great Britain for the three months prior to July 2018 remained static at 743 million visits when compared to the same period in 2017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value of these visits decreased by -4% to £21 billion compared to the same period last year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 to date, volume is down by -4% to 1.6 billion but value increased by +3% to £50 billion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In England, both volume and value were static at 624 million and 17.7 billion respectively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 to date the volume of day visits in England decreased </a:t>
            </a:r>
            <a:r>
              <a:rPr lang="en-GB" sz="1600" b="0" dirty="0"/>
              <a:t>by -4%</a:t>
            </a:r>
            <a:r>
              <a:rPr lang="en-GB" sz="1600" b="0" dirty="0">
                <a:latin typeface="+mn-lt"/>
              </a:rPr>
              <a:t> relative to the same period in 2017 to 1.4 billion.  The value of these visits however increased by +7% to £42 billion.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837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</p:spPr>
        <p:txBody>
          <a:bodyPr/>
          <a:lstStyle/>
          <a:p>
            <a:r>
              <a:rPr lang="en-AU" dirty="0"/>
              <a:t>3+ Hour Day Visits </a:t>
            </a:r>
            <a:br>
              <a:rPr lang="en-AU" dirty="0"/>
            </a:br>
            <a:r>
              <a:rPr lang="en-AU" sz="2000" b="1" dirty="0"/>
              <a:t>GB &amp; England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50875" y="5316564"/>
            <a:ext cx="7718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GB" altLang="en-US" sz="1000" i="1" dirty="0">
                <a:latin typeface="+mj-lt"/>
              </a:rPr>
              <a:t>Base sizes: </a:t>
            </a:r>
            <a:br>
              <a:rPr lang="en-GB" altLang="en-US" sz="1000" i="1" dirty="0">
                <a:latin typeface="+mj-lt"/>
              </a:rPr>
            </a:br>
            <a:r>
              <a:rPr lang="en-GB" altLang="en-US" sz="1000" i="1" dirty="0">
                <a:latin typeface="+mj-lt"/>
              </a:rPr>
              <a:t>GB:</a:t>
            </a:r>
            <a:r>
              <a:rPr lang="en-GB" altLang="en-US" sz="1000" b="0" i="1" dirty="0">
                <a:latin typeface="+mj-lt"/>
              </a:rPr>
              <a:t> May– July 2018 (8353); January– July 2018 (18343)</a:t>
            </a:r>
          </a:p>
          <a:p>
            <a:pPr eaLnBrk="1" hangingPunct="1">
              <a:defRPr/>
            </a:pPr>
            <a:r>
              <a:rPr lang="en-GB" altLang="en-US" sz="1000" i="1" dirty="0">
                <a:latin typeface="+mj-lt"/>
              </a:rPr>
              <a:t>England</a:t>
            </a:r>
            <a:r>
              <a:rPr lang="en-GB" altLang="en-US" sz="1000" b="0" i="1" dirty="0">
                <a:latin typeface="+mj-lt"/>
              </a:rPr>
              <a:t>: May – July 2018 (6044); January– July 2018 (13304)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7066857" y="5624341"/>
            <a:ext cx="1758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GB" sz="1000" b="0" dirty="0">
                <a:latin typeface="+mn-lt"/>
              </a:rPr>
              <a:t>*Estimates – see slide 3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8058A1A-2A87-4A71-8CE0-C77B6A6AACFA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1124377"/>
              </p:ext>
            </p:extLst>
          </p:nvPr>
        </p:nvGraphicFramePr>
        <p:xfrm>
          <a:off x="290944" y="1284971"/>
          <a:ext cx="8595360" cy="35530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8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13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56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56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6880">
                  <a:extLst>
                    <a:ext uri="{9D8B030D-6E8A-4147-A177-3AD203B41FA5}">
                      <a16:colId xmlns:a16="http://schemas.microsoft.com/office/drawing/2014/main" val="2192176898"/>
                    </a:ext>
                  </a:extLst>
                </a:gridCol>
                <a:gridCol w="6576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48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48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48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694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2694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36390">
                  <a:extLst>
                    <a:ext uri="{9D8B030D-6E8A-4147-A177-3AD203B41FA5}">
                      <a16:colId xmlns:a16="http://schemas.microsoft.com/office/drawing/2014/main" val="3076758024"/>
                    </a:ext>
                  </a:extLst>
                </a:gridCol>
                <a:gridCol w="6942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57391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Volume</a:t>
                      </a:r>
                      <a:r>
                        <a:rPr lang="en-GB" sz="900" baseline="0" dirty="0">
                          <a:latin typeface="+mn-lt"/>
                        </a:rPr>
                        <a:t> of Visits </a:t>
                      </a:r>
                    </a:p>
                    <a:p>
                      <a:pPr algn="ctr"/>
                      <a:r>
                        <a:rPr lang="en-GB" sz="900" baseline="0" dirty="0">
                          <a:latin typeface="+mn-lt"/>
                        </a:rPr>
                        <a:t>(millions)</a:t>
                      </a:r>
                      <a:endParaRPr lang="en-GB" sz="9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Value of Visits </a:t>
                      </a:r>
                    </a:p>
                    <a:p>
                      <a:pPr algn="ctr"/>
                      <a:r>
                        <a:rPr lang="en-GB" sz="900" dirty="0">
                          <a:latin typeface="+mn-lt"/>
                        </a:rPr>
                        <a:t>(£millions)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960">
                <a:tc>
                  <a:txBody>
                    <a:bodyPr/>
                    <a:lstStyle/>
                    <a:p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2013*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2014*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2015*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’17/’18</a:t>
                      </a: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2013*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2014*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2015*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’17/’18</a:t>
                      </a: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929">
                <a:tc>
                  <a:txBody>
                    <a:bodyPr/>
                    <a:lstStyle/>
                    <a:p>
                      <a:pPr algn="ctr"/>
                      <a:r>
                        <a:rPr lang="en-GB" sz="800" baseline="0" dirty="0">
                          <a:latin typeface="+mn-lt"/>
                        </a:rPr>
                        <a:t>May–July</a:t>
                      </a:r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20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789.4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784.3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765.0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809.0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743.7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743.4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£21,903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£21,470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£21,521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£21,898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£22,024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£21,148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20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Eng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666.8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647.9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643.4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686.3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622.6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623.6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£18,308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£17,532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£18,215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£18,715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£17,599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£17,743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+1%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030"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3" marR="72003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3" marR="7200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904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Jan-July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3" marR="72003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3" marR="72003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20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1703.4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1726.0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1651.8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1778.8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1688.0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1625.3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£46,619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£46,215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£45,706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£48,147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£48,717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£50,085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+3%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20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Eng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1441.0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1440.5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1389.7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1507.7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1419.6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1363.5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£38,962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£38,431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£38,530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£40,824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£39,182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£41,986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9914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_AT_INFO" val="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_AT_INFO" val="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_AT_INFO" val=" "/>
</p:tagLst>
</file>

<file path=ppt/theme/theme1.xml><?xml version="1.0" encoding="utf-8"?>
<a:theme xmlns:a="http://schemas.openxmlformats.org/drawingml/2006/main" name="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</TotalTime>
  <Words>1358</Words>
  <Application>Microsoft Office PowerPoint</Application>
  <PresentationFormat>On-screen Show (4:3)</PresentationFormat>
  <Paragraphs>302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MS Mincho</vt:lpstr>
      <vt:lpstr>Times New Roman</vt:lpstr>
      <vt:lpstr>Verdana</vt:lpstr>
      <vt:lpstr>Wingdings</vt:lpstr>
      <vt:lpstr>blank</vt:lpstr>
      <vt:lpstr>GB Day Visits 2018 July 2018 GB &amp; England</vt:lpstr>
      <vt:lpstr>Day Visits: Definitions</vt:lpstr>
      <vt:lpstr>Re-weighting of 2011 to 2015 data</vt:lpstr>
      <vt:lpstr>Tourism Day Visits Summary  </vt:lpstr>
      <vt:lpstr>Tourism Day Visits  GB &amp; England</vt:lpstr>
      <vt:lpstr>Activities Core to Tourism Summary  </vt:lpstr>
      <vt:lpstr>Activities Core to Tourism GB &amp; England</vt:lpstr>
      <vt:lpstr>3+ Hour Day Visits Summary  </vt:lpstr>
      <vt:lpstr>3+ Hour Day Visits  GB &amp; England</vt:lpstr>
    </vt:vector>
  </TitlesOfParts>
  <Company>TNS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Britain Day Visit Survey</dc:title>
  <dc:creator>lisa.scattergood</dc:creator>
  <cp:lastModifiedBy>John Duncan</cp:lastModifiedBy>
  <cp:revision>867</cp:revision>
  <cp:lastPrinted>2017-02-23T17:14:13Z</cp:lastPrinted>
  <dcterms:created xsi:type="dcterms:W3CDTF">2012-03-08T09:17:55Z</dcterms:created>
  <dcterms:modified xsi:type="dcterms:W3CDTF">2018-12-17T12:04:02Z</dcterms:modified>
</cp:coreProperties>
</file>