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1"/>
  </p:notesMasterIdLst>
  <p:handoutMasterIdLst>
    <p:handoutMasterId r:id="rId12"/>
  </p:handoutMasterIdLst>
  <p:sldIdLst>
    <p:sldId id="268" r:id="rId2"/>
    <p:sldId id="292" r:id="rId3"/>
    <p:sldId id="291" r:id="rId4"/>
    <p:sldId id="283" r:id="rId5"/>
    <p:sldId id="287" r:id="rId6"/>
    <p:sldId id="289" r:id="rId7"/>
    <p:sldId id="290" r:id="rId8"/>
    <p:sldId id="284" r:id="rId9"/>
    <p:sldId id="288" r:id="rId10"/>
  </p:sldIdLst>
  <p:sldSz cx="9144000" cy="6858000" type="screen4x3"/>
  <p:notesSz cx="6805613" cy="9939338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144">
          <p15:clr>
            <a:srgbClr val="A4A3A4"/>
          </p15:clr>
        </p15:guide>
        <p15:guide id="2" orient="horz" pos="174">
          <p15:clr>
            <a:srgbClr val="A4A3A4"/>
          </p15:clr>
        </p15:guide>
        <p15:guide id="3" orient="horz" pos="3192">
          <p15:clr>
            <a:srgbClr val="A4A3A4"/>
          </p15:clr>
        </p15:guide>
        <p15:guide id="4" orient="horz" pos="2873">
          <p15:clr>
            <a:srgbClr val="A4A3A4"/>
          </p15:clr>
        </p15:guide>
        <p15:guide id="5" orient="horz" pos="1128">
          <p15:clr>
            <a:srgbClr val="A4A3A4"/>
          </p15:clr>
        </p15:guide>
        <p15:guide id="6" orient="horz" pos="810">
          <p15:clr>
            <a:srgbClr val="A4A3A4"/>
          </p15:clr>
        </p15:guide>
        <p15:guide id="7" orient="horz" pos="3509">
          <p15:clr>
            <a:srgbClr val="A4A3A4"/>
          </p15:clr>
        </p15:guide>
        <p15:guide id="8" orient="horz" pos="3668">
          <p15:clr>
            <a:srgbClr val="A4A3A4"/>
          </p15:clr>
        </p15:guide>
        <p15:guide id="9" pos="180">
          <p15:clr>
            <a:srgbClr val="A4A3A4"/>
          </p15:clr>
        </p15:guide>
        <p15:guide id="10" pos="5578">
          <p15:clr>
            <a:srgbClr val="A4A3A4"/>
          </p15:clr>
        </p15:guide>
        <p15:guide id="11" pos="2880">
          <p15:clr>
            <a:srgbClr val="A4A3A4"/>
          </p15:clr>
        </p15:guide>
        <p15:guide id="12" pos="814">
          <p15:clr>
            <a:srgbClr val="A4A3A4"/>
          </p15:clr>
        </p15:guide>
        <p15:guide id="13" pos="5260">
          <p15:clr>
            <a:srgbClr val="A4A3A4"/>
          </p15:clr>
        </p15:guide>
        <p15:guide id="14" pos="3196">
          <p15:clr>
            <a:srgbClr val="A4A3A4"/>
          </p15:clr>
        </p15:guide>
        <p15:guide id="15" pos="495">
          <p15:clr>
            <a:srgbClr val="A4A3A4"/>
          </p15:clr>
        </p15:guide>
        <p15:guide id="16" pos="3830">
          <p15:clr>
            <a:srgbClr val="A4A3A4"/>
          </p15:clr>
        </p15:guide>
        <p15:guide id="17" pos="2564">
          <p15:clr>
            <a:srgbClr val="A4A3A4"/>
          </p15:clr>
        </p15:guide>
        <p15:guide id="18" pos="33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42"/>
    <a:srgbClr val="333333"/>
    <a:srgbClr val="7979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189" autoAdjust="0"/>
    <p:restoredTop sz="99494" autoAdjust="0"/>
  </p:normalViewPr>
  <p:slideViewPr>
    <p:cSldViewPr snapToGrid="0" showGuides="1">
      <p:cViewPr varScale="1">
        <p:scale>
          <a:sx n="115" d="100"/>
          <a:sy n="115" d="100"/>
        </p:scale>
        <p:origin x="2040" y="108"/>
      </p:cViewPr>
      <p:guideLst>
        <p:guide orient="horz" pos="4144"/>
        <p:guide orient="horz" pos="174"/>
        <p:guide orient="horz" pos="3192"/>
        <p:guide orient="horz" pos="2873"/>
        <p:guide orient="horz" pos="1128"/>
        <p:guide orient="horz" pos="810"/>
        <p:guide orient="horz" pos="3509"/>
        <p:guide orient="horz" pos="3668"/>
        <p:guide pos="180"/>
        <p:guide pos="5578"/>
        <p:guide pos="2880"/>
        <p:guide pos="814"/>
        <p:guide pos="5260"/>
        <p:guide pos="3196"/>
        <p:guide pos="495"/>
        <p:guide pos="3830"/>
        <p:guide pos="2564"/>
        <p:guide pos="33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9841" cy="496968"/>
          </a:xfrm>
          <a:prstGeom prst="rect">
            <a:avLst/>
          </a:prstGeom>
        </p:spPr>
        <p:txBody>
          <a:bodyPr vert="horz" lIns="91541" tIns="45770" rIns="91541" bIns="4577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183" y="0"/>
            <a:ext cx="2949841" cy="496968"/>
          </a:xfrm>
          <a:prstGeom prst="rect">
            <a:avLst/>
          </a:prstGeom>
        </p:spPr>
        <p:txBody>
          <a:bodyPr vert="horz" lIns="91541" tIns="45770" rIns="91541" bIns="45770" rtlCol="0"/>
          <a:lstStyle>
            <a:lvl1pPr algn="r">
              <a:defRPr sz="1200"/>
            </a:lvl1pPr>
          </a:lstStyle>
          <a:p>
            <a:fld id="{C1876EB5-6BA6-4419-8614-3423AAA9CA7E}" type="datetimeFigureOut">
              <a:rPr lang="en-GB" smtClean="0"/>
              <a:t>17/12/2018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440775"/>
            <a:ext cx="2949841" cy="496968"/>
          </a:xfrm>
          <a:prstGeom prst="rect">
            <a:avLst/>
          </a:prstGeom>
        </p:spPr>
        <p:txBody>
          <a:bodyPr vert="horz" lIns="91541" tIns="45770" rIns="91541" bIns="4577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183" y="9440775"/>
            <a:ext cx="2949841" cy="496968"/>
          </a:xfrm>
          <a:prstGeom prst="rect">
            <a:avLst/>
          </a:prstGeom>
        </p:spPr>
        <p:txBody>
          <a:bodyPr vert="horz" lIns="91541" tIns="45770" rIns="91541" bIns="45770" rtlCol="0" anchor="b"/>
          <a:lstStyle>
            <a:lvl1pPr algn="r">
              <a:defRPr sz="1200"/>
            </a:lvl1pPr>
          </a:lstStyle>
          <a:p>
            <a:fld id="{D8944023-1D1F-4738-B79A-A10ED4CF1E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70956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49099" cy="496967"/>
          </a:xfrm>
          <a:prstGeom prst="rect">
            <a:avLst/>
          </a:prstGeom>
        </p:spPr>
        <p:txBody>
          <a:bodyPr vert="horz" lIns="96045" tIns="48022" rIns="96045" bIns="48022" rtlCol="0"/>
          <a:lstStyle>
            <a:lvl1pPr algn="l">
              <a:defRPr sz="1300"/>
            </a:lvl1pPr>
          </a:lstStyle>
          <a:p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41" y="3"/>
            <a:ext cx="2949099" cy="496967"/>
          </a:xfrm>
          <a:prstGeom prst="rect">
            <a:avLst/>
          </a:prstGeom>
        </p:spPr>
        <p:txBody>
          <a:bodyPr vert="horz" lIns="96045" tIns="48022" rIns="96045" bIns="48022" rtlCol="0"/>
          <a:lstStyle>
            <a:lvl1pPr algn="r">
              <a:defRPr sz="1300"/>
            </a:lvl1pPr>
          </a:lstStyle>
          <a:p>
            <a:fld id="{3B6BD712-6567-450C-B3C6-BAF6878345EE}" type="datetimeFigureOut">
              <a:rPr lang="en-AU" smtClean="0"/>
              <a:pPr/>
              <a:t>17/12/2018</a:t>
            </a:fld>
            <a:endParaRPr lang="en-A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67287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045" tIns="48022" rIns="96045" bIns="48022" rtlCol="0" anchor="ctr"/>
          <a:lstStyle/>
          <a:p>
            <a:endParaRPr lang="en-A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6045" tIns="48022" rIns="96045" bIns="4802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40650"/>
            <a:ext cx="2949099" cy="496967"/>
          </a:xfrm>
          <a:prstGeom prst="rect">
            <a:avLst/>
          </a:prstGeom>
        </p:spPr>
        <p:txBody>
          <a:bodyPr vert="horz" lIns="96045" tIns="48022" rIns="96045" bIns="48022" rtlCol="0" anchor="b"/>
          <a:lstStyle>
            <a:lvl1pPr algn="l">
              <a:defRPr sz="1300"/>
            </a:lvl1pPr>
          </a:lstStyle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41" y="9440650"/>
            <a:ext cx="2949099" cy="496967"/>
          </a:xfrm>
          <a:prstGeom prst="rect">
            <a:avLst/>
          </a:prstGeom>
        </p:spPr>
        <p:txBody>
          <a:bodyPr vert="horz" lIns="96045" tIns="48022" rIns="96045" bIns="48022" rtlCol="0" anchor="b"/>
          <a:lstStyle>
            <a:lvl1pPr algn="r">
              <a:defRPr sz="1300"/>
            </a:lvl1pPr>
          </a:lstStyle>
          <a:p>
            <a:fld id="{B9487D93-240F-4041-8284-FC16D3A96101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1539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\\PSTUDIOTERM\Clients\TNS Global\TNS_002 Templates\4. Design\4. Active\PPT Files\19 Jan Redesign\Reference\Property Images\RGB_MASTER_A0_landscape_01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8748" r="43660" b="2571"/>
          <a:stretch/>
        </p:blipFill>
        <p:spPr bwMode="auto">
          <a:xfrm>
            <a:off x="2390643" y="0"/>
            <a:ext cx="6753357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0" y="5944016"/>
            <a:ext cx="9144000" cy="0"/>
          </a:xfrm>
          <a:prstGeom prst="line">
            <a:avLst/>
          </a:prstGeom>
          <a:ln w="19050">
            <a:gradFill>
              <a:gsLst>
                <a:gs pos="0">
                  <a:srgbClr val="F2DA64"/>
                </a:gs>
                <a:gs pos="18000">
                  <a:srgbClr val="A27700"/>
                </a:gs>
                <a:gs pos="71000">
                  <a:srgbClr val="D7B446"/>
                </a:gs>
                <a:gs pos="51000">
                  <a:srgbClr val="F2DA64"/>
                </a:gs>
                <a:gs pos="100000">
                  <a:srgbClr val="987000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1784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portrait_01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38" r="10527" b="3640"/>
          <a:stretch/>
        </p:blipFill>
        <p:spPr bwMode="auto">
          <a:xfrm>
            <a:off x="3990416" y="0"/>
            <a:ext cx="4971236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949548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portrait_02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51" r="19759" b="3525"/>
          <a:stretch/>
        </p:blipFill>
        <p:spPr bwMode="auto">
          <a:xfrm>
            <a:off x="4633975" y="-1"/>
            <a:ext cx="4221099" cy="568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4279504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portrait_02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51" r="19759" b="3525"/>
          <a:stretch/>
        </p:blipFill>
        <p:spPr bwMode="auto">
          <a:xfrm>
            <a:off x="4633975" y="-1"/>
            <a:ext cx="4221099" cy="568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9088912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portrait_03_stra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79" r="7985" b="3545"/>
          <a:stretch/>
        </p:blipFill>
        <p:spPr bwMode="auto">
          <a:xfrm>
            <a:off x="4056113" y="0"/>
            <a:ext cx="5087887" cy="5785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3098929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portrait_03_stra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79" r="7985" b="3545"/>
          <a:stretch/>
        </p:blipFill>
        <p:spPr bwMode="auto">
          <a:xfrm>
            <a:off x="4056113" y="0"/>
            <a:ext cx="5087887" cy="5785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6273250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squar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5" t="24746" r="23617" b="898"/>
          <a:stretch/>
        </p:blipFill>
        <p:spPr bwMode="auto">
          <a:xfrm>
            <a:off x="2105479" y="-1"/>
            <a:ext cx="7038521" cy="568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6426509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squar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5" t="24746" r="23617" b="898"/>
          <a:stretch/>
        </p:blipFill>
        <p:spPr bwMode="auto">
          <a:xfrm>
            <a:off x="2105479" y="-1"/>
            <a:ext cx="7038521" cy="568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9799465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Autofit/>
          </a:bodyPr>
          <a:lstStyle/>
          <a:p>
            <a:fld id="{9784CBA3-D598-4B1F-BAA3-EE14B5154290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  <p:sp>
        <p:nvSpPr>
          <p:cNvPr id="6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285750" y="1285875"/>
            <a:ext cx="8569325" cy="453707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77250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Autofit/>
          </a:bodyPr>
          <a:lstStyle/>
          <a:p>
            <a:fld id="{9784CBA3-D598-4B1F-BAA3-EE14B5154290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2826327" y="2974846"/>
            <a:ext cx="6028747" cy="259569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>
            <a:no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-1" y="2301945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52077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10398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\\PSTUDIOTERM\Clients\TNS Global\TNS_002 Templates\4. Design\4. Active\PPT Files\19 Jan Redesign\Reference\Property Images\RGB_MASTER_A0_landscape_01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8748" r="43660" b="2571"/>
          <a:stretch/>
        </p:blipFill>
        <p:spPr bwMode="auto">
          <a:xfrm>
            <a:off x="2390643" y="0"/>
            <a:ext cx="6753357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402857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landscape_02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75" r="37677" b="-1"/>
          <a:stretch/>
        </p:blipFill>
        <p:spPr bwMode="auto">
          <a:xfrm>
            <a:off x="2834957" y="0"/>
            <a:ext cx="6309043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08233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landscape_02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75" r="37677" b="-1"/>
          <a:stretch/>
        </p:blipFill>
        <p:spPr bwMode="auto">
          <a:xfrm>
            <a:off x="2834957" y="0"/>
            <a:ext cx="6309043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748556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landscape_03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88" t="29859" r="-1" b="3435"/>
          <a:stretch/>
        </p:blipFill>
        <p:spPr bwMode="auto">
          <a:xfrm>
            <a:off x="3180018" y="0"/>
            <a:ext cx="5963981" cy="557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753005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landscape_03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88" t="29859" r="-1" b="3435"/>
          <a:stretch/>
        </p:blipFill>
        <p:spPr bwMode="auto">
          <a:xfrm>
            <a:off x="3180018" y="0"/>
            <a:ext cx="5963981" cy="557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791863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longlandscap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47" r="16787" b="9440"/>
          <a:stretch/>
        </p:blipFill>
        <p:spPr bwMode="auto">
          <a:xfrm>
            <a:off x="611188" y="0"/>
            <a:ext cx="8532811" cy="552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412980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longlandscap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47" r="16787" b="9440"/>
          <a:stretch/>
        </p:blipFill>
        <p:spPr bwMode="auto">
          <a:xfrm>
            <a:off x="611188" y="0"/>
            <a:ext cx="8532811" cy="552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567683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portrait_01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38" r="10527" b="3640"/>
          <a:stretch/>
        </p:blipFill>
        <p:spPr bwMode="auto">
          <a:xfrm>
            <a:off x="3990416" y="0"/>
            <a:ext cx="4971236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909223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Box 76"/>
          <p:cNvSpPr txBox="1"/>
          <p:nvPr/>
        </p:nvSpPr>
        <p:spPr>
          <a:xfrm>
            <a:off x="1291688" y="6323837"/>
            <a:ext cx="966482" cy="531000"/>
          </a:xfrm>
          <a:prstGeom prst="rect">
            <a:avLst/>
          </a:prstGeom>
          <a:noFill/>
        </p:spPr>
        <p:txBody>
          <a:bodyPr wrap="square" lIns="0" tIns="0" rIns="0" bIns="266400" rtlCol="0" anchor="b">
            <a:noAutofit/>
          </a:bodyPr>
          <a:lstStyle/>
          <a:p>
            <a:r>
              <a:rPr lang="en-AU" sz="750" b="0" dirty="0">
                <a:solidFill>
                  <a:srgbClr val="333333"/>
                </a:solidFill>
                <a:latin typeface="+mn-lt"/>
              </a:rPr>
              <a:t>©Kantar TNS 2018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" y="0"/>
            <a:ext cx="5073650" cy="1284971"/>
          </a:xfrm>
          <a:prstGeom prst="rect">
            <a:avLst/>
          </a:prstGeom>
        </p:spPr>
        <p:txBody>
          <a:bodyPr vert="horz" lIns="277200" tIns="208800" rIns="27720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349607" y="6323838"/>
            <a:ext cx="505467" cy="252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750" b="0">
                <a:solidFill>
                  <a:srgbClr val="333333"/>
                </a:solidFill>
                <a:latin typeface="+mn-lt"/>
              </a:defRPr>
            </a:lvl1pPr>
          </a:lstStyle>
          <a:p>
            <a:fld id="{9784CBA3-D598-4B1F-BAA3-EE14B5154290}" type="slidenum">
              <a:rPr lang="en-AU" smtClean="0"/>
              <a:pPr/>
              <a:t>‹#›</a:t>
            </a:fld>
            <a:endParaRPr lang="en-AU" dirty="0"/>
          </a:p>
        </p:txBody>
      </p:sp>
      <p:cxnSp>
        <p:nvCxnSpPr>
          <p:cNvPr id="70" name="Straight Connector 69"/>
          <p:cNvCxnSpPr/>
          <p:nvPr/>
        </p:nvCxnSpPr>
        <p:spPr>
          <a:xfrm>
            <a:off x="282163" y="5946775"/>
            <a:ext cx="8572912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Footer Placeholder 70"/>
          <p:cNvSpPr>
            <a:spLocks noGrp="1"/>
          </p:cNvSpPr>
          <p:nvPr>
            <p:ph type="ftr" sz="quarter" idx="3"/>
          </p:nvPr>
        </p:nvSpPr>
        <p:spPr>
          <a:xfrm>
            <a:off x="785814" y="5946775"/>
            <a:ext cx="7555320" cy="377062"/>
          </a:xfrm>
          <a:prstGeom prst="rect">
            <a:avLst/>
          </a:prstGeom>
        </p:spPr>
        <p:txBody>
          <a:bodyPr lIns="496800" tIns="90000">
            <a:noAutofit/>
          </a:bodyPr>
          <a:lstStyle>
            <a:lvl1pPr>
              <a:defRPr lang="en-AU" sz="1250" b="0">
                <a:solidFill>
                  <a:srgbClr val="333333"/>
                </a:solidFill>
                <a:latin typeface="+mn-lt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  <p:pic>
        <p:nvPicPr>
          <p:cNvPr id="10" name="Picture 2" descr="Image result for kantar tns"/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39" y="6195284"/>
            <a:ext cx="2171613" cy="25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Connector 10"/>
          <p:cNvCxnSpPr/>
          <p:nvPr userDrawn="1"/>
        </p:nvCxnSpPr>
        <p:spPr>
          <a:xfrm>
            <a:off x="0" y="5944016"/>
            <a:ext cx="9144000" cy="0"/>
          </a:xfrm>
          <a:prstGeom prst="line">
            <a:avLst/>
          </a:prstGeom>
          <a:ln w="19050">
            <a:gradFill>
              <a:gsLst>
                <a:gs pos="0">
                  <a:srgbClr val="F2DA64"/>
                </a:gs>
                <a:gs pos="18000">
                  <a:srgbClr val="A27700"/>
                </a:gs>
                <a:gs pos="71000">
                  <a:srgbClr val="D7B446"/>
                </a:gs>
                <a:gs pos="51000">
                  <a:srgbClr val="F2DA64"/>
                </a:gs>
                <a:gs pos="100000">
                  <a:srgbClr val="987000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14967_VE_Portrait_RGBv2">
            <a:extLst>
              <a:ext uri="{FF2B5EF4-FFF2-40B4-BE49-F238E27FC236}">
                <a16:creationId xmlns:a16="http://schemas.microsoft.com/office/drawing/2014/main" id="{6F86E109-28AF-4DDB-93B1-D96B950C7DD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0728" y="5941258"/>
            <a:ext cx="10287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3365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683" r:id="rId17"/>
    <p:sldLayoutId id="2147483682" r:id="rId18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2400" kern="1200">
          <a:solidFill>
            <a:srgbClr val="333333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600" b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252413" indent="-252413" algn="l" defTabSz="914400" rtl="0" eaLnBrk="1" latinLnBrk="0" hangingPunct="1">
        <a:spcBef>
          <a:spcPct val="20000"/>
        </a:spcBef>
        <a:buFont typeface="Wingdings" pitchFamily="2" charset="2"/>
        <a:buChar char="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508000" indent="-255588" algn="l" defTabSz="914400" rtl="0" eaLnBrk="1" latinLnBrk="0" hangingPunct="1">
        <a:spcBef>
          <a:spcPct val="20000"/>
        </a:spcBef>
        <a:buFont typeface="Wingdings" pitchFamily="2" charset="2"/>
        <a:buChar char="n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760413" indent="-252413" algn="l" defTabSz="914400" rtl="0" eaLnBrk="1" latinLnBrk="0" hangingPunct="1">
        <a:spcBef>
          <a:spcPct val="20000"/>
        </a:spcBef>
        <a:buFont typeface="Wingdings" pitchFamily="2" charset="2"/>
        <a:buChar char="n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isitengland.org/Images/GBDVS_Summary_Annual_Report_FV_-_outlier_amendments_made_-_30_March_2012_tcm30-31621.pdf" TargetMode="External"/><Relationship Id="rId2" Type="http://schemas.openxmlformats.org/officeDocument/2006/relationships/hyperlink" Target="https://www.visitbritain.org/about-gbts-and-gbdvs" TargetMode="Externa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tags" Target="../tags/tag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tags" Target="../tags/tag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1028700"/>
            <a:ext cx="5353049" cy="2400300"/>
          </a:xfrm>
        </p:spPr>
        <p:txBody>
          <a:bodyPr/>
          <a:lstStyle/>
          <a:p>
            <a:r>
              <a:rPr lang="en-AU" dirty="0"/>
              <a:t>GB Day Visits 2018</a:t>
            </a:r>
            <a:br>
              <a:rPr lang="en-AU" dirty="0"/>
            </a:br>
            <a:r>
              <a:rPr lang="en-AU" sz="2000" b="1" dirty="0"/>
              <a:t>August 2018</a:t>
            </a:r>
            <a:br>
              <a:rPr lang="en-AU" sz="2000" b="1" dirty="0"/>
            </a:br>
            <a:r>
              <a:rPr lang="en-AU" sz="2000" b="1" dirty="0"/>
              <a:t>GB &amp; England</a:t>
            </a:r>
          </a:p>
        </p:txBody>
      </p:sp>
    </p:spTree>
    <p:extLst>
      <p:ext uri="{BB962C8B-B14F-4D97-AF65-F5344CB8AC3E}">
        <p14:creationId xmlns:p14="http://schemas.microsoft.com/office/powerpoint/2010/main" val="3298341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Day Visits: Definitions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2925" y="866241"/>
            <a:ext cx="8105775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latin typeface="+mn-lt"/>
              </a:rPr>
              <a:t>Respondents were asked to provide details of their participation, during the previous week, in a list of leisure activities. Any participation in a listed activity, outside of the respondent’s home but in any place within the UK is considered to be </a:t>
            </a:r>
            <a:r>
              <a:rPr lang="en-GB" sz="1400" dirty="0">
                <a:latin typeface="+mn-lt"/>
              </a:rPr>
              <a:t>a Leisure Day Visit</a:t>
            </a:r>
            <a:r>
              <a:rPr lang="en-GB" sz="1400" b="0" dirty="0">
                <a:latin typeface="+mn-lt"/>
              </a:rPr>
              <a:t>.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latin typeface="+mn-lt"/>
              </a:rPr>
              <a:t>Respondents provided information on the volume of Leisure Day Visits taken and full details of any Leisure Day Visits lasting 3 hours or more. Where the details of these visits are reported they are described as </a:t>
            </a:r>
            <a:r>
              <a:rPr lang="en-GB" sz="1400" dirty="0">
                <a:latin typeface="+mn-lt"/>
              </a:rPr>
              <a:t>3+ hour Leisure Day Visits</a:t>
            </a:r>
            <a:r>
              <a:rPr lang="en-GB" sz="1400" b="0" dirty="0">
                <a:latin typeface="+mn-lt"/>
              </a:rPr>
              <a:t>.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latin typeface="+mn-lt"/>
              </a:rPr>
              <a:t>The main focus of this study is on </a:t>
            </a:r>
            <a:r>
              <a:rPr lang="en-GB" sz="1400" dirty="0">
                <a:latin typeface="+mn-lt"/>
              </a:rPr>
              <a:t>Tourism Day Visits</a:t>
            </a:r>
            <a:r>
              <a:rPr lang="en-GB" sz="1400" b="0" dirty="0">
                <a:latin typeface="+mn-lt"/>
              </a:rPr>
              <a:t>, which are a further subset of 3+ hour Leisure Day Visits defined as follows: 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>
                <a:latin typeface="+mn-lt"/>
              </a:rPr>
              <a:t>Activities</a:t>
            </a:r>
            <a:r>
              <a:rPr lang="en-GB" sz="1400" b="0" dirty="0">
                <a:latin typeface="+mn-lt"/>
              </a:rPr>
              <a:t> - involving participation in one or more of the pre-listed activities;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>
                <a:latin typeface="+mn-lt"/>
              </a:rPr>
              <a:t>Duration</a:t>
            </a:r>
            <a:r>
              <a:rPr lang="en-GB" sz="1400" b="0" dirty="0">
                <a:latin typeface="+mn-lt"/>
              </a:rPr>
              <a:t> - lasting at least 3 hours, including time spent travelling to the destination;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>
                <a:latin typeface="+mn-lt"/>
              </a:rPr>
              <a:t>Regularity</a:t>
            </a:r>
            <a:r>
              <a:rPr lang="en-GB" sz="1400" b="0" dirty="0">
                <a:latin typeface="+mn-lt"/>
              </a:rPr>
              <a:t> - the participant indicates that the visit (i.e. same activity in same place) is not undertaken ‘very regularly’;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>
                <a:latin typeface="+mn-lt"/>
              </a:rPr>
              <a:t>Place</a:t>
            </a:r>
            <a:r>
              <a:rPr lang="en-GB" sz="1400" b="0" dirty="0">
                <a:latin typeface="+mn-lt"/>
              </a:rPr>
              <a:t> - the destination of the visit is different from the place (i.e. city, town, village or London borough) where the participant lives. If the visit is taken from a workplace, the destination is in a different place from the workplace. This rule is not applied when the visit has involved watching live sporting events, going to visitor attractions or going to special public events.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400" b="0" dirty="0">
                <a:latin typeface="+mn-lt"/>
              </a:rPr>
              <a:t>We also measure the </a:t>
            </a:r>
            <a:r>
              <a:rPr lang="en-GB" sz="1400" dirty="0">
                <a:latin typeface="+mn-lt"/>
              </a:rPr>
              <a:t>Activities Core to Tourism Visits</a:t>
            </a:r>
            <a:r>
              <a:rPr lang="en-GB" sz="1400" b="0" dirty="0">
                <a:latin typeface="+mn-lt"/>
              </a:rPr>
              <a:t>, a subset of Tourism Day Visits, which only concern visits involving a selection of activities related to tourism.</a:t>
            </a:r>
            <a:endParaRPr lang="en-GB" sz="1600" b="0" dirty="0">
              <a:solidFill>
                <a:srgbClr val="333333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24493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7623958" cy="1284971"/>
          </a:xfrm>
        </p:spPr>
        <p:txBody>
          <a:bodyPr/>
          <a:lstStyle/>
          <a:p>
            <a:r>
              <a:rPr lang="en-GB" dirty="0"/>
              <a:t>Re-weighting of 2011 to 2015 data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1044" y="844407"/>
            <a:ext cx="8105775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In 2016 the following changes were identified as necessary and implemented on the survey from January 2016:</a:t>
            </a:r>
          </a:p>
          <a:p>
            <a:pPr marL="712788" indent="-261938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Questionnaire improvements to make the survey more engaging and easy to complete</a:t>
            </a:r>
          </a:p>
          <a:p>
            <a:pPr marL="712788" indent="-261938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Questionnaire revisions required as part of the ‘merging’ of GBDVS with the GBTS online piloting</a:t>
            </a:r>
          </a:p>
          <a:p>
            <a:pPr marL="712788" indent="-261938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From January 2016 the weekly sample size contacted for the survey increased from 673 to 1,000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This combination of</a:t>
            </a:r>
            <a:r>
              <a:rPr lang="en-AU" sz="1400" b="0" dirty="0">
                <a:solidFill>
                  <a:prstClr val="black"/>
                </a:solidFill>
                <a:latin typeface="Verdana"/>
              </a:rPr>
              <a:t> small changes made to the GBDVS questionnaire had worked together to increase levels of visits reported by respondents by around </a:t>
            </a:r>
            <a:r>
              <a:rPr lang="en-AU" sz="1400" dirty="0">
                <a:solidFill>
                  <a:prstClr val="black"/>
                </a:solidFill>
                <a:latin typeface="Verdana"/>
              </a:rPr>
              <a:t>+15%</a:t>
            </a:r>
            <a:r>
              <a:rPr lang="en-AU" sz="1400" b="0" dirty="0">
                <a:solidFill>
                  <a:prstClr val="black"/>
                </a:solidFill>
                <a:latin typeface="Verdana"/>
              </a:rPr>
              <a:t>.</a:t>
            </a:r>
          </a:p>
          <a:p>
            <a:pPr marL="285750" indent="-285750">
              <a:buFont typeface="Wingdings" pitchFamily="2" charset="2"/>
              <a:buChar char="§"/>
            </a:pPr>
            <a:endParaRPr lang="en-AU" sz="1400" b="0" dirty="0">
              <a:solidFill>
                <a:prstClr val="black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AU" sz="1400" b="0" dirty="0">
                <a:solidFill>
                  <a:prstClr val="black"/>
                </a:solidFill>
                <a:latin typeface="Verdana"/>
              </a:rPr>
              <a:t>As a result, the results from the past years in this report have all been revised to take into account this increase of </a:t>
            </a:r>
            <a:r>
              <a:rPr lang="en-AU" sz="1400" dirty="0">
                <a:solidFill>
                  <a:prstClr val="black"/>
                </a:solidFill>
                <a:latin typeface="Verdana"/>
              </a:rPr>
              <a:t>+15% </a:t>
            </a:r>
            <a:r>
              <a:rPr lang="en-AU" sz="1400" b="0" dirty="0">
                <a:solidFill>
                  <a:prstClr val="black"/>
                </a:solidFill>
                <a:latin typeface="Verdana"/>
              </a:rPr>
              <a:t>and thus make the data more comparable with the current scores.</a:t>
            </a:r>
          </a:p>
          <a:p>
            <a:pPr marL="285750" indent="-285750">
              <a:buFont typeface="Wingdings" pitchFamily="2" charset="2"/>
              <a:buChar char="§"/>
            </a:pPr>
            <a:endParaRPr lang="en-GB" sz="1400" b="0" dirty="0">
              <a:solidFill>
                <a:prstClr val="black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For more information please see: </a:t>
            </a:r>
          </a:p>
          <a:p>
            <a:r>
              <a:rPr lang="en-GB" sz="1400" b="0" dirty="0">
                <a:solidFill>
                  <a:prstClr val="black"/>
                </a:solidFill>
                <a:latin typeface="Verdana"/>
              </a:rPr>
              <a:t>	</a:t>
            </a:r>
            <a:r>
              <a:rPr lang="en-GB" sz="1400" u="sng" dirty="0">
                <a:solidFill>
                  <a:prstClr val="black"/>
                </a:solidFill>
                <a:latin typeface="Verdana"/>
                <a:hlinkClick r:id="rId2"/>
              </a:rPr>
              <a:t>https://www.visitbritain.org/about-gbts-and-gbdvs</a:t>
            </a:r>
            <a:endParaRPr lang="en-GB" sz="1400" b="0" dirty="0">
              <a:solidFill>
                <a:prstClr val="black"/>
              </a:solidFill>
              <a:latin typeface="Verdana"/>
              <a:hlinkClick r:id="rId3"/>
            </a:endParaRPr>
          </a:p>
          <a:p>
            <a:endParaRPr lang="en-GB" sz="1400" b="0" dirty="0">
              <a:solidFill>
                <a:srgbClr val="333333"/>
              </a:solidFill>
              <a:latin typeface="Verdana"/>
            </a:endParaRPr>
          </a:p>
          <a:p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>
              <a:solidFill>
                <a:srgbClr val="333333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857311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Tourism Day Visits Summary </a:t>
            </a:r>
            <a:br>
              <a:rPr lang="en-AU" dirty="0"/>
            </a:b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542925" y="1121967"/>
            <a:ext cx="810577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volume of day visits in Great Britain in the three months to August 2018 decreased to 467 million, a drop of -7% when compared with the same period last year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value of those visits however remained stable during the same period at £16 billion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Year to date at the GB level, volume decreased by -5% to 1.1 billion but the value of visits was again stable at £40.8 billion when compared to the same period in 2017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Looking at England, volume decreased by -5% to 393 million visits in the three months to August, while value increased by +5% to £13.4 billion compared to the same period in 2017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Year to date the volume of day visits in England decreased by -4% to 965 million when compared to 2017.  Value however increased by +5% to £34.0 billion compared to the same period</a:t>
            </a:r>
          </a:p>
        </p:txBody>
      </p:sp>
    </p:spTree>
    <p:extLst>
      <p:ext uri="{BB962C8B-B14F-4D97-AF65-F5344CB8AC3E}">
        <p14:creationId xmlns:p14="http://schemas.microsoft.com/office/powerpoint/2010/main" val="478868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4"/>
          <p:cNvSpPr>
            <a:spLocks noGrp="1"/>
          </p:cNvSpPr>
          <p:nvPr>
            <p:ph type="title"/>
          </p:nvPr>
        </p:nvSpPr>
        <p:spPr>
          <a:xfrm>
            <a:off x="1" y="0"/>
            <a:ext cx="5073650" cy="1284971"/>
          </a:xfrm>
        </p:spPr>
        <p:txBody>
          <a:bodyPr/>
          <a:lstStyle/>
          <a:p>
            <a:r>
              <a:rPr lang="en-AU" dirty="0"/>
              <a:t>Tourism Day Visits </a:t>
            </a:r>
            <a:br>
              <a:rPr lang="en-AU" dirty="0"/>
            </a:br>
            <a:r>
              <a:rPr lang="en-AU" sz="2000" b="1" dirty="0"/>
              <a:t>GB &amp; England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350875" y="5316564"/>
            <a:ext cx="7718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defRPr/>
            </a:pPr>
            <a:r>
              <a:rPr lang="en-GB" altLang="en-US" sz="1000" i="1" dirty="0"/>
              <a:t>Base sizes: </a:t>
            </a:r>
            <a:br>
              <a:rPr lang="en-GB" altLang="en-US" sz="1000" i="1" dirty="0"/>
            </a:br>
            <a:r>
              <a:rPr lang="en-GB" altLang="en-US" sz="1000" i="1" dirty="0"/>
              <a:t>GB:</a:t>
            </a:r>
            <a:r>
              <a:rPr lang="en-GB" altLang="en-US" sz="1000" b="0" i="1" dirty="0"/>
              <a:t> June– August 2018 (5374); January– August 2018 (12943)</a:t>
            </a:r>
          </a:p>
          <a:p>
            <a:pPr eaLnBrk="1" hangingPunct="1">
              <a:defRPr/>
            </a:pPr>
            <a:r>
              <a:rPr lang="en-GB" altLang="en-US" sz="1000" i="1" dirty="0"/>
              <a:t>England</a:t>
            </a:r>
            <a:r>
              <a:rPr lang="en-GB" altLang="en-US" sz="1000" b="0" i="1" dirty="0"/>
              <a:t>: June – August 2018 (3975); January– August 2018 (9650)</a:t>
            </a:r>
          </a:p>
        </p:txBody>
      </p:sp>
      <p:sp>
        <p:nvSpPr>
          <p:cNvPr id="5" name="TextBox 2"/>
          <p:cNvSpPr txBox="1"/>
          <p:nvPr/>
        </p:nvSpPr>
        <p:spPr>
          <a:xfrm>
            <a:off x="7066857" y="5624341"/>
            <a:ext cx="17588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A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l"/>
            <a:r>
              <a:rPr lang="en-GB" sz="1000" b="0" dirty="0">
                <a:latin typeface="+mn-lt"/>
              </a:rPr>
              <a:t>*Estimates – see slide 3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03C09C5-A384-4B42-9421-2237D16556C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69426289"/>
              </p:ext>
            </p:extLst>
          </p:nvPr>
        </p:nvGraphicFramePr>
        <p:xfrm>
          <a:off x="266007" y="1284970"/>
          <a:ext cx="8636923" cy="35862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107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42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42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121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1813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1813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39476">
                  <a:extLst>
                    <a:ext uri="{9D8B030D-6E8A-4147-A177-3AD203B41FA5}">
                      <a16:colId xmlns:a16="http://schemas.microsoft.com/office/drawing/2014/main" val="2192176898"/>
                    </a:ext>
                  </a:extLst>
                </a:gridCol>
                <a:gridCol w="66087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9777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9777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97776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29497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29497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38984">
                  <a:extLst>
                    <a:ext uri="{9D8B030D-6E8A-4147-A177-3AD203B41FA5}">
                      <a16:colId xmlns:a16="http://schemas.microsoft.com/office/drawing/2014/main" val="3076758024"/>
                    </a:ext>
                  </a:extLst>
                </a:gridCol>
                <a:gridCol w="697626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44200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Volume</a:t>
                      </a:r>
                      <a:r>
                        <a:rPr lang="en-GB" sz="900" baseline="0" dirty="0">
                          <a:latin typeface="+mn-lt"/>
                        </a:rPr>
                        <a:t> of Visits </a:t>
                      </a:r>
                    </a:p>
                    <a:p>
                      <a:pPr algn="ctr"/>
                      <a:r>
                        <a:rPr lang="en-GB" sz="900" baseline="0" dirty="0">
                          <a:latin typeface="+mn-lt"/>
                        </a:rPr>
                        <a:t>(millions)</a:t>
                      </a:r>
                      <a:endParaRPr lang="en-GB" sz="9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Value of Visits </a:t>
                      </a:r>
                    </a:p>
                    <a:p>
                      <a:pPr algn="ctr"/>
                      <a:r>
                        <a:rPr lang="en-GB" sz="900" dirty="0">
                          <a:latin typeface="+mn-lt"/>
                        </a:rPr>
                        <a:t>(£millions)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2506">
                <a:tc>
                  <a:txBody>
                    <a:bodyPr/>
                    <a:lstStyle/>
                    <a:p>
                      <a:endParaRPr lang="en-GB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2013*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2014*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2015*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8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’17/’18</a:t>
                      </a:r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2013*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2014*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2015*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8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’17/’18</a:t>
                      </a:r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9575">
                <a:tc>
                  <a:txBody>
                    <a:bodyPr/>
                    <a:lstStyle/>
                    <a:p>
                      <a:pPr algn="ctr"/>
                      <a:r>
                        <a:rPr lang="en-GB" sz="800" baseline="0" dirty="0">
                          <a:latin typeface="+mn-lt"/>
                        </a:rPr>
                        <a:t>June–Aug</a:t>
                      </a:r>
                      <a:endParaRPr lang="en-GB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1645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GB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538.4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519.5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513.0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518.6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502.3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467.1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-7%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£19,103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£17,529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£17,797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£17,395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£16,216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£16,051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-1%</a:t>
                      </a:r>
                    </a:p>
                  </a:txBody>
                  <a:tcPr marL="9525" marR="9525" marT="9523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1645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Eng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462.3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434.1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429.2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439.2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415.1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393.0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-5%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£16,450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£14,226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£15,004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£14,465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£12,734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£13,402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+5%</a:t>
                      </a:r>
                    </a:p>
                  </a:txBody>
                  <a:tcPr marL="9525" marR="9525" marT="9523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0451"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2" marR="68582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2" marR="72002" marT="45713" marB="45713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2" marR="72002" marT="45713" marB="45713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5171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Jan-Aug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2" marR="68582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2" marR="72002" marT="45713" marB="45713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2" marR="72002" marT="45713" marB="45713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1645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GB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1230.3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1218.5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1171.4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1238.0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1205.0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1144.4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-5%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£42,012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£40,381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£39,716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£40,885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£40,445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£40,834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+1%</a:t>
                      </a:r>
                    </a:p>
                  </a:txBody>
                  <a:tcPr marL="9525" marR="9525" marT="9523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1645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Eng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1057.3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1027.5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994.0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1055.1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1009.0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964.5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-4%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£36,105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£33,930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£34,008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£34,361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£32,447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£33,981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+5%</a:t>
                      </a:r>
                    </a:p>
                  </a:txBody>
                  <a:tcPr marL="9525" marR="9525" marT="9523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6981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6286499" cy="1284971"/>
          </a:xfrm>
        </p:spPr>
        <p:txBody>
          <a:bodyPr/>
          <a:lstStyle/>
          <a:p>
            <a:r>
              <a:rPr lang="en-AU" dirty="0"/>
              <a:t>Activities Core to Tourism Summary </a:t>
            </a:r>
            <a:br>
              <a:rPr lang="en-AU" dirty="0"/>
            </a:b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542925" y="1121967"/>
            <a:ext cx="8105775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volume of ACT visits in Great Britain in the three months to August 2018 decreased by -4% to 162 million when compared to the same period last year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value of those visits increased by +9% to £5.6 billion during the same period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Year to date at the GB level volume decreased by -7% to 358 million while value of visits increased by +9% to £12.5 billion.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Looking at England, in the three months to August 2018 the volume of ACT visits was stable at 135 million, while the value increased by +13% to £4.7 billion compared to the same period in 2017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Year to date the volume of ACT visits in England decreased by -5% to 299 million but the value increased by +11% to £10.4 billion compared to the same period in 2017</a:t>
            </a:r>
          </a:p>
        </p:txBody>
      </p:sp>
    </p:spTree>
    <p:extLst>
      <p:ext uri="{BB962C8B-B14F-4D97-AF65-F5344CB8AC3E}">
        <p14:creationId xmlns:p14="http://schemas.microsoft.com/office/powerpoint/2010/main" val="38647799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4"/>
          <p:cNvSpPr>
            <a:spLocks noGrp="1"/>
          </p:cNvSpPr>
          <p:nvPr>
            <p:ph type="title"/>
          </p:nvPr>
        </p:nvSpPr>
        <p:spPr>
          <a:xfrm>
            <a:off x="1" y="0"/>
            <a:ext cx="5073650" cy="1284971"/>
          </a:xfrm>
        </p:spPr>
        <p:txBody>
          <a:bodyPr/>
          <a:lstStyle/>
          <a:p>
            <a:r>
              <a:rPr lang="en-AU" dirty="0"/>
              <a:t>Activities Core to Tourism</a:t>
            </a:r>
            <a:br>
              <a:rPr lang="en-AU" dirty="0"/>
            </a:br>
            <a:r>
              <a:rPr lang="en-AU" sz="2000" b="1" dirty="0"/>
              <a:t>GB &amp; England</a:t>
            </a:r>
            <a:endParaRPr lang="en-GB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5D89557-76B8-44F5-8D06-E4DBAE21B1E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05136994"/>
              </p:ext>
            </p:extLst>
          </p:nvPr>
        </p:nvGraphicFramePr>
        <p:xfrm>
          <a:off x="249382" y="1284971"/>
          <a:ext cx="8636922" cy="357797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111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46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46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658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1849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1849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39847">
                  <a:extLst>
                    <a:ext uri="{9D8B030D-6E8A-4147-A177-3AD203B41FA5}">
                      <a16:colId xmlns:a16="http://schemas.microsoft.com/office/drawing/2014/main" val="2192176898"/>
                    </a:ext>
                  </a:extLst>
                </a:gridCol>
                <a:gridCol w="66132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9818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9818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9818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2986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29861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39355">
                  <a:extLst>
                    <a:ext uri="{9D8B030D-6E8A-4147-A177-3AD203B41FA5}">
                      <a16:colId xmlns:a16="http://schemas.microsoft.com/office/drawing/2014/main" val="3076758024"/>
                    </a:ext>
                  </a:extLst>
                </a:gridCol>
                <a:gridCol w="69810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46060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Volume</a:t>
                      </a:r>
                      <a:r>
                        <a:rPr lang="en-GB" sz="900" baseline="0" dirty="0">
                          <a:latin typeface="+mn-lt"/>
                        </a:rPr>
                        <a:t> of Visits </a:t>
                      </a:r>
                    </a:p>
                    <a:p>
                      <a:pPr algn="ctr"/>
                      <a:r>
                        <a:rPr lang="en-GB" sz="900" baseline="0" dirty="0">
                          <a:latin typeface="+mn-lt"/>
                        </a:rPr>
                        <a:t>(millions)</a:t>
                      </a:r>
                      <a:endParaRPr lang="en-GB" sz="9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Value of Visits </a:t>
                      </a:r>
                    </a:p>
                    <a:p>
                      <a:pPr algn="ctr"/>
                      <a:r>
                        <a:rPr lang="en-GB" sz="900" dirty="0">
                          <a:latin typeface="+mn-lt"/>
                        </a:rPr>
                        <a:t>(£millions)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7778">
                <a:tc>
                  <a:txBody>
                    <a:bodyPr/>
                    <a:lstStyle/>
                    <a:p>
                      <a:endParaRPr lang="en-GB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 smtClean="0">
                          <a:latin typeface="+mn-lt"/>
                        </a:rPr>
                        <a:t>2013*</a:t>
                      </a:r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smtClean="0">
                          <a:latin typeface="+mn-lt"/>
                        </a:rPr>
                        <a:t>2014*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smtClean="0">
                          <a:latin typeface="+mn-lt"/>
                        </a:rPr>
                        <a:t>2015*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8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’17/’18</a:t>
                      </a:r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smtClean="0">
                          <a:latin typeface="+mn-lt"/>
                        </a:rPr>
                        <a:t>2013*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smtClean="0">
                          <a:latin typeface="+mn-lt"/>
                        </a:rPr>
                        <a:t>2014*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smtClean="0">
                          <a:latin typeface="+mn-lt"/>
                        </a:rPr>
                        <a:t>2015*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8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’17/’18</a:t>
                      </a:r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5898">
                <a:tc>
                  <a:txBody>
                    <a:bodyPr/>
                    <a:lstStyle/>
                    <a:p>
                      <a:pPr algn="ctr"/>
                      <a:r>
                        <a:rPr lang="en-GB" sz="800" baseline="0" dirty="0">
                          <a:latin typeface="+mn-lt"/>
                        </a:rPr>
                        <a:t>June–Aug</a:t>
                      </a:r>
                      <a:endParaRPr lang="en-GB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8636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GB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178.7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179.5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171.6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169.1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169.9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162.3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-4%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£6,287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£5,710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£6,379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£5,438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£5,165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£5,619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+9%</a:t>
                      </a:r>
                    </a:p>
                  </a:txBody>
                  <a:tcPr marL="9525" marR="9525" marT="9524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8636">
                <a:tc>
                  <a:txBody>
                    <a:bodyPr/>
                    <a:lstStyle/>
                    <a:p>
                      <a:pPr algn="ctr"/>
                      <a:r>
                        <a:rPr lang="en-GB" sz="800" dirty="0" err="1">
                          <a:latin typeface="+mn-lt"/>
                        </a:rPr>
                        <a:t>Eng</a:t>
                      </a:r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152.5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148.2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146.0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143.4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134.1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135.4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+1%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£5,552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£4,734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£5,423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£4,351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£4,188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£4,742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+13%</a:t>
                      </a:r>
                    </a:p>
                  </a:txBody>
                  <a:tcPr marL="9525" marR="9525" marT="9524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7451"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  <a:defRPr/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1" marR="72001" marT="45717" marB="45717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1" marR="72001" marT="45717" marB="45717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1704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Jan-Aug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  <a:defRPr/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1" marR="72001" marT="45717" marB="45717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1" marR="72001" marT="45717" marB="45717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8636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GB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369.3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377.8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356.5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390.3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384.7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357.6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-7%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£12,327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£11,442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£11,977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£12,158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£11,403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£12,454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+9%</a:t>
                      </a:r>
                    </a:p>
                  </a:txBody>
                  <a:tcPr marL="9525" marR="9525" marT="9524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8636">
                <a:tc>
                  <a:txBody>
                    <a:bodyPr/>
                    <a:lstStyle/>
                    <a:p>
                      <a:pPr algn="ctr"/>
                      <a:r>
                        <a:rPr lang="en-GB" sz="800" dirty="0" err="1">
                          <a:latin typeface="+mn-lt"/>
                        </a:rPr>
                        <a:t>Eng</a:t>
                      </a:r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313.4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317.9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307.5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330.4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315.4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299.3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-5%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£10,739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£9,709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£10,363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£9,999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£9,414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£10,434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+11%</a:t>
                      </a:r>
                    </a:p>
                  </a:txBody>
                  <a:tcPr marL="9525" marR="9525" marT="9524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BD29FCCE-700F-409D-8369-EE16C673A60F}"/>
              </a:ext>
            </a:extLst>
          </p:cNvPr>
          <p:cNvSpPr txBox="1"/>
          <p:nvPr/>
        </p:nvSpPr>
        <p:spPr>
          <a:xfrm>
            <a:off x="350875" y="5316564"/>
            <a:ext cx="7718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defRPr/>
            </a:pPr>
            <a:r>
              <a:rPr lang="en-GB" altLang="en-US" sz="1000" i="1" dirty="0"/>
              <a:t>Base sizes: </a:t>
            </a:r>
            <a:br>
              <a:rPr lang="en-GB" altLang="en-US" sz="1000" i="1" dirty="0"/>
            </a:br>
            <a:r>
              <a:rPr lang="en-GB" altLang="en-US" sz="1000" i="1" dirty="0"/>
              <a:t>GB:</a:t>
            </a:r>
            <a:r>
              <a:rPr lang="en-GB" altLang="en-US" sz="1000" b="0" i="1" dirty="0"/>
              <a:t> June– August 2018 (1869); January– August 2018 (4031)</a:t>
            </a:r>
          </a:p>
          <a:p>
            <a:pPr eaLnBrk="1" hangingPunct="1">
              <a:defRPr/>
            </a:pPr>
            <a:r>
              <a:rPr lang="en-GB" altLang="en-US" sz="1000" i="1" dirty="0"/>
              <a:t>England</a:t>
            </a:r>
            <a:r>
              <a:rPr lang="en-GB" altLang="en-US" sz="1000" b="0" i="1" dirty="0"/>
              <a:t>: June – August 2018 (1348); January– August 2018 (2939)</a:t>
            </a:r>
          </a:p>
        </p:txBody>
      </p:sp>
      <p:sp>
        <p:nvSpPr>
          <p:cNvPr id="5" name="TextBox 2"/>
          <p:cNvSpPr txBox="1"/>
          <p:nvPr/>
        </p:nvSpPr>
        <p:spPr>
          <a:xfrm>
            <a:off x="7066857" y="5624341"/>
            <a:ext cx="17588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A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l"/>
            <a:r>
              <a:rPr lang="en-GB" sz="1000" b="0" dirty="0">
                <a:latin typeface="+mn-lt"/>
              </a:rPr>
              <a:t>*Estimates – see slide 3</a:t>
            </a:r>
          </a:p>
        </p:txBody>
      </p:sp>
    </p:spTree>
    <p:extLst>
      <p:ext uri="{BB962C8B-B14F-4D97-AF65-F5344CB8AC3E}">
        <p14:creationId xmlns:p14="http://schemas.microsoft.com/office/powerpoint/2010/main" val="21013439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3+ Hour Day Visits Summary </a:t>
            </a:r>
            <a:br>
              <a:rPr lang="en-AU" dirty="0"/>
            </a:b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542925" y="1050860"/>
            <a:ext cx="8105775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3+ hour day visits in Great Britain for the three months to August 2018 decreased by -7% to 757 million compared to the same period in 2017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value of these visits decreased by -7% to £22.5 billion compared to the same period in 2017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Year to date, volume is down by -5% to 1.9 billion 3+ hour visits but value increased by +3% to £59.1 billion compared to 2017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In England, volume declined by -6% to 633 million in the three months to August 2018. The value of these visits decreased by -2%, to £18.8 billion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Year to date the volume of 3+ hour day visits in England decreased relative to the same period in 2017 by -5% to £1.6 billion while the value increased by +7% to £49.5 billion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GB" sz="1600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1837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4"/>
          <p:cNvSpPr>
            <a:spLocks noGrp="1"/>
          </p:cNvSpPr>
          <p:nvPr>
            <p:ph type="title"/>
          </p:nvPr>
        </p:nvSpPr>
        <p:spPr>
          <a:xfrm>
            <a:off x="1" y="0"/>
            <a:ext cx="5073650" cy="1284971"/>
          </a:xfrm>
        </p:spPr>
        <p:txBody>
          <a:bodyPr/>
          <a:lstStyle/>
          <a:p>
            <a:r>
              <a:rPr lang="en-AU" dirty="0"/>
              <a:t>3+ Hour Day Visits </a:t>
            </a:r>
            <a:br>
              <a:rPr lang="en-AU" dirty="0"/>
            </a:br>
            <a:r>
              <a:rPr lang="en-AU" sz="2000" b="1" dirty="0"/>
              <a:t>GB &amp; England</a:t>
            </a:r>
            <a:endParaRPr lang="en-GB" dirty="0"/>
          </a:p>
        </p:txBody>
      </p:sp>
      <p:sp>
        <p:nvSpPr>
          <p:cNvPr id="5" name="TextBox 2"/>
          <p:cNvSpPr txBox="1"/>
          <p:nvPr/>
        </p:nvSpPr>
        <p:spPr>
          <a:xfrm>
            <a:off x="7066857" y="5624341"/>
            <a:ext cx="17588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A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l"/>
            <a:r>
              <a:rPr lang="en-GB" sz="1000" b="0" dirty="0">
                <a:latin typeface="+mn-lt"/>
              </a:rPr>
              <a:t>*Estimates – see slide 3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8058A1A-2A87-4A71-8CE0-C77B6A6AACF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77499709"/>
              </p:ext>
            </p:extLst>
          </p:nvPr>
        </p:nvGraphicFramePr>
        <p:xfrm>
          <a:off x="257696" y="1284971"/>
          <a:ext cx="8636920" cy="35862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107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42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42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121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1813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1813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39476">
                  <a:extLst>
                    <a:ext uri="{9D8B030D-6E8A-4147-A177-3AD203B41FA5}">
                      <a16:colId xmlns:a16="http://schemas.microsoft.com/office/drawing/2014/main" val="2192176898"/>
                    </a:ext>
                  </a:extLst>
                </a:gridCol>
                <a:gridCol w="66087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977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9777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9777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2949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2949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38983">
                  <a:extLst>
                    <a:ext uri="{9D8B030D-6E8A-4147-A177-3AD203B41FA5}">
                      <a16:colId xmlns:a16="http://schemas.microsoft.com/office/drawing/2014/main" val="3076758024"/>
                    </a:ext>
                  </a:extLst>
                </a:gridCol>
                <a:gridCol w="69762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46167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Volume</a:t>
                      </a:r>
                      <a:r>
                        <a:rPr lang="en-GB" sz="900" baseline="0" dirty="0">
                          <a:latin typeface="+mn-lt"/>
                        </a:rPr>
                        <a:t> of Visits </a:t>
                      </a:r>
                    </a:p>
                    <a:p>
                      <a:pPr algn="ctr"/>
                      <a:r>
                        <a:rPr lang="en-GB" sz="900" baseline="0" dirty="0">
                          <a:latin typeface="+mn-lt"/>
                        </a:rPr>
                        <a:t>(millions)</a:t>
                      </a:r>
                      <a:endParaRPr lang="en-GB" sz="9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Value of Visits </a:t>
                      </a:r>
                    </a:p>
                    <a:p>
                      <a:pPr algn="ctr"/>
                      <a:r>
                        <a:rPr lang="en-GB" sz="900" dirty="0">
                          <a:latin typeface="+mn-lt"/>
                        </a:rPr>
                        <a:t>(£millions)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9050">
                <a:tc>
                  <a:txBody>
                    <a:bodyPr/>
                    <a:lstStyle/>
                    <a:p>
                      <a:endParaRPr lang="en-GB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2013*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2014*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2015*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8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’17/’18</a:t>
                      </a:r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2013*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2014*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2015*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8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’17/’18</a:t>
                      </a:r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887">
                <a:tc>
                  <a:txBody>
                    <a:bodyPr/>
                    <a:lstStyle/>
                    <a:p>
                      <a:pPr algn="ctr"/>
                      <a:r>
                        <a:rPr lang="en-GB" sz="800" baseline="0" dirty="0">
                          <a:latin typeface="+mn-lt"/>
                        </a:rPr>
                        <a:t>June-Aug</a:t>
                      </a:r>
                      <a:endParaRPr lang="en-GB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446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GB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820.1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803.6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802.9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820.8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810.8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756.5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-7%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£23,761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£23,021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£22,999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£24,478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£24,115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£22,541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-7%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446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Eng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695.5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672.8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665.5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691.7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670.6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633.3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-6%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£20,027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£18,712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£19,207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£20,056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£19,233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£18,759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-2%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8258"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  <a:defRPr/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3" marR="72003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3" marR="72003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2637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Jan-Aug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  <a:defRPr/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3" marR="72003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3" marR="72003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9446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GB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1985.4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2013.3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1936.7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2070.1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1988.0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1888.5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-5%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£55,190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£55,070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£53,548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£57,808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£57,347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£59,053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+3%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9446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Eng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1681.6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1679.8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1621.8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1750.6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1664.0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1584.2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-5%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£46,453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£45,526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£45,090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£48,314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£46,148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£49,461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+7%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ACB8A1D-C522-4533-B100-2CBFCA9D695F}"/>
              </a:ext>
            </a:extLst>
          </p:cNvPr>
          <p:cNvSpPr txBox="1"/>
          <p:nvPr/>
        </p:nvSpPr>
        <p:spPr>
          <a:xfrm>
            <a:off x="350875" y="5316564"/>
            <a:ext cx="7718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defRPr/>
            </a:pPr>
            <a:r>
              <a:rPr lang="en-GB" altLang="en-US" sz="1000" i="1" dirty="0"/>
              <a:t>Base sizes: </a:t>
            </a:r>
            <a:br>
              <a:rPr lang="en-GB" altLang="en-US" sz="1000" i="1" dirty="0"/>
            </a:br>
            <a:r>
              <a:rPr lang="en-GB" altLang="en-US" sz="1000" i="1" dirty="0"/>
              <a:t>GB:</a:t>
            </a:r>
            <a:r>
              <a:rPr lang="en-GB" altLang="en-US" sz="1000" b="0" i="1" dirty="0"/>
              <a:t> June– August 2018 (8516); January– August 2018 (21083)</a:t>
            </a:r>
          </a:p>
          <a:p>
            <a:pPr eaLnBrk="1" hangingPunct="1">
              <a:defRPr/>
            </a:pPr>
            <a:r>
              <a:rPr lang="en-GB" altLang="en-US" sz="1000" i="1" dirty="0"/>
              <a:t>England</a:t>
            </a:r>
            <a:r>
              <a:rPr lang="en-GB" altLang="en-US" sz="1000" b="0" i="1" dirty="0"/>
              <a:t>: June – August 2018 (6140); January– August 2018 (15277)</a:t>
            </a:r>
          </a:p>
        </p:txBody>
      </p:sp>
    </p:spTree>
    <p:extLst>
      <p:ext uri="{BB962C8B-B14F-4D97-AF65-F5344CB8AC3E}">
        <p14:creationId xmlns:p14="http://schemas.microsoft.com/office/powerpoint/2010/main" val="90199148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_AT_INFO" val=" 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_AT_INFO" val=" 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_AT_INFO" val=" "/>
</p:tagLst>
</file>

<file path=ppt/theme/theme1.xml><?xml version="1.0" encoding="utf-8"?>
<a:theme xmlns:a="http://schemas.openxmlformats.org/drawingml/2006/main" name="blank">
  <a:themeElements>
    <a:clrScheme name="TNS Master Colours">
      <a:dk1>
        <a:sysClr val="windowText" lastClr="000000"/>
      </a:dk1>
      <a:lt1>
        <a:sysClr val="window" lastClr="FFFFFF"/>
      </a:lt1>
      <a:dk2>
        <a:srgbClr val="3B0541"/>
      </a:dk2>
      <a:lt2>
        <a:srgbClr val="7A2280"/>
      </a:lt2>
      <a:accent1>
        <a:srgbClr val="F7911E"/>
      </a:accent1>
      <a:accent2>
        <a:srgbClr val="EF5205"/>
      </a:accent2>
      <a:accent3>
        <a:srgbClr val="C50017"/>
      </a:accent3>
      <a:accent4>
        <a:srgbClr val="3EB1CC"/>
      </a:accent4>
      <a:accent5>
        <a:srgbClr val="4655A5"/>
      </a:accent5>
      <a:accent6>
        <a:srgbClr val="131C6B"/>
      </a:accent6>
      <a:hlink>
        <a:srgbClr val="4F6128"/>
      </a:hlink>
      <a:folHlink>
        <a:srgbClr val="4F6128"/>
      </a:folHlink>
    </a:clrScheme>
    <a:fontScheme name="TNS Master Font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 w="12700">
          <a:solidFill>
            <a:schemeClr val="accent3"/>
          </a:solidFill>
        </a:ln>
      </a:spPr>
      <a:bodyPr rtlCol="0" anchor="t"/>
      <a:lstStyle>
        <a:defPPr>
          <a:defRPr sz="1300" b="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600" b="0" dirty="0" err="1" smtClean="0">
            <a:solidFill>
              <a:srgbClr val="333333"/>
            </a:solidFill>
            <a:latin typeface="+mn-l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</TotalTime>
  <Words>1388</Words>
  <Application>Microsoft Office PowerPoint</Application>
  <PresentationFormat>On-screen Show (4:3)</PresentationFormat>
  <Paragraphs>302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MS Mincho</vt:lpstr>
      <vt:lpstr>Times New Roman</vt:lpstr>
      <vt:lpstr>Verdana</vt:lpstr>
      <vt:lpstr>Wingdings</vt:lpstr>
      <vt:lpstr>blank</vt:lpstr>
      <vt:lpstr>GB Day Visits 2018 August 2018 GB &amp; England</vt:lpstr>
      <vt:lpstr>Day Visits: Definitions</vt:lpstr>
      <vt:lpstr>Re-weighting of 2011 to 2015 data</vt:lpstr>
      <vt:lpstr>Tourism Day Visits Summary  </vt:lpstr>
      <vt:lpstr>Tourism Day Visits  GB &amp; England</vt:lpstr>
      <vt:lpstr>Activities Core to Tourism Summary  </vt:lpstr>
      <vt:lpstr>Activities Core to Tourism GB &amp; England</vt:lpstr>
      <vt:lpstr>3+ Hour Day Visits Summary  </vt:lpstr>
      <vt:lpstr>3+ Hour Day Visits  GB &amp; England</vt:lpstr>
    </vt:vector>
  </TitlesOfParts>
  <Company>TNS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Great Britain Day Visit Survey</dc:title>
  <dc:creator>lisa.scattergood</dc:creator>
  <cp:lastModifiedBy>John Duncan</cp:lastModifiedBy>
  <cp:revision>864</cp:revision>
  <cp:lastPrinted>2018-09-21T09:33:45Z</cp:lastPrinted>
  <dcterms:created xsi:type="dcterms:W3CDTF">2012-03-08T09:17:55Z</dcterms:created>
  <dcterms:modified xsi:type="dcterms:W3CDTF">2018-12-17T11:39:03Z</dcterms:modified>
</cp:coreProperties>
</file>