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92" r:id="rId3"/>
    <p:sldId id="291" r:id="rId4"/>
    <p:sldId id="283" r:id="rId5"/>
    <p:sldId id="287" r:id="rId6"/>
    <p:sldId id="289" r:id="rId7"/>
    <p:sldId id="290" r:id="rId8"/>
    <p:sldId id="284" r:id="rId9"/>
    <p:sldId id="288" r:id="rId10"/>
  </p:sldIdLst>
  <p:sldSz cx="9144000" cy="6858000" type="screen4x3"/>
  <p:notesSz cx="6805613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  <p15:guide id="17" pos="2564">
          <p15:clr>
            <a:srgbClr val="A4A3A4"/>
          </p15:clr>
        </p15:guide>
        <p15:guide id="18" pos="3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89" autoAdjust="0"/>
    <p:restoredTop sz="99494" autoAdjust="0"/>
  </p:normalViewPr>
  <p:slideViewPr>
    <p:cSldViewPr snapToGrid="0" showGuides="1">
      <p:cViewPr varScale="1">
        <p:scale>
          <a:sx n="115" d="100"/>
          <a:sy n="115" d="100"/>
        </p:scale>
        <p:origin x="2040" y="108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  <p:guide pos="2564"/>
        <p:guide pos="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841" cy="49696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696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C1876EB5-6BA6-4419-8614-3423AAA9CA7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775"/>
            <a:ext cx="2949841" cy="49696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183" y="9440775"/>
            <a:ext cx="2949841" cy="49696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D8944023-1D1F-4738-B79A-A10ED4CF1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9099" cy="496967"/>
          </a:xfrm>
          <a:prstGeom prst="rect">
            <a:avLst/>
          </a:prstGeom>
        </p:spPr>
        <p:txBody>
          <a:bodyPr vert="horz" lIns="96045" tIns="48022" rIns="96045" bIns="48022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3"/>
            <a:ext cx="2949099" cy="496967"/>
          </a:xfrm>
          <a:prstGeom prst="rect">
            <a:avLst/>
          </a:prstGeom>
        </p:spPr>
        <p:txBody>
          <a:bodyPr vert="horz" lIns="96045" tIns="48022" rIns="96045" bIns="48022" rtlCol="0"/>
          <a:lstStyle>
            <a:lvl1pPr algn="r">
              <a:defRPr sz="1300"/>
            </a:lvl1pPr>
          </a:lstStyle>
          <a:p>
            <a:fld id="{3B6BD712-6567-450C-B3C6-BAF6878345EE}" type="datetimeFigureOut">
              <a:rPr lang="en-AU" smtClean="0"/>
              <a:pPr/>
              <a:t>17/12/2018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45" tIns="48022" rIns="96045" bIns="48022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6045" tIns="48022" rIns="96045" bIns="480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50"/>
            <a:ext cx="2949099" cy="496967"/>
          </a:xfrm>
          <a:prstGeom prst="rect">
            <a:avLst/>
          </a:prstGeom>
        </p:spPr>
        <p:txBody>
          <a:bodyPr vert="horz" lIns="96045" tIns="48022" rIns="96045" bIns="48022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0650"/>
            <a:ext cx="2949099" cy="496967"/>
          </a:xfrm>
          <a:prstGeom prst="rect">
            <a:avLst/>
          </a:prstGeom>
        </p:spPr>
        <p:txBody>
          <a:bodyPr vert="horz" lIns="96045" tIns="48022" rIns="96045" bIns="48022" rtlCol="0" anchor="b"/>
          <a:lstStyle>
            <a:lvl1pPr algn="r">
              <a:defRPr sz="13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59440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28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1688" y="6323837"/>
            <a:ext cx="966482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©Kantar TNS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pic>
        <p:nvPicPr>
          <p:cNvPr id="10" name="Picture 2" descr="Image result for kantar tns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" y="6195284"/>
            <a:ext cx="2171613" cy="2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59440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14967_VE_Portrait_RGBv2">
            <a:extLst>
              <a:ext uri="{FF2B5EF4-FFF2-40B4-BE49-F238E27FC236}">
                <a16:creationId xmlns:a16="http://schemas.microsoft.com/office/drawing/2014/main" id="{6F86E109-28AF-4DDB-93B1-D96B950C7D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28" y="5941258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83" r:id="rId17"/>
    <p:sldLayoutId id="214748368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700"/>
            <a:ext cx="5353049" cy="2400300"/>
          </a:xfrm>
        </p:spPr>
        <p:txBody>
          <a:bodyPr/>
          <a:lstStyle/>
          <a:p>
            <a:r>
              <a:rPr lang="en-AU" dirty="0"/>
              <a:t>GB Day Visits 2018</a:t>
            </a:r>
            <a:br>
              <a:rPr lang="en-AU" dirty="0"/>
            </a:br>
            <a:r>
              <a:rPr lang="en-AU" sz="2000" b="1" dirty="0"/>
              <a:t>August 2018</a:t>
            </a:r>
            <a:br>
              <a:rPr lang="en-AU" sz="2000" b="1" dirty="0"/>
            </a:br>
            <a:r>
              <a:rPr lang="en-AU" sz="2000" b="1" dirty="0"/>
              <a:t>GB &amp; England</a:t>
            </a:r>
          </a:p>
        </p:txBody>
      </p:sp>
    </p:spTree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Visits: Definitions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" y="866241"/>
            <a:ext cx="81057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were asked to provide details of their participation, during the previous week, in a list of leisure activities. Any participation in a listed activity, outside of the respondent’s home but in any place within the UK is considered to be </a:t>
            </a:r>
            <a:r>
              <a:rPr lang="en-GB" sz="1400" dirty="0">
                <a:latin typeface="+mn-lt"/>
              </a:rPr>
              <a:t>a Leisure Day Visit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</a:rPr>
              <a:t>3+ hour Leisure Day Visits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The main focus of this study is on </a:t>
            </a:r>
            <a:r>
              <a:rPr lang="en-GB" sz="1400" dirty="0">
                <a:latin typeface="+mn-lt"/>
              </a:rPr>
              <a:t>Tourism Day Visits</a:t>
            </a:r>
            <a:r>
              <a:rPr lang="en-GB" sz="1400" b="0" dirty="0">
                <a:latin typeface="+mn-lt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Activities</a:t>
            </a:r>
            <a:r>
              <a:rPr lang="en-GB" sz="1400" b="0" dirty="0">
                <a:latin typeface="+mn-lt"/>
              </a:rPr>
              <a:t> - involving participation in one or more of the pre-listed activities;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Duration</a:t>
            </a:r>
            <a:r>
              <a:rPr lang="en-GB" sz="1400" b="0" dirty="0">
                <a:latin typeface="+mn-lt"/>
              </a:rPr>
              <a:t> - lasting at least 3 hours, including time spent travelling to the destination;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Regularity</a:t>
            </a:r>
            <a:r>
              <a:rPr lang="en-GB" sz="1400" b="0" dirty="0">
                <a:latin typeface="+mn-lt"/>
              </a:rPr>
              <a:t> - the participant indicates that the visit (i.e. same activity in same place) is not undertaken ‘very regularly’;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Place</a:t>
            </a:r>
            <a:r>
              <a:rPr lang="en-GB" sz="1400" b="0" dirty="0">
                <a:latin typeface="+mn-lt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0" dirty="0">
                <a:latin typeface="+mn-lt"/>
              </a:rPr>
              <a:t>We also measure the </a:t>
            </a:r>
            <a:r>
              <a:rPr lang="en-GB" sz="1400" dirty="0">
                <a:latin typeface="+mn-lt"/>
              </a:rPr>
              <a:t>Activities Core to Tourism Visits</a:t>
            </a:r>
            <a:r>
              <a:rPr lang="en-GB" sz="1400" b="0" dirty="0">
                <a:latin typeface="+mn-lt"/>
              </a:rPr>
              <a:t>, a subset of Tourism Day Visits, which only concern visits involving a selection of activities related to tourism.</a:t>
            </a:r>
            <a:endParaRPr lang="en-GB" sz="160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49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23958" cy="1284971"/>
          </a:xfrm>
        </p:spPr>
        <p:txBody>
          <a:bodyPr/>
          <a:lstStyle/>
          <a:p>
            <a:r>
              <a:rPr lang="en-GB" dirty="0"/>
              <a:t>Re-weighting of 2011 to 2015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044" y="844407"/>
            <a:ext cx="810577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In 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improvements to make the survey more engaging and easy to complete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revisions required as part of the ‘merging’ of GBDVS with the GBTS online piloting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From January 2016 the weekly sample size contacted for the survey increased from 673 to 1,000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This combination of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 small changes made to the GBDVS questionnaire had worked together to increase levels of visits reported by respondents by around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b="0" dirty="0">
                <a:solidFill>
                  <a:prstClr val="black"/>
                </a:solidFill>
                <a:latin typeface="Verdana"/>
              </a:rPr>
              <a:t>As a result, the results from the past years in this report have all been revised to take into account this increase of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 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For more information please see: </a:t>
            </a:r>
          </a:p>
          <a:p>
            <a:r>
              <a:rPr lang="en-GB" sz="1400" b="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GB" sz="1400" u="sng" dirty="0">
                <a:solidFill>
                  <a:prstClr val="black"/>
                </a:solidFill>
                <a:latin typeface="Verdana"/>
                <a:hlinkClick r:id="rId2"/>
              </a:rPr>
              <a:t>https://www.visitbritain.org/about-gbts-and-gbdvs</a:t>
            </a:r>
            <a:endParaRPr lang="en-GB" sz="1400" b="0" dirty="0">
              <a:solidFill>
                <a:prstClr val="black"/>
              </a:solidFill>
              <a:latin typeface="Verdana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731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Tourism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day visits in Great Britain in the three months to August 2018 decreased to 467 million, a drop of -7% when compared with the same period last year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however remained stable during the same period at £16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at the GB level, volume decreased by -5% to 1.1 billion but the value of visits was again stable at £40.8 billion when compared to the same period in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volume decreased by -5% to 393 million visits in the three months to August, while value increased by +5% to £13.4 billion compared to the same period in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decreased by -4% to 965 million when compared to 2017.  Value however increased by +5% to £34.0 billion compared to the same period</a:t>
            </a:r>
          </a:p>
        </p:txBody>
      </p:sp>
    </p:spTree>
    <p:extLst>
      <p:ext uri="{BB962C8B-B14F-4D97-AF65-F5344CB8AC3E}">
        <p14:creationId xmlns:p14="http://schemas.microsoft.com/office/powerpoint/2010/main" val="47886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Tourism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/>
              <a:t>Base sizes: </a:t>
            </a:r>
            <a:br>
              <a:rPr lang="en-GB" altLang="en-US" sz="1000" i="1" dirty="0"/>
            </a:br>
            <a:r>
              <a:rPr lang="en-GB" altLang="en-US" sz="1000" i="1" dirty="0"/>
              <a:t>GB:</a:t>
            </a:r>
            <a:r>
              <a:rPr lang="en-GB" altLang="en-US" sz="1000" b="0" i="1" dirty="0"/>
              <a:t> June– August 2018 (5374); January– August 2018 (12943)</a:t>
            </a:r>
          </a:p>
          <a:p>
            <a:pPr eaLnBrk="1" hangingPunct="1">
              <a:defRPr/>
            </a:pPr>
            <a:r>
              <a:rPr lang="en-GB" altLang="en-US" sz="1000" i="1" dirty="0"/>
              <a:t>England</a:t>
            </a:r>
            <a:r>
              <a:rPr lang="en-GB" altLang="en-US" sz="1000" b="0" i="1" dirty="0"/>
              <a:t>: June – August 2018 (3975); January– August 2018 (9650)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3C09C5-A384-4B42-9421-2237D16556C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9426289"/>
              </p:ext>
            </p:extLst>
          </p:nvPr>
        </p:nvGraphicFramePr>
        <p:xfrm>
          <a:off x="266007" y="1284970"/>
          <a:ext cx="8636923" cy="35862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8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9476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6608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949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949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8984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6976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42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506">
                <a:tc>
                  <a:txBody>
                    <a:bodyPr/>
                    <a:lstStyle/>
                    <a:p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+mn-lt"/>
                        </a:rPr>
                        <a:t>June–Aug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64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467.1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£17,529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£16,051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64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393.0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£12,734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£13,402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+5%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451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171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Jan-Aug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64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1144.4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£42,012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£40,381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£39,716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£40,885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£40,445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£40,834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+1%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64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964.5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£36,105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£33,930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£34,008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£34,361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£32,447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£33,981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+5%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9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86499" cy="1284971"/>
          </a:xfrm>
        </p:spPr>
        <p:txBody>
          <a:bodyPr/>
          <a:lstStyle/>
          <a:p>
            <a:r>
              <a:rPr lang="en-AU" dirty="0"/>
              <a:t>Activities Core to Tourism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ACT visits in Great Britain in the three months to August 2018 decreased by -4% to 162 million when compared to the same period last year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increased by +9% to £5.6 billion during the same period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at the GB level volume decreased by -7% to 358 million while value of visits increased by +9% to £12.5 billion.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in the three months to August 2018 the volume of ACT visits was stable at 135 million, while the value increased by +13% to £4.7 billion compared to the same period in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ACT visits in England decreased by -5% to 299 million but the value increased by +11% to £10.4 billion compared to the same period in 2017</a:t>
            </a:r>
          </a:p>
        </p:txBody>
      </p:sp>
    </p:spTree>
    <p:extLst>
      <p:ext uri="{BB962C8B-B14F-4D97-AF65-F5344CB8AC3E}">
        <p14:creationId xmlns:p14="http://schemas.microsoft.com/office/powerpoint/2010/main" val="386477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Activities Core to Tourism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D89557-76B8-44F5-8D06-E4DBAE21B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5136994"/>
              </p:ext>
            </p:extLst>
          </p:nvPr>
        </p:nvGraphicFramePr>
        <p:xfrm>
          <a:off x="249382" y="1284971"/>
          <a:ext cx="8636922" cy="35779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84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9847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6613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81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81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98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98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9355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6981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60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778">
                <a:tc>
                  <a:txBody>
                    <a:bodyPr/>
                    <a:lstStyle/>
                    <a:p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2013*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98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+mn-lt"/>
                        </a:rPr>
                        <a:t>June–Aug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3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162.3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£6,287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£5,710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£6,379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£5,619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+9%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3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latin typeface="+mn-lt"/>
                        </a:rPr>
                        <a:t>Eng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135.4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+1%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£5,552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£4,734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£4,351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£4,188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£4,742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+13%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451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704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Jan-Aug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3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357.6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£12,327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£11,977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£12,454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+9%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63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latin typeface="+mn-lt"/>
                        </a:rPr>
                        <a:t>Eng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299.3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£10,739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£9,709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£10,363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£9,999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£9,414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£10,434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+11%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D29FCCE-700F-409D-8369-EE16C673A60F}"/>
              </a:ext>
            </a:extLst>
          </p:cNvPr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/>
              <a:t>Base sizes: </a:t>
            </a:r>
            <a:br>
              <a:rPr lang="en-GB" altLang="en-US" sz="1000" i="1" dirty="0"/>
            </a:br>
            <a:r>
              <a:rPr lang="en-GB" altLang="en-US" sz="1000" i="1" dirty="0"/>
              <a:t>GB:</a:t>
            </a:r>
            <a:r>
              <a:rPr lang="en-GB" altLang="en-US" sz="1000" b="0" i="1" dirty="0"/>
              <a:t> June– August 2018 (1869); January– August 2018 (4031)</a:t>
            </a:r>
          </a:p>
          <a:p>
            <a:pPr eaLnBrk="1" hangingPunct="1">
              <a:defRPr/>
            </a:pPr>
            <a:r>
              <a:rPr lang="en-GB" altLang="en-US" sz="1000" i="1" dirty="0"/>
              <a:t>England</a:t>
            </a:r>
            <a:r>
              <a:rPr lang="en-GB" altLang="en-US" sz="1000" b="0" i="1" dirty="0"/>
              <a:t>: June – August 2018 (1348); January– August 2018 (2939)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210134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3+ Hour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050860"/>
            <a:ext cx="81057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3+ hour day visits in Great Britain for the three months to August 2018 decreased by -7% to 757 million compared to the same period in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these visits decreased by -7% to £22.5 billion compared to the same period in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date, volume is down by -5% to 1.9 billion 3+ hour visits but value increased by +3% to £59.1 billion compared to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In England, volume declined by -6% to 633 million in the three months to August 2018. The value of these visits decreased by -2%, to £18.8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3+ hour day visits in England decreased relative to the same period in 2017 by -5% to £1.6 billion while the value increased by +7% to £49.5 billion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3+ Hour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058A1A-2A87-4A71-8CE0-C77B6A6AACF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7499709"/>
              </p:ext>
            </p:extLst>
          </p:nvPr>
        </p:nvGraphicFramePr>
        <p:xfrm>
          <a:off x="257696" y="1284971"/>
          <a:ext cx="8636920" cy="35862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8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9476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6608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77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77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94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94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8983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6976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61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50">
                <a:tc>
                  <a:txBody>
                    <a:bodyPr/>
                    <a:lstStyle/>
                    <a:p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87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+mn-lt"/>
                        </a:rPr>
                        <a:t>June-Aug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4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£23,761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£22,999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£22,541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44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£20,056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£18,759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258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3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Jan-Aug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44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£55,190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£55,070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£53,548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£57,808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£57,347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£59,053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44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£45,526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£45,090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£48,314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£49,461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CB8A1D-C522-4533-B100-2CBFCA9D695F}"/>
              </a:ext>
            </a:extLst>
          </p:cNvPr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/>
              <a:t>Base sizes: </a:t>
            </a:r>
            <a:br>
              <a:rPr lang="en-GB" altLang="en-US" sz="1000" i="1" dirty="0"/>
            </a:br>
            <a:r>
              <a:rPr lang="en-GB" altLang="en-US" sz="1000" i="1" dirty="0"/>
              <a:t>GB:</a:t>
            </a:r>
            <a:r>
              <a:rPr lang="en-GB" altLang="en-US" sz="1000" b="0" i="1" dirty="0"/>
              <a:t> June– August 2018 (8516); January– August 2018 (21083)</a:t>
            </a:r>
          </a:p>
          <a:p>
            <a:pPr eaLnBrk="1" hangingPunct="1">
              <a:defRPr/>
            </a:pPr>
            <a:r>
              <a:rPr lang="en-GB" altLang="en-US" sz="1000" i="1" dirty="0"/>
              <a:t>England</a:t>
            </a:r>
            <a:r>
              <a:rPr lang="en-GB" altLang="en-US" sz="1000" b="0" i="1" dirty="0"/>
              <a:t>: June – August 2018 (6140); January– August 2018 (15277)</a:t>
            </a:r>
          </a:p>
        </p:txBody>
      </p:sp>
    </p:spTree>
    <p:extLst>
      <p:ext uri="{BB962C8B-B14F-4D97-AF65-F5344CB8AC3E}">
        <p14:creationId xmlns:p14="http://schemas.microsoft.com/office/powerpoint/2010/main" val="901991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1388</Words>
  <Application>Microsoft Office PowerPoint</Application>
  <PresentationFormat>On-screen Show (4:3)</PresentationFormat>
  <Paragraphs>302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MS Mincho</vt:lpstr>
      <vt:lpstr>Times New Roman</vt:lpstr>
      <vt:lpstr>Verdana</vt:lpstr>
      <vt:lpstr>Wingdings</vt:lpstr>
      <vt:lpstr>blank</vt:lpstr>
      <vt:lpstr>GB Day Visits 2018 August 2018 GB &amp; England</vt:lpstr>
      <vt:lpstr>Day Visits: Definitions</vt:lpstr>
      <vt:lpstr>Re-weighting of 2011 to 2015 data</vt:lpstr>
      <vt:lpstr>Tourism Day Visits Summary  </vt:lpstr>
      <vt:lpstr>Tourism Day Visits  GB &amp; England</vt:lpstr>
      <vt:lpstr>Activities Core to Tourism Summary  </vt:lpstr>
      <vt:lpstr>Activities Core to Tourism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 Day Visit Survey</dc:title>
  <dc:creator>lisa.scattergood</dc:creator>
  <cp:lastModifiedBy>John Duncan</cp:lastModifiedBy>
  <cp:revision>864</cp:revision>
  <cp:lastPrinted>2018-09-21T09:33:45Z</cp:lastPrinted>
  <dcterms:created xsi:type="dcterms:W3CDTF">2012-03-08T09:17:55Z</dcterms:created>
  <dcterms:modified xsi:type="dcterms:W3CDTF">2018-12-17T11:39:03Z</dcterms:modified>
</cp:coreProperties>
</file>