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1"/>
  </p:notesMasterIdLst>
  <p:handoutMasterIdLst>
    <p:handoutMasterId r:id="rId12"/>
  </p:handoutMasterIdLst>
  <p:sldIdLst>
    <p:sldId id="268" r:id="rId2"/>
    <p:sldId id="292" r:id="rId3"/>
    <p:sldId id="291" r:id="rId4"/>
    <p:sldId id="283" r:id="rId5"/>
    <p:sldId id="287" r:id="rId6"/>
    <p:sldId id="289" r:id="rId7"/>
    <p:sldId id="290" r:id="rId8"/>
    <p:sldId id="284" r:id="rId9"/>
    <p:sldId id="288" r:id="rId10"/>
  </p:sldIdLst>
  <p:sldSz cx="9144000" cy="6858000" type="screen4x3"/>
  <p:notesSz cx="6805613" cy="99393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4">
          <p15:clr>
            <a:srgbClr val="A4A3A4"/>
          </p15:clr>
        </p15:guide>
        <p15:guide id="2" orient="horz" pos="174">
          <p15:clr>
            <a:srgbClr val="A4A3A4"/>
          </p15:clr>
        </p15:guide>
        <p15:guide id="3" orient="horz" pos="3192">
          <p15:clr>
            <a:srgbClr val="A4A3A4"/>
          </p15:clr>
        </p15:guide>
        <p15:guide id="4" orient="horz" pos="2873">
          <p15:clr>
            <a:srgbClr val="A4A3A4"/>
          </p15:clr>
        </p15:guide>
        <p15:guide id="5" orient="horz" pos="1128">
          <p15:clr>
            <a:srgbClr val="A4A3A4"/>
          </p15:clr>
        </p15:guide>
        <p15:guide id="6" orient="horz" pos="810">
          <p15:clr>
            <a:srgbClr val="A4A3A4"/>
          </p15:clr>
        </p15:guide>
        <p15:guide id="7" orient="horz" pos="3509">
          <p15:clr>
            <a:srgbClr val="A4A3A4"/>
          </p15:clr>
        </p15:guide>
        <p15:guide id="8" orient="horz" pos="3668">
          <p15:clr>
            <a:srgbClr val="A4A3A4"/>
          </p15:clr>
        </p15:guide>
        <p15:guide id="9" pos="180">
          <p15:clr>
            <a:srgbClr val="A4A3A4"/>
          </p15:clr>
        </p15:guide>
        <p15:guide id="10" pos="5578">
          <p15:clr>
            <a:srgbClr val="A4A3A4"/>
          </p15:clr>
        </p15:guide>
        <p15:guide id="11" pos="2880">
          <p15:clr>
            <a:srgbClr val="A4A3A4"/>
          </p15:clr>
        </p15:guide>
        <p15:guide id="12" pos="814">
          <p15:clr>
            <a:srgbClr val="A4A3A4"/>
          </p15:clr>
        </p15:guide>
        <p15:guide id="13" pos="5260">
          <p15:clr>
            <a:srgbClr val="A4A3A4"/>
          </p15:clr>
        </p15:guide>
        <p15:guide id="14" pos="3196">
          <p15:clr>
            <a:srgbClr val="A4A3A4"/>
          </p15:clr>
        </p15:guide>
        <p15:guide id="15" pos="495">
          <p15:clr>
            <a:srgbClr val="A4A3A4"/>
          </p15:clr>
        </p15:guide>
        <p15:guide id="16" pos="3830">
          <p15:clr>
            <a:srgbClr val="A4A3A4"/>
          </p15:clr>
        </p15:guide>
        <p15:guide id="17" pos="2564">
          <p15:clr>
            <a:srgbClr val="A4A3A4"/>
          </p15:clr>
        </p15:guide>
        <p15:guide id="18" pos="3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333333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06" autoAdjust="0"/>
    <p:restoredTop sz="99494" autoAdjust="0"/>
  </p:normalViewPr>
  <p:slideViewPr>
    <p:cSldViewPr snapToGrid="0" showGuides="1">
      <p:cViewPr varScale="1">
        <p:scale>
          <a:sx n="115" d="100"/>
          <a:sy n="115" d="100"/>
        </p:scale>
        <p:origin x="1986" y="108"/>
      </p:cViewPr>
      <p:guideLst>
        <p:guide orient="horz" pos="4144"/>
        <p:guide orient="horz" pos="174"/>
        <p:guide orient="horz" pos="3192"/>
        <p:guide orient="horz" pos="2873"/>
        <p:guide orient="horz" pos="1128"/>
        <p:guide orient="horz" pos="810"/>
        <p:guide orient="horz" pos="3509"/>
        <p:guide orient="horz" pos="3668"/>
        <p:guide pos="180"/>
        <p:guide pos="5578"/>
        <p:guide pos="2880"/>
        <p:guide pos="814"/>
        <p:guide pos="5260"/>
        <p:guide pos="3196"/>
        <p:guide pos="495"/>
        <p:guide pos="3830"/>
        <p:guide pos="2564"/>
        <p:guide pos="3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841" cy="49696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183" y="0"/>
            <a:ext cx="2949841" cy="49696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C1876EB5-6BA6-4419-8614-3423AAA9CA7E}" type="datetimeFigureOut">
              <a:rPr lang="en-GB" smtClean="0"/>
              <a:t>17/12/2018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0775"/>
            <a:ext cx="2949841" cy="496968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183" y="9440775"/>
            <a:ext cx="2949841" cy="496968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D8944023-1D1F-4738-B79A-A10ED4CF1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095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9099" cy="496967"/>
          </a:xfrm>
          <a:prstGeom prst="rect">
            <a:avLst/>
          </a:prstGeom>
        </p:spPr>
        <p:txBody>
          <a:bodyPr vert="horz" lIns="96045" tIns="48022" rIns="96045" bIns="48022" rtlCol="0"/>
          <a:lstStyle>
            <a:lvl1pPr algn="l">
              <a:defRPr sz="13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1" y="3"/>
            <a:ext cx="2949099" cy="496967"/>
          </a:xfrm>
          <a:prstGeom prst="rect">
            <a:avLst/>
          </a:prstGeom>
        </p:spPr>
        <p:txBody>
          <a:bodyPr vert="horz" lIns="96045" tIns="48022" rIns="96045" bIns="48022" rtlCol="0"/>
          <a:lstStyle>
            <a:lvl1pPr algn="r">
              <a:defRPr sz="1300"/>
            </a:lvl1pPr>
          </a:lstStyle>
          <a:p>
            <a:fld id="{3B6BD712-6567-450C-B3C6-BAF6878345EE}" type="datetimeFigureOut">
              <a:rPr lang="en-AU" smtClean="0"/>
              <a:pPr/>
              <a:t>17/12/2018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45" tIns="48022" rIns="96045" bIns="48022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6045" tIns="48022" rIns="96045" bIns="4802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0650"/>
            <a:ext cx="2949099" cy="496967"/>
          </a:xfrm>
          <a:prstGeom prst="rect">
            <a:avLst/>
          </a:prstGeom>
        </p:spPr>
        <p:txBody>
          <a:bodyPr vert="horz" lIns="96045" tIns="48022" rIns="96045" bIns="48022" rtlCol="0" anchor="b"/>
          <a:lstStyle>
            <a:lvl1pPr algn="l">
              <a:defRPr sz="13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1" y="9440650"/>
            <a:ext cx="2949099" cy="496967"/>
          </a:xfrm>
          <a:prstGeom prst="rect">
            <a:avLst/>
          </a:prstGeom>
        </p:spPr>
        <p:txBody>
          <a:bodyPr vert="horz" lIns="96045" tIns="48022" rIns="96045" bIns="48022" rtlCol="0" anchor="b"/>
          <a:lstStyle>
            <a:lvl1pPr algn="r">
              <a:defRPr sz="1300"/>
            </a:lvl1pPr>
          </a:lstStyle>
          <a:p>
            <a:fld id="{B9487D93-240F-4041-8284-FC16D3A96101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53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748" r="43660" b="2571"/>
          <a:stretch/>
        </p:blipFill>
        <p:spPr bwMode="auto">
          <a:xfrm>
            <a:off x="2390643" y="0"/>
            <a:ext cx="6753357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5944016"/>
            <a:ext cx="9144000" cy="0"/>
          </a:xfrm>
          <a:prstGeom prst="line">
            <a:avLst/>
          </a:prstGeom>
          <a:ln w="19050"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784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8" r="10527" b="3640"/>
          <a:stretch/>
        </p:blipFill>
        <p:spPr bwMode="auto">
          <a:xfrm>
            <a:off x="3990416" y="0"/>
            <a:ext cx="497123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4954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1" r="19759" b="3525"/>
          <a:stretch/>
        </p:blipFill>
        <p:spPr bwMode="auto">
          <a:xfrm>
            <a:off x="4633975" y="-1"/>
            <a:ext cx="4221099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79504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1" r="19759" b="3525"/>
          <a:stretch/>
        </p:blipFill>
        <p:spPr bwMode="auto">
          <a:xfrm>
            <a:off x="4633975" y="-1"/>
            <a:ext cx="4221099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08891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9" r="7985" b="3545"/>
          <a:stretch/>
        </p:blipFill>
        <p:spPr bwMode="auto">
          <a:xfrm>
            <a:off x="4056113" y="0"/>
            <a:ext cx="5087887" cy="578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09892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9" r="7985" b="3545"/>
          <a:stretch/>
        </p:blipFill>
        <p:spPr bwMode="auto">
          <a:xfrm>
            <a:off x="4056113" y="0"/>
            <a:ext cx="5087887" cy="578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27325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4746" r="23617" b="898"/>
          <a:stretch/>
        </p:blipFill>
        <p:spPr bwMode="auto">
          <a:xfrm>
            <a:off x="2105479" y="-1"/>
            <a:ext cx="7038521" cy="568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42650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4746" r="23617" b="898"/>
          <a:stretch/>
        </p:blipFill>
        <p:spPr bwMode="auto">
          <a:xfrm>
            <a:off x="2105479" y="-1"/>
            <a:ext cx="7038521" cy="568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79946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725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039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748" r="43660" b="2571"/>
          <a:stretch/>
        </p:blipFill>
        <p:spPr bwMode="auto">
          <a:xfrm>
            <a:off x="2390643" y="0"/>
            <a:ext cx="6753357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0285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5" r="37677" b="-1"/>
          <a:stretch/>
        </p:blipFill>
        <p:spPr bwMode="auto">
          <a:xfrm>
            <a:off x="2834957" y="0"/>
            <a:ext cx="6309043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0823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5" r="37677" b="-1"/>
          <a:stretch/>
        </p:blipFill>
        <p:spPr bwMode="auto">
          <a:xfrm>
            <a:off x="2834957" y="0"/>
            <a:ext cx="6309043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4855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8" t="29859" r="-1" b="3435"/>
          <a:stretch/>
        </p:blipFill>
        <p:spPr bwMode="auto">
          <a:xfrm>
            <a:off x="3180018" y="0"/>
            <a:ext cx="5963981" cy="55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5300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8" t="29859" r="-1" b="3435"/>
          <a:stretch/>
        </p:blipFill>
        <p:spPr bwMode="auto">
          <a:xfrm>
            <a:off x="3180018" y="0"/>
            <a:ext cx="5963981" cy="55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9186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7" r="16787" b="9440"/>
          <a:stretch/>
        </p:blipFill>
        <p:spPr bwMode="auto">
          <a:xfrm>
            <a:off x="611188" y="0"/>
            <a:ext cx="8532811" cy="552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298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7" r="16787" b="9440"/>
          <a:stretch/>
        </p:blipFill>
        <p:spPr bwMode="auto">
          <a:xfrm>
            <a:off x="611188" y="0"/>
            <a:ext cx="8532811" cy="552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6768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8" r="10527" b="3640"/>
          <a:stretch/>
        </p:blipFill>
        <p:spPr bwMode="auto">
          <a:xfrm>
            <a:off x="3990416" y="0"/>
            <a:ext cx="497123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0922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1688" y="6323837"/>
            <a:ext cx="966482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>
                <a:solidFill>
                  <a:srgbClr val="333333"/>
                </a:solidFill>
                <a:latin typeface="+mn-lt"/>
              </a:rPr>
              <a:t>©Kantar TNS 2018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  <a:prstGeom prst="rect">
            <a:avLst/>
          </a:prstGeom>
        </p:spPr>
        <p:txBody>
          <a:bodyPr vert="horz" lIns="277200" tIns="208800" rIns="27720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4" y="5946775"/>
            <a:ext cx="7555320" cy="377062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  <p:pic>
        <p:nvPicPr>
          <p:cNvPr id="10" name="Picture 2" descr="Image result for kantar tns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39" y="6195284"/>
            <a:ext cx="2171613" cy="2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5944016"/>
            <a:ext cx="9144000" cy="0"/>
          </a:xfrm>
          <a:prstGeom prst="line">
            <a:avLst/>
          </a:prstGeom>
          <a:ln w="19050"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14967_VE_Portrait_RGBv2">
            <a:extLst>
              <a:ext uri="{FF2B5EF4-FFF2-40B4-BE49-F238E27FC236}">
                <a16:creationId xmlns:a16="http://schemas.microsoft.com/office/drawing/2014/main" id="{6F86E109-28AF-4DDB-93B1-D96B950C7D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728" y="5941258"/>
            <a:ext cx="1028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36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683" r:id="rId17"/>
    <p:sldLayoutId id="2147483682" r:id="rId1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tengland.org/Images/GBDVS_Summary_Annual_Report_FV_-_outlier_amendments_made_-_30_March_2012_tcm30-31621.pdf" TargetMode="External"/><Relationship Id="rId2" Type="http://schemas.openxmlformats.org/officeDocument/2006/relationships/hyperlink" Target="https://www.visitbritain.org/about-gbts-and-gbdvs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028700"/>
            <a:ext cx="5353049" cy="2400300"/>
          </a:xfrm>
        </p:spPr>
        <p:txBody>
          <a:bodyPr/>
          <a:lstStyle/>
          <a:p>
            <a:r>
              <a:rPr lang="en-AU" dirty="0"/>
              <a:t>GB Day Visits 2018</a:t>
            </a:r>
            <a:br>
              <a:rPr lang="en-AU" dirty="0"/>
            </a:br>
            <a:r>
              <a:rPr lang="en-AU" sz="2000" b="1" dirty="0"/>
              <a:t>September 2018</a:t>
            </a:r>
            <a:br>
              <a:rPr lang="en-AU" sz="2000" b="1" dirty="0"/>
            </a:br>
            <a:r>
              <a:rPr lang="en-AU" sz="2000" b="1" dirty="0"/>
              <a:t>GB &amp; England</a:t>
            </a:r>
          </a:p>
        </p:txBody>
      </p:sp>
    </p:spTree>
    <p:extLst>
      <p:ext uri="{BB962C8B-B14F-4D97-AF65-F5344CB8AC3E}">
        <p14:creationId xmlns:p14="http://schemas.microsoft.com/office/powerpoint/2010/main" val="329834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Day Visits: Definitions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925" y="866241"/>
            <a:ext cx="810577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latin typeface="+mn-lt"/>
              </a:rPr>
              <a:t>Respondents were asked to provide details of their participation, during the previous week, in a list of leisure activities. Any participation in a listed activity, outside of the respondent’s home but in any place within the UK is considered to be </a:t>
            </a:r>
            <a:r>
              <a:rPr lang="en-GB" sz="1400" dirty="0">
                <a:latin typeface="+mn-lt"/>
              </a:rPr>
              <a:t>a Leisure Day Visit</a:t>
            </a:r>
            <a:r>
              <a:rPr lang="en-GB" sz="1400" b="0" dirty="0">
                <a:latin typeface="+mn-lt"/>
              </a:rPr>
              <a:t>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latin typeface="+mn-lt"/>
              </a:rPr>
              <a:t>Respondents provided information on the volume of Leisure Day Visits taken and full details of any Leisure Day Visits lasting 3 hours or more. Where the details of these visits are reported they are described as </a:t>
            </a:r>
            <a:r>
              <a:rPr lang="en-GB" sz="1400" dirty="0">
                <a:latin typeface="+mn-lt"/>
              </a:rPr>
              <a:t>3+ hour Leisure Day Visits</a:t>
            </a:r>
            <a:r>
              <a:rPr lang="en-GB" sz="1400" b="0" dirty="0">
                <a:latin typeface="+mn-lt"/>
              </a:rPr>
              <a:t>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latin typeface="+mn-lt"/>
              </a:rPr>
              <a:t>The main focus of this study is on </a:t>
            </a:r>
            <a:r>
              <a:rPr lang="en-GB" sz="1400" dirty="0">
                <a:latin typeface="+mn-lt"/>
              </a:rPr>
              <a:t>Tourism Day Visits</a:t>
            </a:r>
            <a:r>
              <a:rPr lang="en-GB" sz="1400" b="0" dirty="0">
                <a:latin typeface="+mn-lt"/>
              </a:rPr>
              <a:t>, which are a further subset of 3+ hour Leisure Day Visits defined as follows: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Activities</a:t>
            </a:r>
            <a:r>
              <a:rPr lang="en-GB" sz="1400" b="0" dirty="0">
                <a:latin typeface="+mn-lt"/>
              </a:rPr>
              <a:t> - involving participation in one or more of the pre-listed activities;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Duration</a:t>
            </a:r>
            <a:r>
              <a:rPr lang="en-GB" sz="1400" b="0" dirty="0">
                <a:latin typeface="+mn-lt"/>
              </a:rPr>
              <a:t> - lasting at least 3 hours, including time spent travelling to the destination;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Regularity</a:t>
            </a:r>
            <a:r>
              <a:rPr lang="en-GB" sz="1400" b="0" dirty="0">
                <a:latin typeface="+mn-lt"/>
              </a:rPr>
              <a:t> - the participant indicates that the visit (i.e. same activity in same place) is not undertaken ‘very regularly’;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Place</a:t>
            </a:r>
            <a:r>
              <a:rPr lang="en-GB" sz="1400" b="0" dirty="0">
                <a:latin typeface="+mn-lt"/>
              </a:rPr>
              <a:t> - the destination of the visit is different from the place (i.e. city, town, village or London borough) where the participant lives. If the visit is taken from a workplace, the destination is in a different place from the workplace. This rule is not applied when the visit has involved watching live sporting events, going to visitor attractions or going to special public events.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b="0" dirty="0">
                <a:latin typeface="+mn-lt"/>
              </a:rPr>
              <a:t>We also measure the </a:t>
            </a:r>
            <a:r>
              <a:rPr lang="en-GB" sz="1400" dirty="0">
                <a:latin typeface="+mn-lt"/>
              </a:rPr>
              <a:t>Activities Core to Tourism Visits</a:t>
            </a:r>
            <a:r>
              <a:rPr lang="en-GB" sz="1400" b="0" dirty="0">
                <a:latin typeface="+mn-lt"/>
              </a:rPr>
              <a:t>, a subset of Tourism Day Visits, which only concern visits involving a selection of activities related to tourism.</a:t>
            </a:r>
            <a:endParaRPr lang="en-GB" sz="160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4493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7623958" cy="1284971"/>
          </a:xfrm>
        </p:spPr>
        <p:txBody>
          <a:bodyPr/>
          <a:lstStyle/>
          <a:p>
            <a:r>
              <a:rPr lang="en-GB" dirty="0"/>
              <a:t>Re-weighting of 2011 to 2015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044" y="844407"/>
            <a:ext cx="8105775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In 2016 the following changes were identified as necessary and implemented on the survey from January 2016:</a:t>
            </a:r>
          </a:p>
          <a:p>
            <a:pPr marL="712788" indent="-261938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Questionnaire improvements to make the survey more engaging and easy to complete</a:t>
            </a:r>
          </a:p>
          <a:p>
            <a:pPr marL="712788" indent="-261938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Questionnaire revisions required as part of the ‘merging’ of GBDVS with the GBTS online piloting</a:t>
            </a:r>
          </a:p>
          <a:p>
            <a:pPr marL="712788" indent="-261938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From January 2016 the weekly sample size contacted for the survey increased from 673 to 1,000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This combination of</a:t>
            </a:r>
            <a:r>
              <a:rPr lang="en-AU" sz="1400" b="0" dirty="0">
                <a:solidFill>
                  <a:prstClr val="black"/>
                </a:solidFill>
                <a:latin typeface="Verdana"/>
              </a:rPr>
              <a:t> small changes made to the GBDVS questionnaire had worked together to increase levels of visits reported by respondents by around </a:t>
            </a:r>
            <a:r>
              <a:rPr lang="en-AU" sz="1400" dirty="0">
                <a:solidFill>
                  <a:prstClr val="black"/>
                </a:solidFill>
                <a:latin typeface="Verdana"/>
              </a:rPr>
              <a:t>+15%</a:t>
            </a:r>
            <a:r>
              <a:rPr lang="en-AU" sz="1400" b="0" dirty="0">
                <a:solidFill>
                  <a:prstClr val="black"/>
                </a:solidFill>
                <a:latin typeface="Verdana"/>
              </a:rPr>
              <a:t>.</a:t>
            </a:r>
          </a:p>
          <a:p>
            <a:pPr marL="285750" indent="-285750">
              <a:buFont typeface="Wingdings" pitchFamily="2" charset="2"/>
              <a:buChar char="§"/>
            </a:pPr>
            <a:endParaRPr lang="en-AU" sz="1400" b="0" dirty="0">
              <a:solidFill>
                <a:prstClr val="black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AU" sz="1400" b="0" dirty="0">
                <a:solidFill>
                  <a:prstClr val="black"/>
                </a:solidFill>
                <a:latin typeface="Verdana"/>
              </a:rPr>
              <a:t>As a result, the results from the past years in this report have all been revised to take into account this increase of </a:t>
            </a:r>
            <a:r>
              <a:rPr lang="en-AU" sz="1400" dirty="0">
                <a:solidFill>
                  <a:prstClr val="black"/>
                </a:solidFill>
                <a:latin typeface="Verdana"/>
              </a:rPr>
              <a:t>+15% </a:t>
            </a:r>
            <a:r>
              <a:rPr lang="en-AU" sz="1400" b="0" dirty="0">
                <a:solidFill>
                  <a:prstClr val="black"/>
                </a:solidFill>
                <a:latin typeface="Verdana"/>
              </a:rPr>
              <a:t>and thus make the data more comparable with the current scores.</a:t>
            </a:r>
          </a:p>
          <a:p>
            <a:pPr marL="285750" indent="-285750">
              <a:buFont typeface="Wingdings" pitchFamily="2" charset="2"/>
              <a:buChar char="§"/>
            </a:pPr>
            <a:endParaRPr lang="en-GB" sz="1400" b="0" dirty="0">
              <a:solidFill>
                <a:prstClr val="black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For more information please see: </a:t>
            </a:r>
          </a:p>
          <a:p>
            <a:r>
              <a:rPr lang="en-GB" sz="1400" b="0" dirty="0">
                <a:solidFill>
                  <a:prstClr val="black"/>
                </a:solidFill>
                <a:latin typeface="Verdana"/>
              </a:rPr>
              <a:t>	</a:t>
            </a:r>
            <a:r>
              <a:rPr lang="en-GB" sz="1400" u="sng" dirty="0">
                <a:solidFill>
                  <a:prstClr val="black"/>
                </a:solidFill>
                <a:latin typeface="Verdana"/>
                <a:hlinkClick r:id="rId2"/>
              </a:rPr>
              <a:t>https://www.visitbritain.org/about-gbts-and-gbdvs</a:t>
            </a:r>
            <a:endParaRPr lang="en-GB" sz="1400" b="0" dirty="0">
              <a:solidFill>
                <a:prstClr val="black"/>
              </a:solidFill>
              <a:latin typeface="Verdana"/>
              <a:hlinkClick r:id="rId3"/>
            </a:endParaRPr>
          </a:p>
          <a:p>
            <a:endParaRPr lang="en-GB" sz="1400" b="0" dirty="0">
              <a:solidFill>
                <a:srgbClr val="333333"/>
              </a:solidFill>
              <a:latin typeface="Verdana"/>
            </a:endParaRPr>
          </a:p>
          <a:p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57311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Tourism Day Visits Summary </a:t>
            </a:r>
            <a:br>
              <a:rPr lang="en-AU" dirty="0"/>
            </a:b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" y="1121967"/>
            <a:ext cx="810577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/>
              <a:t>The three month to September and year to date TDV volume decreased but with a higher spend per visit for both Great Britain and England, meaning that the overall value for both time periods increased compared to 2017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/>
              <a:t>The volume of day visits in Great Britain in the three months to September 2018 decreased to 459 million, a drop of -8% when compared to the same period last year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/>
              <a:t>The value of these visits increased by +6% to £17.9 billion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/>
              <a:t>The GB year to date volume of visits has decreased by -5% to 1.3 billion but the value of visits increased by +3% to £47.6 billion when compared to the same period in 2017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/>
              <a:t>Following the GB trend, volume of visits in England decreased by -7% to 385 million in the three months to September, while value increased by +9% to £15.3 billion compared to the same period in 2017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/>
              <a:t>Year to date the volume of day visits in England has decreased by -5% to 1.1 billion million when compared to 2017.  Value however increased by +6% to £39.7 billion compared to the same period</a:t>
            </a:r>
          </a:p>
        </p:txBody>
      </p:sp>
    </p:spTree>
    <p:extLst>
      <p:ext uri="{BB962C8B-B14F-4D97-AF65-F5344CB8AC3E}">
        <p14:creationId xmlns:p14="http://schemas.microsoft.com/office/powerpoint/2010/main" val="478868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</p:spPr>
        <p:txBody>
          <a:bodyPr/>
          <a:lstStyle/>
          <a:p>
            <a:r>
              <a:rPr lang="en-AU" dirty="0"/>
              <a:t>Tourism Day Visits </a:t>
            </a:r>
            <a:br>
              <a:rPr lang="en-AU" dirty="0"/>
            </a:br>
            <a:r>
              <a:rPr lang="en-AU" sz="2000" b="1" dirty="0"/>
              <a:t>GB &amp; England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50875" y="5316564"/>
            <a:ext cx="7718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GB" altLang="en-US" sz="1000" i="1" dirty="0"/>
              <a:t>Base sizes: </a:t>
            </a:r>
            <a:br>
              <a:rPr lang="en-GB" altLang="en-US" sz="1000" i="1" dirty="0"/>
            </a:br>
            <a:r>
              <a:rPr lang="en-GB" altLang="en-US" sz="1000" i="1" dirty="0"/>
              <a:t>GB:</a:t>
            </a:r>
            <a:r>
              <a:rPr lang="en-GB" altLang="en-US" sz="1000" b="0" i="1" dirty="0"/>
              <a:t> July– September 2018 (5213); January– September 2018 (14824)</a:t>
            </a:r>
          </a:p>
          <a:p>
            <a:pPr eaLnBrk="1" hangingPunct="1">
              <a:defRPr/>
            </a:pPr>
            <a:r>
              <a:rPr lang="en-GB" altLang="en-US" sz="1000" i="1" dirty="0"/>
              <a:t>England</a:t>
            </a:r>
            <a:r>
              <a:rPr lang="en-GB" altLang="en-US" sz="1000" b="0" i="1" dirty="0"/>
              <a:t>: July – September 2018 (3848); January– September 2018 (11020)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7066857" y="5624341"/>
            <a:ext cx="1758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GB" sz="1000" b="0" dirty="0">
                <a:latin typeface="+mn-lt"/>
              </a:rPr>
              <a:t>*Estimates – see slide 3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03C09C5-A384-4B42-9421-2237D16556CA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23052777"/>
              </p:ext>
            </p:extLst>
          </p:nvPr>
        </p:nvGraphicFramePr>
        <p:xfrm>
          <a:off x="241069" y="1284971"/>
          <a:ext cx="8670174" cy="356966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2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65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44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01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01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1553">
                  <a:extLst>
                    <a:ext uri="{9D8B030D-6E8A-4147-A177-3AD203B41FA5}">
                      <a16:colId xmlns:a16="http://schemas.microsoft.com/office/drawing/2014/main" val="2192176898"/>
                    </a:ext>
                  </a:extLst>
                </a:gridCol>
                <a:gridCol w="6634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00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007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007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3153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3153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41059">
                  <a:extLst>
                    <a:ext uri="{9D8B030D-6E8A-4147-A177-3AD203B41FA5}">
                      <a16:colId xmlns:a16="http://schemas.microsoft.com/office/drawing/2014/main" val="3076758024"/>
                    </a:ext>
                  </a:extLst>
                </a:gridCol>
                <a:gridCol w="70031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595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Volume</a:t>
                      </a:r>
                      <a:r>
                        <a:rPr lang="en-GB" sz="900" baseline="0" dirty="0">
                          <a:latin typeface="+mn-lt"/>
                        </a:rPr>
                        <a:t> of Visits </a:t>
                      </a:r>
                    </a:p>
                    <a:p>
                      <a:pPr algn="ctr"/>
                      <a:r>
                        <a:rPr lang="en-GB" sz="900" baseline="0" dirty="0">
                          <a:latin typeface="+mn-lt"/>
                        </a:rPr>
                        <a:t>(millions)</a:t>
                      </a:r>
                      <a:endParaRPr lang="en-GB" sz="9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Value of Visits </a:t>
                      </a:r>
                    </a:p>
                    <a:p>
                      <a:pPr algn="ctr"/>
                      <a:r>
                        <a:rPr lang="en-GB" sz="900" dirty="0">
                          <a:latin typeface="+mn-lt"/>
                        </a:rPr>
                        <a:t>(£millions)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505">
                <a:tc>
                  <a:txBody>
                    <a:bodyPr/>
                    <a:lstStyle/>
                    <a:p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2013*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2014*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2015*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’17/’18</a:t>
                      </a: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2013*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2014*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2015*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’17/’18</a:t>
                      </a: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908">
                <a:tc>
                  <a:txBody>
                    <a:bodyPr/>
                    <a:lstStyle/>
                    <a:p>
                      <a:pPr algn="ctr"/>
                      <a:r>
                        <a:rPr lang="en-GB" sz="800" baseline="0" dirty="0">
                          <a:latin typeface="+mn-lt"/>
                        </a:rPr>
                        <a:t>July–Sept</a:t>
                      </a:r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82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518.5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515.1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516.2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458.9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-8%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£17,702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£18,217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£19,458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£18,144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£16,804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£17,896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+6%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82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Eng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448.2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433.4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431.8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414.5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385.4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-7%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£14,720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£14,657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£16,720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£14,786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£13,998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£15,250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+9%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644"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2" marR="72002" marT="45713" marB="45713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2" marR="72002" marT="45713" marB="4571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771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Jan-Sept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2" marR="72002" marT="45713" marB="45713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2" marR="72002" marT="45713" marB="45713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82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1384.6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1373.0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1333.0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1388.8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1352.2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1286.1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-5%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£46,784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£45,852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£46,601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£46,459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£46,240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£47,572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+3%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82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Eng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1189.2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1157.3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1179.7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1133.1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1080.8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-5%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£39,846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£38,348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£40,222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£38,932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£37,514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£39,696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+6%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981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6286499" cy="1284971"/>
          </a:xfrm>
        </p:spPr>
        <p:txBody>
          <a:bodyPr/>
          <a:lstStyle/>
          <a:p>
            <a:r>
              <a:rPr lang="en-AU" dirty="0"/>
              <a:t>Activities Core to Tourism Summary </a:t>
            </a:r>
            <a:br>
              <a:rPr lang="en-AU" dirty="0"/>
            </a:b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" y="1121967"/>
            <a:ext cx="810577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/>
              <a:t>ACT visits in Great Britain and England also follows the decrease in volume/increase in value trend of TDV, although spend has increased by a larger proportion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/>
              <a:t>The volume of ACT visits in Great Britain in the three months to September 2018 has decreased by -10% to 154 million when compared to the same period last year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/>
              <a:t>The value of those visits has increased by +22% to £5.9 billion during the same period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/>
              <a:t>Year to date at the GB level volume has decreased by -6% to 403 million with value of visits increasing by +12% to £14.2 billion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/>
              <a:t>Looking at England, in the three months to September 2018 the volume of ACT visits has decreased by -6% to 129 million, while the value has increased by +24% to £5.0 billion compared to the same period in 2017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/>
              <a:t>Year to date the volume of ACT visits in England decreased by -5% to 336 million but the value increased by +13% to £11.9 billion compared to the same period in 2017</a:t>
            </a:r>
          </a:p>
        </p:txBody>
      </p:sp>
    </p:spTree>
    <p:extLst>
      <p:ext uri="{BB962C8B-B14F-4D97-AF65-F5344CB8AC3E}">
        <p14:creationId xmlns:p14="http://schemas.microsoft.com/office/powerpoint/2010/main" val="3864779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</p:spPr>
        <p:txBody>
          <a:bodyPr/>
          <a:lstStyle/>
          <a:p>
            <a:r>
              <a:rPr lang="en-AU" dirty="0"/>
              <a:t>Activities Core to Tourism</a:t>
            </a:r>
            <a:br>
              <a:rPr lang="en-AU" dirty="0"/>
            </a:br>
            <a:r>
              <a:rPr lang="en-AU" sz="2000" b="1" dirty="0"/>
              <a:t>GB &amp; England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5D89557-76B8-44F5-8D06-E4DBAE21B1EC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2469963"/>
              </p:ext>
            </p:extLst>
          </p:nvPr>
        </p:nvGraphicFramePr>
        <p:xfrm>
          <a:off x="266011" y="1284971"/>
          <a:ext cx="8628608" cy="35946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0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59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7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79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9328">
                  <a:extLst>
                    <a:ext uri="{9D8B030D-6E8A-4147-A177-3AD203B41FA5}">
                      <a16:colId xmlns:a16="http://schemas.microsoft.com/office/drawing/2014/main" val="2192176898"/>
                    </a:ext>
                  </a:extLst>
                </a:gridCol>
                <a:gridCol w="6606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76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76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761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935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2935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38836">
                  <a:extLst>
                    <a:ext uri="{9D8B030D-6E8A-4147-A177-3AD203B41FA5}">
                      <a16:colId xmlns:a16="http://schemas.microsoft.com/office/drawing/2014/main" val="3076758024"/>
                    </a:ext>
                  </a:extLst>
                </a:gridCol>
                <a:gridCol w="69743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627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Volume</a:t>
                      </a:r>
                      <a:r>
                        <a:rPr lang="en-GB" sz="900" baseline="0" dirty="0">
                          <a:latin typeface="+mn-lt"/>
                        </a:rPr>
                        <a:t> of Visits </a:t>
                      </a:r>
                    </a:p>
                    <a:p>
                      <a:pPr algn="ctr"/>
                      <a:r>
                        <a:rPr lang="en-GB" sz="900" baseline="0" dirty="0">
                          <a:latin typeface="+mn-lt"/>
                        </a:rPr>
                        <a:t>(millions)</a:t>
                      </a:r>
                      <a:endParaRPr lang="en-GB" sz="9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Value of Visits </a:t>
                      </a:r>
                    </a:p>
                    <a:p>
                      <a:pPr algn="ctr"/>
                      <a:r>
                        <a:rPr lang="en-GB" sz="900" dirty="0">
                          <a:latin typeface="+mn-lt"/>
                        </a:rPr>
                        <a:t>(£millions)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323">
                <a:tc>
                  <a:txBody>
                    <a:bodyPr/>
                    <a:lstStyle/>
                    <a:p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atin typeface="+mn-lt"/>
                        </a:rPr>
                        <a:t>2013*</a:t>
                      </a:r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latin typeface="+mn-lt"/>
                        </a:rPr>
                        <a:t>2014*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latin typeface="+mn-lt"/>
                        </a:rPr>
                        <a:t>2015*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’17/’18</a:t>
                      </a: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latin typeface="+mn-lt"/>
                        </a:rPr>
                        <a:t>2013*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latin typeface="+mn-lt"/>
                        </a:rPr>
                        <a:t>2014*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smtClean="0">
                          <a:latin typeface="+mn-lt"/>
                        </a:rPr>
                        <a:t>2015*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’17/’18</a:t>
                      </a: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77">
                <a:tc>
                  <a:txBody>
                    <a:bodyPr/>
                    <a:lstStyle/>
                    <a:p>
                      <a:pPr algn="ctr"/>
                      <a:r>
                        <a:rPr lang="en-GB" sz="800" baseline="0" dirty="0">
                          <a:latin typeface="+mn-lt"/>
                        </a:rPr>
                        <a:t>July–Sept</a:t>
                      </a:r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25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180.3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173.4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167.9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171.0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154.3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-10%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£5,819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£5,673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£6,302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£5,605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£5,867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+22%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25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err="1">
                          <a:latin typeface="+mn-lt"/>
                        </a:rPr>
                        <a:t>Eng</a:t>
                      </a:r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154.5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145.6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136.1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128.5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-6%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£5,047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£4,588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£5,269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£4,379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£4,060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£5,023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+24%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66"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  <a:defRPr/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1" marR="72001" marT="45717" marB="45717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1" marR="72001" marT="45717" marB="4571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570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Jan-Sept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  <a:defRPr/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1" marR="72001" marT="45717" marB="45717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1" marR="72001" marT="45717" marB="45717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25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423.9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430.5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414.2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436.4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430.4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402.9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-6%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£13,878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£13,051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£13,965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£13,547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£12,690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£14,184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+12%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25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err="1">
                          <a:latin typeface="+mn-lt"/>
                        </a:rPr>
                        <a:t>Eng</a:t>
                      </a:r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360.7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362.6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355.7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368.5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336.1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-5%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£12,040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£10,970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£12,092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£11,071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£10,579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£11,929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+13%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F223110-05B5-44BA-B962-88280A338F13}"/>
              </a:ext>
            </a:extLst>
          </p:cNvPr>
          <p:cNvSpPr txBox="1"/>
          <p:nvPr/>
        </p:nvSpPr>
        <p:spPr>
          <a:xfrm>
            <a:off x="350875" y="5316564"/>
            <a:ext cx="7718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GB" altLang="en-US" sz="1000" i="1" dirty="0"/>
              <a:t>Base sizes: </a:t>
            </a:r>
            <a:br>
              <a:rPr lang="en-GB" altLang="en-US" sz="1000" i="1" dirty="0"/>
            </a:br>
            <a:r>
              <a:rPr lang="en-GB" altLang="en-US" sz="1000" i="1" dirty="0"/>
              <a:t>GB:</a:t>
            </a:r>
            <a:r>
              <a:rPr lang="en-GB" altLang="en-US" sz="1000" b="0" i="1" dirty="0"/>
              <a:t> July– September 2018 (1751); January– September 2018 (4645)</a:t>
            </a:r>
          </a:p>
          <a:p>
            <a:pPr eaLnBrk="1" hangingPunct="1">
              <a:defRPr/>
            </a:pPr>
            <a:r>
              <a:rPr lang="en-GB" altLang="en-US" sz="1000" i="1" dirty="0"/>
              <a:t>England</a:t>
            </a:r>
            <a:r>
              <a:rPr lang="en-GB" altLang="en-US" sz="1000" b="0" i="1" dirty="0"/>
              <a:t>: July – September 2018 (1278); January– September 2018 (3393)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7066857" y="5624341"/>
            <a:ext cx="1758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GB" sz="1000" b="0" dirty="0">
                <a:latin typeface="+mn-lt"/>
              </a:rPr>
              <a:t>*Estimates – see slide 3</a:t>
            </a:r>
          </a:p>
        </p:txBody>
      </p:sp>
    </p:spTree>
    <p:extLst>
      <p:ext uri="{BB962C8B-B14F-4D97-AF65-F5344CB8AC3E}">
        <p14:creationId xmlns:p14="http://schemas.microsoft.com/office/powerpoint/2010/main" val="2101343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3+ Hour Day Visits Summary </a:t>
            </a:r>
            <a:br>
              <a:rPr lang="en-AU" dirty="0"/>
            </a:b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" y="1050860"/>
            <a:ext cx="81057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/>
              <a:t>3+ hour day visit volume and value for Great Britain and England follows the same trend as TDV and ACT, although the percentage changes are more in keeping with the former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/>
              <a:t>In Great Britain volume for the three months to September 2018 has decreased by -7% to 747 million compared to the same period in 2017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/>
              <a:t>The value of these visits increased by +2% to £25.0 billion compared to the same period in 2017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/>
              <a:t>Year to date, volume is down by -5% to 2.1 billion but value has increased by +4% to £68.0 billion compared to 2017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/>
              <a:t>In England, volume declined by -6% to 627 million in the three months to September 2018. The value of these visits increased by +4%, to £18.8 billion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/>
              <a:t>Year to date the volume of 3+ hour day visits in England has decreased relative to the same period in 2017 by -5% to £1.8 billion while the value increased by +8% to £57.1 billion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837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</p:spPr>
        <p:txBody>
          <a:bodyPr/>
          <a:lstStyle/>
          <a:p>
            <a:r>
              <a:rPr lang="en-AU" dirty="0"/>
              <a:t>3+ Hour Day Visits </a:t>
            </a:r>
            <a:br>
              <a:rPr lang="en-AU" dirty="0"/>
            </a:br>
            <a:r>
              <a:rPr lang="en-AU" sz="2000" b="1" dirty="0"/>
              <a:t>GB &amp; England</a:t>
            </a:r>
            <a:endParaRPr lang="en-GB" dirty="0"/>
          </a:p>
        </p:txBody>
      </p:sp>
      <p:sp>
        <p:nvSpPr>
          <p:cNvPr id="5" name="TextBox 2"/>
          <p:cNvSpPr txBox="1"/>
          <p:nvPr/>
        </p:nvSpPr>
        <p:spPr>
          <a:xfrm>
            <a:off x="7066857" y="5624341"/>
            <a:ext cx="1758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GB" sz="1000" b="0" dirty="0">
                <a:latin typeface="+mn-lt"/>
              </a:rPr>
              <a:t>*Estimates – see slide 3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8058A1A-2A87-4A71-8CE0-C77B6A6AACFA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7133784"/>
              </p:ext>
            </p:extLst>
          </p:nvPr>
        </p:nvGraphicFramePr>
        <p:xfrm>
          <a:off x="257695" y="1284971"/>
          <a:ext cx="8645235" cy="35613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1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2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86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86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9995">
                  <a:extLst>
                    <a:ext uri="{9D8B030D-6E8A-4147-A177-3AD203B41FA5}">
                      <a16:colId xmlns:a16="http://schemas.microsoft.com/office/drawing/2014/main" val="2192176898"/>
                    </a:ext>
                  </a:extLst>
                </a:gridCol>
                <a:gridCol w="6615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835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835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835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3000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3000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39502">
                  <a:extLst>
                    <a:ext uri="{9D8B030D-6E8A-4147-A177-3AD203B41FA5}">
                      <a16:colId xmlns:a16="http://schemas.microsoft.com/office/drawing/2014/main" val="3076758024"/>
                    </a:ext>
                  </a:extLst>
                </a:gridCol>
                <a:gridCol w="69829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584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Volume</a:t>
                      </a:r>
                      <a:r>
                        <a:rPr lang="en-GB" sz="900" baseline="0" dirty="0">
                          <a:latin typeface="+mn-lt"/>
                        </a:rPr>
                        <a:t> of Visits </a:t>
                      </a:r>
                    </a:p>
                    <a:p>
                      <a:pPr algn="ctr"/>
                      <a:r>
                        <a:rPr lang="en-GB" sz="900" baseline="0" dirty="0">
                          <a:latin typeface="+mn-lt"/>
                        </a:rPr>
                        <a:t>(millions)</a:t>
                      </a:r>
                      <a:endParaRPr lang="en-GB" sz="9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Value of Visits </a:t>
                      </a:r>
                    </a:p>
                    <a:p>
                      <a:pPr algn="ctr"/>
                      <a:r>
                        <a:rPr lang="en-GB" sz="900" dirty="0">
                          <a:latin typeface="+mn-lt"/>
                        </a:rPr>
                        <a:t>(£millions)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232">
                <a:tc>
                  <a:txBody>
                    <a:bodyPr/>
                    <a:lstStyle/>
                    <a:p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2013*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2014*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2015*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’17/’18</a:t>
                      </a: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2013*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2014*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2015*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’17/’18</a:t>
                      </a: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919">
                <a:tc>
                  <a:txBody>
                    <a:bodyPr/>
                    <a:lstStyle/>
                    <a:p>
                      <a:pPr algn="ctr"/>
                      <a:r>
                        <a:rPr lang="en-GB" sz="800" baseline="0" dirty="0">
                          <a:latin typeface="+mn-lt"/>
                        </a:rPr>
                        <a:t>July–Sept</a:t>
                      </a:r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01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798.9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807.1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814.9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806.1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747.0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£24,074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£23,137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£25,215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£24,147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£24,504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£25,027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+2%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01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Eng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669.0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672.2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669.6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627.3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£20,130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£18,619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£21,491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£19,512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£20,471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£21,237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837"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  <a:defRPr/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3" marR="72003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3" marR="7200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837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Jan-Sept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  <a:defRPr/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3" marR="72003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3" marR="72003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01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2234.9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2256.3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2191.7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2324.7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2224.7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2118.9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£63,065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£62,114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£62,481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£65,167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£65,179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£68,029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016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Eng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1895.1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1883.3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1837.6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1960.1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1864.0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1775.2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£53,097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£51,291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£53,126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£54,357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£52,970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£57,098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5C87BB6-C0C1-469A-8B30-E72AC37D87D2}"/>
              </a:ext>
            </a:extLst>
          </p:cNvPr>
          <p:cNvSpPr txBox="1"/>
          <p:nvPr/>
        </p:nvSpPr>
        <p:spPr>
          <a:xfrm>
            <a:off x="350875" y="5316564"/>
            <a:ext cx="7718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GB" altLang="en-US" sz="1000" i="1" dirty="0"/>
              <a:t>Base sizes: </a:t>
            </a:r>
            <a:br>
              <a:rPr lang="en-GB" altLang="en-US" sz="1000" i="1" dirty="0"/>
            </a:br>
            <a:r>
              <a:rPr lang="en-GB" altLang="en-US" sz="1000" i="1" dirty="0"/>
              <a:t>GB:</a:t>
            </a:r>
            <a:r>
              <a:rPr lang="en-GB" altLang="en-US" sz="1000" b="0" i="1" dirty="0"/>
              <a:t> July– September 2018 (8427); January– September 2018 (24180)</a:t>
            </a:r>
          </a:p>
          <a:p>
            <a:pPr eaLnBrk="1" hangingPunct="1">
              <a:defRPr/>
            </a:pPr>
            <a:r>
              <a:rPr lang="en-GB" altLang="en-US" sz="1000" i="1" dirty="0"/>
              <a:t>England</a:t>
            </a:r>
            <a:r>
              <a:rPr lang="en-GB" altLang="en-US" sz="1000" b="0" i="1" dirty="0"/>
              <a:t>: July – September 2018 (6061); January– September 2018 (17480)</a:t>
            </a:r>
          </a:p>
        </p:txBody>
      </p:sp>
    </p:spTree>
    <p:extLst>
      <p:ext uri="{BB962C8B-B14F-4D97-AF65-F5344CB8AC3E}">
        <p14:creationId xmlns:p14="http://schemas.microsoft.com/office/powerpoint/2010/main" val="9019914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_AT_INFO" val="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_AT_INFO" val="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_AT_INFO" val=" "/>
</p:tagLst>
</file>

<file path=ppt/theme/theme1.xml><?xml version="1.0" encoding="utf-8"?>
<a:theme xmlns:a="http://schemas.openxmlformats.org/drawingml/2006/main" name="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</TotalTime>
  <Words>1495</Words>
  <Application>Microsoft Office PowerPoint</Application>
  <PresentationFormat>On-screen Show (4:3)</PresentationFormat>
  <Paragraphs>305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MS Mincho</vt:lpstr>
      <vt:lpstr>Times New Roman</vt:lpstr>
      <vt:lpstr>Verdana</vt:lpstr>
      <vt:lpstr>Wingdings</vt:lpstr>
      <vt:lpstr>blank</vt:lpstr>
      <vt:lpstr>GB Day Visits 2018 September 2018 GB &amp; England</vt:lpstr>
      <vt:lpstr>Day Visits: Definitions</vt:lpstr>
      <vt:lpstr>Re-weighting of 2011 to 2015 data</vt:lpstr>
      <vt:lpstr>Tourism Day Visits Summary  </vt:lpstr>
      <vt:lpstr>Tourism Day Visits  GB &amp; England</vt:lpstr>
      <vt:lpstr>Activities Core to Tourism Summary  </vt:lpstr>
      <vt:lpstr>Activities Core to Tourism GB &amp; England</vt:lpstr>
      <vt:lpstr>3+ Hour Day Visits Summary  </vt:lpstr>
      <vt:lpstr>3+ Hour Day Visits  GB &amp; England</vt:lpstr>
    </vt:vector>
  </TitlesOfParts>
  <Company>TNS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Britain Day Visit Survey</dc:title>
  <dc:creator>lisa.scattergood</dc:creator>
  <cp:lastModifiedBy>John Duncan</cp:lastModifiedBy>
  <cp:revision>869</cp:revision>
  <cp:lastPrinted>2018-10-26T07:33:28Z</cp:lastPrinted>
  <dcterms:created xsi:type="dcterms:W3CDTF">2012-03-08T09:17:55Z</dcterms:created>
  <dcterms:modified xsi:type="dcterms:W3CDTF">2018-12-17T11:40:17Z</dcterms:modified>
</cp:coreProperties>
</file>