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69" r:id="rId2"/>
    <p:sldMasterId id="2147483677" r:id="rId3"/>
  </p:sldMasterIdLst>
  <p:notesMasterIdLst>
    <p:notesMasterId r:id="rId11"/>
  </p:notesMasterIdLst>
  <p:handoutMasterIdLst>
    <p:handoutMasterId r:id="rId12"/>
  </p:handoutMasterIdLst>
  <p:sldIdLst>
    <p:sldId id="268" r:id="rId4"/>
    <p:sldId id="291" r:id="rId5"/>
    <p:sldId id="293" r:id="rId6"/>
    <p:sldId id="283" r:id="rId7"/>
    <p:sldId id="287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41" autoAdjust="0"/>
    <p:restoredTop sz="99494" autoAdjust="0"/>
  </p:normalViewPr>
  <p:slideViewPr>
    <p:cSldViewPr snapToGrid="0" showGuides="1">
      <p:cViewPr varScale="1">
        <p:scale>
          <a:sx n="113" d="100"/>
          <a:sy n="113" d="100"/>
        </p:scale>
        <p:origin x="-1014" y="-96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28/04/2017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28/04/2017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Obje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0" y="1031839"/>
            <a:ext cx="9144000" cy="4906999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292225" y="5570538"/>
            <a:ext cx="7562850" cy="368300"/>
          </a:xfrm>
        </p:spPr>
        <p:txBody>
          <a:bodyPr lIns="0" tIns="0" rIns="0" bIns="108000" anchor="b">
            <a:noAutofit/>
          </a:bodyPr>
          <a:lstStyle>
            <a:lvl1pPr>
              <a:defRPr sz="600" b="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SOURCE: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6529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Object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0" y="1790700"/>
            <a:ext cx="9144000" cy="4148138"/>
          </a:xfrm>
        </p:spPr>
        <p:txBody>
          <a:bodyPr tIns="0"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0" y="1031839"/>
            <a:ext cx="8855074" cy="75886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292225" y="5570538"/>
            <a:ext cx="7562850" cy="368300"/>
          </a:xfrm>
        </p:spPr>
        <p:txBody>
          <a:bodyPr lIns="0" tIns="0" rIns="0" bIns="108000" anchor="b">
            <a:noAutofit/>
          </a:bodyPr>
          <a:lstStyle>
            <a:lvl1pPr>
              <a:defRPr sz="600" b="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SOURCE: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38533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0" y="1031839"/>
            <a:ext cx="4572000" cy="4916524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2"/>
          </p:nvPr>
        </p:nvSpPr>
        <p:spPr>
          <a:xfrm>
            <a:off x="4573617" y="1031839"/>
            <a:ext cx="4572000" cy="4916524"/>
          </a:xfrm>
        </p:spPr>
        <p:txBody>
          <a:bodyPr lIns="237600"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1292225" y="5570538"/>
            <a:ext cx="7562850" cy="368300"/>
          </a:xfrm>
        </p:spPr>
        <p:txBody>
          <a:bodyPr lIns="0" tIns="0" rIns="0" bIns="108000" anchor="b">
            <a:noAutofit/>
          </a:bodyPr>
          <a:lstStyle>
            <a:lvl1pPr>
              <a:defRPr sz="600" b="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SOURCE: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545143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Object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0" y="1790699"/>
            <a:ext cx="4572000" cy="4157663"/>
          </a:xfrm>
        </p:spPr>
        <p:txBody>
          <a:bodyPr tIns="0"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2"/>
          </p:nvPr>
        </p:nvSpPr>
        <p:spPr>
          <a:xfrm>
            <a:off x="4573617" y="1790699"/>
            <a:ext cx="4572000" cy="4157663"/>
          </a:xfrm>
        </p:spPr>
        <p:txBody>
          <a:bodyPr lIns="237600" tIns="0"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0" y="1031839"/>
            <a:ext cx="4572000" cy="758861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573616" y="1031839"/>
            <a:ext cx="4570383" cy="758861"/>
          </a:xfrm>
        </p:spPr>
        <p:txBody>
          <a:bodyPr lIns="237600"/>
          <a:lstStyle>
            <a:lvl1pPr>
              <a:defRPr sz="1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1292225" y="5570538"/>
            <a:ext cx="7562850" cy="368300"/>
          </a:xfrm>
        </p:spPr>
        <p:txBody>
          <a:bodyPr lIns="0" tIns="0" rIns="0" bIns="108000" anchor="b">
            <a:noAutofit/>
          </a:bodyPr>
          <a:lstStyle>
            <a:lvl1pPr>
              <a:defRPr sz="600" b="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SOURCE: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128950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ple Obje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/>
          <p:cNvSpPr>
            <a:spLocks noGrp="1"/>
          </p:cNvSpPr>
          <p:nvPr>
            <p:ph sz="quarter" idx="16"/>
          </p:nvPr>
        </p:nvSpPr>
        <p:spPr>
          <a:xfrm>
            <a:off x="2800351" y="1033230"/>
            <a:ext cx="3028950" cy="4916524"/>
          </a:xfrm>
        </p:spPr>
        <p:txBody>
          <a:bodyPr lIns="248400"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7"/>
          </p:nvPr>
        </p:nvSpPr>
        <p:spPr>
          <a:xfrm>
            <a:off x="5578679" y="1036005"/>
            <a:ext cx="3020015" cy="4912358"/>
          </a:xfrm>
        </p:spPr>
        <p:txBody>
          <a:bodyPr lIns="248400"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0" y="1031839"/>
            <a:ext cx="3055620" cy="4916524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1292225" y="5570538"/>
            <a:ext cx="7562850" cy="368300"/>
          </a:xfrm>
        </p:spPr>
        <p:txBody>
          <a:bodyPr lIns="0" tIns="0" rIns="0" bIns="108000" anchor="b">
            <a:noAutofit/>
          </a:bodyPr>
          <a:lstStyle>
            <a:lvl1pPr>
              <a:defRPr sz="600" b="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SOURCE: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21111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iple Object +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/>
          <p:cNvSpPr>
            <a:spLocks noGrp="1"/>
          </p:cNvSpPr>
          <p:nvPr>
            <p:ph sz="quarter" idx="16"/>
          </p:nvPr>
        </p:nvSpPr>
        <p:spPr>
          <a:xfrm>
            <a:off x="2800351" y="1788563"/>
            <a:ext cx="3028950" cy="4161189"/>
          </a:xfrm>
        </p:spPr>
        <p:txBody>
          <a:bodyPr lIns="248400" tIns="0"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7"/>
          </p:nvPr>
        </p:nvSpPr>
        <p:spPr>
          <a:xfrm>
            <a:off x="5578679" y="1790699"/>
            <a:ext cx="3020015" cy="4157663"/>
          </a:xfrm>
        </p:spPr>
        <p:txBody>
          <a:bodyPr lIns="248400" tIns="0"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0" y="1787172"/>
            <a:ext cx="3055620" cy="4161189"/>
          </a:xfrm>
        </p:spPr>
        <p:txBody>
          <a:bodyPr tIns="0"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0" y="1031839"/>
            <a:ext cx="2800350" cy="758861"/>
          </a:xfr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1292225" y="5570538"/>
            <a:ext cx="7562850" cy="368300"/>
          </a:xfrm>
        </p:spPr>
        <p:txBody>
          <a:bodyPr lIns="0" tIns="0" rIns="0" bIns="108000" anchor="b">
            <a:noAutofit/>
          </a:bodyPr>
          <a:lstStyle>
            <a:lvl1pPr>
              <a:defRPr sz="600" b="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SOURCE: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2797065" y="1031839"/>
            <a:ext cx="2788395" cy="758861"/>
          </a:xfrm>
        </p:spPr>
        <p:txBody>
          <a:bodyPr lIns="252000"/>
          <a:lstStyle>
            <a:lvl1pPr>
              <a:defRPr sz="1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21"/>
          </p:nvPr>
        </p:nvSpPr>
        <p:spPr>
          <a:xfrm>
            <a:off x="5578365" y="1039459"/>
            <a:ext cx="2788395" cy="758861"/>
          </a:xfrm>
        </p:spPr>
        <p:txBody>
          <a:bodyPr lIns="252000"/>
          <a:lstStyle>
            <a:lvl1pPr>
              <a:defRPr sz="1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2735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292225" y="5570538"/>
            <a:ext cx="7562850" cy="368300"/>
          </a:xfrm>
        </p:spPr>
        <p:txBody>
          <a:bodyPr lIns="0" tIns="0" rIns="0" bIns="108000" anchor="b">
            <a:noAutofit/>
          </a:bodyPr>
          <a:lstStyle>
            <a:lvl1pPr>
              <a:defRPr sz="600" b="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SOURCE: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25039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Object - Gre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0" y="1031839"/>
            <a:ext cx="9144000" cy="4906999"/>
          </a:xfrm>
        </p:spPr>
        <p:txBody>
          <a:bodyPr>
            <a:noAutofit/>
          </a:bodyPr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1292225" y="5570538"/>
            <a:ext cx="7562850" cy="368300"/>
          </a:xfrm>
        </p:spPr>
        <p:txBody>
          <a:bodyPr lIns="0" tIns="0" rIns="0" bIns="108000" anchor="b">
            <a:noAutofit/>
          </a:bodyPr>
          <a:lstStyle>
            <a:lvl1pPr>
              <a:defRPr sz="600" b="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SOURCE: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91107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©TNS 2016</a:t>
            </a:r>
            <a:endParaRPr lang="en-AU" sz="750" b="0" dirty="0">
              <a:solidFill>
                <a:srgbClr val="333333"/>
              </a:solidFill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pic>
        <p:nvPicPr>
          <p:cNvPr id="93" name="Picture 2" descr="\\PSTUDIOTERM\Clients\TNS Global\TNS_002 Templates\4. Design\1. Assets\Logos\TNS_LOGOS\final brand jpgs\TNS_logo_rgb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88" y="6072637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683" y="5893095"/>
            <a:ext cx="1018032" cy="84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©</a:t>
            </a:r>
            <a:r>
              <a:rPr lang="en-AU" sz="750" b="0" dirty="0" err="1" smtClean="0">
                <a:solidFill>
                  <a:srgbClr val="333333"/>
                </a:solidFill>
                <a:latin typeface="+mn-lt"/>
              </a:rPr>
              <a:t>TNS</a:t>
            </a:r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 2014</a:t>
            </a:r>
            <a:endParaRPr lang="en-AU" sz="750" b="0" dirty="0">
              <a:solidFill>
                <a:srgbClr val="333333"/>
              </a:solidFill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5617" cy="1031838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031837"/>
            <a:ext cx="9145617" cy="4035515"/>
          </a:xfrm>
          <a:prstGeom prst="rect">
            <a:avLst/>
          </a:prstGeom>
        </p:spPr>
        <p:txBody>
          <a:bodyPr vert="horz" lIns="277200" tIns="212400" rIns="27720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oup 88"/>
          <p:cNvGrpSpPr/>
          <p:nvPr/>
        </p:nvGrpSpPr>
        <p:grpSpPr>
          <a:xfrm>
            <a:off x="-1630680" y="-501206"/>
            <a:ext cx="10507979" cy="5637807"/>
            <a:chOff x="-1630680" y="-501206"/>
            <a:chExt cx="10507979" cy="5637807"/>
          </a:xfrm>
        </p:grpSpPr>
        <p:cxnSp>
          <p:nvCxnSpPr>
            <p:cNvPr id="90" name="Straight Connector 89"/>
            <p:cNvCxnSpPr/>
            <p:nvPr userDrawn="1"/>
          </p:nvCxnSpPr>
          <p:spPr>
            <a:xfrm>
              <a:off x="-517443" y="4560579"/>
              <a:ext cx="44124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 userDrawn="1"/>
          </p:nvSpPr>
          <p:spPr>
            <a:xfrm>
              <a:off x="-1630680" y="4491328"/>
              <a:ext cx="1072330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AU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X</a:t>
              </a:r>
              <a:r>
                <a:rPr lang="en-AU" sz="900" b="1" baseline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 AXIS</a:t>
              </a:r>
              <a:endParaRPr lang="en-AU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endParaRPr>
            </a:p>
          </p:txBody>
        </p:sp>
        <p:cxnSp>
          <p:nvCxnSpPr>
            <p:cNvPr id="94" name="Straight Connector 93"/>
            <p:cNvCxnSpPr/>
            <p:nvPr userDrawn="1"/>
          </p:nvCxnSpPr>
          <p:spPr>
            <a:xfrm>
              <a:off x="-517443" y="5067353"/>
              <a:ext cx="44124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 userDrawn="1"/>
          </p:nvSpPr>
          <p:spPr>
            <a:xfrm>
              <a:off x="-1630680" y="4998102"/>
              <a:ext cx="1072330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AU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LOWER LIMIT</a:t>
              </a:r>
              <a:endParaRPr lang="en-AU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endParaRPr>
            </a:p>
          </p:txBody>
        </p:sp>
        <p:cxnSp>
          <p:nvCxnSpPr>
            <p:cNvPr id="96" name="Straight Connector 95"/>
            <p:cNvCxnSpPr/>
            <p:nvPr userDrawn="1"/>
          </p:nvCxnSpPr>
          <p:spPr>
            <a:xfrm>
              <a:off x="-517443" y="1284974"/>
              <a:ext cx="44124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/>
            <p:cNvSpPr txBox="1"/>
            <p:nvPr userDrawn="1"/>
          </p:nvSpPr>
          <p:spPr>
            <a:xfrm>
              <a:off x="-1630680" y="1215723"/>
              <a:ext cx="1072330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AU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UPPER LIMIT</a:t>
              </a:r>
              <a:endParaRPr lang="en-AU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endParaRPr>
            </a:p>
          </p:txBody>
        </p:sp>
        <p:cxnSp>
          <p:nvCxnSpPr>
            <p:cNvPr id="98" name="Straight Connector 97"/>
            <p:cNvCxnSpPr/>
            <p:nvPr userDrawn="1"/>
          </p:nvCxnSpPr>
          <p:spPr>
            <a:xfrm>
              <a:off x="-517443" y="1788974"/>
              <a:ext cx="44124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 userDrawn="1"/>
          </p:nvSpPr>
          <p:spPr>
            <a:xfrm>
              <a:off x="-1630680" y="1719723"/>
              <a:ext cx="1072330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AU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CHART TOP</a:t>
              </a:r>
              <a:endParaRPr lang="en-AU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endParaRPr>
            </a:p>
          </p:txBody>
        </p:sp>
        <p:grpSp>
          <p:nvGrpSpPr>
            <p:cNvPr id="105" name="Group 104"/>
            <p:cNvGrpSpPr/>
            <p:nvPr userDrawn="1"/>
          </p:nvGrpSpPr>
          <p:grpSpPr>
            <a:xfrm>
              <a:off x="755523" y="-501206"/>
              <a:ext cx="8121776" cy="424749"/>
              <a:chOff x="755523" y="-501206"/>
              <a:chExt cx="8121776" cy="424749"/>
            </a:xfrm>
          </p:grpSpPr>
          <p:cxnSp>
            <p:nvCxnSpPr>
              <p:cNvPr id="106" name="Straight Connector 105"/>
              <p:cNvCxnSpPr/>
              <p:nvPr userDrawn="1"/>
            </p:nvCxnSpPr>
            <p:spPr>
              <a:xfrm>
                <a:off x="1293019" y="-256457"/>
                <a:ext cx="0" cy="18000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TextBox 106"/>
              <p:cNvSpPr txBox="1"/>
              <p:nvPr userDrawn="1"/>
            </p:nvSpPr>
            <p:spPr>
              <a:xfrm>
                <a:off x="755523" y="-501206"/>
                <a:ext cx="1072330" cy="1384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AU"/>
                </a:defPPr>
                <a:lvl1pPr algn="ctr">
                  <a:defRPr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</a:defRPr>
                </a:lvl1pPr>
              </a:lstStyle>
              <a:p>
                <a:pPr lvl="0"/>
                <a:r>
                  <a:rPr lang="en-AU" dirty="0" smtClean="0"/>
                  <a:t>Y AXIS</a:t>
                </a:r>
                <a:endParaRPr lang="en-AU" dirty="0"/>
              </a:p>
            </p:txBody>
          </p:sp>
          <p:cxnSp>
            <p:nvCxnSpPr>
              <p:cNvPr id="108" name="Straight Connector 107"/>
              <p:cNvCxnSpPr/>
              <p:nvPr userDrawn="1"/>
            </p:nvCxnSpPr>
            <p:spPr>
              <a:xfrm>
                <a:off x="5575903" y="-256457"/>
                <a:ext cx="0" cy="18000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TextBox 108"/>
              <p:cNvSpPr txBox="1"/>
              <p:nvPr userDrawn="1"/>
            </p:nvSpPr>
            <p:spPr>
              <a:xfrm>
                <a:off x="5036026" y="-501206"/>
                <a:ext cx="1072330" cy="1384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AU"/>
                </a:defPPr>
                <a:lvl1pPr algn="ctr">
                  <a:defRPr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</a:defRPr>
                </a:lvl1pPr>
              </a:lstStyle>
              <a:p>
                <a:pPr lvl="0"/>
                <a:r>
                  <a:rPr lang="en-AU" dirty="0" smtClean="0"/>
                  <a:t>Y AXIS</a:t>
                </a:r>
                <a:endParaRPr lang="en-AU" dirty="0"/>
              </a:p>
            </p:txBody>
          </p:sp>
          <p:cxnSp>
            <p:nvCxnSpPr>
              <p:cNvPr id="113" name="Straight Connector 112"/>
              <p:cNvCxnSpPr/>
              <p:nvPr userDrawn="1"/>
            </p:nvCxnSpPr>
            <p:spPr>
              <a:xfrm>
                <a:off x="8349608" y="-256457"/>
                <a:ext cx="0" cy="18000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4" name="TextBox 113"/>
              <p:cNvSpPr txBox="1"/>
              <p:nvPr userDrawn="1"/>
            </p:nvSpPr>
            <p:spPr>
              <a:xfrm>
                <a:off x="7804969" y="-501206"/>
                <a:ext cx="1072330" cy="1384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AU"/>
                </a:defPPr>
                <a:lvl1pPr algn="ctr">
                  <a:defRPr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</a:defRPr>
                </a:lvl1pPr>
              </a:lstStyle>
              <a:p>
                <a:pPr lvl="0"/>
                <a:r>
                  <a:rPr lang="en-AU" dirty="0" smtClean="0"/>
                  <a:t>LIMIT</a:t>
                </a:r>
                <a:endParaRPr lang="en-AU" dirty="0"/>
              </a:p>
            </p:txBody>
          </p:sp>
        </p:grpSp>
      </p:grpSp>
      <p:sp>
        <p:nvSpPr>
          <p:cNvPr id="115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pic>
        <p:nvPicPr>
          <p:cNvPr id="88" name="Picture 2" descr="\\PSTUDIOTERM\Clients\TNS Global\TNS_002 Templates\4. Design\1. Assets\Logos\TNS_LOGOS\final brand jpgs\TNS_logo_rg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88" y="6072637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683" y="5893095"/>
            <a:ext cx="1018032" cy="84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41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84" r:id="rId2"/>
    <p:sldLayoutId id="2147483671" r:id="rId3"/>
    <p:sldLayoutId id="2147483687" r:id="rId4"/>
    <p:sldLayoutId id="2147483672" r:id="rId5"/>
    <p:sldLayoutId id="2147483690" r:id="rId6"/>
    <p:sldLayoutId id="2147483673" r:id="rId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rgbClr val="333333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rgbClr val="333333"/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rgbClr val="333333"/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rgbClr val="333333"/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5837" y="-3163"/>
            <a:ext cx="9151455" cy="6861163"/>
            <a:chOff x="-5837" y="-3163"/>
            <a:chExt cx="9151455" cy="686116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534163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86163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038163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29168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542163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794163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2046163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29968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548545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2800545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052545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306070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556545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3808545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060545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314070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567781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819781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07178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32530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575781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827781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07978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33330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6582163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34163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7086163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339688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7590163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7842163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8094163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8347688" y="-3163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8598163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8855075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86513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0" y="527837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618" y="277012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618" y="1031837"/>
              <a:ext cx="913816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0" y="781012"/>
              <a:ext cx="914561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1618" y="1535799"/>
              <a:ext cx="9136545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0" y="1284974"/>
              <a:ext cx="914561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0" y="2039799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0" y="1788974"/>
              <a:ext cx="914561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1618" y="2543875"/>
              <a:ext cx="914238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0" y="2293050"/>
              <a:ext cx="914561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0" y="3047875"/>
              <a:ext cx="914561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0" y="2797050"/>
              <a:ext cx="9139781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1618" y="3551837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1618" y="3301012"/>
              <a:ext cx="913816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0" y="4055837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1618" y="3805012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1618" y="4307837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0" y="4811837"/>
              <a:ext cx="9139781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0" y="4561012"/>
              <a:ext cx="913816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0" y="5315799"/>
              <a:ext cx="914561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 userDrawn="1"/>
          </p:nvCxnSpPr>
          <p:spPr>
            <a:xfrm>
              <a:off x="-5837" y="5064974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1618" y="5819799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0" y="5568974"/>
              <a:ext cx="91440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0" y="6071837"/>
              <a:ext cx="9139781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0" y="6323837"/>
              <a:ext cx="913816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-4219" y="6575837"/>
              <a:ext cx="914238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©</a:t>
            </a:r>
            <a:r>
              <a:rPr lang="en-AU" sz="750" b="0" dirty="0" err="1" smtClean="0">
                <a:solidFill>
                  <a:srgbClr val="333333"/>
                </a:solidFill>
                <a:latin typeface="+mn-lt"/>
              </a:rPr>
              <a:t>TNS</a:t>
            </a:r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 2014</a:t>
            </a:r>
            <a:endParaRPr lang="en-AU" sz="750" b="0" dirty="0">
              <a:solidFill>
                <a:srgbClr val="333333"/>
              </a:solidFill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5617" cy="1031838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031837"/>
            <a:ext cx="9145617" cy="4035515"/>
          </a:xfrm>
          <a:prstGeom prst="rect">
            <a:avLst/>
          </a:prstGeom>
        </p:spPr>
        <p:txBody>
          <a:bodyPr vert="horz" lIns="277200" tIns="212400" rIns="27720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89" name="Rectangle 88"/>
          <p:cNvSpPr/>
          <p:nvPr/>
        </p:nvSpPr>
        <p:spPr>
          <a:xfrm>
            <a:off x="285750" y="5064973"/>
            <a:ext cx="8569324" cy="8818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>
            <a:noAutofit/>
          </a:bodyPr>
          <a:lstStyle/>
          <a:p>
            <a:pPr lvl="0" algn="ctr"/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/>
          <p:cNvGrpSpPr/>
          <p:nvPr/>
        </p:nvGrpSpPr>
        <p:grpSpPr>
          <a:xfrm>
            <a:off x="-1630680" y="-501206"/>
            <a:ext cx="10507979" cy="5637807"/>
            <a:chOff x="-1630680" y="-501206"/>
            <a:chExt cx="10507979" cy="5637807"/>
          </a:xfrm>
        </p:grpSpPr>
        <p:cxnSp>
          <p:nvCxnSpPr>
            <p:cNvPr id="93" name="Straight Connector 92"/>
            <p:cNvCxnSpPr/>
            <p:nvPr userDrawn="1"/>
          </p:nvCxnSpPr>
          <p:spPr>
            <a:xfrm>
              <a:off x="-517443" y="4560579"/>
              <a:ext cx="44124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/>
            <p:cNvSpPr txBox="1"/>
            <p:nvPr userDrawn="1"/>
          </p:nvSpPr>
          <p:spPr>
            <a:xfrm>
              <a:off x="-1630680" y="4491328"/>
              <a:ext cx="1072330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AU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X</a:t>
              </a:r>
              <a:r>
                <a:rPr lang="en-AU" sz="900" b="1" baseline="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 AXIS</a:t>
              </a:r>
              <a:endParaRPr lang="en-AU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endParaRPr>
            </a:p>
          </p:txBody>
        </p:sp>
        <p:cxnSp>
          <p:nvCxnSpPr>
            <p:cNvPr id="95" name="Straight Connector 94"/>
            <p:cNvCxnSpPr/>
            <p:nvPr userDrawn="1"/>
          </p:nvCxnSpPr>
          <p:spPr>
            <a:xfrm>
              <a:off x="-517443" y="5067353"/>
              <a:ext cx="44124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 userDrawn="1"/>
          </p:nvSpPr>
          <p:spPr>
            <a:xfrm>
              <a:off x="-1630680" y="4998102"/>
              <a:ext cx="1072330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AU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LOWER LIMIT</a:t>
              </a:r>
              <a:endParaRPr lang="en-AU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endParaRPr>
            </a:p>
          </p:txBody>
        </p:sp>
        <p:cxnSp>
          <p:nvCxnSpPr>
            <p:cNvPr id="97" name="Straight Connector 96"/>
            <p:cNvCxnSpPr/>
            <p:nvPr userDrawn="1"/>
          </p:nvCxnSpPr>
          <p:spPr>
            <a:xfrm>
              <a:off x="-517443" y="1284974"/>
              <a:ext cx="44124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/>
            <p:cNvSpPr txBox="1"/>
            <p:nvPr userDrawn="1"/>
          </p:nvSpPr>
          <p:spPr>
            <a:xfrm>
              <a:off x="-1630680" y="1215723"/>
              <a:ext cx="1072330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AU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UPPER LIMIT</a:t>
              </a:r>
              <a:endParaRPr lang="en-AU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endParaRPr>
            </a:p>
          </p:txBody>
        </p:sp>
        <p:cxnSp>
          <p:nvCxnSpPr>
            <p:cNvPr id="99" name="Straight Connector 98"/>
            <p:cNvCxnSpPr/>
            <p:nvPr userDrawn="1"/>
          </p:nvCxnSpPr>
          <p:spPr>
            <a:xfrm>
              <a:off x="-517443" y="1788974"/>
              <a:ext cx="441243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 userDrawn="1"/>
          </p:nvSpPr>
          <p:spPr>
            <a:xfrm>
              <a:off x="-1630680" y="1719723"/>
              <a:ext cx="1072330" cy="1384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AU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CHART TOP</a:t>
              </a:r>
              <a:endParaRPr lang="en-AU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endParaRPr>
            </a:p>
          </p:txBody>
        </p:sp>
        <p:grpSp>
          <p:nvGrpSpPr>
            <p:cNvPr id="106" name="Group 105"/>
            <p:cNvGrpSpPr/>
            <p:nvPr userDrawn="1"/>
          </p:nvGrpSpPr>
          <p:grpSpPr>
            <a:xfrm>
              <a:off x="755523" y="-501206"/>
              <a:ext cx="8121776" cy="424749"/>
              <a:chOff x="755523" y="-501206"/>
              <a:chExt cx="8121776" cy="424749"/>
            </a:xfrm>
          </p:grpSpPr>
          <p:cxnSp>
            <p:nvCxnSpPr>
              <p:cNvPr id="107" name="Straight Connector 106"/>
              <p:cNvCxnSpPr/>
              <p:nvPr userDrawn="1"/>
            </p:nvCxnSpPr>
            <p:spPr>
              <a:xfrm>
                <a:off x="1293019" y="-256457"/>
                <a:ext cx="0" cy="18000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TextBox 107"/>
              <p:cNvSpPr txBox="1"/>
              <p:nvPr userDrawn="1"/>
            </p:nvSpPr>
            <p:spPr>
              <a:xfrm>
                <a:off x="755523" y="-501206"/>
                <a:ext cx="1072330" cy="1384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AU"/>
                </a:defPPr>
                <a:lvl1pPr algn="ctr">
                  <a:defRPr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</a:defRPr>
                </a:lvl1pPr>
              </a:lstStyle>
              <a:p>
                <a:pPr lvl="0"/>
                <a:r>
                  <a:rPr lang="en-AU" dirty="0" smtClean="0"/>
                  <a:t>Y AXIS</a:t>
                </a:r>
                <a:endParaRPr lang="en-AU" dirty="0"/>
              </a:p>
            </p:txBody>
          </p:sp>
          <p:cxnSp>
            <p:nvCxnSpPr>
              <p:cNvPr id="109" name="Straight Connector 108"/>
              <p:cNvCxnSpPr/>
              <p:nvPr userDrawn="1"/>
            </p:nvCxnSpPr>
            <p:spPr>
              <a:xfrm>
                <a:off x="5575903" y="-256457"/>
                <a:ext cx="0" cy="18000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3" name="TextBox 112"/>
              <p:cNvSpPr txBox="1"/>
              <p:nvPr userDrawn="1"/>
            </p:nvSpPr>
            <p:spPr>
              <a:xfrm>
                <a:off x="5036026" y="-501206"/>
                <a:ext cx="1072330" cy="1384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AU"/>
                </a:defPPr>
                <a:lvl1pPr algn="ctr">
                  <a:defRPr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</a:defRPr>
                </a:lvl1pPr>
              </a:lstStyle>
              <a:p>
                <a:pPr lvl="0"/>
                <a:r>
                  <a:rPr lang="en-AU" dirty="0" smtClean="0"/>
                  <a:t>Y AXIS</a:t>
                </a:r>
                <a:endParaRPr lang="en-AU" dirty="0"/>
              </a:p>
            </p:txBody>
          </p:sp>
          <p:cxnSp>
            <p:nvCxnSpPr>
              <p:cNvPr id="114" name="Straight Connector 113"/>
              <p:cNvCxnSpPr/>
              <p:nvPr userDrawn="1"/>
            </p:nvCxnSpPr>
            <p:spPr>
              <a:xfrm>
                <a:off x="8349608" y="-256457"/>
                <a:ext cx="0" cy="18000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TextBox 114"/>
              <p:cNvSpPr txBox="1"/>
              <p:nvPr userDrawn="1"/>
            </p:nvSpPr>
            <p:spPr>
              <a:xfrm>
                <a:off x="7804969" y="-501206"/>
                <a:ext cx="1072330" cy="1384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AU"/>
                </a:defPPr>
                <a:lvl1pPr algn="ctr">
                  <a:defRPr sz="9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</a:defRPr>
                </a:lvl1pPr>
              </a:lstStyle>
              <a:p>
                <a:pPr lvl="0"/>
                <a:r>
                  <a:rPr lang="en-AU" dirty="0" smtClean="0"/>
                  <a:t>LIMIT</a:t>
                </a:r>
                <a:endParaRPr lang="en-AU" dirty="0"/>
              </a:p>
            </p:txBody>
          </p:sp>
        </p:grpSp>
      </p:grpSp>
      <p:sp>
        <p:nvSpPr>
          <p:cNvPr id="87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pic>
        <p:nvPicPr>
          <p:cNvPr id="88" name="Picture 2" descr="\\PSTUDIOTERM\Clients\TNS Global\TNS_002 Templates\4. Design\1. Assets\Logos\TNS_LOGOS\final brand jpgs\TNS_logo_rg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88" y="6072637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527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rgbClr val="333333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rgbClr val="333333"/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rgbClr val="333333"/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rgbClr val="333333"/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pPr>
              <a:defRPr/>
            </a:pPr>
            <a:r>
              <a:rPr lang="en-AU" dirty="0" smtClean="0"/>
              <a:t>GB Day Visits 2017</a:t>
            </a:r>
            <a:br>
              <a:rPr lang="en-AU" dirty="0" smtClean="0"/>
            </a:br>
            <a:r>
              <a:rPr lang="en-AU" sz="2000" b="1" dirty="0" smtClean="0"/>
              <a:t>March 2017</a:t>
            </a:r>
            <a:br>
              <a:rPr lang="en-AU" sz="2000" b="1" dirty="0" smtClean="0"/>
            </a:br>
            <a:r>
              <a:rPr lang="en-AU" sz="2000" b="1" dirty="0" smtClean="0"/>
              <a:t>GB &amp; England</a:t>
            </a:r>
            <a:endParaRPr lang="en-AU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5481273" y="6002162"/>
            <a:ext cx="975186" cy="6191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300" b="0" dirty="0" err="1" smtClean="0"/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650181" cy="1284971"/>
          </a:xfrm>
        </p:spPr>
        <p:txBody>
          <a:bodyPr/>
          <a:lstStyle/>
          <a:p>
            <a:r>
              <a:rPr lang="en-GB" dirty="0" smtClean="0"/>
              <a:t>Background and </a:t>
            </a:r>
            <a:r>
              <a:rPr lang="en-GB" dirty="0" smtClean="0"/>
              <a:t>definitions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2924" y="1177884"/>
            <a:ext cx="810577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</a:t>
            </a:r>
            <a:r>
              <a:rPr lang="en-GB" sz="1400" b="0" dirty="0" smtClean="0">
                <a:latin typeface="+mn-lt"/>
              </a:rPr>
              <a:t>espondents </a:t>
            </a:r>
            <a:r>
              <a:rPr lang="en-GB" sz="1400" b="0" dirty="0">
                <a:latin typeface="+mn-lt"/>
              </a:rPr>
              <a:t>were asked to provide details of </a:t>
            </a:r>
            <a:r>
              <a:rPr lang="en-GB" sz="1400" b="0" dirty="0" smtClean="0">
                <a:latin typeface="+mn-lt"/>
              </a:rPr>
              <a:t>their participation, </a:t>
            </a:r>
            <a:r>
              <a:rPr lang="en-GB" sz="1400" b="0" dirty="0">
                <a:latin typeface="+mn-lt"/>
              </a:rPr>
              <a:t>during the previous </a:t>
            </a:r>
            <a:r>
              <a:rPr lang="en-GB" sz="1400" b="0" dirty="0" smtClean="0">
                <a:latin typeface="+mn-lt"/>
              </a:rPr>
              <a:t>week, </a:t>
            </a:r>
            <a:r>
              <a:rPr lang="en-GB" sz="1400" b="0" dirty="0">
                <a:latin typeface="+mn-lt"/>
              </a:rPr>
              <a:t>in a list of leisure activities. Any participation in </a:t>
            </a:r>
            <a:r>
              <a:rPr lang="en-GB" sz="1400" b="0" dirty="0" smtClean="0">
                <a:latin typeface="+mn-lt"/>
              </a:rPr>
              <a:t>a </a:t>
            </a:r>
            <a:r>
              <a:rPr lang="en-GB" sz="1400" b="0" dirty="0">
                <a:latin typeface="+mn-lt"/>
              </a:rPr>
              <a:t>listed </a:t>
            </a:r>
            <a:r>
              <a:rPr lang="en-GB" sz="1400" b="0" dirty="0" smtClean="0">
                <a:latin typeface="+mn-lt"/>
              </a:rPr>
              <a:t>activity, </a:t>
            </a:r>
            <a:r>
              <a:rPr lang="en-GB" sz="1400" b="0" dirty="0">
                <a:latin typeface="+mn-lt"/>
              </a:rPr>
              <a:t>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</a:t>
            </a:r>
            <a:r>
              <a:rPr lang="en-GB" sz="1400" dirty="0" smtClean="0">
                <a:latin typeface="+mn-lt"/>
              </a:rPr>
              <a:t>Visits (TDV)</a:t>
            </a:r>
            <a:r>
              <a:rPr lang="en-GB" sz="1400" b="0" dirty="0" smtClean="0">
                <a:latin typeface="+mn-lt"/>
              </a:rPr>
              <a:t>, </a:t>
            </a:r>
            <a:r>
              <a:rPr lang="en-GB" sz="1400" b="0" dirty="0">
                <a:latin typeface="+mn-lt"/>
              </a:rPr>
              <a:t>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</a:t>
            </a:r>
            <a:r>
              <a:rPr lang="en-GB" sz="1400" b="0" dirty="0" smtClean="0">
                <a:latin typeface="+mn-lt"/>
              </a:rPr>
              <a:t>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 smtClean="0">
                <a:latin typeface="+mn-lt"/>
              </a:rPr>
              <a:t>Duration</a:t>
            </a:r>
            <a:r>
              <a:rPr lang="en-GB" sz="1400" b="0" dirty="0" smtClean="0">
                <a:latin typeface="+mn-lt"/>
              </a:rPr>
              <a:t> </a:t>
            </a:r>
            <a:r>
              <a:rPr lang="en-GB" sz="1400" b="0" dirty="0">
                <a:latin typeface="+mn-lt"/>
              </a:rPr>
              <a:t>- lasting at least 3 hours, including time spent travelling to the </a:t>
            </a:r>
            <a:r>
              <a:rPr lang="en-GB" sz="1400" b="0" dirty="0" smtClean="0">
                <a:latin typeface="+mn-lt"/>
              </a:rPr>
              <a:t>destination</a:t>
            </a:r>
            <a:r>
              <a:rPr lang="en-GB" sz="1400" b="0" dirty="0">
                <a:latin typeface="+mn-lt"/>
              </a:rPr>
              <a:t>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</a:t>
            </a:r>
            <a:r>
              <a:rPr lang="en-GB" sz="1400" b="0" dirty="0" smtClean="0">
                <a:latin typeface="+mn-lt"/>
              </a:rPr>
              <a:t>’;</a:t>
            </a:r>
            <a:endParaRPr lang="en-GB" sz="1400" b="0" dirty="0">
              <a:latin typeface="+mn-lt"/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  <a:endParaRPr lang="en-GB" sz="1400" b="0" dirty="0" smtClean="0">
              <a:latin typeface="+mn-lt"/>
            </a:endParaRPr>
          </a:p>
          <a:p>
            <a:r>
              <a:rPr lang="en-GB" sz="1400" b="0" dirty="0" smtClean="0">
                <a:latin typeface="+mn-lt"/>
              </a:rPr>
              <a:t> </a:t>
            </a:r>
            <a:endParaRPr lang="en-GB" sz="1400" b="0" dirty="0">
              <a:latin typeface="+mn-lt"/>
            </a:endParaRPr>
          </a:p>
          <a:p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endParaRPr lang="en-GB" sz="1600" b="0" dirty="0" smtClean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19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 smtClean="0"/>
              <a:t>Re-weighting of 2011 to 2015 data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1044" y="954478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latin typeface="+mn-lt"/>
              </a:rPr>
              <a:t>In </a:t>
            </a:r>
            <a:r>
              <a:rPr lang="en-GB" sz="1400" b="0" dirty="0">
                <a:latin typeface="+mn-lt"/>
              </a:rPr>
              <a:t>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Questionnaire improvements to make the survey more engaging and easy to </a:t>
            </a:r>
            <a:r>
              <a:rPr lang="en-GB" sz="1400" b="0" dirty="0" smtClean="0">
                <a:latin typeface="+mn-lt"/>
              </a:rPr>
              <a:t>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Questionnaire revisions required as part of the ‘merging’ of GBDVS with the GBTS online </a:t>
            </a:r>
            <a:r>
              <a:rPr lang="en-GB" sz="1400" b="0" dirty="0" smtClean="0">
                <a:latin typeface="+mn-lt"/>
              </a:rPr>
              <a:t>piloting</a:t>
            </a:r>
          </a:p>
          <a:p>
            <a:pPr marL="712788" lvl="0" indent="-261938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From January 2016 the weekly sample size contacted for the survey increased from 673 to </a:t>
            </a:r>
            <a:r>
              <a:rPr lang="en-GB" sz="1400" b="0" dirty="0" smtClean="0">
                <a:latin typeface="+mn-lt"/>
              </a:rPr>
              <a:t>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latin typeface="+mn-lt"/>
              </a:rPr>
              <a:t>This </a:t>
            </a:r>
            <a:r>
              <a:rPr lang="en-GB" sz="1400" b="0" dirty="0">
                <a:latin typeface="+mn-lt"/>
              </a:rPr>
              <a:t>combination of</a:t>
            </a:r>
            <a:r>
              <a:rPr lang="en-AU" sz="1400" b="0" dirty="0">
                <a:latin typeface="+mn-lt"/>
              </a:rPr>
              <a:t> small changes made to the GBDVS questionnaire had worked </a:t>
            </a:r>
            <a:r>
              <a:rPr lang="en-AU" sz="1400" b="0" dirty="0" smtClean="0">
                <a:latin typeface="+mn-lt"/>
              </a:rPr>
              <a:t>together </a:t>
            </a:r>
            <a:r>
              <a:rPr lang="en-AU" sz="1400" b="0" dirty="0">
                <a:latin typeface="+mn-lt"/>
              </a:rPr>
              <a:t>to increase levels of visits reported by respondents by around </a:t>
            </a:r>
            <a:r>
              <a:rPr lang="en-AU" sz="1400" dirty="0" smtClean="0">
                <a:latin typeface="+mn-lt"/>
              </a:rPr>
              <a:t>+15%</a:t>
            </a:r>
            <a:r>
              <a:rPr lang="en-AU" sz="1400" b="0" dirty="0" smtClean="0">
                <a:latin typeface="+mn-lt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 smtClean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 smtClean="0">
                <a:latin typeface="+mn-lt"/>
              </a:rPr>
              <a:t>As a result, the results from the past years in this report have all been revised to take into account this increase of </a:t>
            </a:r>
            <a:r>
              <a:rPr lang="en-AU" sz="1400" dirty="0" smtClean="0">
                <a:latin typeface="+mn-lt"/>
              </a:rPr>
              <a:t>+15% </a:t>
            </a:r>
            <a:r>
              <a:rPr lang="en-AU" sz="1400" b="0" dirty="0" smtClean="0">
                <a:latin typeface="+mn-lt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latin typeface="+mn-lt"/>
              </a:rPr>
              <a:t>For more information please </a:t>
            </a:r>
            <a:r>
              <a:rPr lang="en-GB" sz="1400" b="0" dirty="0">
                <a:latin typeface="+mn-lt"/>
              </a:rPr>
              <a:t>see: </a:t>
            </a:r>
            <a:endParaRPr lang="en-GB" sz="1400" b="0" dirty="0" smtClean="0">
              <a:latin typeface="+mn-lt"/>
            </a:endParaRPr>
          </a:p>
          <a:p>
            <a:r>
              <a:rPr lang="en-GB" sz="1400" b="0" dirty="0" smtClean="0">
                <a:latin typeface="+mn-lt"/>
              </a:rPr>
              <a:t>	</a:t>
            </a:r>
            <a:r>
              <a:rPr lang="en-GB" sz="1400" u="sng" dirty="0" smtClean="0">
                <a:latin typeface="+mn-lt"/>
                <a:hlinkClick r:id="rId2"/>
              </a:rPr>
              <a:t>https</a:t>
            </a:r>
            <a:r>
              <a:rPr lang="en-GB" sz="1400" u="sng" dirty="0">
                <a:latin typeface="+mn-lt"/>
                <a:hlinkClick r:id="rId2"/>
              </a:rPr>
              <a:t>://www.visitbritain.org/about-gbts-and-gbdvs</a:t>
            </a:r>
            <a:endParaRPr lang="en-GB" sz="1400" b="0" dirty="0">
              <a:latin typeface="+mn-lt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+mn-lt"/>
            </a:endParaRPr>
          </a:p>
          <a:p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endParaRPr lang="en-GB" sz="1600" b="0" dirty="0" smtClean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89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4</a:t>
            </a:fld>
            <a:endParaRPr lang="en-AU" dirty="0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Tourism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</a:t>
            </a:r>
            <a:r>
              <a:rPr lang="en-GB" sz="1600" b="0" dirty="0" smtClean="0">
                <a:latin typeface="+mn-lt"/>
              </a:rPr>
              <a:t>months period </a:t>
            </a:r>
            <a:r>
              <a:rPr lang="en-GB" sz="1600" b="0" dirty="0" smtClean="0">
                <a:latin typeface="+mn-lt"/>
              </a:rPr>
              <a:t>and year to date to March 2017 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-2% </a:t>
            </a:r>
            <a:r>
              <a:rPr lang="en-GB" sz="1600" b="0" dirty="0">
                <a:latin typeface="+mn-lt"/>
              </a:rPr>
              <a:t>when compared with the same period last year, to </a:t>
            </a:r>
            <a:r>
              <a:rPr lang="en-GB" sz="1600" b="0" dirty="0" smtClean="0">
                <a:latin typeface="+mn-lt"/>
              </a:rPr>
              <a:t>400 million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</a:t>
            </a:r>
            <a:r>
              <a:rPr lang="en-GB" sz="1600" b="0" dirty="0" smtClean="0">
                <a:latin typeface="+mn-lt"/>
              </a:rPr>
              <a:t>increased by +2% during </a:t>
            </a:r>
            <a:r>
              <a:rPr lang="en-GB" sz="1600" b="0" dirty="0">
                <a:latin typeface="+mn-lt"/>
              </a:rPr>
              <a:t>the same </a:t>
            </a:r>
            <a:r>
              <a:rPr lang="en-GB" sz="1600" b="0" dirty="0" smtClean="0">
                <a:latin typeface="+mn-lt"/>
              </a:rPr>
              <a:t>period to £14.2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Looking </a:t>
            </a:r>
            <a:r>
              <a:rPr lang="en-GB" sz="1600" b="0" dirty="0">
                <a:latin typeface="+mn-lt"/>
              </a:rPr>
              <a:t>at England, volume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-4% </a:t>
            </a:r>
            <a:r>
              <a:rPr lang="en-GB" sz="1600" b="0" dirty="0">
                <a:latin typeface="+mn-lt"/>
              </a:rPr>
              <a:t>in the three </a:t>
            </a:r>
            <a:r>
              <a:rPr lang="en-GB" sz="1600" b="0" dirty="0" smtClean="0">
                <a:latin typeface="+mn-lt"/>
              </a:rPr>
              <a:t>months period </a:t>
            </a:r>
            <a:r>
              <a:rPr lang="en-GB" sz="1600" b="0" dirty="0" smtClean="0">
                <a:latin typeface="+mn-lt"/>
              </a:rPr>
              <a:t>and year to date to March 2017 </a:t>
            </a:r>
            <a:r>
              <a:rPr lang="en-GB" sz="1600" b="0" dirty="0">
                <a:latin typeface="+mn-lt"/>
              </a:rPr>
              <a:t>at </a:t>
            </a:r>
            <a:r>
              <a:rPr lang="en-GB" sz="1600" b="0" dirty="0" smtClean="0">
                <a:latin typeface="+mn-lt"/>
              </a:rPr>
              <a:t>338 </a:t>
            </a:r>
            <a:r>
              <a:rPr lang="en-GB" sz="1600" b="0" dirty="0">
                <a:latin typeface="+mn-lt"/>
              </a:rPr>
              <a:t>million visits, </a:t>
            </a:r>
            <a:r>
              <a:rPr lang="en-GB" sz="1600" b="0" dirty="0" smtClean="0">
                <a:latin typeface="+mn-lt"/>
              </a:rPr>
              <a:t>while </a:t>
            </a:r>
            <a:r>
              <a:rPr lang="en-GB" sz="1600" b="0" dirty="0">
                <a:latin typeface="+mn-lt"/>
              </a:rPr>
              <a:t>value </a:t>
            </a:r>
            <a:r>
              <a:rPr lang="en-GB" sz="1600" b="0" dirty="0" smtClean="0">
                <a:latin typeface="+mn-lt"/>
              </a:rPr>
              <a:t>decreased by -3% to </a:t>
            </a:r>
            <a:r>
              <a:rPr lang="en-GB" sz="1600" b="0" dirty="0">
                <a:latin typeface="+mn-lt"/>
              </a:rPr>
              <a:t>£</a:t>
            </a:r>
            <a:r>
              <a:rPr lang="en-GB" sz="1600" b="0" dirty="0" smtClean="0">
                <a:latin typeface="+mn-lt"/>
              </a:rPr>
              <a:t>11.4 billion compared to the same period in 2016.  </a:t>
            </a: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5</a:t>
            </a:fld>
            <a:endParaRPr lang="en-AU" dirty="0"/>
          </a:p>
        </p:txBody>
      </p:sp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 smtClean="0"/>
              <a:t>Tourism Day Visits </a:t>
            </a:r>
            <a:br>
              <a:rPr lang="en-AU" dirty="0" smtClean="0"/>
            </a:br>
            <a:r>
              <a:rPr lang="en-AU" sz="2000" b="1" dirty="0" smtClean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789140"/>
              </p:ext>
            </p:extLst>
          </p:nvPr>
        </p:nvGraphicFramePr>
        <p:xfrm>
          <a:off x="4" y="1194973"/>
          <a:ext cx="9101334" cy="3642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5063"/>
                <a:gridCol w="595086"/>
                <a:gridCol w="595086"/>
                <a:gridCol w="595086"/>
                <a:gridCol w="595086"/>
                <a:gridCol w="595086"/>
                <a:gridCol w="595086"/>
                <a:gridCol w="595086"/>
                <a:gridCol w="598667"/>
                <a:gridCol w="598667"/>
                <a:gridCol w="598667"/>
                <a:gridCol w="598667"/>
                <a:gridCol w="598667"/>
                <a:gridCol w="598667"/>
                <a:gridCol w="598667"/>
              </a:tblGrid>
              <a:tr h="370840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Volume</a:t>
                      </a:r>
                      <a:r>
                        <a:rPr lang="en-GB" sz="1400" baseline="0" dirty="0" smtClean="0"/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/>
                        <a:t>(millions)</a:t>
                      </a:r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/>
                        <a:t>(£millions)</a:t>
                      </a:r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3 </a:t>
                      </a:r>
                    </a:p>
                    <a:p>
                      <a:r>
                        <a:rPr lang="en-GB" sz="1000" dirty="0" smtClean="0"/>
                        <a:t>months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2012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2013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2014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2015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2016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2012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2013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2014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2015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2016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</a:rPr>
                        <a:t> ’16/’17</a:t>
                      </a:r>
                      <a:endParaRPr lang="en-GB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Jan– Mar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399.5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£13,270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£12,524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£13,003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£12,339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£13,904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£14,194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/>
                        <a:t>Eng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£11,470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£10,646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£11,418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£10,604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£11,693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£11,388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YTD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defRPr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 -Mar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defRPr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399.5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£13,270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£12,524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£13,003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£12,339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£13,904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£14,194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/>
                        <a:t>Eng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3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accent3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£11,470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£10,646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£11,418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£10,604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£11,693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£11,388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January– March 2017 (4736); </a:t>
            </a:r>
            <a:r>
              <a:rPr lang="en-GB" sz="1000" b="0" i="1" dirty="0" smtClean="0">
                <a:latin typeface="+mn-lt"/>
              </a:rPr>
              <a:t>Jan - March </a:t>
            </a:r>
            <a:r>
              <a:rPr lang="en-GB" sz="1000" b="0" i="1" dirty="0">
                <a:latin typeface="+mn-lt"/>
              </a:rPr>
              <a:t>2017 </a:t>
            </a:r>
            <a:r>
              <a:rPr lang="en-GB" sz="1000" b="0" i="1" dirty="0" smtClean="0">
                <a:latin typeface="+mn-lt"/>
              </a:rPr>
              <a:t>(4736)</a:t>
            </a:r>
            <a:endParaRPr lang="en-GB" sz="1000" b="0" i="1" dirty="0">
              <a:latin typeface="+mn-lt"/>
            </a:endParaRP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January – March 2017 (3516); </a:t>
            </a:r>
            <a:r>
              <a:rPr lang="en-GB" sz="1000" b="0" i="1" dirty="0" smtClean="0">
                <a:latin typeface="+mn-lt"/>
              </a:rPr>
              <a:t>Jan - March </a:t>
            </a:r>
            <a:r>
              <a:rPr lang="en-GB" sz="1000" b="0" i="1" dirty="0">
                <a:latin typeface="+mn-lt"/>
              </a:rPr>
              <a:t>2017 </a:t>
            </a:r>
            <a:r>
              <a:rPr lang="en-GB" sz="1000" b="0" i="1" dirty="0" smtClean="0">
                <a:latin typeface="+mn-lt"/>
              </a:rPr>
              <a:t>(3516)</a:t>
            </a:r>
            <a:endParaRPr lang="en-GB" sz="1000" b="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6</a:t>
            </a:fld>
            <a:endParaRPr lang="en-AU" dirty="0"/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3+ Hour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-5% </a:t>
            </a:r>
            <a:r>
              <a:rPr lang="en-GB" sz="1600" b="0" dirty="0">
                <a:latin typeface="+mn-lt"/>
              </a:rPr>
              <a:t>for the three </a:t>
            </a:r>
            <a:r>
              <a:rPr lang="en-GB" sz="1600" b="0" dirty="0" smtClean="0">
                <a:latin typeface="+mn-lt"/>
              </a:rPr>
              <a:t>months </a:t>
            </a:r>
            <a:r>
              <a:rPr lang="en-GB" sz="1600" b="0" dirty="0" smtClean="0">
                <a:latin typeface="+mn-lt"/>
              </a:rPr>
              <a:t>period and </a:t>
            </a:r>
            <a:r>
              <a:rPr lang="en-GB" sz="1600" b="0" dirty="0" smtClean="0">
                <a:latin typeface="+mn-lt"/>
              </a:rPr>
              <a:t>year to date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March 2017 </a:t>
            </a:r>
            <a:r>
              <a:rPr lang="en-GB" sz="1600" b="0" dirty="0">
                <a:latin typeface="+mn-lt"/>
              </a:rPr>
              <a:t>at </a:t>
            </a:r>
            <a:r>
              <a:rPr lang="en-GB" sz="1600" b="0" dirty="0" smtClean="0">
                <a:latin typeface="+mn-lt"/>
              </a:rPr>
              <a:t>681 million </a:t>
            </a:r>
            <a:r>
              <a:rPr lang="en-GB" sz="1600" b="0" dirty="0">
                <a:latin typeface="+mn-lt"/>
              </a:rPr>
              <a:t>visits, versus </a:t>
            </a:r>
            <a:r>
              <a:rPr lang="en-GB" sz="1600" b="0" dirty="0" smtClean="0">
                <a:latin typeface="+mn-lt"/>
              </a:rPr>
              <a:t>the </a:t>
            </a:r>
            <a:r>
              <a:rPr lang="en-GB" sz="1600" b="0" dirty="0">
                <a:latin typeface="+mn-lt"/>
              </a:rPr>
              <a:t>same period in </a:t>
            </a:r>
            <a:r>
              <a:rPr lang="en-GB" sz="1600" b="0" dirty="0" smtClean="0">
                <a:latin typeface="+mn-lt"/>
              </a:rPr>
              <a:t>2016. 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</a:t>
            </a:r>
            <a:r>
              <a:rPr lang="en-GB" sz="1600" b="0" dirty="0">
                <a:latin typeface="+mn-lt"/>
              </a:rPr>
              <a:t>6</a:t>
            </a:r>
            <a:r>
              <a:rPr lang="en-GB" sz="1600" b="0" dirty="0" smtClean="0">
                <a:latin typeface="+mn-lt"/>
              </a:rPr>
              <a:t>% </a:t>
            </a:r>
            <a:r>
              <a:rPr lang="en-GB" sz="1600" b="0" dirty="0">
                <a:latin typeface="+mn-lt"/>
              </a:rPr>
              <a:t>for the three months against the same period last year </a:t>
            </a:r>
            <a:r>
              <a:rPr lang="en-GB" sz="1600" b="0" dirty="0" smtClean="0">
                <a:latin typeface="+mn-lt"/>
              </a:rPr>
              <a:t>to £18.8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In </a:t>
            </a:r>
            <a:r>
              <a:rPr lang="en-GB" sz="1600" b="0" dirty="0">
                <a:latin typeface="+mn-lt"/>
              </a:rPr>
              <a:t>England, volume </a:t>
            </a:r>
            <a:r>
              <a:rPr lang="en-GB" sz="1600" b="0" dirty="0" smtClean="0">
                <a:latin typeface="+mn-lt"/>
              </a:rPr>
              <a:t>declined by -6% </a:t>
            </a:r>
            <a:r>
              <a:rPr lang="en-GB" sz="1600" b="0" dirty="0">
                <a:latin typeface="+mn-lt"/>
              </a:rPr>
              <a:t>in the three </a:t>
            </a:r>
            <a:r>
              <a:rPr lang="en-GB" sz="1600" b="0" dirty="0" smtClean="0">
                <a:latin typeface="+mn-lt"/>
              </a:rPr>
              <a:t>months period </a:t>
            </a:r>
            <a:r>
              <a:rPr lang="en-GB" sz="1600" b="0" dirty="0" smtClean="0">
                <a:latin typeface="+mn-lt"/>
              </a:rPr>
              <a:t>and year to date to March 2017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574 million. </a:t>
            </a:r>
            <a:r>
              <a:rPr lang="en-GB" sz="1600" b="0" dirty="0">
                <a:latin typeface="+mn-lt"/>
              </a:rPr>
              <a:t>The value of these visits also </a:t>
            </a:r>
            <a:r>
              <a:rPr lang="en-GB" sz="1600" b="0" dirty="0" smtClean="0">
                <a:latin typeface="+mn-lt"/>
              </a:rPr>
              <a:t>decreased, by -11%,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£15.1 billion.</a:t>
            </a: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4CBA3-D598-4B1F-BAA3-EE14B5154290}" type="slidenum">
              <a:rPr lang="en-AU" smtClean="0"/>
              <a:pPr/>
              <a:t>7</a:t>
            </a:fld>
            <a:endParaRPr lang="en-AU" dirty="0"/>
          </a:p>
        </p:txBody>
      </p:sp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02862"/>
              </p:ext>
            </p:extLst>
          </p:nvPr>
        </p:nvGraphicFramePr>
        <p:xfrm>
          <a:off x="2" y="1194973"/>
          <a:ext cx="9143998" cy="366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/>
                <a:gridCol w="511858"/>
                <a:gridCol w="621541"/>
                <a:gridCol w="536232"/>
                <a:gridCol w="584980"/>
                <a:gridCol w="548419"/>
                <a:gridCol w="511858"/>
                <a:gridCol w="706852"/>
                <a:gridCol w="731225"/>
                <a:gridCol w="597168"/>
                <a:gridCol w="677489"/>
                <a:gridCol w="590834"/>
                <a:gridCol w="576905"/>
                <a:gridCol w="576905"/>
                <a:gridCol w="614291"/>
              </a:tblGrid>
              <a:tr h="370840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Volume</a:t>
                      </a:r>
                      <a:r>
                        <a:rPr lang="en-GB" sz="1400" baseline="0" dirty="0" smtClean="0"/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/>
                        <a:t>(millions)</a:t>
                      </a:r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/>
                        <a:t>(£millions)</a:t>
                      </a:r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3 Months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2012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2013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2014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2015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2016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2012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2013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2014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/>
                        <a:t>2015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2016</a:t>
                      </a:r>
                      <a:endParaRPr lang="en-GB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</a:rPr>
                        <a:t> ’16/’17</a:t>
                      </a:r>
                      <a:endParaRPr lang="en-GB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Jan– Mar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742.3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668.4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684.2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635.3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718.1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681.1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£18,791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£17,680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£17,968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£17,627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£19,967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£18,777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England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628.9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566.6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575.6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534.4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609.1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£15,574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£14,674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£15,475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£14,737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£16,961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£15,125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YTD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defRPr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Jan–</a:t>
                      </a:r>
                    </a:p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Mar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defRPr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742.3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668.4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684.2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635.3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718.1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681.1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£18,791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£17,680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£17,968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£17,627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£19,967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£18,777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England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628.9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566.6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575.6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534.4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609.1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£15,574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£14,674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£15,475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£14,737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£16,961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£15,125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January– March 2017 (8083); </a:t>
            </a:r>
            <a:r>
              <a:rPr lang="en-GB" sz="1000" b="0" i="1" dirty="0" smtClean="0">
                <a:latin typeface="+mn-lt"/>
              </a:rPr>
              <a:t>Jan -March </a:t>
            </a:r>
            <a:r>
              <a:rPr lang="en-GB" sz="1000" b="0" i="1" dirty="0">
                <a:latin typeface="+mn-lt"/>
              </a:rPr>
              <a:t>2017 </a:t>
            </a:r>
            <a:r>
              <a:rPr lang="en-GB" sz="1000" b="0" i="1" dirty="0" smtClean="0">
                <a:latin typeface="+mn-lt"/>
              </a:rPr>
              <a:t>(8083)</a:t>
            </a:r>
            <a:endParaRPr lang="en-GB" sz="1000" b="0" i="1" dirty="0">
              <a:latin typeface="+mn-lt"/>
            </a:endParaRP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January – March 2017 (5821); J</a:t>
            </a:r>
            <a:r>
              <a:rPr lang="en-GB" sz="1000" b="0" i="1" dirty="0" smtClean="0">
                <a:latin typeface="+mn-lt"/>
              </a:rPr>
              <a:t>an - March </a:t>
            </a:r>
            <a:r>
              <a:rPr lang="en-GB" sz="1000" b="0" i="1" dirty="0">
                <a:latin typeface="+mn-lt"/>
              </a:rPr>
              <a:t>2017 </a:t>
            </a:r>
            <a:r>
              <a:rPr lang="en-GB" sz="1000" b="0" i="1" dirty="0" smtClean="0">
                <a:latin typeface="+mn-lt"/>
              </a:rPr>
              <a:t>(5821)</a:t>
            </a:r>
            <a:endParaRPr lang="en-GB" sz="1000" b="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NO Grey Box Masters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t"/>
      <a:lstStyle>
        <a:defPPr algn="l">
          <a:defRPr sz="1600" b="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400" b="0" dirty="0" smtClean="0">
            <a:latin typeface="+mn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GRID LAYOUT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7783</TotalTime>
  <Words>921</Words>
  <Application>Microsoft Office PowerPoint</Application>
  <PresentationFormat>On-screen Show (4:3)</PresentationFormat>
  <Paragraphs>252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blank</vt:lpstr>
      <vt:lpstr>NO Grey Box Masters</vt:lpstr>
      <vt:lpstr>GRID LAYOUT</vt:lpstr>
      <vt:lpstr>GB Day Visits 2017 March 2017 GB &amp; England</vt:lpstr>
      <vt:lpstr>Background and definitions </vt:lpstr>
      <vt:lpstr>Re-weighting of 2011 to 2015 data</vt:lpstr>
      <vt:lpstr>Tourism Day Visits Summary  </vt:lpstr>
      <vt:lpstr>Tourism Day Visits 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Three line presentation title Using property</dc:title>
  <dc:creator>lisa.scattergood</dc:creator>
  <cp:lastModifiedBy>Godfroy, Laurent (TSMLP)</cp:lastModifiedBy>
  <cp:revision>798</cp:revision>
  <cp:lastPrinted>2017-02-23T17:14:13Z</cp:lastPrinted>
  <dcterms:created xsi:type="dcterms:W3CDTF">2012-03-08T09:17:55Z</dcterms:created>
  <dcterms:modified xsi:type="dcterms:W3CDTF">2017-04-28T12:56:44Z</dcterms:modified>
</cp:coreProperties>
</file>