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1" r:id="rId3"/>
    <p:sldId id="292" r:id="rId4"/>
    <p:sldId id="29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7" autoAdjust="0"/>
    <p:restoredTop sz="98400" autoAdjust="0"/>
  </p:normalViewPr>
  <p:slideViewPr>
    <p:cSldViewPr snapToGrid="0" showGuides="1">
      <p:cViewPr varScale="1">
        <p:scale>
          <a:sx n="112" d="100"/>
          <a:sy n="112" d="100"/>
        </p:scale>
        <p:origin x="2154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25/09/2017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4" y="6024104"/>
            <a:ext cx="3113774" cy="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2017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 smtClean="0"/>
              <a:t>GB Day Visits 2017</a:t>
            </a:r>
            <a:br>
              <a:rPr lang="en-AU" dirty="0" smtClean="0"/>
            </a:br>
            <a:r>
              <a:rPr lang="en-AU" sz="2000" b="1" dirty="0" smtClean="0"/>
              <a:t>August 2017</a:t>
            </a:r>
            <a:br>
              <a:rPr lang="en-AU" sz="2000" b="1" dirty="0" smtClean="0"/>
            </a:br>
            <a:r>
              <a:rPr lang="en-AU" sz="2000" b="1" dirty="0" smtClean="0"/>
              <a:t>GB &amp; England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Visits: Definitions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</a:t>
            </a:r>
            <a:r>
              <a:rPr lang="en-GB" sz="1400" b="0" dirty="0" smtClean="0">
                <a:latin typeface="+mn-lt"/>
              </a:rPr>
              <a:t>espondents </a:t>
            </a:r>
            <a:r>
              <a:rPr lang="en-GB" sz="1400" b="0" dirty="0">
                <a:latin typeface="+mn-lt"/>
              </a:rPr>
              <a:t>were asked to provide details of </a:t>
            </a:r>
            <a:r>
              <a:rPr lang="en-GB" sz="1400" b="0" dirty="0" smtClean="0">
                <a:latin typeface="+mn-lt"/>
              </a:rPr>
              <a:t>their participation, </a:t>
            </a:r>
            <a:r>
              <a:rPr lang="en-GB" sz="1400" b="0" dirty="0">
                <a:latin typeface="+mn-lt"/>
              </a:rPr>
              <a:t>during the previous </a:t>
            </a:r>
            <a:r>
              <a:rPr lang="en-GB" sz="1400" b="0" dirty="0" smtClean="0">
                <a:latin typeface="+mn-lt"/>
              </a:rPr>
              <a:t>week, </a:t>
            </a:r>
            <a:r>
              <a:rPr lang="en-GB" sz="1400" b="0" dirty="0">
                <a:latin typeface="+mn-lt"/>
              </a:rPr>
              <a:t>in a list of leisure activities. Any participation in </a:t>
            </a:r>
            <a:r>
              <a:rPr lang="en-GB" sz="1400" b="0" dirty="0" smtClean="0">
                <a:latin typeface="+mn-lt"/>
              </a:rPr>
              <a:t>a </a:t>
            </a:r>
            <a:r>
              <a:rPr lang="en-GB" sz="1400" b="0" dirty="0">
                <a:latin typeface="+mn-lt"/>
              </a:rPr>
              <a:t>listed </a:t>
            </a:r>
            <a:r>
              <a:rPr lang="en-GB" sz="1400" b="0" dirty="0" smtClean="0">
                <a:latin typeface="+mn-lt"/>
              </a:rPr>
              <a:t>activity, </a:t>
            </a:r>
            <a:r>
              <a:rPr lang="en-GB" sz="1400" b="0" dirty="0">
                <a:latin typeface="+mn-lt"/>
              </a:rPr>
              <a:t>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The </a:t>
            </a:r>
            <a:r>
              <a:rPr lang="en-GB" sz="1400" b="0" dirty="0">
                <a:latin typeface="+mn-lt"/>
              </a:rPr>
              <a:t>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</a:t>
            </a:r>
            <a:r>
              <a:rPr lang="en-GB" sz="1400" b="0" dirty="0" smtClean="0">
                <a:latin typeface="+mn-lt"/>
              </a:rPr>
              <a:t>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 smtClean="0">
                <a:latin typeface="+mn-lt"/>
              </a:rPr>
              <a:t>Duration</a:t>
            </a:r>
            <a:r>
              <a:rPr lang="en-GB" sz="1400" b="0" dirty="0" smtClean="0">
                <a:latin typeface="+mn-lt"/>
              </a:rPr>
              <a:t> </a:t>
            </a:r>
            <a:r>
              <a:rPr lang="en-GB" sz="1400" b="0" dirty="0">
                <a:latin typeface="+mn-lt"/>
              </a:rPr>
              <a:t>- lasting at least 3 hours, including time spent travelling to the </a:t>
            </a:r>
            <a:r>
              <a:rPr lang="en-GB" sz="1400" b="0" dirty="0" smtClean="0">
                <a:latin typeface="+mn-lt"/>
              </a:rPr>
              <a:t>destination</a:t>
            </a:r>
            <a:r>
              <a:rPr lang="en-GB" sz="1400" b="0" dirty="0">
                <a:latin typeface="+mn-lt"/>
              </a:rPr>
              <a:t>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</a:t>
            </a:r>
            <a:r>
              <a:rPr lang="en-GB" sz="1400" b="0" dirty="0" smtClean="0">
                <a:latin typeface="+mn-lt"/>
              </a:rPr>
              <a:t>’;</a:t>
            </a:r>
            <a:endParaRPr lang="en-GB" sz="1400" b="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 smtClean="0">
                <a:latin typeface="+mn-lt"/>
              </a:rPr>
              <a:t>Activities Core to Tourism Visits</a:t>
            </a:r>
            <a:r>
              <a:rPr lang="en-GB" sz="1400" b="0" dirty="0" smtClean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2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 smtClean="0"/>
              <a:t>Re-weighting of 2011 to 2015 data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In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This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together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to increase levels of visits reported by respondents by around </a:t>
            </a:r>
            <a:r>
              <a:rPr lang="en-AU" sz="1400" dirty="0" smtClean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 smtClean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 smtClean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For more information please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see: </a:t>
            </a:r>
            <a:endParaRPr lang="en-GB" sz="1400" b="0" dirty="0" smtClean="0">
              <a:solidFill>
                <a:prstClr val="black"/>
              </a:solidFill>
              <a:latin typeface="Verdana"/>
            </a:endParaRPr>
          </a:p>
          <a:p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 smtClean="0">
                <a:solidFill>
                  <a:prstClr val="black"/>
                </a:solidFill>
                <a:latin typeface="Verdana"/>
                <a:hlinkClick r:id="rId2"/>
              </a:rPr>
              <a:t>https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 smtClean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26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Tourism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</a:t>
            </a:r>
            <a:r>
              <a:rPr lang="en-GB" sz="1600" b="0" dirty="0" smtClean="0">
                <a:latin typeface="+mn-lt"/>
              </a:rPr>
              <a:t>August 2017 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-3%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502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decreased by -7%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£16.2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</a:t>
            </a:r>
            <a:r>
              <a:rPr lang="en-GB" sz="1600" b="0" dirty="0" smtClean="0">
                <a:latin typeface="+mn-lt"/>
              </a:rPr>
              <a:t>date at the GB level,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decreased by -3% to 1.2 billion while the </a:t>
            </a:r>
            <a:r>
              <a:rPr lang="en-GB" sz="1600" b="0" dirty="0">
                <a:latin typeface="+mn-lt"/>
              </a:rPr>
              <a:t>value of visits </a:t>
            </a:r>
            <a:r>
              <a:rPr lang="en-GB" sz="1600" b="0" dirty="0" smtClean="0">
                <a:latin typeface="+mn-lt"/>
              </a:rPr>
              <a:t>decreased by -1% to £40.4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-5%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August 2017 </a:t>
            </a:r>
            <a:r>
              <a:rPr lang="en-GB" sz="1600" b="0" dirty="0">
                <a:latin typeface="+mn-lt"/>
              </a:rPr>
              <a:t>at </a:t>
            </a:r>
            <a:r>
              <a:rPr lang="en-GB" sz="1600" b="0" dirty="0" smtClean="0">
                <a:latin typeface="+mn-lt"/>
              </a:rPr>
              <a:t>415 </a:t>
            </a:r>
            <a:r>
              <a:rPr lang="en-GB" sz="1600" b="0" dirty="0">
                <a:latin typeface="+mn-lt"/>
              </a:rPr>
              <a:t>million 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decreased by -12% to </a:t>
            </a:r>
            <a:r>
              <a:rPr lang="en-GB" sz="1600" b="0" dirty="0">
                <a:latin typeface="+mn-lt"/>
              </a:rPr>
              <a:t>£</a:t>
            </a:r>
            <a:r>
              <a:rPr lang="en-GB" sz="1600" b="0" dirty="0" smtClean="0">
                <a:latin typeface="+mn-lt"/>
              </a:rPr>
              <a:t>12.7 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</a:t>
            </a:r>
            <a:r>
              <a:rPr lang="en-GB" sz="1600" b="0" dirty="0" smtClean="0">
                <a:latin typeface="+mn-lt"/>
              </a:rPr>
              <a:t>2016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-4%,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 billion</a:t>
            </a:r>
            <a:r>
              <a:rPr lang="en-GB" sz="16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      </a:t>
            </a:r>
            <a:r>
              <a:rPr lang="en-GB" sz="1600" b="0" dirty="0" smtClean="0">
                <a:latin typeface="+mn-lt"/>
              </a:rPr>
              <a:t>-6% </a:t>
            </a:r>
            <a:r>
              <a:rPr lang="en-GB" sz="1600" b="0" dirty="0" smtClean="0">
                <a:latin typeface="+mn-lt"/>
              </a:rPr>
              <a:t>to £</a:t>
            </a:r>
            <a:r>
              <a:rPr lang="en-GB" sz="1600" b="0" dirty="0" smtClean="0">
                <a:latin typeface="+mn-lt"/>
              </a:rPr>
              <a:t>32.4 </a:t>
            </a:r>
            <a:r>
              <a:rPr lang="en-GB" sz="1600" b="0" dirty="0" smtClean="0">
                <a:latin typeface="+mn-lt"/>
              </a:rPr>
              <a:t>billion compared to the same period in 2016.  </a:t>
            </a: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98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Tourism Day Visits 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40786"/>
              </p:ext>
            </p:extLst>
          </p:nvPr>
        </p:nvGraphicFramePr>
        <p:xfrm>
          <a:off x="98996" y="1194973"/>
          <a:ext cx="9019842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00"/>
                <a:gridCol w="612000"/>
                <a:gridCol w="612000"/>
                <a:gridCol w="612000"/>
                <a:gridCol w="612000"/>
                <a:gridCol w="579411"/>
                <a:gridCol w="579411"/>
                <a:gridCol w="648000"/>
                <a:gridCol w="612000"/>
                <a:gridCol w="612000"/>
                <a:gridCol w="612000"/>
                <a:gridCol w="612000"/>
                <a:gridCol w="582510"/>
                <a:gridCol w="582510"/>
                <a:gridCol w="648000"/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Jun– Aug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559.5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513.0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£17,219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£19,103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£17,529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£17,797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£17,395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£14,346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£16,450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£14,226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£15,004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£14,465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1218.5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1171.4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1205.0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£40,973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£42,012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£40,381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£39,716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£40,885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£40,445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1057.3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1027.5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994.0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1055.1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£34,367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£36,105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£33,930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£34,008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£34,361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£32.447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June– August 2017 (5575); January– August 2017 (13570)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June – August 2017 (4129); January– August 2017 (10059)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 smtClean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 smtClean="0"/>
              <a:t>Activities Core to Tourism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</a:t>
            </a:r>
            <a:r>
              <a:rPr lang="en-GB" sz="1600" b="0" dirty="0" smtClean="0">
                <a:latin typeface="+mn-lt"/>
              </a:rPr>
              <a:t>ACT visits </a:t>
            </a:r>
            <a:r>
              <a:rPr lang="en-GB" sz="1600" b="0" dirty="0">
                <a:latin typeface="+mn-lt"/>
              </a:rPr>
              <a:t>in Great Britain in the three months to </a:t>
            </a:r>
            <a:r>
              <a:rPr lang="en-GB" sz="1600" b="0" dirty="0" smtClean="0">
                <a:latin typeface="+mn-lt"/>
              </a:rPr>
              <a:t>August 2017 remains stable compared to </a:t>
            </a:r>
            <a:r>
              <a:rPr lang="en-GB" sz="1600" b="0" dirty="0">
                <a:latin typeface="+mn-lt"/>
              </a:rPr>
              <a:t>the same period last year, to </a:t>
            </a:r>
            <a:r>
              <a:rPr lang="en-GB" sz="1600" b="0" dirty="0" smtClean="0">
                <a:latin typeface="+mn-lt"/>
              </a:rPr>
              <a:t>170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decreased by -5%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£5.2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However, year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date at the GB level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decreased by -1%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385 million </a:t>
            </a:r>
            <a:r>
              <a:rPr lang="en-GB" sz="1600" b="0" dirty="0">
                <a:latin typeface="+mn-lt"/>
              </a:rPr>
              <a:t>and value of visits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-6%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£11.4 </a:t>
            </a:r>
            <a:r>
              <a:rPr lang="en-GB" sz="1600" b="0" dirty="0">
                <a:latin typeface="+mn-lt"/>
              </a:rPr>
              <a:t>billion. </a:t>
            </a:r>
            <a:endParaRPr lang="en-GB" sz="1600" b="0" dirty="0" smtClean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Looking </a:t>
            </a:r>
            <a:r>
              <a:rPr lang="en-GB" sz="1600" b="0" dirty="0">
                <a:latin typeface="+mn-lt"/>
              </a:rPr>
              <a:t>at England, </a:t>
            </a:r>
            <a:r>
              <a:rPr lang="en-GB" sz="1600" b="0" dirty="0" smtClean="0">
                <a:latin typeface="+mn-lt"/>
              </a:rPr>
              <a:t>in </a:t>
            </a:r>
            <a:r>
              <a:rPr lang="en-GB" sz="1600" b="0" dirty="0">
                <a:latin typeface="+mn-lt"/>
              </a:rPr>
              <a:t>the three months to </a:t>
            </a:r>
            <a:r>
              <a:rPr lang="en-GB" sz="1600" b="0" dirty="0" smtClean="0">
                <a:latin typeface="+mn-lt"/>
              </a:rPr>
              <a:t>August 2017 the volume of ACT visits decreased by </a:t>
            </a:r>
            <a:r>
              <a:rPr lang="en-GB" sz="1600" b="0" dirty="0" smtClean="0">
                <a:latin typeface="+mn-lt"/>
              </a:rPr>
              <a:t>-6% </a:t>
            </a:r>
            <a:r>
              <a:rPr lang="en-GB" sz="1600" b="0" dirty="0" smtClean="0">
                <a:latin typeface="+mn-lt"/>
              </a:rPr>
              <a:t>to 134 million </a:t>
            </a:r>
            <a:r>
              <a:rPr lang="en-GB" sz="1600" b="0" dirty="0">
                <a:latin typeface="+mn-lt"/>
              </a:rPr>
              <a:t>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decreased by -4% to £4.2 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</a:t>
            </a:r>
            <a:r>
              <a:rPr lang="en-GB" sz="1600" b="0" dirty="0" smtClean="0">
                <a:latin typeface="+mn-lt"/>
              </a:rPr>
              <a:t>ACT visits </a:t>
            </a:r>
            <a:r>
              <a:rPr lang="en-GB" sz="1600" b="0" dirty="0">
                <a:latin typeface="+mn-lt"/>
              </a:rPr>
              <a:t>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</a:t>
            </a:r>
            <a:r>
              <a:rPr lang="en-GB" sz="1600" b="0" dirty="0" smtClean="0">
                <a:latin typeface="+mn-lt"/>
              </a:rPr>
              <a:t>2016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-5%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315 million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   -6% compared to the same period in 2016 to £9.4 billion</a:t>
            </a:r>
            <a:r>
              <a:rPr lang="en-GB" sz="1600" b="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Activities Core to Tourism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16197"/>
              </p:ext>
            </p:extLst>
          </p:nvPr>
        </p:nvGraphicFramePr>
        <p:xfrm>
          <a:off x="594296" y="1194973"/>
          <a:ext cx="8016305" cy="351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6641"/>
                <a:gridCol w="1169944"/>
                <a:gridCol w="1169944"/>
                <a:gridCol w="1169944"/>
                <a:gridCol w="1169944"/>
                <a:gridCol w="1169944"/>
                <a:gridCol w="1169944"/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Jun– Aug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£5,438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£5,165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£4,351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£12,158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£11,403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£9,999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June– August 2017 (1929); January– August 2017 (4312)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June – August 2017 (1383); January– August 2017 (3162)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3+ Hour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</a:t>
            </a:r>
            <a:r>
              <a:rPr lang="en-GB" sz="1600" b="0" dirty="0" smtClean="0">
                <a:latin typeface="+mn-lt"/>
              </a:rPr>
              <a:t>August 2017 decreased by -1% compared to the same period in 2016 to 811 million visits. 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-1% </a:t>
            </a:r>
            <a:r>
              <a:rPr lang="en-GB" sz="1600" b="0" dirty="0">
                <a:latin typeface="+mn-lt"/>
              </a:rPr>
              <a:t>for the three months against the same period last year </a:t>
            </a:r>
            <a:r>
              <a:rPr lang="en-GB" sz="1600" b="0" dirty="0" smtClean="0">
                <a:latin typeface="+mn-lt"/>
              </a:rPr>
              <a:t>to £24.1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</a:t>
            </a:r>
            <a:r>
              <a:rPr lang="en-GB" sz="1600" b="0" dirty="0" smtClean="0">
                <a:latin typeface="+mn-lt"/>
              </a:rPr>
              <a:t>down by -4%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2 billion </a:t>
            </a:r>
            <a:r>
              <a:rPr lang="en-GB" sz="1600" b="0" dirty="0">
                <a:latin typeface="+mn-lt"/>
              </a:rPr>
              <a:t>3+ hour visits and value </a:t>
            </a:r>
            <a:r>
              <a:rPr lang="en-GB" sz="1600" b="0" dirty="0" smtClean="0">
                <a:latin typeface="+mn-lt"/>
              </a:rPr>
              <a:t>decreased by -1%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£57.3 </a:t>
            </a:r>
            <a:r>
              <a:rPr lang="en-GB" sz="1600" b="0" dirty="0">
                <a:latin typeface="+mn-lt"/>
              </a:rPr>
              <a:t>billion</a:t>
            </a:r>
            <a:r>
              <a:rPr lang="en-GB" sz="1600" b="0" dirty="0" smtClean="0">
                <a:latin typeface="+mn-lt"/>
              </a:rPr>
              <a:t>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</a:t>
            </a:r>
            <a:r>
              <a:rPr lang="en-GB" sz="1600" b="0" dirty="0" smtClean="0">
                <a:latin typeface="+mn-lt"/>
              </a:rPr>
              <a:t>declined by -3%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August 2017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671 million. Similarly, the </a:t>
            </a:r>
            <a:r>
              <a:rPr lang="en-GB" sz="1600" b="0" dirty="0">
                <a:latin typeface="+mn-lt"/>
              </a:rPr>
              <a:t>value of these visits </a:t>
            </a:r>
            <a:r>
              <a:rPr lang="en-GB" sz="1600" b="0" dirty="0" smtClean="0">
                <a:latin typeface="+mn-lt"/>
              </a:rPr>
              <a:t>decreased, by -4%,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19.2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Year </a:t>
            </a:r>
            <a:r>
              <a:rPr lang="en-GB" sz="1600" b="0" dirty="0">
                <a:latin typeface="+mn-lt"/>
              </a:rPr>
              <a:t>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2016 by </a:t>
            </a:r>
            <a:r>
              <a:rPr lang="en-GB" sz="1600" b="0" dirty="0" smtClean="0">
                <a:latin typeface="+mn-lt"/>
              </a:rPr>
              <a:t>-5%,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1.7 </a:t>
            </a:r>
            <a:r>
              <a:rPr lang="en-GB" sz="1600" b="0" dirty="0">
                <a:latin typeface="+mn-lt"/>
              </a:rPr>
              <a:t>b</a:t>
            </a:r>
            <a:r>
              <a:rPr lang="en-GB" sz="1600" b="0" dirty="0" smtClean="0">
                <a:latin typeface="+mn-lt"/>
              </a:rPr>
              <a:t>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-</a:t>
            </a:r>
            <a:r>
              <a:rPr lang="en-GB" sz="1600" b="0" dirty="0">
                <a:latin typeface="+mn-lt"/>
              </a:rPr>
              <a:t>4</a:t>
            </a:r>
            <a:r>
              <a:rPr lang="en-GB" sz="1600" b="0" dirty="0" smtClean="0">
                <a:latin typeface="+mn-lt"/>
              </a:rPr>
              <a:t>% to £46.1 </a:t>
            </a:r>
            <a:r>
              <a:rPr lang="en-GB" sz="1600" b="0" dirty="0">
                <a:latin typeface="+mn-lt"/>
              </a:rPr>
              <a:t>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53749"/>
              </p:ext>
            </p:extLst>
          </p:nvPr>
        </p:nvGraphicFramePr>
        <p:xfrm>
          <a:off x="2" y="1194973"/>
          <a:ext cx="9144001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2016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Jun– Aug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802.9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£23,466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£23,761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£23,021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£22,999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£24,478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England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742.0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£19,492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£20,027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£19,207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£20,056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</a:t>
                      </a:r>
                    </a:p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1985.4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1936.7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2070.1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1988.0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£56,837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£55,190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£55,070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£53,548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£57,808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£57,347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England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1828.8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1681.6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1679.8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1750.6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£46,857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£46,453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£45,526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£45,090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£48,314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June– August 2017 (8960); January– August 2017 (22314)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June – August 2017 (6440); January– August 2017 (16043)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 smtClean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7643</TotalTime>
  <Words>1352</Words>
  <Application>Microsoft Office PowerPoint</Application>
  <PresentationFormat>On-screen Show (4:3)</PresentationFormat>
  <Paragraphs>262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Mincho</vt:lpstr>
      <vt:lpstr>Arial</vt:lpstr>
      <vt:lpstr>Calibri</vt:lpstr>
      <vt:lpstr>Times New Roman</vt:lpstr>
      <vt:lpstr>Verdana</vt:lpstr>
      <vt:lpstr>Wingdings</vt:lpstr>
      <vt:lpstr>blank</vt:lpstr>
      <vt:lpstr>GB Day Visits 2017 August 2017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John Duncan</cp:lastModifiedBy>
  <cp:revision>826</cp:revision>
  <cp:lastPrinted>2017-02-23T17:14:13Z</cp:lastPrinted>
  <dcterms:created xsi:type="dcterms:W3CDTF">2012-03-08T09:17:55Z</dcterms:created>
  <dcterms:modified xsi:type="dcterms:W3CDTF">2017-09-25T17:05:07Z</dcterms:modified>
</cp:coreProperties>
</file>