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85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 autoAdjust="0"/>
    <p:restoredTop sz="99494" autoAdjust="0"/>
  </p:normalViewPr>
  <p:slideViewPr>
    <p:cSldViewPr snapToGrid="0" showGuides="1">
      <p:cViewPr varScale="1">
        <p:scale>
          <a:sx n="132" d="100"/>
          <a:sy n="132" d="100"/>
        </p:scale>
        <p:origin x="1338" y="132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02/08/2017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2/08/2017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©TNS 2017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34" y="6024104"/>
            <a:ext cx="3113774" cy="59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pic>
        <p:nvPicPr>
          <p:cNvPr id="12" name="Picture 2" descr="Image result for kantar tns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 smtClean="0"/>
              <a:t>GB Day Visits 2017</a:t>
            </a:r>
            <a:br>
              <a:rPr lang="en-AU" dirty="0" smtClean="0"/>
            </a:br>
            <a:r>
              <a:rPr lang="en-AU" sz="2000" b="1" dirty="0" smtClean="0"/>
              <a:t>June 2017</a:t>
            </a:r>
            <a:br>
              <a:rPr lang="en-AU" sz="2000" b="1" dirty="0" smtClean="0"/>
            </a:br>
            <a:r>
              <a:rPr lang="en-AU" sz="2000" b="1" dirty="0" smtClean="0"/>
              <a:t>GB &amp; England</a:t>
            </a:r>
            <a:endParaRPr lang="en-AU" sz="2000" b="1" dirty="0"/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Day Visits: Definitions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</a:t>
            </a:r>
            <a:r>
              <a:rPr lang="en-GB" sz="1400" b="0" dirty="0" smtClean="0">
                <a:latin typeface="+mn-lt"/>
              </a:rPr>
              <a:t>espondents </a:t>
            </a:r>
            <a:r>
              <a:rPr lang="en-GB" sz="1400" b="0" dirty="0">
                <a:latin typeface="+mn-lt"/>
              </a:rPr>
              <a:t>were asked to provide details of </a:t>
            </a:r>
            <a:r>
              <a:rPr lang="en-GB" sz="1400" b="0" dirty="0" smtClean="0">
                <a:latin typeface="+mn-lt"/>
              </a:rPr>
              <a:t>their participation, </a:t>
            </a:r>
            <a:r>
              <a:rPr lang="en-GB" sz="1400" b="0" dirty="0">
                <a:latin typeface="+mn-lt"/>
              </a:rPr>
              <a:t>during the previous </a:t>
            </a:r>
            <a:r>
              <a:rPr lang="en-GB" sz="1400" b="0" dirty="0" smtClean="0">
                <a:latin typeface="+mn-lt"/>
              </a:rPr>
              <a:t>week, </a:t>
            </a:r>
            <a:r>
              <a:rPr lang="en-GB" sz="1400" b="0" dirty="0">
                <a:latin typeface="+mn-lt"/>
              </a:rPr>
              <a:t>in a list of leisure activities. Any participation in </a:t>
            </a:r>
            <a:r>
              <a:rPr lang="en-GB" sz="1400" b="0" dirty="0" smtClean="0">
                <a:latin typeface="+mn-lt"/>
              </a:rPr>
              <a:t>a </a:t>
            </a:r>
            <a:r>
              <a:rPr lang="en-GB" sz="1400" b="0" dirty="0">
                <a:latin typeface="+mn-lt"/>
              </a:rPr>
              <a:t>listed </a:t>
            </a:r>
            <a:r>
              <a:rPr lang="en-GB" sz="1400" b="0" dirty="0" smtClean="0">
                <a:latin typeface="+mn-lt"/>
              </a:rPr>
              <a:t>activity, </a:t>
            </a:r>
            <a:r>
              <a:rPr lang="en-GB" sz="1400" b="0" dirty="0">
                <a:latin typeface="+mn-lt"/>
              </a:rPr>
              <a:t>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The </a:t>
            </a:r>
            <a:r>
              <a:rPr lang="en-GB" sz="1400" b="0" dirty="0">
                <a:latin typeface="+mn-lt"/>
              </a:rPr>
              <a:t>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</a:t>
            </a:r>
            <a:r>
              <a:rPr lang="en-GB" sz="1400" b="0" dirty="0" smtClean="0">
                <a:latin typeface="+mn-lt"/>
              </a:rPr>
              <a:t>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 smtClean="0">
                <a:latin typeface="+mn-lt"/>
              </a:rPr>
              <a:t>Duration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- lasting at least 3 hours, including time spent travelling to the </a:t>
            </a:r>
            <a:r>
              <a:rPr lang="en-GB" sz="1400" b="0" dirty="0" smtClean="0">
                <a:latin typeface="+mn-lt"/>
              </a:rPr>
              <a:t>destination</a:t>
            </a:r>
            <a:r>
              <a:rPr lang="en-GB" sz="1400" b="0" dirty="0">
                <a:latin typeface="+mn-lt"/>
              </a:rPr>
              <a:t>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</a:t>
            </a:r>
            <a:r>
              <a:rPr lang="en-GB" sz="1400" b="0" dirty="0" smtClean="0">
                <a:latin typeface="+mn-lt"/>
              </a:rPr>
              <a:t>’;</a:t>
            </a:r>
            <a:endParaRPr lang="en-GB" sz="1400" b="0" dirty="0">
              <a:latin typeface="+mn-lt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 smtClean="0">
                <a:latin typeface="+mn-lt"/>
              </a:rPr>
              <a:t>Activities Core to Tourism Visits</a:t>
            </a:r>
            <a:r>
              <a:rPr lang="en-GB" sz="1400" b="0" dirty="0" smtClean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30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 smtClean="0"/>
              <a:t>Re-weighting of 2011 to 2015 data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In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This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together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to increase levels of visits reported by respondents by around </a:t>
            </a:r>
            <a:r>
              <a:rPr lang="en-AU" sz="1400" dirty="0" smtClean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 smtClean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 smtClean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For more information please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see: </a:t>
            </a:r>
            <a:endParaRPr lang="en-GB" sz="1400" b="0" dirty="0" smtClean="0">
              <a:solidFill>
                <a:prstClr val="black"/>
              </a:solidFill>
              <a:latin typeface="Verdana"/>
            </a:endParaRPr>
          </a:p>
          <a:p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 smtClean="0">
                <a:solidFill>
                  <a:prstClr val="black"/>
                </a:solidFill>
                <a:latin typeface="Verdana"/>
                <a:hlinkClick r:id="rId2"/>
              </a:rPr>
              <a:t>https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 smtClean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0899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Tourism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</a:t>
            </a:r>
            <a:r>
              <a:rPr lang="en-GB" sz="1600" b="0" dirty="0" smtClean="0">
                <a:latin typeface="+mn-lt"/>
              </a:rPr>
              <a:t>June 2017 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-2%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453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increased by +9%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to £15.7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</a:t>
            </a:r>
            <a:r>
              <a:rPr lang="en-GB" sz="1600" b="0" dirty="0" smtClean="0">
                <a:latin typeface="+mn-lt"/>
              </a:rPr>
              <a:t>date at the GB level </a:t>
            </a:r>
            <a:r>
              <a:rPr lang="en-GB" sz="1600" b="0" dirty="0">
                <a:latin typeface="+mn-lt"/>
              </a:rPr>
              <a:t>volume </a:t>
            </a:r>
            <a:r>
              <a:rPr lang="en-GB" sz="1600" b="0" dirty="0" smtClean="0">
                <a:latin typeface="+mn-lt"/>
              </a:rPr>
              <a:t>decreased by -2%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852 million </a:t>
            </a:r>
            <a:r>
              <a:rPr lang="en-GB" sz="1600" b="0" dirty="0">
                <a:latin typeface="+mn-lt"/>
              </a:rPr>
              <a:t>and value of visits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+4%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£29.4 </a:t>
            </a:r>
            <a:r>
              <a:rPr lang="en-GB" sz="1600" b="0" dirty="0">
                <a:latin typeface="+mn-lt"/>
              </a:rPr>
              <a:t>billion. </a:t>
            </a:r>
            <a:endParaRPr lang="en-GB" sz="1600" b="0" dirty="0" smtClean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Looking </a:t>
            </a:r>
            <a:r>
              <a:rPr lang="en-GB" sz="1600" b="0" dirty="0">
                <a:latin typeface="+mn-lt"/>
              </a:rPr>
              <a:t>at England, volume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-4% </a:t>
            </a:r>
            <a:r>
              <a:rPr lang="en-GB" sz="1600" b="0" dirty="0">
                <a:latin typeface="+mn-lt"/>
              </a:rPr>
              <a:t>in the three months to </a:t>
            </a:r>
            <a:r>
              <a:rPr lang="en-GB" sz="1600" b="0" dirty="0" smtClean="0">
                <a:latin typeface="+mn-lt"/>
              </a:rPr>
              <a:t>June 2017 </a:t>
            </a:r>
            <a:r>
              <a:rPr lang="en-GB" sz="1600" b="0" dirty="0">
                <a:latin typeface="+mn-lt"/>
              </a:rPr>
              <a:t>at </a:t>
            </a:r>
            <a:r>
              <a:rPr lang="en-GB" sz="1600" b="0" dirty="0" smtClean="0">
                <a:latin typeface="+mn-lt"/>
              </a:rPr>
              <a:t>381 </a:t>
            </a:r>
            <a:r>
              <a:rPr lang="en-GB" sz="1600" b="0" dirty="0">
                <a:latin typeface="+mn-lt"/>
              </a:rPr>
              <a:t>million visits, </a:t>
            </a:r>
            <a:r>
              <a:rPr lang="en-GB" sz="1600" b="0" dirty="0" smtClean="0">
                <a:latin typeface="+mn-lt"/>
              </a:rPr>
              <a:t>while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also decreased by -1% to </a:t>
            </a:r>
            <a:r>
              <a:rPr lang="en-GB" sz="1600" b="0" dirty="0">
                <a:latin typeface="+mn-lt"/>
              </a:rPr>
              <a:t>£</a:t>
            </a:r>
            <a:r>
              <a:rPr lang="en-GB" sz="1600" b="0" dirty="0" smtClean="0">
                <a:latin typeface="+mn-lt"/>
              </a:rPr>
              <a:t>12.4 billion compared to the same period in 2016.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</a:t>
            </a:r>
            <a:r>
              <a:rPr lang="en-GB" sz="1600" b="0" dirty="0" smtClean="0">
                <a:latin typeface="+mn-lt"/>
              </a:rPr>
              <a:t>2016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-4%,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719 million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-3% compared to the same period in 2016 to £23.5 </a:t>
            </a:r>
            <a:r>
              <a:rPr lang="en-GB" sz="1600" b="0" dirty="0">
                <a:latin typeface="+mn-lt"/>
              </a:rPr>
              <a:t>billion.  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Tourism Day Visits 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216925"/>
              </p:ext>
            </p:extLst>
          </p:nvPr>
        </p:nvGraphicFramePr>
        <p:xfrm>
          <a:off x="98996" y="1194973"/>
          <a:ext cx="8985744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9337"/>
                <a:gridCol w="579411"/>
                <a:gridCol w="579411"/>
                <a:gridCol w="579411"/>
                <a:gridCol w="579411"/>
                <a:gridCol w="579411"/>
                <a:gridCol w="579411"/>
                <a:gridCol w="746738"/>
                <a:gridCol w="582510"/>
                <a:gridCol w="582510"/>
                <a:gridCol w="582510"/>
                <a:gridCol w="582510"/>
                <a:gridCol w="582510"/>
                <a:gridCol w="582510"/>
                <a:gridCol w="728143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2012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2013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2014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2015</a:t>
                      </a:r>
                      <a:r>
                        <a:rPr lang="en-GB" sz="800" dirty="0" smtClean="0">
                          <a:latin typeface="+mn-lt"/>
                        </a:rPr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aseline="0" dirty="0" smtClean="0">
                          <a:latin typeface="+mn-lt"/>
                        </a:rPr>
                        <a:t>Apr-June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501.2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478.2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473.6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470.0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464.2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452.7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£15,448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£16,558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£14,631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£14,805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£14,411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£15,690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+9%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425.7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409.6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£12,576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£14,479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£12,274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£12,898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£12,453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12,380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Jan-June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926.4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863.1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854.5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817.9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852.2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£28,718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£29,082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£27,635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£27,143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£28,315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£29,435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+4%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791.9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741.1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723.9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698.9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748.0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£24,046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£25,126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£23,692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£23,502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£24,146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23,516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April– June 2017 (5241); 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June 2017 (9977)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April – June 2017 (3873); 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June 2017 (7389)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996" y="4908453"/>
            <a:ext cx="2082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0" dirty="0" smtClean="0">
                <a:solidFill>
                  <a:srgbClr val="333333"/>
                </a:solidFill>
                <a:latin typeface="+mn-lt"/>
              </a:rPr>
              <a:t>* Estimates: See Slide 3</a:t>
            </a:r>
            <a:endParaRPr lang="en-GB" sz="8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 smtClean="0"/>
              <a:t>Activities Core to Tourism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</a:t>
            </a:r>
            <a:r>
              <a:rPr lang="en-GB" sz="1600" b="0" dirty="0" smtClean="0">
                <a:latin typeface="+mn-lt"/>
              </a:rPr>
              <a:t>ACT visits </a:t>
            </a:r>
            <a:r>
              <a:rPr lang="en-GB" sz="1600" b="0" dirty="0">
                <a:latin typeface="+mn-lt"/>
              </a:rPr>
              <a:t>in Great Britain in the three months to </a:t>
            </a:r>
            <a:r>
              <a:rPr lang="en-GB" sz="1600" b="0" dirty="0" smtClean="0">
                <a:latin typeface="+mn-lt"/>
              </a:rPr>
              <a:t>June 2017 increased </a:t>
            </a:r>
            <a:r>
              <a:rPr lang="en-GB" sz="1600" b="0" dirty="0">
                <a:latin typeface="+mn-lt"/>
              </a:rPr>
              <a:t>by +</a:t>
            </a:r>
            <a:r>
              <a:rPr lang="en-GB" sz="1600" b="0" dirty="0" smtClean="0">
                <a:latin typeface="+mn-lt"/>
              </a:rPr>
              <a:t>2%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150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increased by +20%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to £4.9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However, year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date at the GB level </a:t>
            </a:r>
            <a:r>
              <a:rPr lang="en-GB" sz="1600" b="0" dirty="0">
                <a:latin typeface="+mn-lt"/>
              </a:rPr>
              <a:t>volume </a:t>
            </a:r>
            <a:r>
              <a:rPr lang="en-GB" sz="1600" b="0" dirty="0" smtClean="0">
                <a:latin typeface="+mn-lt"/>
              </a:rPr>
              <a:t>decreased by -3%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259 million </a:t>
            </a:r>
            <a:r>
              <a:rPr lang="en-GB" sz="1600" b="0" dirty="0">
                <a:latin typeface="+mn-lt"/>
              </a:rPr>
              <a:t>and value of visits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-1%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£7.9 </a:t>
            </a:r>
            <a:r>
              <a:rPr lang="en-GB" sz="1600" b="0" dirty="0">
                <a:latin typeface="+mn-lt"/>
              </a:rPr>
              <a:t>billion. </a:t>
            </a:r>
            <a:endParaRPr lang="en-GB" sz="1600" b="0" dirty="0" smtClean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Looking </a:t>
            </a:r>
            <a:r>
              <a:rPr lang="en-GB" sz="1600" b="0" dirty="0">
                <a:latin typeface="+mn-lt"/>
              </a:rPr>
              <a:t>at England, </a:t>
            </a:r>
            <a:r>
              <a:rPr lang="en-GB" sz="1600" b="0" dirty="0" smtClean="0">
                <a:latin typeface="+mn-lt"/>
              </a:rPr>
              <a:t>in </a:t>
            </a:r>
            <a:r>
              <a:rPr lang="en-GB" sz="1600" b="0" dirty="0">
                <a:latin typeface="+mn-lt"/>
              </a:rPr>
              <a:t>the three months to </a:t>
            </a:r>
            <a:r>
              <a:rPr lang="en-GB" sz="1600" b="0" dirty="0" smtClean="0">
                <a:latin typeface="+mn-lt"/>
              </a:rPr>
              <a:t>June 2017 the volume of ACT visits remains stable at 124 million </a:t>
            </a:r>
            <a:r>
              <a:rPr lang="en-GB" sz="1600" b="0" dirty="0">
                <a:latin typeface="+mn-lt"/>
              </a:rPr>
              <a:t>visits, </a:t>
            </a:r>
            <a:r>
              <a:rPr lang="en-GB" sz="1600" b="0" dirty="0" smtClean="0">
                <a:latin typeface="+mn-lt"/>
              </a:rPr>
              <a:t>while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increased by +16% to </a:t>
            </a:r>
            <a:r>
              <a:rPr lang="en-GB" sz="1600" b="0" smtClean="0">
                <a:latin typeface="+mn-lt"/>
              </a:rPr>
              <a:t>£4.1 </a:t>
            </a:r>
            <a:r>
              <a:rPr lang="en-GB" sz="1600" b="0" dirty="0" smtClean="0">
                <a:latin typeface="+mn-lt"/>
              </a:rPr>
              <a:t>billion compared to the same period in 2016.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</a:t>
            </a:r>
            <a:r>
              <a:rPr lang="en-GB" sz="1600" b="0" dirty="0" smtClean="0">
                <a:latin typeface="+mn-lt"/>
              </a:rPr>
              <a:t>ACT visits </a:t>
            </a:r>
            <a:r>
              <a:rPr lang="en-GB" sz="1600" b="0" dirty="0">
                <a:latin typeface="+mn-lt"/>
              </a:rPr>
              <a:t>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</a:t>
            </a:r>
            <a:r>
              <a:rPr lang="en-GB" sz="1600" b="0" dirty="0" smtClean="0">
                <a:latin typeface="+mn-lt"/>
              </a:rPr>
              <a:t>2016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-4%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217 million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-3% compared to the same period in 2016 to £6.5 billion</a:t>
            </a:r>
            <a:r>
              <a:rPr lang="en-GB" sz="1600" b="0" dirty="0">
                <a:latin typeface="+mn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60931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Activities Core to Tourism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222995"/>
              </p:ext>
            </p:extLst>
          </p:nvPr>
        </p:nvGraphicFramePr>
        <p:xfrm>
          <a:off x="594296" y="1194973"/>
          <a:ext cx="8016305" cy="3510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96641"/>
                <a:gridCol w="1169944"/>
                <a:gridCol w="1169944"/>
                <a:gridCol w="1169944"/>
                <a:gridCol w="1169944"/>
                <a:gridCol w="1169944"/>
                <a:gridCol w="1169944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aseline="0" dirty="0" smtClean="0">
                          <a:latin typeface="+mn-lt"/>
                        </a:rPr>
                        <a:t>Apr-June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£4,059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£4,875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+20%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£3,494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£4,058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+16%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Jan-June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£7,941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£7,889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£6,693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£6,519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April– June 2017 </a:t>
            </a:r>
            <a:r>
              <a:rPr lang="en-GB" sz="1000" b="0" i="1" dirty="0" smtClean="0">
                <a:latin typeface="+mn-lt"/>
              </a:rPr>
              <a:t>(1706); </a:t>
            </a:r>
            <a:r>
              <a:rPr lang="en-GB" sz="1000" b="0" i="1" dirty="0">
                <a:latin typeface="+mn-lt"/>
              </a:rPr>
              <a:t>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June 2017 </a:t>
            </a:r>
            <a:r>
              <a:rPr lang="en-GB" sz="1000" b="0" i="1" dirty="0" smtClean="0">
                <a:latin typeface="+mn-lt"/>
              </a:rPr>
              <a:t>(3002)</a:t>
            </a:r>
            <a:endParaRPr lang="en-GB" sz="1000" b="0" i="1" dirty="0">
              <a:latin typeface="+mn-lt"/>
            </a:endParaRP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April – June 2017 </a:t>
            </a:r>
            <a:r>
              <a:rPr lang="en-GB" sz="1000" b="0" i="1" dirty="0" smtClean="0">
                <a:latin typeface="+mn-lt"/>
              </a:rPr>
              <a:t>(1246); </a:t>
            </a:r>
            <a:r>
              <a:rPr lang="en-GB" sz="1000" b="0" i="1" dirty="0">
                <a:latin typeface="+mn-lt"/>
              </a:rPr>
              <a:t>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June 2017 </a:t>
            </a:r>
            <a:r>
              <a:rPr lang="en-GB" sz="1000" b="0" i="1" dirty="0" smtClean="0">
                <a:latin typeface="+mn-lt"/>
              </a:rPr>
              <a:t>(2227)</a:t>
            </a:r>
            <a:endParaRPr lang="en-GB" sz="1000" b="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58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3+ Hour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</a:t>
            </a:r>
            <a:r>
              <a:rPr lang="en-GB" sz="1600" b="0" dirty="0" smtClean="0">
                <a:latin typeface="+mn-lt"/>
              </a:rPr>
              <a:t>June 2017 decreased by -7% compared to the same period in 2016 to 738 million visits.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+4% </a:t>
            </a:r>
            <a:r>
              <a:rPr lang="en-GB" sz="1600" b="0" dirty="0">
                <a:latin typeface="+mn-lt"/>
              </a:rPr>
              <a:t>for the three months against the same period last year </a:t>
            </a:r>
            <a:r>
              <a:rPr lang="en-GB" sz="1600" b="0" dirty="0" smtClean="0">
                <a:latin typeface="+mn-lt"/>
              </a:rPr>
              <a:t>to £21.9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</a:t>
            </a:r>
            <a:r>
              <a:rPr lang="en-GB" sz="1600" b="0" dirty="0" smtClean="0">
                <a:latin typeface="+mn-lt"/>
              </a:rPr>
              <a:t>down by -6%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1.4 billion </a:t>
            </a:r>
            <a:r>
              <a:rPr lang="en-GB" sz="1600" b="0" dirty="0">
                <a:latin typeface="+mn-lt"/>
              </a:rPr>
              <a:t>3+ hour visits and value </a:t>
            </a:r>
            <a:r>
              <a:rPr lang="en-GB" sz="1600" b="0" dirty="0" smtClean="0">
                <a:latin typeface="+mn-lt"/>
              </a:rPr>
              <a:t>decreased by -1%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£40.7 </a:t>
            </a:r>
            <a:r>
              <a:rPr lang="en-GB" sz="1600" b="0" dirty="0">
                <a:latin typeface="+mn-lt"/>
              </a:rPr>
              <a:t>billion</a:t>
            </a:r>
            <a:r>
              <a:rPr lang="en-GB" sz="1600" b="0" dirty="0" smtClean="0">
                <a:latin typeface="+mn-lt"/>
              </a:rPr>
              <a:t>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</a:t>
            </a:r>
            <a:r>
              <a:rPr lang="en-GB" sz="1600" b="0" dirty="0" smtClean="0">
                <a:latin typeface="+mn-lt"/>
              </a:rPr>
              <a:t>declined by -7% </a:t>
            </a:r>
            <a:r>
              <a:rPr lang="en-GB" sz="1600" b="0" dirty="0">
                <a:latin typeface="+mn-lt"/>
              </a:rPr>
              <a:t>in the three months to </a:t>
            </a:r>
            <a:r>
              <a:rPr lang="en-GB" sz="1600" b="0" dirty="0" smtClean="0">
                <a:latin typeface="+mn-lt"/>
              </a:rPr>
              <a:t>June 2017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620 million. The </a:t>
            </a:r>
            <a:r>
              <a:rPr lang="en-GB" sz="1600" b="0" dirty="0">
                <a:latin typeface="+mn-lt"/>
              </a:rPr>
              <a:t>value of these visits </a:t>
            </a:r>
            <a:r>
              <a:rPr lang="en-GB" sz="1600" b="0" dirty="0" smtClean="0">
                <a:latin typeface="+mn-lt"/>
              </a:rPr>
              <a:t>also decreased, by -3%,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17.3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2016 by </a:t>
            </a:r>
            <a:r>
              <a:rPr lang="en-GB" sz="1600" b="0" dirty="0" smtClean="0">
                <a:latin typeface="+mn-lt"/>
              </a:rPr>
              <a:t>-7%,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1,2 billion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</a:t>
            </a:r>
            <a:r>
              <a:rPr lang="en-GB" sz="1600" b="0" dirty="0">
                <a:latin typeface="+mn-lt"/>
              </a:rPr>
              <a:t> </a:t>
            </a:r>
            <a:r>
              <a:rPr lang="en-GB" sz="1600" b="0" dirty="0" smtClean="0">
                <a:latin typeface="+mn-lt"/>
              </a:rPr>
              <a:t>   -7% to £32.5 </a:t>
            </a:r>
            <a:r>
              <a:rPr lang="en-GB" sz="1600" b="0" dirty="0">
                <a:latin typeface="+mn-lt"/>
              </a:rPr>
              <a:t>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527461"/>
              </p:ext>
            </p:extLst>
          </p:nvPr>
        </p:nvGraphicFramePr>
        <p:xfrm>
          <a:off x="2" y="1194973"/>
          <a:ext cx="9144001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n-lt"/>
                        </a:rPr>
                        <a:t>2016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aseline="0" dirty="0" smtClean="0">
                          <a:latin typeface="+mn-lt"/>
                        </a:rPr>
                        <a:t>Apr-</a:t>
                      </a:r>
                    </a:p>
                    <a:p>
                      <a:r>
                        <a:rPr lang="en-GB" sz="1000" baseline="0" dirty="0" smtClean="0">
                          <a:latin typeface="+mn-lt"/>
                        </a:rPr>
                        <a:t>June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756.5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773.2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749.3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791.7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737.5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£22,858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£21,311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£21,009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£19,640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£21,052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£21,899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+4%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England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695.3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637.3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638.8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669.8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£18,539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£18,292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£17,198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£16,898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£17,885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17,375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Jan-</a:t>
                      </a:r>
                    </a:p>
                    <a:p>
                      <a:r>
                        <a:rPr lang="en-GB" sz="1000" dirty="0" smtClean="0">
                          <a:latin typeface="+mn-lt"/>
                        </a:rPr>
                        <a:t>June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1563.2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1424.9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1457.4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1384.7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1509.8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1418.7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£41,649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£38,991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£38,976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£37,266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£41,019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£40,676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England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1324.2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1203.9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1214.3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1165.4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1278.9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£34,112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£32,966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£32,673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£31,635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£34,846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£32,499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j-lt"/>
              </a:rPr>
              <a:t>Base sizes: </a:t>
            </a:r>
            <a:br>
              <a:rPr lang="en-GB" sz="1000" i="1" dirty="0">
                <a:latin typeface="+mj-lt"/>
              </a:rPr>
            </a:br>
            <a:r>
              <a:rPr lang="en-GB" sz="1000" i="1" dirty="0">
                <a:latin typeface="+mj-lt"/>
              </a:rPr>
              <a:t>GB:</a:t>
            </a:r>
            <a:r>
              <a:rPr lang="en-GB" sz="1000" b="0" i="1" dirty="0">
                <a:latin typeface="+mj-lt"/>
              </a:rPr>
              <a:t> April– June 2017 (8521); January– June 2017 (16604)</a:t>
            </a:r>
          </a:p>
          <a:p>
            <a:pPr lvl="0">
              <a:defRPr/>
            </a:pPr>
            <a:r>
              <a:rPr lang="en-GB" sz="1000" i="1" dirty="0">
                <a:latin typeface="+mj-lt"/>
              </a:rPr>
              <a:t>England</a:t>
            </a:r>
            <a:r>
              <a:rPr lang="en-GB" sz="1000" b="0" i="1" dirty="0">
                <a:latin typeface="+mj-lt"/>
              </a:rPr>
              <a:t>: April – June 2017 (6126); January– June 2017 (11947)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7638</TotalTime>
  <Words>1332</Words>
  <Application>Microsoft Office PowerPoint</Application>
  <PresentationFormat>On-screen Show (4:3)</PresentationFormat>
  <Paragraphs>262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MS Mincho</vt:lpstr>
      <vt:lpstr>Arial</vt:lpstr>
      <vt:lpstr>Calibri</vt:lpstr>
      <vt:lpstr>Times New Roman</vt:lpstr>
      <vt:lpstr>Verdana</vt:lpstr>
      <vt:lpstr>Wingdings</vt:lpstr>
      <vt:lpstr>blank</vt:lpstr>
      <vt:lpstr>GB Day Visits 2017 June 2017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Xavier Faux</cp:lastModifiedBy>
  <cp:revision>824</cp:revision>
  <cp:lastPrinted>2017-02-23T17:14:13Z</cp:lastPrinted>
  <dcterms:created xsi:type="dcterms:W3CDTF">2012-03-08T09:17:55Z</dcterms:created>
  <dcterms:modified xsi:type="dcterms:W3CDTF">2017-08-02T08:20:56Z</dcterms:modified>
</cp:coreProperties>
</file>