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2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9" autoAdjust="0"/>
    <p:restoredTop sz="99494" autoAdjust="0"/>
  </p:normalViewPr>
  <p:slideViewPr>
    <p:cSldViewPr snapToGrid="0" showGuides="1">
      <p:cViewPr varScale="1">
        <p:scale>
          <a:sx n="70" d="100"/>
          <a:sy n="70" d="100"/>
        </p:scale>
        <p:origin x="-840" y="-90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30/08/2017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2017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4" y="6024104"/>
            <a:ext cx="3113774" cy="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 smtClean="0"/>
              <a:t>GB Day Visits 2017</a:t>
            </a:r>
            <a:br>
              <a:rPr lang="en-AU" dirty="0" smtClean="0"/>
            </a:br>
            <a:r>
              <a:rPr lang="en-AU" sz="2000" b="1" dirty="0" smtClean="0"/>
              <a:t>July 2017</a:t>
            </a:r>
            <a:br>
              <a:rPr lang="en-AU" sz="2000" b="1" dirty="0" smtClean="0"/>
            </a:br>
            <a:r>
              <a:rPr lang="en-AU" sz="2000" b="1" dirty="0" smtClean="0"/>
              <a:t>GB &amp; England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Visits: Definitions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</a:t>
            </a:r>
            <a:r>
              <a:rPr lang="en-GB" sz="1400" b="0" dirty="0" smtClean="0">
                <a:latin typeface="+mn-lt"/>
              </a:rPr>
              <a:t>espondents </a:t>
            </a:r>
            <a:r>
              <a:rPr lang="en-GB" sz="1400" b="0" dirty="0">
                <a:latin typeface="+mn-lt"/>
              </a:rPr>
              <a:t>were asked to provide details of </a:t>
            </a:r>
            <a:r>
              <a:rPr lang="en-GB" sz="1400" b="0" dirty="0" smtClean="0">
                <a:latin typeface="+mn-lt"/>
              </a:rPr>
              <a:t>their participation, </a:t>
            </a:r>
            <a:r>
              <a:rPr lang="en-GB" sz="1400" b="0" dirty="0">
                <a:latin typeface="+mn-lt"/>
              </a:rPr>
              <a:t>during the previous </a:t>
            </a:r>
            <a:r>
              <a:rPr lang="en-GB" sz="1400" b="0" dirty="0" smtClean="0">
                <a:latin typeface="+mn-lt"/>
              </a:rPr>
              <a:t>week, </a:t>
            </a:r>
            <a:r>
              <a:rPr lang="en-GB" sz="1400" b="0" dirty="0">
                <a:latin typeface="+mn-lt"/>
              </a:rPr>
              <a:t>in a list of leisure activities. Any participation in </a:t>
            </a:r>
            <a:r>
              <a:rPr lang="en-GB" sz="1400" b="0" dirty="0" smtClean="0">
                <a:latin typeface="+mn-lt"/>
              </a:rPr>
              <a:t>a </a:t>
            </a:r>
            <a:r>
              <a:rPr lang="en-GB" sz="1400" b="0" dirty="0">
                <a:latin typeface="+mn-lt"/>
              </a:rPr>
              <a:t>listed </a:t>
            </a:r>
            <a:r>
              <a:rPr lang="en-GB" sz="1400" b="0" dirty="0" smtClean="0">
                <a:latin typeface="+mn-lt"/>
              </a:rPr>
              <a:t>activity, </a:t>
            </a:r>
            <a:r>
              <a:rPr lang="en-GB" sz="1400" b="0" dirty="0">
                <a:latin typeface="+mn-lt"/>
              </a:rPr>
              <a:t>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The </a:t>
            </a:r>
            <a:r>
              <a:rPr lang="en-GB" sz="1400" b="0" dirty="0">
                <a:latin typeface="+mn-lt"/>
              </a:rPr>
              <a:t>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</a:t>
            </a:r>
            <a:r>
              <a:rPr lang="en-GB" sz="1400" b="0" dirty="0" smtClean="0">
                <a:latin typeface="+mn-lt"/>
              </a:rPr>
              <a:t>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 smtClean="0">
                <a:latin typeface="+mn-lt"/>
              </a:rPr>
              <a:t>Duration</a:t>
            </a:r>
            <a:r>
              <a:rPr lang="en-GB" sz="1400" b="0" dirty="0" smtClean="0">
                <a:latin typeface="+mn-lt"/>
              </a:rPr>
              <a:t> </a:t>
            </a:r>
            <a:r>
              <a:rPr lang="en-GB" sz="1400" b="0" dirty="0">
                <a:latin typeface="+mn-lt"/>
              </a:rPr>
              <a:t>- lasting at least 3 hours, including time spent travelling to the </a:t>
            </a:r>
            <a:r>
              <a:rPr lang="en-GB" sz="1400" b="0" dirty="0" smtClean="0">
                <a:latin typeface="+mn-lt"/>
              </a:rPr>
              <a:t>destination</a:t>
            </a:r>
            <a:r>
              <a:rPr lang="en-GB" sz="1400" b="0" dirty="0">
                <a:latin typeface="+mn-lt"/>
              </a:rPr>
              <a:t>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</a:t>
            </a:r>
            <a:r>
              <a:rPr lang="en-GB" sz="1400" b="0" dirty="0" smtClean="0">
                <a:latin typeface="+mn-lt"/>
              </a:rPr>
              <a:t>’;</a:t>
            </a:r>
            <a:endParaRPr lang="en-GB" sz="1400" b="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 smtClean="0">
                <a:latin typeface="+mn-lt"/>
              </a:rPr>
              <a:t>Activities Core to Tourism Visits</a:t>
            </a:r>
            <a:r>
              <a:rPr lang="en-GB" sz="1400" b="0" dirty="0" smtClean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 smtClean="0"/>
              <a:t>Re-weighting of 2011 to 2015 data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In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This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together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to increase levels of visits reported by respondents by around </a:t>
            </a:r>
            <a:r>
              <a:rPr lang="en-AU" sz="1400" dirty="0" smtClean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 smtClean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 smtClean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For more information please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see: </a:t>
            </a:r>
            <a:endParaRPr lang="en-GB" sz="1400" b="0" dirty="0" smtClean="0">
              <a:solidFill>
                <a:prstClr val="black"/>
              </a:solidFill>
              <a:latin typeface="Verdana"/>
            </a:endParaRPr>
          </a:p>
          <a:p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 smtClean="0">
                <a:solidFill>
                  <a:prstClr val="black"/>
                </a:solidFill>
                <a:latin typeface="Verdana"/>
                <a:hlinkClick r:id="rId2"/>
              </a:rPr>
              <a:t>https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 smtClean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Tourism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</a:t>
            </a:r>
            <a:r>
              <a:rPr lang="en-GB" sz="1600" b="0" dirty="0" smtClean="0">
                <a:latin typeface="+mn-lt"/>
              </a:rPr>
              <a:t>July 2017 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-9%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447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remained stable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at £15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</a:t>
            </a:r>
            <a:r>
              <a:rPr lang="en-GB" sz="1600" b="0" dirty="0" smtClean="0">
                <a:latin typeface="+mn-lt"/>
              </a:rPr>
              <a:t>date at the GB level,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decreased by -3%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 billion but the </a:t>
            </a:r>
            <a:r>
              <a:rPr lang="en-GB" sz="1600" b="0" dirty="0">
                <a:latin typeface="+mn-lt"/>
              </a:rPr>
              <a:t>value of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+3%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£34.6 </a:t>
            </a:r>
            <a:r>
              <a:rPr lang="en-GB" sz="1600" b="0" dirty="0">
                <a:latin typeface="+mn-lt"/>
              </a:rPr>
              <a:t>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-11% </a:t>
            </a:r>
            <a:r>
              <a:rPr lang="en-GB" sz="1600" b="0" dirty="0">
                <a:latin typeface="+mn-lt"/>
              </a:rPr>
              <a:t>in the three months to J</a:t>
            </a:r>
            <a:r>
              <a:rPr lang="en-GB" sz="1600" b="0" dirty="0" smtClean="0">
                <a:latin typeface="+mn-lt"/>
              </a:rPr>
              <a:t>uly 2017 </a:t>
            </a:r>
            <a:r>
              <a:rPr lang="en-GB" sz="1600" b="0" dirty="0">
                <a:latin typeface="+mn-lt"/>
              </a:rPr>
              <a:t>at </a:t>
            </a:r>
            <a:r>
              <a:rPr lang="en-GB" sz="1600" b="0" dirty="0" smtClean="0">
                <a:latin typeface="+mn-lt"/>
              </a:rPr>
              <a:t>376 </a:t>
            </a:r>
            <a:r>
              <a:rPr lang="en-GB" sz="1600" b="0" dirty="0">
                <a:latin typeface="+mn-lt"/>
              </a:rPr>
              <a:t>million 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decreased by -9% to </a:t>
            </a:r>
            <a:r>
              <a:rPr lang="en-GB" sz="1600" b="0" dirty="0">
                <a:latin typeface="+mn-lt"/>
              </a:rPr>
              <a:t>£</a:t>
            </a:r>
            <a:r>
              <a:rPr lang="en-GB" sz="1600" b="0" dirty="0" smtClean="0">
                <a:latin typeface="+mn-lt"/>
              </a:rPr>
              <a:t>11.8 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</a:t>
            </a:r>
            <a:r>
              <a:rPr lang="en-GB" sz="1600" b="0" dirty="0" smtClean="0">
                <a:latin typeface="+mn-lt"/>
              </a:rPr>
              <a:t>2016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-5%,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853 million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  -3% to £27.8 billion compared to the same period in 2016.  </a:t>
            </a: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Tourism Day Visits 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01199"/>
              </p:ext>
            </p:extLst>
          </p:nvPr>
        </p:nvGraphicFramePr>
        <p:xfrm>
          <a:off x="98996" y="1194973"/>
          <a:ext cx="8937921" cy="385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00"/>
                <a:gridCol w="612000"/>
                <a:gridCol w="612000"/>
                <a:gridCol w="612000"/>
                <a:gridCol w="612000"/>
                <a:gridCol w="579411"/>
                <a:gridCol w="540000"/>
                <a:gridCol w="648000"/>
                <a:gridCol w="612000"/>
                <a:gridCol w="612000"/>
                <a:gridCol w="612000"/>
                <a:gridCol w="612000"/>
                <a:gridCol w="582510"/>
                <a:gridCol w="660083"/>
                <a:gridCol w="527917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aseline="0" dirty="0" smtClean="0">
                          <a:latin typeface="+mn-lt"/>
                        </a:rPr>
                        <a:t>May – Jul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508.2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£15,672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£17,325</a:t>
                      </a:r>
                      <a:endParaRPr lang="en-GB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£15,654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£16,685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£15,103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£15,045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£12,879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£14,660</a:t>
                      </a:r>
                      <a:endParaRPr lang="en-GB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£12,892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£13,014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Jan-Jul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1104.9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1043.6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1026.4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1047.6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£33,980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£35,004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£33,282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£33,800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£33,541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£34,601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896.7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867.8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841.2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£28,504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£29,838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£28,223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£28,955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£28,544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27,781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May– July 2017 (5217); January– July 2017 (11714)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May – July 2017 (3849); January– July 2017 (8686)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 smtClean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 smtClean="0"/>
              <a:t>Activities Core to Tourism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</a:t>
            </a:r>
            <a:r>
              <a:rPr lang="en-GB" sz="1600" b="0" dirty="0" smtClean="0">
                <a:latin typeface="+mn-lt"/>
              </a:rPr>
              <a:t>ACT visits </a:t>
            </a:r>
            <a:r>
              <a:rPr lang="en-GB" sz="1600" b="0" dirty="0">
                <a:latin typeface="+mn-lt"/>
              </a:rPr>
              <a:t>in Great Britain in the three months to </a:t>
            </a:r>
            <a:r>
              <a:rPr lang="en-GB" sz="1600" b="0" dirty="0" smtClean="0">
                <a:latin typeface="+mn-lt"/>
              </a:rPr>
              <a:t>July 2017 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-3%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146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increased by +10%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£4.6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However, year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date at the GB level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decreased by -2%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313 million </a:t>
            </a:r>
            <a:r>
              <a:rPr lang="en-GB" sz="1600" b="0" dirty="0">
                <a:latin typeface="+mn-lt"/>
              </a:rPr>
              <a:t>and value of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+1%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£9.5 </a:t>
            </a:r>
            <a:r>
              <a:rPr lang="en-GB" sz="1600" b="0" dirty="0">
                <a:latin typeface="+mn-lt"/>
              </a:rPr>
              <a:t>billion. </a:t>
            </a:r>
            <a:endParaRPr lang="en-GB" sz="1600" b="0" dirty="0" smtClean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Looking </a:t>
            </a:r>
            <a:r>
              <a:rPr lang="en-GB" sz="1600" b="0" dirty="0">
                <a:latin typeface="+mn-lt"/>
              </a:rPr>
              <a:t>at England, </a:t>
            </a:r>
            <a:r>
              <a:rPr lang="en-GB" sz="1600" b="0" dirty="0" smtClean="0">
                <a:latin typeface="+mn-lt"/>
              </a:rPr>
              <a:t>in </a:t>
            </a:r>
            <a:r>
              <a:rPr lang="en-GB" sz="1600" b="0" dirty="0">
                <a:latin typeface="+mn-lt"/>
              </a:rPr>
              <a:t>the three months to </a:t>
            </a:r>
            <a:r>
              <a:rPr lang="en-GB" sz="1600" b="0" dirty="0" smtClean="0">
                <a:latin typeface="+mn-lt"/>
              </a:rPr>
              <a:t>July 2017 the volume of ACT visits decreased by -6% to 121 million </a:t>
            </a:r>
            <a:r>
              <a:rPr lang="en-GB" sz="1600" b="0" dirty="0">
                <a:latin typeface="+mn-lt"/>
              </a:rPr>
              <a:t>visits, </a:t>
            </a:r>
            <a:r>
              <a:rPr lang="en-GB" sz="1600" b="0" dirty="0" smtClean="0">
                <a:latin typeface="+mn-lt"/>
              </a:rPr>
              <a:t>while the value increased by +4% to £3.7 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</a:t>
            </a:r>
            <a:r>
              <a:rPr lang="en-GB" sz="1600" b="0" dirty="0" smtClean="0">
                <a:latin typeface="+mn-lt"/>
              </a:rPr>
              <a:t>ACT visits </a:t>
            </a:r>
            <a:r>
              <a:rPr lang="en-GB" sz="1600" b="0" dirty="0">
                <a:latin typeface="+mn-lt"/>
              </a:rPr>
              <a:t>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</a:t>
            </a:r>
            <a:r>
              <a:rPr lang="en-GB" sz="1600" b="0" dirty="0" smtClean="0">
                <a:latin typeface="+mn-lt"/>
              </a:rPr>
              <a:t>2016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-3%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262 million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    -1% compared to the same period in 2016 to £7.9 billion</a:t>
            </a:r>
            <a:r>
              <a:rPr lang="en-GB" sz="1600" b="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Activities Core to Tourism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61622"/>
              </p:ext>
            </p:extLst>
          </p:nvPr>
        </p:nvGraphicFramePr>
        <p:xfrm>
          <a:off x="594296" y="1194973"/>
          <a:ext cx="8016305" cy="3535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6641"/>
                <a:gridCol w="1169944"/>
                <a:gridCol w="1169944"/>
                <a:gridCol w="1169944"/>
                <a:gridCol w="1169944"/>
                <a:gridCol w="1169944"/>
                <a:gridCol w="1169944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May– Jul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£4,158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£4,596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+10%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£3,569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£3,720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+4%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</a:t>
                      </a:r>
                    </a:p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£9,418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£9,471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£7,947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£7,861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May– July 2017 (1717); January– July 2017</a:t>
            </a:r>
            <a:r>
              <a:rPr lang="en-GB" sz="1000" b="0" i="1" dirty="0" smtClean="0">
                <a:latin typeface="+mn-lt"/>
              </a:rPr>
              <a:t> (3615)</a:t>
            </a:r>
            <a:endParaRPr lang="en-GB" sz="1000" b="0" i="1" dirty="0">
              <a:latin typeface="+mn-lt"/>
            </a:endParaRP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May – July 2017 (1242); January– July 2017</a:t>
            </a:r>
            <a:r>
              <a:rPr lang="en-GB" sz="1000" b="0" i="1" dirty="0" smtClean="0">
                <a:latin typeface="+mn-lt"/>
              </a:rPr>
              <a:t> (2674)</a:t>
            </a:r>
            <a:endParaRPr lang="en-GB" sz="10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3+ Hour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J</a:t>
            </a:r>
            <a:r>
              <a:rPr lang="en-GB" sz="1600" b="0" dirty="0" smtClean="0">
                <a:latin typeface="+mn-lt"/>
              </a:rPr>
              <a:t>uly 2017 decreased by -8%, compared to the same period in 2016, to 744 million visits.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+1% </a:t>
            </a:r>
            <a:r>
              <a:rPr lang="en-GB" sz="1600" b="0" dirty="0">
                <a:latin typeface="+mn-lt"/>
              </a:rPr>
              <a:t>for the three months against the same period last year </a:t>
            </a:r>
            <a:r>
              <a:rPr lang="en-GB" sz="1600" b="0" dirty="0" smtClean="0">
                <a:latin typeface="+mn-lt"/>
              </a:rPr>
              <a:t>to £22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</a:t>
            </a:r>
            <a:r>
              <a:rPr lang="en-GB" sz="1600" b="0" dirty="0" smtClean="0">
                <a:latin typeface="+mn-lt"/>
              </a:rPr>
              <a:t>down by -5%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1.7 billion </a:t>
            </a:r>
            <a:r>
              <a:rPr lang="en-GB" sz="1600" b="0" dirty="0">
                <a:latin typeface="+mn-lt"/>
              </a:rPr>
              <a:t>3+ hour visits </a:t>
            </a:r>
            <a:r>
              <a:rPr lang="en-GB" sz="1600" b="0" dirty="0" smtClean="0">
                <a:latin typeface="+mn-lt"/>
              </a:rPr>
              <a:t>but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increased by +1%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£48.7 </a:t>
            </a:r>
            <a:r>
              <a:rPr lang="en-GB" sz="1600" b="0" dirty="0">
                <a:latin typeface="+mn-lt"/>
              </a:rPr>
              <a:t>billion</a:t>
            </a:r>
            <a:r>
              <a:rPr lang="en-GB" sz="1600" b="0" dirty="0" smtClean="0">
                <a:latin typeface="+mn-lt"/>
              </a:rPr>
              <a:t>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</a:t>
            </a:r>
            <a:r>
              <a:rPr lang="en-GB" sz="1600" b="0" dirty="0" smtClean="0">
                <a:latin typeface="+mn-lt"/>
              </a:rPr>
              <a:t>declined by -10%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July 2017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623 million. Likewise, the </a:t>
            </a:r>
            <a:r>
              <a:rPr lang="en-GB" sz="1600" b="0" dirty="0">
                <a:latin typeface="+mn-lt"/>
              </a:rPr>
              <a:t>value of these visits </a:t>
            </a:r>
            <a:r>
              <a:rPr lang="en-GB" sz="1600" b="0" dirty="0" smtClean="0">
                <a:latin typeface="+mn-lt"/>
              </a:rPr>
              <a:t>decreased, by -6%,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17.6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2016 by </a:t>
            </a:r>
            <a:r>
              <a:rPr lang="en-GB" sz="1600" b="0" dirty="0" smtClean="0">
                <a:latin typeface="+mn-lt"/>
              </a:rPr>
              <a:t>-6%,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1.4 billion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    -4% to £39.2 </a:t>
            </a:r>
            <a:r>
              <a:rPr lang="en-GB" sz="1600" b="0" dirty="0">
                <a:latin typeface="+mn-lt"/>
              </a:rPr>
              <a:t>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13242"/>
              </p:ext>
            </p:extLst>
          </p:nvPr>
        </p:nvGraphicFramePr>
        <p:xfrm>
          <a:off x="2" y="1194973"/>
          <a:ext cx="9144001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2016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May – Jul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839.0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789.4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-8%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£22,647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£21,903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£21,470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£21,521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£21,898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£22,024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England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710.6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666.8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686.3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£18,535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£18,308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£17,532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£18,215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Jan-</a:t>
                      </a:r>
                    </a:p>
                    <a:p>
                      <a:r>
                        <a:rPr lang="en-GB" sz="1000" dirty="0" smtClean="0">
                          <a:latin typeface="+mn-lt"/>
                        </a:rPr>
                        <a:t>July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1846.6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1703.4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1726.0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1778.8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1688.1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£48,482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£46,619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£46,215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£45,706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£48,147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£48,717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England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1507.7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£39,871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£38,962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£38,431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£38,530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£40,824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£39,182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>
                <a:latin typeface="+mn-lt"/>
              </a:rPr>
              <a:t>Base sizes: </a:t>
            </a:r>
            <a:br>
              <a:rPr lang="en-GB" sz="1000" i="1">
                <a:latin typeface="+mn-lt"/>
              </a:rPr>
            </a:br>
            <a:r>
              <a:rPr lang="en-GB" sz="1000" i="1">
                <a:latin typeface="+mn-lt"/>
              </a:rPr>
              <a:t>GB:</a:t>
            </a:r>
            <a:r>
              <a:rPr lang="en-GB" sz="1000" b="0" i="1">
                <a:latin typeface="+mn-lt"/>
              </a:rPr>
              <a:t> May– July 2017 (8575); January– July 2017 (19430)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May – July 2017 (6139); January– July 2017 (13969)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 smtClean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7550</TotalTime>
  <Words>1356</Words>
  <Application>Microsoft Office PowerPoint</Application>
  <PresentationFormat>On-screen Show (4:3)</PresentationFormat>
  <Paragraphs>263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GB Day Visits 2017 July 2017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Godfroy, Laurent (TSMLP)</cp:lastModifiedBy>
  <cp:revision>825</cp:revision>
  <cp:lastPrinted>2017-02-23T17:14:13Z</cp:lastPrinted>
  <dcterms:created xsi:type="dcterms:W3CDTF">2012-03-08T09:17:55Z</dcterms:created>
  <dcterms:modified xsi:type="dcterms:W3CDTF">2017-08-30T14:22:45Z</dcterms:modified>
</cp:coreProperties>
</file>