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1"/>
  </p:notesMasterIdLst>
  <p:handoutMasterIdLst>
    <p:handoutMasterId r:id="rId12"/>
  </p:handoutMasterIdLst>
  <p:sldIdLst>
    <p:sldId id="268" r:id="rId2"/>
    <p:sldId id="292" r:id="rId3"/>
    <p:sldId id="291" r:id="rId4"/>
    <p:sldId id="283" r:id="rId5"/>
    <p:sldId id="287" r:id="rId6"/>
    <p:sldId id="289" r:id="rId7"/>
    <p:sldId id="290" r:id="rId8"/>
    <p:sldId id="284" r:id="rId9"/>
    <p:sldId id="288" r:id="rId10"/>
  </p:sldIdLst>
  <p:sldSz cx="9144000" cy="6858000" type="screen4x3"/>
  <p:notesSz cx="6797675" cy="99282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44">
          <p15:clr>
            <a:srgbClr val="A4A3A4"/>
          </p15:clr>
        </p15:guide>
        <p15:guide id="2" orient="horz" pos="174">
          <p15:clr>
            <a:srgbClr val="A4A3A4"/>
          </p15:clr>
        </p15:guide>
        <p15:guide id="3" orient="horz" pos="3192">
          <p15:clr>
            <a:srgbClr val="A4A3A4"/>
          </p15:clr>
        </p15:guide>
        <p15:guide id="4" orient="horz" pos="2873">
          <p15:clr>
            <a:srgbClr val="A4A3A4"/>
          </p15:clr>
        </p15:guide>
        <p15:guide id="5" orient="horz" pos="1128">
          <p15:clr>
            <a:srgbClr val="A4A3A4"/>
          </p15:clr>
        </p15:guide>
        <p15:guide id="6" orient="horz" pos="810">
          <p15:clr>
            <a:srgbClr val="A4A3A4"/>
          </p15:clr>
        </p15:guide>
        <p15:guide id="7" orient="horz" pos="3509">
          <p15:clr>
            <a:srgbClr val="A4A3A4"/>
          </p15:clr>
        </p15:guide>
        <p15:guide id="8" orient="horz" pos="3668">
          <p15:clr>
            <a:srgbClr val="A4A3A4"/>
          </p15:clr>
        </p15:guide>
        <p15:guide id="9" pos="180">
          <p15:clr>
            <a:srgbClr val="A4A3A4"/>
          </p15:clr>
        </p15:guide>
        <p15:guide id="10" pos="5578">
          <p15:clr>
            <a:srgbClr val="A4A3A4"/>
          </p15:clr>
        </p15:guide>
        <p15:guide id="11" pos="2880">
          <p15:clr>
            <a:srgbClr val="A4A3A4"/>
          </p15:clr>
        </p15:guide>
        <p15:guide id="12" pos="814">
          <p15:clr>
            <a:srgbClr val="A4A3A4"/>
          </p15:clr>
        </p15:guide>
        <p15:guide id="13" pos="5260">
          <p15:clr>
            <a:srgbClr val="A4A3A4"/>
          </p15:clr>
        </p15:guide>
        <p15:guide id="14" pos="3196">
          <p15:clr>
            <a:srgbClr val="A4A3A4"/>
          </p15:clr>
        </p15:guide>
        <p15:guide id="15" pos="495">
          <p15:clr>
            <a:srgbClr val="A4A3A4"/>
          </p15:clr>
        </p15:guide>
        <p15:guide id="16" pos="3830">
          <p15:clr>
            <a:srgbClr val="A4A3A4"/>
          </p15:clr>
        </p15:guide>
        <p15:guide id="17" pos="2564">
          <p15:clr>
            <a:srgbClr val="A4A3A4"/>
          </p15:clr>
        </p15:guide>
        <p15:guide id="18" pos="3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3333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89" autoAdjust="0"/>
    <p:restoredTop sz="99494" autoAdjust="0"/>
  </p:normalViewPr>
  <p:slideViewPr>
    <p:cSldViewPr snapToGrid="0" showGuides="1">
      <p:cViewPr varScale="1">
        <p:scale>
          <a:sx n="70" d="100"/>
          <a:sy n="70" d="100"/>
        </p:scale>
        <p:origin x="-840" y="-90"/>
      </p:cViewPr>
      <p:guideLst>
        <p:guide orient="horz" pos="4144"/>
        <p:guide orient="horz" pos="174"/>
        <p:guide orient="horz" pos="3192"/>
        <p:guide orient="horz" pos="2873"/>
        <p:guide orient="horz" pos="1128"/>
        <p:guide orient="horz" pos="810"/>
        <p:guide orient="horz" pos="3509"/>
        <p:guide orient="horz" pos="3668"/>
        <p:guide pos="180"/>
        <p:guide pos="5578"/>
        <p:guide pos="2880"/>
        <p:guide pos="814"/>
        <p:guide pos="5260"/>
        <p:guide pos="3196"/>
        <p:guide pos="495"/>
        <p:guide pos="3830"/>
        <p:guide pos="2564"/>
        <p:guide pos="3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76EB5-6BA6-4419-8614-3423AAA9CA7E}" type="datetimeFigureOut">
              <a:rPr lang="en-GB" smtClean="0"/>
              <a:t>30/08/2017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3022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3022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44023-1D1F-4738-B79A-A10ED4CF1E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095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r">
              <a:defRPr sz="1300"/>
            </a:lvl1pPr>
          </a:lstStyle>
          <a:p>
            <a:fld id="{3B6BD712-6567-450C-B3C6-BAF6878345EE}" type="datetimeFigureOut">
              <a:rPr lang="en-AU" smtClean="0"/>
              <a:pPr/>
              <a:t>30/08/2017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939" tIns="47969" rIns="95939" bIns="47969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5939" tIns="47969" rIns="95939" bIns="4796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0094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4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r">
              <a:defRPr sz="1300"/>
            </a:lvl1pPr>
          </a:lstStyle>
          <a:p>
            <a:fld id="{B9487D93-240F-4041-8284-FC16D3A96101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153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0" y="5944016"/>
            <a:ext cx="9144000" cy="0"/>
          </a:xfrm>
          <a:prstGeom prst="line">
            <a:avLst/>
          </a:prstGeom>
          <a:ln w="19050">
            <a:gradFill>
              <a:gsLst>
                <a:gs pos="0">
                  <a:srgbClr val="F2DA64"/>
                </a:gs>
                <a:gs pos="18000">
                  <a:srgbClr val="A27700"/>
                </a:gs>
                <a:gs pos="71000">
                  <a:srgbClr val="D7B446"/>
                </a:gs>
                <a:gs pos="51000">
                  <a:srgbClr val="F2DA64"/>
                </a:gs>
                <a:gs pos="100000">
                  <a:srgbClr val="987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178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49548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279504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0889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309892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627325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642650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79946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5750" y="1285875"/>
            <a:ext cx="8569325" cy="453707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 smtClean="0"/>
              <a:t>Click icon to add picture</a:t>
            </a:r>
            <a:endParaRPr lang="en-A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725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26327" y="2974846"/>
            <a:ext cx="6028747" cy="259569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 smtClean="0"/>
              <a:t>Click icon to add picture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-1" y="2301945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52077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10398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40285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0823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4855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75300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9186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1298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 smtClean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567683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09223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/>
          <p:cNvSpPr txBox="1"/>
          <p:nvPr/>
        </p:nvSpPr>
        <p:spPr>
          <a:xfrm>
            <a:off x="1291688" y="6323837"/>
            <a:ext cx="754475" cy="531000"/>
          </a:xfrm>
          <a:prstGeom prst="rect">
            <a:avLst/>
          </a:prstGeom>
          <a:noFill/>
        </p:spPr>
        <p:txBody>
          <a:bodyPr wrap="square" lIns="0" tIns="0" rIns="0" bIns="266400" rtlCol="0" anchor="b">
            <a:noAutofit/>
          </a:bodyPr>
          <a:lstStyle/>
          <a:p>
            <a:r>
              <a:rPr lang="en-AU" sz="750" b="0" dirty="0" smtClean="0">
                <a:solidFill>
                  <a:srgbClr val="333333"/>
                </a:solidFill>
                <a:latin typeface="+mn-lt"/>
              </a:rPr>
              <a:t>©TNS 2017</a:t>
            </a:r>
            <a:endParaRPr lang="en-AU" sz="750" b="0" dirty="0">
              <a:solidFill>
                <a:srgbClr val="333333"/>
              </a:solidFill>
              <a:latin typeface="+mn-lt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934" y="6024104"/>
            <a:ext cx="3113774" cy="598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  <a:prstGeom prst="rect">
            <a:avLst/>
          </a:prstGeom>
        </p:spPr>
        <p:txBody>
          <a:bodyPr vert="horz" lIns="277200" tIns="208800" rIns="277200" bIns="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49607" y="6323838"/>
            <a:ext cx="505467" cy="25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750" b="0">
                <a:solidFill>
                  <a:srgbClr val="333333"/>
                </a:solidFill>
                <a:latin typeface="+mn-lt"/>
              </a:defRPr>
            </a:lvl1pPr>
          </a:lstStyle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cxnSp>
        <p:nvCxnSpPr>
          <p:cNvPr id="70" name="Straight Connector 69"/>
          <p:cNvCxnSpPr/>
          <p:nvPr/>
        </p:nvCxnSpPr>
        <p:spPr>
          <a:xfrm>
            <a:off x="282163" y="5946775"/>
            <a:ext cx="8572912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Footer Placeholder 70"/>
          <p:cNvSpPr>
            <a:spLocks noGrp="1"/>
          </p:cNvSpPr>
          <p:nvPr>
            <p:ph type="ftr" sz="quarter" idx="3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 lIns="496800" tIns="90000">
            <a:noAutofit/>
          </a:bodyPr>
          <a:lstStyle>
            <a:lvl1pPr>
              <a:defRPr lang="en-AU" sz="1250" b="0">
                <a:solidFill>
                  <a:srgbClr val="333333"/>
                </a:solidFill>
                <a:latin typeface="+mn-lt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 smtClean="0"/>
              <a:t>TNS Presentation Title</a:t>
            </a:r>
          </a:p>
        </p:txBody>
      </p:sp>
      <p:pic>
        <p:nvPicPr>
          <p:cNvPr id="10" name="Picture 2" descr="Image result for kantar tns"/>
          <p:cNvPicPr>
            <a:picLocks noChangeAspect="1" noChangeArrowheads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39" y="6195284"/>
            <a:ext cx="2171613" cy="2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0"/>
          <p:cNvCxnSpPr/>
          <p:nvPr userDrawn="1"/>
        </p:nvCxnSpPr>
        <p:spPr>
          <a:xfrm>
            <a:off x="0" y="5944016"/>
            <a:ext cx="9144000" cy="0"/>
          </a:xfrm>
          <a:prstGeom prst="line">
            <a:avLst/>
          </a:prstGeom>
          <a:ln w="19050">
            <a:gradFill>
              <a:gsLst>
                <a:gs pos="0">
                  <a:srgbClr val="F2DA64"/>
                </a:gs>
                <a:gs pos="18000">
                  <a:srgbClr val="A27700"/>
                </a:gs>
                <a:gs pos="71000">
                  <a:srgbClr val="D7B446"/>
                </a:gs>
                <a:gs pos="51000">
                  <a:srgbClr val="F2DA64"/>
                </a:gs>
                <a:gs pos="100000">
                  <a:srgbClr val="987000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336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683" r:id="rId17"/>
    <p:sldLayoutId id="2147483682" r:id="rId18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252413" indent="-252413" algn="l" defTabSz="914400" rtl="0" eaLnBrk="1" latinLnBrk="0" hangingPunct="1">
        <a:spcBef>
          <a:spcPct val="20000"/>
        </a:spcBef>
        <a:buFont typeface="Wingdings" pitchFamily="2" charset="2"/>
        <a:buChar char="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508000" indent="-255588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760413" indent="-252413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tengland.org/Images/GBDVS_Summary_Annual_Report_FV_-_outlier_amendments_made_-_30_March_2012_tcm30-31621.pdf" TargetMode="External"/><Relationship Id="rId2" Type="http://schemas.openxmlformats.org/officeDocument/2006/relationships/hyperlink" Target="https://www.visitbritain.org/about-gbts-and-gbdvs" TargetMode="Externa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028700"/>
            <a:ext cx="5353049" cy="2400300"/>
          </a:xfrm>
        </p:spPr>
        <p:txBody>
          <a:bodyPr/>
          <a:lstStyle/>
          <a:p>
            <a:r>
              <a:rPr lang="en-AU" dirty="0" smtClean="0"/>
              <a:t>GB Day Visits 2017</a:t>
            </a:r>
            <a:br>
              <a:rPr lang="en-AU" dirty="0" smtClean="0"/>
            </a:br>
            <a:r>
              <a:rPr lang="en-AU" sz="2000" b="1" dirty="0" smtClean="0"/>
              <a:t>July 2017</a:t>
            </a:r>
            <a:br>
              <a:rPr lang="en-AU" sz="2000" b="1" dirty="0" smtClean="0"/>
            </a:br>
            <a:r>
              <a:rPr lang="en-AU" sz="2000" b="1" dirty="0" smtClean="0"/>
              <a:t>GB &amp; England</a:t>
            </a:r>
            <a:endParaRPr lang="en-AU" sz="2000" b="1" dirty="0"/>
          </a:p>
        </p:txBody>
      </p:sp>
    </p:spTree>
    <p:extLst>
      <p:ext uri="{BB962C8B-B14F-4D97-AF65-F5344CB8AC3E}">
        <p14:creationId xmlns:p14="http://schemas.microsoft.com/office/powerpoint/2010/main" val="329834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Day Visits: Definitions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42925" y="866241"/>
            <a:ext cx="810577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</a:t>
            </a:r>
            <a:r>
              <a:rPr lang="en-GB" sz="1400" b="0" dirty="0" smtClean="0">
                <a:latin typeface="+mn-lt"/>
              </a:rPr>
              <a:t>espondents </a:t>
            </a:r>
            <a:r>
              <a:rPr lang="en-GB" sz="1400" b="0" dirty="0">
                <a:latin typeface="+mn-lt"/>
              </a:rPr>
              <a:t>were asked to provide details of </a:t>
            </a:r>
            <a:r>
              <a:rPr lang="en-GB" sz="1400" b="0" dirty="0" smtClean="0">
                <a:latin typeface="+mn-lt"/>
              </a:rPr>
              <a:t>their participation, </a:t>
            </a:r>
            <a:r>
              <a:rPr lang="en-GB" sz="1400" b="0" dirty="0">
                <a:latin typeface="+mn-lt"/>
              </a:rPr>
              <a:t>during the previous </a:t>
            </a:r>
            <a:r>
              <a:rPr lang="en-GB" sz="1400" b="0" dirty="0" smtClean="0">
                <a:latin typeface="+mn-lt"/>
              </a:rPr>
              <a:t>week, </a:t>
            </a:r>
            <a:r>
              <a:rPr lang="en-GB" sz="1400" b="0" dirty="0">
                <a:latin typeface="+mn-lt"/>
              </a:rPr>
              <a:t>in a list of leisure activities. Any participation in </a:t>
            </a:r>
            <a:r>
              <a:rPr lang="en-GB" sz="1400" b="0" dirty="0" smtClean="0">
                <a:latin typeface="+mn-lt"/>
              </a:rPr>
              <a:t>a </a:t>
            </a:r>
            <a:r>
              <a:rPr lang="en-GB" sz="1400" b="0" dirty="0">
                <a:latin typeface="+mn-lt"/>
              </a:rPr>
              <a:t>listed </a:t>
            </a:r>
            <a:r>
              <a:rPr lang="en-GB" sz="1400" b="0" dirty="0" smtClean="0">
                <a:latin typeface="+mn-lt"/>
              </a:rPr>
              <a:t>activity, </a:t>
            </a:r>
            <a:r>
              <a:rPr lang="en-GB" sz="1400" b="0" dirty="0">
                <a:latin typeface="+mn-lt"/>
              </a:rPr>
              <a:t>outside of the respondent’s home but in any place within the UK is considered to be </a:t>
            </a:r>
            <a:r>
              <a:rPr lang="en-GB" sz="1400" dirty="0">
                <a:latin typeface="+mn-lt"/>
              </a:rPr>
              <a:t>a Leisure Day Visit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provided information on the volume of Leisure Day Visits taken and full details of any Leisure Day Visits lasting 3 hours or more. Where the details of these visits are reported they are described as </a:t>
            </a:r>
            <a:r>
              <a:rPr lang="en-GB" sz="1400" dirty="0">
                <a:latin typeface="+mn-lt"/>
              </a:rPr>
              <a:t>3+ hour Leisure Day Visits</a:t>
            </a:r>
            <a:r>
              <a:rPr lang="en-GB" sz="1400" b="0" dirty="0">
                <a:latin typeface="+mn-lt"/>
              </a:rPr>
              <a:t>. </a:t>
            </a:r>
            <a:endParaRPr lang="en-GB" sz="1400" b="0" dirty="0" smtClean="0">
              <a:latin typeface="+mn-lt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 smtClean="0">
                <a:latin typeface="+mn-lt"/>
              </a:rPr>
              <a:t>The </a:t>
            </a:r>
            <a:r>
              <a:rPr lang="en-GB" sz="1400" b="0" dirty="0">
                <a:latin typeface="+mn-lt"/>
              </a:rPr>
              <a:t>main focus of this study is on </a:t>
            </a:r>
            <a:r>
              <a:rPr lang="en-GB" sz="1400" dirty="0">
                <a:latin typeface="+mn-lt"/>
              </a:rPr>
              <a:t>Tourism Day Visits</a:t>
            </a:r>
            <a:r>
              <a:rPr lang="en-GB" sz="1400" b="0" dirty="0">
                <a:latin typeface="+mn-lt"/>
              </a:rPr>
              <a:t>, which are a further subset of 3+ hour Leisure Day Visits defined as follows: 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Activities</a:t>
            </a:r>
            <a:r>
              <a:rPr lang="en-GB" sz="1400" b="0" dirty="0">
                <a:latin typeface="+mn-lt"/>
              </a:rPr>
              <a:t> - involving participation in one or more of the </a:t>
            </a:r>
            <a:r>
              <a:rPr lang="en-GB" sz="1400" b="0" dirty="0" smtClean="0">
                <a:latin typeface="+mn-lt"/>
              </a:rPr>
              <a:t>pre-listed activities;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 smtClean="0">
                <a:latin typeface="+mn-lt"/>
              </a:rPr>
              <a:t>Duration</a:t>
            </a:r>
            <a:r>
              <a:rPr lang="en-GB" sz="1400" b="0" dirty="0" smtClean="0">
                <a:latin typeface="+mn-lt"/>
              </a:rPr>
              <a:t> </a:t>
            </a:r>
            <a:r>
              <a:rPr lang="en-GB" sz="1400" b="0" dirty="0">
                <a:latin typeface="+mn-lt"/>
              </a:rPr>
              <a:t>- lasting at least 3 hours, including time spent travelling to the </a:t>
            </a:r>
            <a:r>
              <a:rPr lang="en-GB" sz="1400" b="0" dirty="0" smtClean="0">
                <a:latin typeface="+mn-lt"/>
              </a:rPr>
              <a:t>destination</a:t>
            </a:r>
            <a:r>
              <a:rPr lang="en-GB" sz="1400" b="0" dirty="0">
                <a:latin typeface="+mn-lt"/>
              </a:rPr>
              <a:t>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Regularity</a:t>
            </a:r>
            <a:r>
              <a:rPr lang="en-GB" sz="1400" b="0" dirty="0">
                <a:latin typeface="+mn-lt"/>
              </a:rPr>
              <a:t> - the participant indicates that the visit (i.e. same activity in same place) is not undertaken ‘very regularly</a:t>
            </a:r>
            <a:r>
              <a:rPr lang="en-GB" sz="1400" b="0" dirty="0" smtClean="0">
                <a:latin typeface="+mn-lt"/>
              </a:rPr>
              <a:t>’;</a:t>
            </a:r>
            <a:endParaRPr lang="en-GB" sz="1400" b="0" dirty="0">
              <a:latin typeface="+mn-lt"/>
            </a:endParaRP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Place</a:t>
            </a:r>
            <a:r>
              <a:rPr lang="en-GB" sz="1400" b="0" dirty="0">
                <a:latin typeface="+mn-lt"/>
              </a:rPr>
              <a:t> - the destination of the visit is different from the place (i.e. city, town, village or London borough) where the participant lives. If the visit is taken from a workplace, the destination is in a different place from the workplace. This rule is not applied when the visit has involved watching live sporting events, going to visitor attractions or going to special public events. </a:t>
            </a:r>
            <a:endParaRPr lang="en-GB" sz="1400" b="0" dirty="0" smtClean="0">
              <a:latin typeface="+mn-lt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0" dirty="0">
                <a:latin typeface="+mn-lt"/>
              </a:rPr>
              <a:t>We also measure the </a:t>
            </a:r>
            <a:r>
              <a:rPr lang="en-GB" sz="1400" dirty="0" smtClean="0">
                <a:latin typeface="+mn-lt"/>
              </a:rPr>
              <a:t>Activities Core to Tourism Visits</a:t>
            </a:r>
            <a:r>
              <a:rPr lang="en-GB" sz="1400" b="0" dirty="0" smtClean="0">
                <a:latin typeface="+mn-lt"/>
              </a:rPr>
              <a:t>, a subset of Tourism Day Visits, which only concern visits involving a selection of activities related to tourism.</a:t>
            </a:r>
            <a:endParaRPr lang="en-GB" sz="1600" b="0" dirty="0" smtClean="0">
              <a:solidFill>
                <a:srgbClr val="33333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2449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7623958" cy="1284971"/>
          </a:xfrm>
        </p:spPr>
        <p:txBody>
          <a:bodyPr/>
          <a:lstStyle/>
          <a:p>
            <a:r>
              <a:rPr lang="en-GB" dirty="0" smtClean="0"/>
              <a:t>Re-weighting of 2011 to 2015 data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341044" y="844407"/>
            <a:ext cx="810577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 smtClean="0">
                <a:solidFill>
                  <a:prstClr val="black"/>
                </a:solidFill>
                <a:latin typeface="Verdana"/>
              </a:rPr>
              <a:t>In </a:t>
            </a:r>
            <a:r>
              <a:rPr lang="en-GB" sz="1400" b="0" dirty="0">
                <a:solidFill>
                  <a:prstClr val="black"/>
                </a:solidFill>
                <a:latin typeface="Verdana"/>
              </a:rPr>
              <a:t>2016 the following changes were identified as necessary and implemented on the survey from January 2016: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improvements to make the survey more engaging and easy to </a:t>
            </a:r>
            <a:r>
              <a:rPr lang="en-GB" sz="1400" b="0" dirty="0" smtClean="0">
                <a:solidFill>
                  <a:prstClr val="black"/>
                </a:solidFill>
                <a:latin typeface="Verdana"/>
              </a:rPr>
              <a:t>complete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revisions required as part of the ‘merging’ of GBDVS with the GBTS online </a:t>
            </a:r>
            <a:r>
              <a:rPr lang="en-GB" sz="1400" b="0" dirty="0" smtClean="0">
                <a:solidFill>
                  <a:prstClr val="black"/>
                </a:solidFill>
                <a:latin typeface="Verdana"/>
              </a:rPr>
              <a:t>piloting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From January 2016 the weekly sample size contacted for the survey increased from 673 to </a:t>
            </a:r>
            <a:r>
              <a:rPr lang="en-GB" sz="1400" b="0" dirty="0" smtClean="0">
                <a:solidFill>
                  <a:prstClr val="black"/>
                </a:solidFill>
                <a:latin typeface="Verdana"/>
              </a:rPr>
              <a:t>1,000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 smtClean="0">
                <a:solidFill>
                  <a:prstClr val="black"/>
                </a:solidFill>
                <a:latin typeface="Verdana"/>
              </a:rPr>
              <a:t>This </a:t>
            </a:r>
            <a:r>
              <a:rPr lang="en-GB" sz="1400" b="0" dirty="0">
                <a:solidFill>
                  <a:prstClr val="black"/>
                </a:solidFill>
                <a:latin typeface="Verdana"/>
              </a:rPr>
              <a:t>combination of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 small changes made to the GBDVS questionnaire had worked </a:t>
            </a:r>
            <a:r>
              <a:rPr lang="en-AU" sz="1400" b="0" dirty="0" smtClean="0">
                <a:solidFill>
                  <a:prstClr val="black"/>
                </a:solidFill>
                <a:latin typeface="Verdana"/>
              </a:rPr>
              <a:t>together 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to increase levels of visits reported by respondents by around </a:t>
            </a:r>
            <a:r>
              <a:rPr lang="en-AU" sz="1400" dirty="0" smtClean="0">
                <a:solidFill>
                  <a:prstClr val="black"/>
                </a:solidFill>
                <a:latin typeface="Verdana"/>
              </a:rPr>
              <a:t>+15%</a:t>
            </a:r>
            <a:r>
              <a:rPr lang="en-AU" sz="1400" b="0" dirty="0" smtClean="0">
                <a:solidFill>
                  <a:prstClr val="black"/>
                </a:solidFill>
                <a:latin typeface="Verdana"/>
              </a:rPr>
              <a:t>.</a:t>
            </a:r>
          </a:p>
          <a:p>
            <a:pPr marL="285750" indent="-285750">
              <a:buFont typeface="Wingdings" pitchFamily="2" charset="2"/>
              <a:buChar char="§"/>
            </a:pPr>
            <a:endParaRPr lang="en-AU" sz="1400" b="0" dirty="0" smtClean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AU" sz="1400" b="0" dirty="0" smtClean="0">
                <a:solidFill>
                  <a:prstClr val="black"/>
                </a:solidFill>
                <a:latin typeface="Verdana"/>
              </a:rPr>
              <a:t>As a result, the results from the past years in this report have all been revised to take into account this increase of </a:t>
            </a:r>
            <a:r>
              <a:rPr lang="en-AU" sz="1400" dirty="0" smtClean="0">
                <a:solidFill>
                  <a:prstClr val="black"/>
                </a:solidFill>
                <a:latin typeface="Verdana"/>
              </a:rPr>
              <a:t>+15% </a:t>
            </a:r>
            <a:r>
              <a:rPr lang="en-AU" sz="1400" b="0" dirty="0" smtClean="0">
                <a:solidFill>
                  <a:prstClr val="black"/>
                </a:solidFill>
                <a:latin typeface="Verdana"/>
              </a:rPr>
              <a:t>and thus make the data more comparable with the current scores.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 smtClean="0">
                <a:solidFill>
                  <a:prstClr val="black"/>
                </a:solidFill>
                <a:latin typeface="Verdana"/>
              </a:rPr>
              <a:t>For more information please </a:t>
            </a:r>
            <a:r>
              <a:rPr lang="en-GB" sz="1400" b="0" dirty="0">
                <a:solidFill>
                  <a:prstClr val="black"/>
                </a:solidFill>
                <a:latin typeface="Verdana"/>
              </a:rPr>
              <a:t>see: </a:t>
            </a:r>
            <a:endParaRPr lang="en-GB" sz="1400" b="0" dirty="0" smtClean="0">
              <a:solidFill>
                <a:prstClr val="black"/>
              </a:solidFill>
              <a:latin typeface="Verdana"/>
            </a:endParaRPr>
          </a:p>
          <a:p>
            <a:r>
              <a:rPr lang="en-GB" sz="1400" b="0" dirty="0" smtClean="0">
                <a:solidFill>
                  <a:prstClr val="black"/>
                </a:solidFill>
                <a:latin typeface="Verdana"/>
              </a:rPr>
              <a:t>	</a:t>
            </a:r>
            <a:r>
              <a:rPr lang="en-GB" sz="1400" u="sng" dirty="0" smtClean="0">
                <a:solidFill>
                  <a:prstClr val="black"/>
                </a:solidFill>
                <a:latin typeface="Verdana"/>
                <a:hlinkClick r:id="rId2"/>
              </a:rPr>
              <a:t>https</a:t>
            </a:r>
            <a:r>
              <a:rPr lang="en-GB" sz="1400" u="sng" dirty="0">
                <a:solidFill>
                  <a:prstClr val="black"/>
                </a:solidFill>
                <a:latin typeface="Verdana"/>
                <a:hlinkClick r:id="rId2"/>
              </a:rPr>
              <a:t>://www.visitbritain.org/about-gbts-and-gbdvs</a:t>
            </a:r>
            <a:endParaRPr lang="en-GB" sz="1400" b="0" dirty="0">
              <a:solidFill>
                <a:prstClr val="black"/>
              </a:solidFill>
              <a:latin typeface="Verdana"/>
              <a:hlinkClick r:id="rId3"/>
            </a:endParaRPr>
          </a:p>
          <a:p>
            <a:endParaRPr lang="en-GB" sz="14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 smtClean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 smtClean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 smtClean="0">
              <a:solidFill>
                <a:srgbClr val="333333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85731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Tourism Day Visits Summary </a:t>
            </a:r>
            <a:br>
              <a:rPr lang="en-AU" dirty="0" smtClean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day visits in Great Britain in the three months to </a:t>
            </a:r>
            <a:r>
              <a:rPr lang="en-GB" sz="1600" b="0" dirty="0" smtClean="0">
                <a:latin typeface="+mn-lt"/>
              </a:rPr>
              <a:t>July 2017 decreased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-9% </a:t>
            </a:r>
            <a:r>
              <a:rPr lang="en-GB" sz="1600" b="0" dirty="0">
                <a:latin typeface="+mn-lt"/>
              </a:rPr>
              <a:t>when compared with the same period last year, to </a:t>
            </a:r>
            <a:r>
              <a:rPr lang="en-GB" sz="1600" b="0" dirty="0" smtClean="0">
                <a:latin typeface="+mn-lt"/>
              </a:rPr>
              <a:t>447 million</a:t>
            </a:r>
            <a:r>
              <a:rPr lang="en-GB" sz="1600" b="0" dirty="0">
                <a:latin typeface="+mn-lt"/>
              </a:rPr>
              <a:t>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those visits </a:t>
            </a:r>
            <a:r>
              <a:rPr lang="en-GB" sz="1600" b="0" dirty="0" smtClean="0">
                <a:latin typeface="+mn-lt"/>
              </a:rPr>
              <a:t>remained stable during </a:t>
            </a:r>
            <a:r>
              <a:rPr lang="en-GB" sz="1600" b="0" dirty="0">
                <a:latin typeface="+mn-lt"/>
              </a:rPr>
              <a:t>the same </a:t>
            </a:r>
            <a:r>
              <a:rPr lang="en-GB" sz="1600" b="0" dirty="0" smtClean="0">
                <a:latin typeface="+mn-lt"/>
              </a:rPr>
              <a:t>period at £15 billion.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</a:t>
            </a:r>
            <a:r>
              <a:rPr lang="en-GB" sz="1600" b="0" dirty="0" smtClean="0">
                <a:latin typeface="+mn-lt"/>
              </a:rPr>
              <a:t>date at the GB level, </a:t>
            </a:r>
            <a:r>
              <a:rPr lang="en-GB" sz="1600" b="0" dirty="0">
                <a:latin typeface="+mn-lt"/>
              </a:rPr>
              <a:t>volume </a:t>
            </a:r>
            <a:r>
              <a:rPr lang="en-GB" sz="1600" b="0" dirty="0" smtClean="0">
                <a:latin typeface="+mn-lt"/>
              </a:rPr>
              <a:t>decreased by -3%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1 billion but the </a:t>
            </a:r>
            <a:r>
              <a:rPr lang="en-GB" sz="1600" b="0" dirty="0">
                <a:latin typeface="+mn-lt"/>
              </a:rPr>
              <a:t>value of visits </a:t>
            </a:r>
            <a:r>
              <a:rPr lang="en-GB" sz="1600" b="0" dirty="0" smtClean="0">
                <a:latin typeface="+mn-lt"/>
              </a:rPr>
              <a:t>increased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+3%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£34.6 </a:t>
            </a:r>
            <a:r>
              <a:rPr lang="en-GB" sz="1600" b="0" dirty="0">
                <a:latin typeface="+mn-lt"/>
              </a:rPr>
              <a:t>billion.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Looking at England, volume </a:t>
            </a:r>
            <a:r>
              <a:rPr lang="en-GB" sz="1600" b="0" dirty="0" smtClean="0">
                <a:latin typeface="+mn-lt"/>
              </a:rPr>
              <a:t>decreased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-11% </a:t>
            </a:r>
            <a:r>
              <a:rPr lang="en-GB" sz="1600" b="0" dirty="0">
                <a:latin typeface="+mn-lt"/>
              </a:rPr>
              <a:t>in the three months to J</a:t>
            </a:r>
            <a:r>
              <a:rPr lang="en-GB" sz="1600" b="0" dirty="0" smtClean="0">
                <a:latin typeface="+mn-lt"/>
              </a:rPr>
              <a:t>uly 2017 </a:t>
            </a:r>
            <a:r>
              <a:rPr lang="en-GB" sz="1600" b="0" dirty="0">
                <a:latin typeface="+mn-lt"/>
              </a:rPr>
              <a:t>at </a:t>
            </a:r>
            <a:r>
              <a:rPr lang="en-GB" sz="1600" b="0" dirty="0" smtClean="0">
                <a:latin typeface="+mn-lt"/>
              </a:rPr>
              <a:t>376 </a:t>
            </a:r>
            <a:r>
              <a:rPr lang="en-GB" sz="1600" b="0" dirty="0">
                <a:latin typeface="+mn-lt"/>
              </a:rPr>
              <a:t>million visits, </a:t>
            </a:r>
            <a:r>
              <a:rPr lang="en-GB" sz="1600" b="0" dirty="0" smtClean="0">
                <a:latin typeface="+mn-lt"/>
              </a:rPr>
              <a:t>while </a:t>
            </a:r>
            <a:r>
              <a:rPr lang="en-GB" sz="1600" b="0" dirty="0">
                <a:latin typeface="+mn-lt"/>
              </a:rPr>
              <a:t>value </a:t>
            </a:r>
            <a:r>
              <a:rPr lang="en-GB" sz="1600" b="0" dirty="0" smtClean="0">
                <a:latin typeface="+mn-lt"/>
              </a:rPr>
              <a:t>decreased by -9% to </a:t>
            </a:r>
            <a:r>
              <a:rPr lang="en-GB" sz="1600" b="0" dirty="0">
                <a:latin typeface="+mn-lt"/>
              </a:rPr>
              <a:t>£</a:t>
            </a:r>
            <a:r>
              <a:rPr lang="en-GB" sz="1600" b="0" dirty="0" smtClean="0">
                <a:latin typeface="+mn-lt"/>
              </a:rPr>
              <a:t>11.8 billion compared to the same period in 2016. 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day visits in England </a:t>
            </a:r>
            <a:r>
              <a:rPr lang="en-GB" sz="1600" b="0" dirty="0" smtClean="0">
                <a:latin typeface="+mn-lt"/>
              </a:rPr>
              <a:t>decreased </a:t>
            </a:r>
            <a:r>
              <a:rPr lang="en-GB" sz="1600" b="0" dirty="0">
                <a:latin typeface="+mn-lt"/>
              </a:rPr>
              <a:t>relative to the same period in </a:t>
            </a:r>
            <a:r>
              <a:rPr lang="en-GB" sz="1600" b="0" dirty="0" smtClean="0">
                <a:latin typeface="+mn-lt"/>
              </a:rPr>
              <a:t>2016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-5%,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853 million </a:t>
            </a:r>
            <a:r>
              <a:rPr lang="en-GB" sz="1600" b="0" dirty="0">
                <a:latin typeface="+mn-lt"/>
              </a:rPr>
              <a:t>and the value </a:t>
            </a:r>
            <a:r>
              <a:rPr lang="en-GB" sz="1600" b="0" dirty="0" smtClean="0">
                <a:latin typeface="+mn-lt"/>
              </a:rPr>
              <a:t>decreased by   -3% to £27.8 billion compared to the same period in 2016.  </a:t>
            </a:r>
            <a:endParaRPr lang="en-GB" sz="16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886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 smtClean="0"/>
              <a:t>Tourism Day Visits </a:t>
            </a:r>
            <a:br>
              <a:rPr lang="en-AU" dirty="0" smtClean="0"/>
            </a:br>
            <a:r>
              <a:rPr lang="en-AU" sz="2000" b="1" dirty="0" smtClean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101199"/>
              </p:ext>
            </p:extLst>
          </p:nvPr>
        </p:nvGraphicFramePr>
        <p:xfrm>
          <a:off x="98996" y="1194973"/>
          <a:ext cx="8937921" cy="38511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04000"/>
                <a:gridCol w="612000"/>
                <a:gridCol w="612000"/>
                <a:gridCol w="612000"/>
                <a:gridCol w="612000"/>
                <a:gridCol w="579411"/>
                <a:gridCol w="540000"/>
                <a:gridCol w="648000"/>
                <a:gridCol w="612000"/>
                <a:gridCol w="612000"/>
                <a:gridCol w="612000"/>
                <a:gridCol w="612000"/>
                <a:gridCol w="582510"/>
                <a:gridCol w="660083"/>
                <a:gridCol w="527917"/>
              </a:tblGrid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Volume</a:t>
                      </a:r>
                      <a:r>
                        <a:rPr lang="en-GB" sz="1400" baseline="0" dirty="0" smtClean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 smtClean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(£millions)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2012*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2013*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2014*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2015*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en-GB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2012*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2013*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2014*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2015*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2016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baseline="0" dirty="0" smtClean="0">
                          <a:latin typeface="+mn-lt"/>
                        </a:rPr>
                        <a:t>May – Jul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5612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GB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517.5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508.2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487.7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484.4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493.1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446.5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-9%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£15,672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£17,325</a:t>
                      </a:r>
                      <a:endParaRPr lang="en-GB" sz="10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£15,654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£16,685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£15,103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£15,045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 smtClean="0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440.5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435.6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404.7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414.2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420.1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375.6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-11%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£12,879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GB" sz="1000" dirty="0" smtClean="0"/>
                        <a:t>£14,660</a:t>
                      </a:r>
                      <a:endParaRPr lang="en-GB" sz="10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£12,892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£14,243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£13,014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£11,818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-9%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Jan-Jul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GB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1104.9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1043.6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1026.4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985.0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1047.6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1011.0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-3%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£33,980</a:t>
                      </a: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£35,004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£33,282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£33,800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£33,541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£34,601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009242"/>
                          </a:solidFill>
                          <a:effectLst/>
                          <a:latin typeface="+mn-lt"/>
                        </a:rPr>
                        <a:t>+3%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 smtClean="0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945.0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896.7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867.8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841.2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895.7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853.0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£28,504</a:t>
                      </a: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£29,838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£28,223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£28,955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£28,544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£</a:t>
                      </a:r>
                      <a:r>
                        <a:rPr lang="en-GB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27,781</a:t>
                      </a:r>
                      <a:endParaRPr lang="en-GB" sz="10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-3%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 dirty="0">
                <a:latin typeface="+mn-lt"/>
              </a:rPr>
              <a:t>Base sizes: </a:t>
            </a:r>
            <a:br>
              <a:rPr lang="en-GB" sz="1000" i="1" dirty="0">
                <a:latin typeface="+mn-lt"/>
              </a:rPr>
            </a:br>
            <a:r>
              <a:rPr lang="en-GB" sz="1000" i="1" dirty="0">
                <a:latin typeface="+mn-lt"/>
              </a:rPr>
              <a:t>GB:</a:t>
            </a:r>
            <a:r>
              <a:rPr lang="en-GB" sz="1000" b="0" i="1" dirty="0">
                <a:latin typeface="+mn-lt"/>
              </a:rPr>
              <a:t> May– July 2017 (5217); January– July 2017 (11714)</a:t>
            </a:r>
          </a:p>
          <a:p>
            <a:pPr lvl="0">
              <a:defRPr/>
            </a:pPr>
            <a:r>
              <a:rPr lang="en-GB" sz="1000" i="1" dirty="0">
                <a:latin typeface="+mn-lt"/>
              </a:rPr>
              <a:t>England</a:t>
            </a:r>
            <a:r>
              <a:rPr lang="en-GB" sz="1000" b="0" i="1" dirty="0">
                <a:latin typeface="+mn-lt"/>
              </a:rPr>
              <a:t>: May – July 2017 (3849); January– July 2017 (8686)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 smtClean="0">
                <a:latin typeface="+mn-lt"/>
              </a:rPr>
              <a:t>*Estimates – see slide 3</a:t>
            </a:r>
          </a:p>
        </p:txBody>
      </p:sp>
    </p:spTree>
    <p:extLst>
      <p:ext uri="{BB962C8B-B14F-4D97-AF65-F5344CB8AC3E}">
        <p14:creationId xmlns:p14="http://schemas.microsoft.com/office/powerpoint/2010/main" val="301698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6286499" cy="1284971"/>
          </a:xfrm>
        </p:spPr>
        <p:txBody>
          <a:bodyPr/>
          <a:lstStyle/>
          <a:p>
            <a:r>
              <a:rPr lang="en-AU" dirty="0" smtClean="0"/>
              <a:t>Activities Core to Tourism Summary </a:t>
            </a:r>
            <a:br>
              <a:rPr lang="en-AU" dirty="0" smtClean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</a:t>
            </a:r>
            <a:r>
              <a:rPr lang="en-GB" sz="1600" b="0" dirty="0" smtClean="0">
                <a:latin typeface="+mn-lt"/>
              </a:rPr>
              <a:t>ACT visits </a:t>
            </a:r>
            <a:r>
              <a:rPr lang="en-GB" sz="1600" b="0" dirty="0">
                <a:latin typeface="+mn-lt"/>
              </a:rPr>
              <a:t>in Great Britain in the three months to </a:t>
            </a:r>
            <a:r>
              <a:rPr lang="en-GB" sz="1600" b="0" dirty="0" smtClean="0">
                <a:latin typeface="+mn-lt"/>
              </a:rPr>
              <a:t>July 2017 decreased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-3% </a:t>
            </a:r>
            <a:r>
              <a:rPr lang="en-GB" sz="1600" b="0" dirty="0">
                <a:latin typeface="+mn-lt"/>
              </a:rPr>
              <a:t>when compared with the same period last year, to </a:t>
            </a:r>
            <a:r>
              <a:rPr lang="en-GB" sz="1600" b="0" dirty="0" smtClean="0">
                <a:latin typeface="+mn-lt"/>
              </a:rPr>
              <a:t>146 million</a:t>
            </a:r>
            <a:r>
              <a:rPr lang="en-GB" sz="1600" b="0" dirty="0">
                <a:latin typeface="+mn-lt"/>
              </a:rPr>
              <a:t>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those visits </a:t>
            </a:r>
            <a:r>
              <a:rPr lang="en-GB" sz="1600" b="0" dirty="0" smtClean="0">
                <a:latin typeface="+mn-lt"/>
              </a:rPr>
              <a:t>increased by +10% during </a:t>
            </a:r>
            <a:r>
              <a:rPr lang="en-GB" sz="1600" b="0" dirty="0">
                <a:latin typeface="+mn-lt"/>
              </a:rPr>
              <a:t>the same </a:t>
            </a:r>
            <a:r>
              <a:rPr lang="en-GB" sz="1600" b="0" dirty="0" smtClean="0">
                <a:latin typeface="+mn-lt"/>
              </a:rPr>
              <a:t>period to £4.6 billion.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 smtClean="0">
                <a:latin typeface="+mn-lt"/>
              </a:rPr>
              <a:t>However, year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date at the GB level </a:t>
            </a:r>
            <a:r>
              <a:rPr lang="en-GB" sz="1600" b="0" dirty="0">
                <a:latin typeface="+mn-lt"/>
              </a:rPr>
              <a:t>volume </a:t>
            </a:r>
            <a:r>
              <a:rPr lang="en-GB" sz="1600" b="0" dirty="0" smtClean="0">
                <a:latin typeface="+mn-lt"/>
              </a:rPr>
              <a:t>decreased by -2%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313 million </a:t>
            </a:r>
            <a:r>
              <a:rPr lang="en-GB" sz="1600" b="0" dirty="0">
                <a:latin typeface="+mn-lt"/>
              </a:rPr>
              <a:t>and value of visits </a:t>
            </a:r>
            <a:r>
              <a:rPr lang="en-GB" sz="1600" b="0" dirty="0" smtClean="0">
                <a:latin typeface="+mn-lt"/>
              </a:rPr>
              <a:t>increased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+1%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£9.5 </a:t>
            </a:r>
            <a:r>
              <a:rPr lang="en-GB" sz="1600" b="0" dirty="0">
                <a:latin typeface="+mn-lt"/>
              </a:rPr>
              <a:t>billion. </a:t>
            </a:r>
            <a:endParaRPr lang="en-GB" sz="1600" b="0" dirty="0" smtClean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 smtClean="0">
                <a:latin typeface="+mn-lt"/>
              </a:rPr>
              <a:t>Looking </a:t>
            </a:r>
            <a:r>
              <a:rPr lang="en-GB" sz="1600" b="0" dirty="0">
                <a:latin typeface="+mn-lt"/>
              </a:rPr>
              <a:t>at England, </a:t>
            </a:r>
            <a:r>
              <a:rPr lang="en-GB" sz="1600" b="0" dirty="0" smtClean="0">
                <a:latin typeface="+mn-lt"/>
              </a:rPr>
              <a:t>in </a:t>
            </a:r>
            <a:r>
              <a:rPr lang="en-GB" sz="1600" b="0" dirty="0">
                <a:latin typeface="+mn-lt"/>
              </a:rPr>
              <a:t>the three months to </a:t>
            </a:r>
            <a:r>
              <a:rPr lang="en-GB" sz="1600" b="0" dirty="0" smtClean="0">
                <a:latin typeface="+mn-lt"/>
              </a:rPr>
              <a:t>July 2017 the volume of ACT visits decreased by -6% to 121 million </a:t>
            </a:r>
            <a:r>
              <a:rPr lang="en-GB" sz="1600" b="0" dirty="0">
                <a:latin typeface="+mn-lt"/>
              </a:rPr>
              <a:t>visits, </a:t>
            </a:r>
            <a:r>
              <a:rPr lang="en-GB" sz="1600" b="0" dirty="0" smtClean="0">
                <a:latin typeface="+mn-lt"/>
              </a:rPr>
              <a:t>while the value increased by +4% to £3.7 billion compared to the same period in 2016. 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</a:t>
            </a:r>
            <a:r>
              <a:rPr lang="en-GB" sz="1600" b="0" dirty="0" smtClean="0">
                <a:latin typeface="+mn-lt"/>
              </a:rPr>
              <a:t>ACT visits </a:t>
            </a:r>
            <a:r>
              <a:rPr lang="en-GB" sz="1600" b="0" dirty="0">
                <a:latin typeface="+mn-lt"/>
              </a:rPr>
              <a:t>in England </a:t>
            </a:r>
            <a:r>
              <a:rPr lang="en-GB" sz="1600" b="0" dirty="0" smtClean="0">
                <a:latin typeface="+mn-lt"/>
              </a:rPr>
              <a:t>decreased </a:t>
            </a:r>
            <a:r>
              <a:rPr lang="en-GB" sz="1600" b="0" dirty="0">
                <a:latin typeface="+mn-lt"/>
              </a:rPr>
              <a:t>relative to the same period in </a:t>
            </a:r>
            <a:r>
              <a:rPr lang="en-GB" sz="1600" b="0" dirty="0" smtClean="0">
                <a:latin typeface="+mn-lt"/>
              </a:rPr>
              <a:t>2016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-3%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262 million </a:t>
            </a:r>
            <a:r>
              <a:rPr lang="en-GB" sz="1600" b="0" dirty="0">
                <a:latin typeface="+mn-lt"/>
              </a:rPr>
              <a:t>and the value </a:t>
            </a:r>
            <a:r>
              <a:rPr lang="en-GB" sz="1600" b="0" dirty="0" smtClean="0">
                <a:latin typeface="+mn-lt"/>
              </a:rPr>
              <a:t>decreased by     -1% compared to the same period in 2016 to £7.9 billion</a:t>
            </a:r>
            <a:r>
              <a:rPr lang="en-GB" sz="1600" b="0" dirty="0">
                <a:latin typeface="+mn-lt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86477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 smtClean="0"/>
              <a:t>Activities Core to Tourism</a:t>
            </a:r>
            <a:br>
              <a:rPr lang="en-AU" dirty="0" smtClean="0"/>
            </a:br>
            <a:r>
              <a:rPr lang="en-AU" sz="2000" b="1" dirty="0" smtClean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6261622"/>
              </p:ext>
            </p:extLst>
          </p:nvPr>
        </p:nvGraphicFramePr>
        <p:xfrm>
          <a:off x="594296" y="1194973"/>
          <a:ext cx="8016305" cy="35356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96641"/>
                <a:gridCol w="1169944"/>
                <a:gridCol w="1169944"/>
                <a:gridCol w="1169944"/>
                <a:gridCol w="1169944"/>
                <a:gridCol w="1169944"/>
                <a:gridCol w="1169944"/>
              </a:tblGrid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Volume</a:t>
                      </a:r>
                      <a:r>
                        <a:rPr lang="en-GB" sz="1400" baseline="0" dirty="0" smtClean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 smtClean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(£millions)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en-GB" sz="1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2016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 smtClean="0">
                          <a:latin typeface="+mn-lt"/>
                        </a:rPr>
                        <a:t>May– Jul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GB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151.0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146.2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-3%</a:t>
                      </a:r>
                      <a:endParaRPr lang="en-GB" sz="10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£4,158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£4,596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+10%</a:t>
                      </a:r>
                      <a:endParaRPr lang="en-GB" sz="1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 smtClean="0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128.2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120.7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£3,569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£3,720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</a:rPr>
                        <a:t>+4%</a:t>
                      </a:r>
                      <a:endParaRPr lang="en-GB" sz="1000" b="1" i="0" u="none" strike="noStrike" dirty="0">
                        <a:solidFill>
                          <a:srgbClr val="00B05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Jan-</a:t>
                      </a:r>
                    </a:p>
                    <a:p>
                      <a:pPr>
                        <a:defRPr/>
                      </a:pPr>
                      <a:r>
                        <a:rPr lang="en-GB" sz="1000" dirty="0" smtClean="0">
                          <a:latin typeface="+mn-lt"/>
                        </a:rPr>
                        <a:t>Jul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GB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319.7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313.1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-2%</a:t>
                      </a:r>
                      <a:endParaRPr lang="en-GB" sz="10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£9,418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£9,471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+1%</a:t>
                      </a:r>
                      <a:endParaRPr lang="en-GB" sz="10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 smtClean="0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271.0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261.9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-3%</a:t>
                      </a:r>
                      <a:endParaRPr lang="en-GB" sz="10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£7,947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£7,861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-1%</a:t>
                      </a:r>
                      <a:endParaRPr lang="en-GB" sz="1000" b="1" i="0" u="none" strike="noStrike" dirty="0">
                        <a:solidFill>
                          <a:schemeClr val="accent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 dirty="0">
                <a:latin typeface="+mn-lt"/>
              </a:rPr>
              <a:t>Base sizes: </a:t>
            </a:r>
            <a:br>
              <a:rPr lang="en-GB" sz="1000" i="1" dirty="0">
                <a:latin typeface="+mn-lt"/>
              </a:rPr>
            </a:br>
            <a:r>
              <a:rPr lang="en-GB" sz="1000" i="1" dirty="0">
                <a:latin typeface="+mn-lt"/>
              </a:rPr>
              <a:t>GB:</a:t>
            </a:r>
            <a:r>
              <a:rPr lang="en-GB" sz="1000" b="0" i="1" dirty="0">
                <a:latin typeface="+mn-lt"/>
              </a:rPr>
              <a:t> May– July 2017 (1717); January– July 2017</a:t>
            </a:r>
            <a:r>
              <a:rPr lang="en-GB" sz="1000" b="0" i="1" dirty="0" smtClean="0">
                <a:latin typeface="+mn-lt"/>
              </a:rPr>
              <a:t> (3615)</a:t>
            </a:r>
            <a:endParaRPr lang="en-GB" sz="1000" b="0" i="1" dirty="0">
              <a:latin typeface="+mn-lt"/>
            </a:endParaRPr>
          </a:p>
          <a:p>
            <a:pPr lvl="0">
              <a:defRPr/>
            </a:pPr>
            <a:r>
              <a:rPr lang="en-GB" sz="1000" i="1" dirty="0">
                <a:latin typeface="+mn-lt"/>
              </a:rPr>
              <a:t>England</a:t>
            </a:r>
            <a:r>
              <a:rPr lang="en-GB" sz="1000" b="0" i="1" dirty="0">
                <a:latin typeface="+mn-lt"/>
              </a:rPr>
              <a:t>: May – July 2017 (1242); January– July 2017</a:t>
            </a:r>
            <a:r>
              <a:rPr lang="en-GB" sz="1000" b="0" i="1" dirty="0" smtClean="0">
                <a:latin typeface="+mn-lt"/>
              </a:rPr>
              <a:t> (2674)</a:t>
            </a:r>
            <a:endParaRPr lang="en-GB" sz="1000" b="0" i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0134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3+ Hour Day Visits Summary </a:t>
            </a:r>
            <a:br>
              <a:rPr lang="en-AU" dirty="0" smtClean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050860"/>
            <a:ext cx="8105775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3+ hour day visits in Great Britain for the three months to J</a:t>
            </a:r>
            <a:r>
              <a:rPr lang="en-GB" sz="1600" b="0" dirty="0" smtClean="0">
                <a:latin typeface="+mn-lt"/>
              </a:rPr>
              <a:t>uly 2017 decreased by -8%, compared to the same period in 2016, to 744 million visits.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these visits </a:t>
            </a:r>
            <a:r>
              <a:rPr lang="en-GB" sz="1600" b="0" dirty="0" smtClean="0">
                <a:latin typeface="+mn-lt"/>
              </a:rPr>
              <a:t>increased </a:t>
            </a:r>
            <a:r>
              <a:rPr lang="en-GB" sz="1600" b="0" dirty="0">
                <a:latin typeface="+mn-lt"/>
              </a:rPr>
              <a:t>by </a:t>
            </a:r>
            <a:r>
              <a:rPr lang="en-GB" sz="1600" b="0" dirty="0" smtClean="0">
                <a:latin typeface="+mn-lt"/>
              </a:rPr>
              <a:t>+1% </a:t>
            </a:r>
            <a:r>
              <a:rPr lang="en-GB" sz="1600" b="0" dirty="0">
                <a:latin typeface="+mn-lt"/>
              </a:rPr>
              <a:t>for the three months against the same period last year </a:t>
            </a:r>
            <a:r>
              <a:rPr lang="en-GB" sz="1600" b="0" dirty="0" smtClean="0">
                <a:latin typeface="+mn-lt"/>
              </a:rPr>
              <a:t>to £22 billion.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date, volume is </a:t>
            </a:r>
            <a:r>
              <a:rPr lang="en-GB" sz="1600" b="0" dirty="0" smtClean="0">
                <a:latin typeface="+mn-lt"/>
              </a:rPr>
              <a:t>down by -5%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1.7 billion </a:t>
            </a:r>
            <a:r>
              <a:rPr lang="en-GB" sz="1600" b="0" dirty="0">
                <a:latin typeface="+mn-lt"/>
              </a:rPr>
              <a:t>3+ hour visits </a:t>
            </a:r>
            <a:r>
              <a:rPr lang="en-GB" sz="1600" b="0" dirty="0" smtClean="0">
                <a:latin typeface="+mn-lt"/>
              </a:rPr>
              <a:t>but </a:t>
            </a:r>
            <a:r>
              <a:rPr lang="en-GB" sz="1600" b="0" dirty="0">
                <a:latin typeface="+mn-lt"/>
              </a:rPr>
              <a:t>value </a:t>
            </a:r>
            <a:r>
              <a:rPr lang="en-GB" sz="1600" b="0" dirty="0" smtClean="0">
                <a:latin typeface="+mn-lt"/>
              </a:rPr>
              <a:t>increased by +1%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£48.7 </a:t>
            </a:r>
            <a:r>
              <a:rPr lang="en-GB" sz="1600" b="0" dirty="0">
                <a:latin typeface="+mn-lt"/>
              </a:rPr>
              <a:t>billion</a:t>
            </a:r>
            <a:r>
              <a:rPr lang="en-GB" sz="1600" b="0" dirty="0" smtClean="0">
                <a:latin typeface="+mn-lt"/>
              </a:rPr>
              <a:t>.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In England, volume </a:t>
            </a:r>
            <a:r>
              <a:rPr lang="en-GB" sz="1600" b="0" dirty="0" smtClean="0">
                <a:latin typeface="+mn-lt"/>
              </a:rPr>
              <a:t>declined by -10% </a:t>
            </a:r>
            <a:r>
              <a:rPr lang="en-GB" sz="1600" b="0" dirty="0">
                <a:latin typeface="+mn-lt"/>
              </a:rPr>
              <a:t>in the three months to </a:t>
            </a:r>
            <a:r>
              <a:rPr lang="en-GB" sz="1600" b="0" dirty="0" smtClean="0">
                <a:latin typeface="+mn-lt"/>
              </a:rPr>
              <a:t>July 2017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623 million. Likewise, the </a:t>
            </a:r>
            <a:r>
              <a:rPr lang="en-GB" sz="1600" b="0" dirty="0">
                <a:latin typeface="+mn-lt"/>
              </a:rPr>
              <a:t>value of these visits </a:t>
            </a:r>
            <a:r>
              <a:rPr lang="en-GB" sz="1600" b="0" dirty="0" smtClean="0">
                <a:latin typeface="+mn-lt"/>
              </a:rPr>
              <a:t>decreased, by -6%,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17.6 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day visits in England </a:t>
            </a:r>
            <a:r>
              <a:rPr lang="en-GB" sz="1600" b="0" dirty="0" smtClean="0">
                <a:latin typeface="+mn-lt"/>
              </a:rPr>
              <a:t>decreased </a:t>
            </a:r>
            <a:r>
              <a:rPr lang="en-GB" sz="1600" b="0" dirty="0">
                <a:latin typeface="+mn-lt"/>
              </a:rPr>
              <a:t>relative to the same period in 2016 by </a:t>
            </a:r>
            <a:r>
              <a:rPr lang="en-GB" sz="1600" b="0" dirty="0" smtClean="0">
                <a:latin typeface="+mn-lt"/>
              </a:rPr>
              <a:t>-6%,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 dirty="0" smtClean="0">
                <a:latin typeface="+mn-lt"/>
              </a:rPr>
              <a:t>1.4 billion </a:t>
            </a:r>
            <a:r>
              <a:rPr lang="en-GB" sz="1600" b="0" dirty="0">
                <a:latin typeface="+mn-lt"/>
              </a:rPr>
              <a:t>and the value </a:t>
            </a:r>
            <a:r>
              <a:rPr lang="en-GB" sz="1600" b="0" dirty="0" smtClean="0">
                <a:latin typeface="+mn-lt"/>
              </a:rPr>
              <a:t>decreased by     -4% to £39.2 </a:t>
            </a:r>
            <a:r>
              <a:rPr lang="en-GB" sz="1600" b="0" dirty="0">
                <a:latin typeface="+mn-lt"/>
              </a:rPr>
              <a:t>billion.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sz="16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837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3+ Hour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613242"/>
              </p:ext>
            </p:extLst>
          </p:nvPr>
        </p:nvGraphicFramePr>
        <p:xfrm>
          <a:off x="2" y="1194973"/>
          <a:ext cx="9144001" cy="36677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57441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  <a:gridCol w="599040"/>
              </a:tblGrid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Volume</a:t>
                      </a:r>
                      <a:r>
                        <a:rPr lang="en-GB" sz="1400" baseline="0" dirty="0" smtClean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 smtClean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 smtClean="0">
                          <a:latin typeface="+mn-lt"/>
                        </a:rPr>
                        <a:t>(£millions)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2012*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2013*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2014*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2015*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  <a:endParaRPr lang="en-GB" sz="9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2012*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2013*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2014*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2015*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2016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 smtClean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90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May – Jul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GB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839.0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789.4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784.3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765.0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809.0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743.7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-8%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£22,647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£21,903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£21,470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£21,521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£21,898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£22,024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England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710.6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666.8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647.9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643.4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686.3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622.6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-10%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£18,535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£18,308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£17,532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£18,215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£18,715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£17,599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Jan-</a:t>
                      </a:r>
                    </a:p>
                    <a:p>
                      <a:r>
                        <a:rPr lang="en-GB" sz="1000" dirty="0" smtClean="0">
                          <a:latin typeface="+mn-lt"/>
                        </a:rPr>
                        <a:t>July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GB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1846.6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1703.4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1726.0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1651.8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1778.8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1688.1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£48,482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£46,619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£46,215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£45,706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£48,147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£48,717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smtClean="0">
                          <a:latin typeface="+mn-lt"/>
                        </a:rPr>
                        <a:t>England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1564.5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1441.0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1440.5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1389.7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1507.7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1419.6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£39,871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£38,962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£38,431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£38,530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£40,824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£39,182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 smtClean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>
                <a:latin typeface="+mn-lt"/>
              </a:rPr>
              <a:t>Base sizes: </a:t>
            </a:r>
            <a:br>
              <a:rPr lang="en-GB" sz="1000" i="1">
                <a:latin typeface="+mn-lt"/>
              </a:rPr>
            </a:br>
            <a:r>
              <a:rPr lang="en-GB" sz="1000" i="1">
                <a:latin typeface="+mn-lt"/>
              </a:rPr>
              <a:t>GB:</a:t>
            </a:r>
            <a:r>
              <a:rPr lang="en-GB" sz="1000" b="0" i="1">
                <a:latin typeface="+mn-lt"/>
              </a:rPr>
              <a:t> May– July 2017 (8575); January– July 2017 (19430)</a:t>
            </a:r>
          </a:p>
          <a:p>
            <a:pPr lvl="0">
              <a:defRPr/>
            </a:pPr>
            <a:r>
              <a:rPr lang="en-GB" sz="1000" i="1" dirty="0">
                <a:latin typeface="+mn-lt"/>
              </a:rPr>
              <a:t>England</a:t>
            </a:r>
            <a:r>
              <a:rPr lang="en-GB" sz="1000" b="0" i="1" dirty="0">
                <a:latin typeface="+mn-lt"/>
              </a:rPr>
              <a:t>: May – July 2017 (6139); January– July 2017 (13969)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 smtClean="0">
                <a:latin typeface="+mn-lt"/>
              </a:rPr>
              <a:t>*Estimates – see slide 3</a:t>
            </a:r>
          </a:p>
        </p:txBody>
      </p:sp>
    </p:spTree>
    <p:extLst>
      <p:ext uri="{BB962C8B-B14F-4D97-AF65-F5344CB8AC3E}">
        <p14:creationId xmlns:p14="http://schemas.microsoft.com/office/powerpoint/2010/main" val="90199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TNS Master Colours">
      <a:dk1>
        <a:sysClr val="windowText" lastClr="000000"/>
      </a:dk1>
      <a:lt1>
        <a:sysClr val="window" lastClr="FFFFFF"/>
      </a:lt1>
      <a:dk2>
        <a:srgbClr val="3B0541"/>
      </a:dk2>
      <a:lt2>
        <a:srgbClr val="7A2280"/>
      </a:lt2>
      <a:accent1>
        <a:srgbClr val="F7911E"/>
      </a:accent1>
      <a:accent2>
        <a:srgbClr val="EF5205"/>
      </a:accent2>
      <a:accent3>
        <a:srgbClr val="C50017"/>
      </a:accent3>
      <a:accent4>
        <a:srgbClr val="3EB1CC"/>
      </a:accent4>
      <a:accent5>
        <a:srgbClr val="4655A5"/>
      </a:accent5>
      <a:accent6>
        <a:srgbClr val="131C6B"/>
      </a:accent6>
      <a:hlink>
        <a:srgbClr val="4F6128"/>
      </a:hlink>
      <a:folHlink>
        <a:srgbClr val="4F6128"/>
      </a:folHlink>
    </a:clrScheme>
    <a:fontScheme name="TNS Master Fon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12700">
          <a:solidFill>
            <a:schemeClr val="accent3"/>
          </a:solidFill>
        </a:ln>
      </a:spPr>
      <a:bodyPr rtlCol="0" anchor="t"/>
      <a:lstStyle>
        <a:defPPr>
          <a:defRPr sz="13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600" b="0" dirty="0" err="1" smtClean="0">
            <a:solidFill>
              <a:srgbClr val="333333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7550</TotalTime>
  <Words>1356</Words>
  <Application>Microsoft Office PowerPoint</Application>
  <PresentationFormat>On-screen Show (4:3)</PresentationFormat>
  <Paragraphs>263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blank</vt:lpstr>
      <vt:lpstr>GB Day Visits 2017 July 2017 GB &amp; England</vt:lpstr>
      <vt:lpstr>Day Visits: Definitions</vt:lpstr>
      <vt:lpstr>Re-weighting of 2011 to 2015 data</vt:lpstr>
      <vt:lpstr>Tourism Day Visits Summary  </vt:lpstr>
      <vt:lpstr>Tourism Day Visits  GB &amp; England</vt:lpstr>
      <vt:lpstr>Activities Core to Tourism Summary  </vt:lpstr>
      <vt:lpstr>Activities Core to Tourism GB &amp; England</vt:lpstr>
      <vt:lpstr>3+ Hour Day Visits Summary  </vt:lpstr>
      <vt:lpstr>3+ Hour Day Visits  GB &amp; England</vt:lpstr>
    </vt:vector>
  </TitlesOfParts>
  <Company>TNS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Three line presentation title Using property</dc:title>
  <dc:creator>lisa.scattergood</dc:creator>
  <cp:lastModifiedBy>Godfroy, Laurent (TSMLP)</cp:lastModifiedBy>
  <cp:revision>825</cp:revision>
  <cp:lastPrinted>2017-02-23T17:14:13Z</cp:lastPrinted>
  <dcterms:created xsi:type="dcterms:W3CDTF">2012-03-08T09:17:55Z</dcterms:created>
  <dcterms:modified xsi:type="dcterms:W3CDTF">2017-08-30T14:22:45Z</dcterms:modified>
</cp:coreProperties>
</file>